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_rels/notesSlide37.xml.rels" ContentType="application/vnd.openxmlformats-package.relationships+xml"/>
  <Override PartName="/ppt/notesSlides/_rels/notesSlide21.xml.rels" ContentType="application/vnd.openxmlformats-package.relationships+xml"/>
  <Override PartName="/ppt/notesSlides/_rels/notesSlide7.xml.rels" ContentType="application/vnd.openxmlformats-package.relationships+xml"/>
  <Override PartName="/ppt/notesSlides/_rels/notesSlide34.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116"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17"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18"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19"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0" name="PlaceHolder 6"/>
          <p:cNvSpPr>
            <a:spLocks noGrp="1"/>
          </p:cNvSpPr>
          <p:nvPr>
            <p:ph type="sldNum"/>
          </p:nvPr>
        </p:nvSpPr>
        <p:spPr>
          <a:xfrm>
            <a:off x="4278960" y="10157400"/>
            <a:ext cx="3280680" cy="534240"/>
          </a:xfrm>
          <a:prstGeom prst="rect">
            <a:avLst/>
          </a:prstGeom>
        </p:spPr>
        <p:txBody>
          <a:bodyPr lIns="0" rIns="0" tIns="0" bIns="0" anchor="b"/>
          <a:p>
            <a:pPr algn="r"/>
            <a:fld id="{54A3ED75-5D5E-44D7-9596-89CB47030BB9}"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0" name="PlaceHolder 1"/>
          <p:cNvSpPr>
            <a:spLocks noGrp="1"/>
          </p:cNvSpPr>
          <p:nvPr>
            <p:ph type="sldImg"/>
          </p:nvPr>
        </p:nvSpPr>
        <p:spPr>
          <a:xfrm>
            <a:off x="1143000" y="685800"/>
            <a:ext cx="4571280" cy="3428280"/>
          </a:xfrm>
          <a:prstGeom prst="rect">
            <a:avLst/>
          </a:prstGeom>
        </p:spPr>
      </p:sp>
      <p:sp>
        <p:nvSpPr>
          <p:cNvPr id="2491"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249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78CD03E-298C-4290-8BB1-276895CD5EB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3" name="PlaceHolder 1"/>
          <p:cNvSpPr>
            <a:spLocks noGrp="1"/>
          </p:cNvSpPr>
          <p:nvPr>
            <p:ph type="sldImg"/>
          </p:nvPr>
        </p:nvSpPr>
        <p:spPr>
          <a:xfrm>
            <a:off x="1143000" y="685800"/>
            <a:ext cx="4571280" cy="3428280"/>
          </a:xfrm>
          <a:prstGeom prst="rect">
            <a:avLst/>
          </a:prstGeom>
        </p:spPr>
      </p:sp>
      <p:sp>
        <p:nvSpPr>
          <p:cNvPr id="2494"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249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E0C8746-F953-423C-9A52-38AD21717296}"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6" name="PlaceHolder 1"/>
          <p:cNvSpPr>
            <a:spLocks noGrp="1"/>
          </p:cNvSpPr>
          <p:nvPr>
            <p:ph type="sldImg"/>
          </p:nvPr>
        </p:nvSpPr>
        <p:spPr>
          <a:xfrm>
            <a:off x="1143000" y="685800"/>
            <a:ext cx="4571280" cy="3428280"/>
          </a:xfrm>
          <a:prstGeom prst="rect">
            <a:avLst/>
          </a:prstGeom>
        </p:spPr>
      </p:sp>
      <p:sp>
        <p:nvSpPr>
          <p:cNvPr id="2497" name="PlaceHolder 2"/>
          <p:cNvSpPr>
            <a:spLocks noGrp="1"/>
          </p:cNvSpPr>
          <p:nvPr>
            <p:ph type="body"/>
          </p:nvPr>
        </p:nvSpPr>
        <p:spPr>
          <a:xfrm>
            <a:off x="685800" y="4343400"/>
            <a:ext cx="5485680" cy="4114080"/>
          </a:xfrm>
          <a:prstGeom prst="rect">
            <a:avLst/>
          </a:prstGeom>
        </p:spPr>
        <p:txBody>
          <a:bodyPr lIns="0" rIns="0" tIns="0" bIns="0">
            <a:normAutofit/>
          </a:bodyPr>
          <a:p>
            <a:endParaRPr b="0" lang="en-GB" sz="2000" spc="-1" strike="noStrike">
              <a:latin typeface="Arial"/>
            </a:endParaRPr>
          </a:p>
        </p:txBody>
      </p:sp>
      <p:sp>
        <p:nvSpPr>
          <p:cNvPr id="249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061E76C-5E30-4A66-BE74-DF243493567B}"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4" name="PlaceHolder 1"/>
          <p:cNvSpPr>
            <a:spLocks noGrp="1"/>
          </p:cNvSpPr>
          <p:nvPr>
            <p:ph type="sldImg"/>
          </p:nvPr>
        </p:nvSpPr>
        <p:spPr>
          <a:xfrm>
            <a:off x="1143000" y="685800"/>
            <a:ext cx="4571280" cy="3428280"/>
          </a:xfrm>
          <a:prstGeom prst="rect">
            <a:avLst/>
          </a:prstGeom>
        </p:spPr>
      </p:sp>
      <p:sp>
        <p:nvSpPr>
          <p:cNvPr id="2485"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248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941A198-6FF0-46CF-8076-D0A4712026E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7" name="PlaceHolder 1"/>
          <p:cNvSpPr>
            <a:spLocks noGrp="1"/>
          </p:cNvSpPr>
          <p:nvPr>
            <p:ph type="sldImg"/>
          </p:nvPr>
        </p:nvSpPr>
        <p:spPr>
          <a:xfrm>
            <a:off x="1143000" y="685800"/>
            <a:ext cx="4571280" cy="3428280"/>
          </a:xfrm>
          <a:prstGeom prst="rect">
            <a:avLst/>
          </a:prstGeom>
        </p:spPr>
      </p:sp>
      <p:sp>
        <p:nvSpPr>
          <p:cNvPr id="2488"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248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77E9123-CDC1-40DC-B0BE-A2E82E1115BB}"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91"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10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112"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11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685800" y="4392720"/>
            <a:ext cx="7772400" cy="25920"/>
          </a:xfrm>
          <a:prstGeom prst="line">
            <a:avLst/>
          </a:prstGeom>
          <a:ln w="9360">
            <a:solidFill>
              <a:schemeClr val="bg1">
                <a:lumMod val="85000"/>
              </a:schemeClr>
            </a:solidFill>
            <a:round/>
          </a:ln>
        </p:spPr>
        <p:style>
          <a:lnRef idx="2">
            <a:schemeClr val="dk1"/>
          </a:lnRef>
          <a:fillRef idx="0">
            <a:schemeClr val="dk1"/>
          </a:fillRef>
          <a:effectRef idx="1">
            <a:schemeClr val="dk1"/>
          </a:effectRef>
          <a:fontRef idx="minor"/>
        </p:style>
      </p:sp>
      <p:sp>
        <p:nvSpPr>
          <p:cNvPr id="1" name="PlaceHolder 2"/>
          <p:cNvSpPr>
            <a:spLocks noGrp="1"/>
          </p:cNvSpPr>
          <p:nvPr>
            <p:ph type="title"/>
          </p:nvPr>
        </p:nvSpPr>
        <p:spPr>
          <a:xfrm>
            <a:off x="457200" y="274680"/>
            <a:ext cx="8228880" cy="114228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a:t>
            </a:r>
            <a:r>
              <a:rPr b="0" lang="en-GB" sz="4400" spc="-1" strike="noStrike">
                <a:latin typeface="Arial"/>
              </a:rPr>
              <a:t>ic</a:t>
            </a:r>
            <a:r>
              <a:rPr b="0" lang="en-GB" sz="4400" spc="-1" strike="noStrike">
                <a:latin typeface="Arial"/>
              </a:rPr>
              <a:t>k </a:t>
            </a:r>
            <a:r>
              <a:rPr b="0" lang="en-GB" sz="4400" spc="-1" strike="noStrike">
                <a:latin typeface="Arial"/>
              </a:rPr>
              <a:t>to </a:t>
            </a:r>
            <a:r>
              <a:rPr b="0" lang="en-GB" sz="4400" spc="-1" strike="noStrike">
                <a:latin typeface="Arial"/>
              </a:rPr>
              <a:t>e</a:t>
            </a:r>
            <a:r>
              <a:rPr b="0" lang="en-GB" sz="4400" spc="-1" strike="noStrike">
                <a:latin typeface="Arial"/>
              </a:rPr>
              <a:t>dit </a:t>
            </a:r>
            <a:r>
              <a:rPr b="0" lang="en-GB" sz="4400" spc="-1" strike="noStrike">
                <a:latin typeface="Arial"/>
              </a:rPr>
              <a:t>th</a:t>
            </a:r>
            <a:r>
              <a:rPr b="0" lang="en-GB" sz="4400" spc="-1" strike="noStrike">
                <a:latin typeface="Arial"/>
              </a:rPr>
              <a:t>e </a:t>
            </a:r>
            <a:r>
              <a:rPr b="0" lang="en-GB" sz="4400" spc="-1" strike="noStrike">
                <a:latin typeface="Arial"/>
              </a:rPr>
              <a:t>titl</a:t>
            </a:r>
            <a:r>
              <a:rPr b="0" lang="en-GB" sz="4400" spc="-1" strike="noStrike">
                <a:latin typeface="Arial"/>
              </a:rPr>
              <a:t>e </a:t>
            </a:r>
            <a:r>
              <a:rPr b="0" lang="en-GB" sz="4400" spc="-1" strike="noStrike">
                <a:latin typeface="Arial"/>
              </a:rPr>
              <a:t>te</a:t>
            </a:r>
            <a:r>
              <a:rPr b="0" lang="en-GB" sz="4400" spc="-1" strike="noStrike">
                <a:latin typeface="Arial"/>
              </a:rPr>
              <a:t>xt </a:t>
            </a:r>
            <a:r>
              <a:rPr b="0" lang="en-GB" sz="4400" spc="-1" strike="noStrike">
                <a:latin typeface="Arial"/>
              </a:rPr>
              <a:t>fo</a:t>
            </a:r>
            <a:r>
              <a:rPr b="0" lang="en-GB" sz="4400" spc="-1" strike="noStrike">
                <a:latin typeface="Arial"/>
              </a:rPr>
              <a:t>r</a:t>
            </a:r>
            <a:r>
              <a:rPr b="0" lang="en-GB" sz="4400" spc="-1" strike="noStrike">
                <a:latin typeface="Arial"/>
              </a:rPr>
              <a:t>m</a:t>
            </a:r>
            <a:r>
              <a:rPr b="0" lang="en-GB" sz="4400" spc="-1" strike="noStrike">
                <a:latin typeface="Arial"/>
              </a:rPr>
              <a:t>at</a:t>
            </a:r>
            <a:endParaRPr b="0" lang="en-GB"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doc/tutorial/pointers/" TargetMode="External"/><Relationship Id="rId3" Type="http://schemas.openxmlformats.org/officeDocument/2006/relationships/hyperlink" Target="http://www.cplusplus.com/doc/tutorial/dynamic/" TargetMode="External"/><Relationship Id="rId4"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85800" y="2176920"/>
            <a:ext cx="7771680" cy="210960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601"/>
              </a:spcBef>
              <a:spcAft>
                <a:spcPts val="601"/>
              </a:spcAft>
            </a:pPr>
            <a:r>
              <a:rPr b="0" lang="en-GB" sz="1800" spc="-1" strike="noStrike">
                <a:solidFill>
                  <a:srgbClr val="000000"/>
                </a:solidFill>
                <a:latin typeface="Avenir Next"/>
                <a:ea typeface="Avenir Next"/>
              </a:rPr>
              <a:t>Module 8 Guidance Notes</a:t>
            </a:r>
            <a:br/>
            <a:br/>
            <a:r>
              <a:rPr b="0" lang="en-GB" sz="4800" spc="-1" strike="noStrike">
                <a:solidFill>
                  <a:srgbClr val="000000"/>
                </a:solidFill>
                <a:latin typeface="Avenir Next"/>
                <a:ea typeface="Avenir Next"/>
              </a:rPr>
              <a:t>Pointers,</a:t>
            </a:r>
            <a:br/>
            <a:r>
              <a:rPr b="0" lang="en-GB" sz="4800" spc="-1" strike="noStrike">
                <a:solidFill>
                  <a:srgbClr val="000000"/>
                </a:solidFill>
                <a:latin typeface="Avenir Next"/>
                <a:ea typeface="Avenir Next"/>
              </a:rPr>
              <a:t>Dynamic Memory &amp;</a:t>
            </a:r>
            <a:br/>
            <a:r>
              <a:rPr b="0" lang="en-GB" sz="4800" spc="-1" strike="noStrike">
                <a:solidFill>
                  <a:srgbClr val="000000"/>
                </a:solidFill>
                <a:latin typeface="Avenir Next"/>
                <a:ea typeface="Avenir Next"/>
              </a:rPr>
              <a:t>Linked Lists</a:t>
            </a:r>
            <a:endParaRPr b="0" lang="en-GB" sz="4800" spc="-1" strike="noStrike">
              <a:latin typeface="Arial"/>
            </a:endParaRPr>
          </a:p>
        </p:txBody>
      </p:sp>
      <p:sp>
        <p:nvSpPr>
          <p:cNvPr id="122" name="CustomShape 2"/>
          <p:cNvSpPr/>
          <p:nvPr/>
        </p:nvSpPr>
        <p:spPr>
          <a:xfrm>
            <a:off x="685800" y="4573080"/>
            <a:ext cx="6400080" cy="88164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a:t>
            </a:r>
            <a:br/>
            <a:r>
              <a:rPr b="0" lang="en-GB" sz="1600" spc="-1" strike="noStrike">
                <a:solidFill>
                  <a:srgbClr val="8b8b8b"/>
                </a:solidFill>
                <a:latin typeface="Calibri Light"/>
                <a:ea typeface="Calibri Light"/>
              </a:rPr>
              <a:t>Computer Programming II</a:t>
            </a:r>
            <a:br/>
            <a:endParaRPr b="0" lang="en-GB" sz="1600" spc="-1" strike="noStrike">
              <a:latin typeface="Arial"/>
            </a:endParaRPr>
          </a:p>
        </p:txBody>
      </p:sp>
      <p:sp>
        <p:nvSpPr>
          <p:cNvPr id="123" name="CustomShape 3"/>
          <p:cNvSpPr/>
          <p:nvPr/>
        </p:nvSpPr>
        <p:spPr>
          <a:xfrm>
            <a:off x="3603240" y="4571640"/>
            <a:ext cx="2470320" cy="88164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COMP2113</a:t>
            </a:r>
            <a:br/>
            <a:r>
              <a:rPr b="0" lang="en-GB" sz="1600" spc="-1" strike="noStrike">
                <a:solidFill>
                  <a:srgbClr val="8b8b8b"/>
                </a:solidFill>
                <a:latin typeface="Calibri Light"/>
                <a:ea typeface="Calibri Light"/>
              </a:rPr>
              <a:t>Programming Technologies</a:t>
            </a:r>
            <a:endParaRPr b="0" lang="en-GB"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Memory Address</a:t>
            </a:r>
            <a:endParaRPr b="0" lang="en-GB" sz="4400" spc="-1" strike="noStrike">
              <a:latin typeface="Arial"/>
            </a:endParaRPr>
          </a:p>
        </p:txBody>
      </p:sp>
      <p:sp>
        <p:nvSpPr>
          <p:cNvPr id="149" name="CustomShape 2"/>
          <p:cNvSpPr/>
          <p:nvPr/>
        </p:nvSpPr>
        <p:spPr>
          <a:xfrm>
            <a:off x="286560" y="1319040"/>
            <a:ext cx="8583840" cy="20415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main memory of a computer can be regarded as a collection of </a:t>
            </a:r>
            <a:r>
              <a:rPr b="0" lang="en-GB" sz="2400" spc="-1" strike="noStrike">
                <a:solidFill>
                  <a:srgbClr val="31859c"/>
                </a:solidFill>
                <a:latin typeface="Calibri Light"/>
                <a:ea typeface="Calibri Light"/>
              </a:rPr>
              <a:t>consecutively numbered</a:t>
            </a:r>
            <a:r>
              <a:rPr b="1"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memory cells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Each memory cell has a minimal size that the computer can manage (e.g., one byte) </a:t>
            </a:r>
            <a:endParaRPr b="0" lang="en-GB" sz="2400" spc="-1" strike="noStrike">
              <a:latin typeface="Arial"/>
            </a:endParaRPr>
          </a:p>
        </p:txBody>
      </p:sp>
      <p:sp>
        <p:nvSpPr>
          <p:cNvPr id="15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17F626C-9C6B-4899-9FEE-02CED561A01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151" name="Table 4"/>
          <p:cNvGraphicFramePr/>
          <p:nvPr/>
        </p:nvGraphicFramePr>
        <p:xfrm>
          <a:off x="6220800" y="3395160"/>
          <a:ext cx="1489680" cy="2698200"/>
        </p:xfrm>
        <a:graphic>
          <a:graphicData uri="http://schemas.openxmlformats.org/drawingml/2006/table">
            <a:tbl>
              <a:tblPr/>
              <a:tblGrid>
                <a:gridCol w="149004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52" name="CustomShape 5"/>
          <p:cNvSpPr/>
          <p:nvPr/>
        </p:nvSpPr>
        <p:spPr>
          <a:xfrm>
            <a:off x="286560" y="3361320"/>
            <a:ext cx="4623480" cy="2041560"/>
          </a:xfrm>
          <a:custGeom>
            <a:avLst/>
            <a:gdLst/>
            <a:ahLst/>
            <a:rect l="l" t="t" r="r" b="b"/>
            <a:pathLst>
              <a:path w="8584442" h="4909279">
                <a:moveTo>
                  <a:pt x="0" y="0"/>
                </a:moveTo>
                <a:lnTo>
                  <a:pt x="8584442" y="0"/>
                </a:lnTo>
                <a:lnTo>
                  <a:pt x="8584442" y="4909279"/>
                </a:lnTo>
                <a:lnTo>
                  <a:pt x="0" y="4909279"/>
                </a:lnTo>
                <a:lnTo>
                  <a:pt x="0" y="0"/>
                </a:lnTo>
                <a:close/>
              </a:path>
            </a:pathLst>
          </a:custGeom>
          <a:noFill/>
          <a:ln>
            <a:noFill/>
          </a:ln>
        </p:spPr>
        <p:style>
          <a:lnRef idx="0"/>
          <a:fillRef idx="0"/>
          <a:effectRef idx="0"/>
          <a:fontRef idx="minor"/>
        </p:style>
        <p:txBody>
          <a:bodyPr lIns="90000" rIns="90000" tIns="45000" bIns="45000"/>
          <a:p>
            <a:pPr marL="343080" indent="-342360">
              <a:lnSpc>
                <a:spcPct val="100000"/>
              </a:lnSpc>
              <a:spcBef>
                <a:spcPts val="1199"/>
              </a:spcBef>
              <a:buClr>
                <a:srgbClr val="000000"/>
              </a:buClr>
              <a:buFont typeface="Arial"/>
              <a:buChar char="•"/>
            </a:pPr>
            <a:r>
              <a:rPr b="0" lang="en-GB" sz="2400" spc="-1" strike="noStrike">
                <a:solidFill>
                  <a:srgbClr val="000000"/>
                </a:solidFill>
                <a:latin typeface="Calibri Light"/>
                <a:ea typeface="DejaVu Sans"/>
              </a:rPr>
              <a:t>The </a:t>
            </a:r>
            <a:r>
              <a:rPr b="0" lang="en-GB" sz="2400" spc="-1" strike="noStrike">
                <a:solidFill>
                  <a:srgbClr val="31859c"/>
                </a:solidFill>
                <a:latin typeface="Calibri Light"/>
                <a:ea typeface="DejaVu Sans"/>
              </a:rPr>
              <a:t>unique number </a:t>
            </a:r>
            <a:r>
              <a:rPr b="0" lang="en-GB" sz="2400" spc="-1" strike="noStrike">
                <a:solidFill>
                  <a:srgbClr val="000000"/>
                </a:solidFill>
                <a:latin typeface="Calibri Light"/>
                <a:ea typeface="DejaVu Sans"/>
              </a:rPr>
              <a:t>assigned to each memory cell is called its </a:t>
            </a:r>
            <a:r>
              <a:rPr b="0" lang="en-GB" sz="2400" spc="-1" strike="noStrike">
                <a:solidFill>
                  <a:srgbClr val="e46c0a"/>
                </a:solidFill>
                <a:latin typeface="Calibri Light"/>
                <a:ea typeface="DejaVu Sans"/>
              </a:rPr>
              <a:t>address</a:t>
            </a:r>
            <a:r>
              <a:rPr b="0" lang="en-GB" sz="2400" spc="-1" strike="noStrike">
                <a:solidFill>
                  <a:srgbClr val="000000"/>
                </a:solidFill>
                <a:latin typeface="Calibri Light"/>
                <a:ea typeface="DejaVu Sans"/>
              </a:rPr>
              <a:t>, which is used to locate the memory cell in main memory </a:t>
            </a:r>
            <a:endParaRPr b="0" lang="en-GB" sz="2400" spc="-1" strike="noStrike">
              <a:latin typeface="Arial"/>
            </a:endParaRPr>
          </a:p>
        </p:txBody>
      </p:sp>
      <p:sp>
        <p:nvSpPr>
          <p:cNvPr id="153" name="CustomShape 6"/>
          <p:cNvSpPr/>
          <p:nvPr/>
        </p:nvSpPr>
        <p:spPr>
          <a:xfrm>
            <a:off x="6029280" y="3068640"/>
            <a:ext cx="15768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ea typeface="DejaVu Sans"/>
              </a:rPr>
              <a:t>Main memory</a:t>
            </a:r>
            <a:endParaRPr b="0" lang="en-GB" sz="1600" spc="-1" strike="noStrike">
              <a:latin typeface="Arial"/>
            </a:endParaRPr>
          </a:p>
        </p:txBody>
      </p:sp>
      <p:grpSp>
        <p:nvGrpSpPr>
          <p:cNvPr id="154" name="Group 7"/>
          <p:cNvGrpSpPr/>
          <p:nvPr/>
        </p:nvGrpSpPr>
        <p:grpSpPr>
          <a:xfrm>
            <a:off x="5080680" y="3386520"/>
            <a:ext cx="1255320" cy="2178720"/>
            <a:chOff x="5080680" y="3386520"/>
            <a:chExt cx="1255320" cy="2178720"/>
          </a:xfrm>
        </p:grpSpPr>
        <p:sp>
          <p:nvSpPr>
            <p:cNvPr id="155" name="CustomShape 8"/>
            <p:cNvSpPr/>
            <p:nvPr/>
          </p:nvSpPr>
          <p:spPr>
            <a:xfrm>
              <a:off x="5376600" y="338652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10111022</a:t>
              </a:r>
              <a:endParaRPr b="0" lang="en-GB" sz="1200" spc="-1" strike="noStrike">
                <a:latin typeface="Arial"/>
              </a:endParaRPr>
            </a:p>
          </p:txBody>
        </p:sp>
        <p:sp>
          <p:nvSpPr>
            <p:cNvPr id="156" name="CustomShape 9"/>
            <p:cNvSpPr/>
            <p:nvPr/>
          </p:nvSpPr>
          <p:spPr>
            <a:xfrm>
              <a:off x="5376600" y="365904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10111023</a:t>
              </a:r>
              <a:endParaRPr b="0" lang="en-GB" sz="1200" spc="-1" strike="noStrike">
                <a:latin typeface="Arial"/>
              </a:endParaRPr>
            </a:p>
          </p:txBody>
        </p:sp>
        <p:sp>
          <p:nvSpPr>
            <p:cNvPr id="157" name="CustomShape 10"/>
            <p:cNvSpPr/>
            <p:nvPr/>
          </p:nvSpPr>
          <p:spPr>
            <a:xfrm>
              <a:off x="5376600" y="393120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10111024</a:t>
              </a:r>
              <a:endParaRPr b="0" lang="en-GB" sz="1200" spc="-1" strike="noStrike">
                <a:latin typeface="Arial"/>
              </a:endParaRPr>
            </a:p>
          </p:txBody>
        </p:sp>
        <p:sp>
          <p:nvSpPr>
            <p:cNvPr id="158" name="CustomShape 11"/>
            <p:cNvSpPr/>
            <p:nvPr/>
          </p:nvSpPr>
          <p:spPr>
            <a:xfrm>
              <a:off x="5376600" y="420372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10111025</a:t>
              </a:r>
              <a:endParaRPr b="0" lang="en-GB" sz="1200" spc="-1" strike="noStrike">
                <a:latin typeface="Arial"/>
              </a:endParaRPr>
            </a:p>
          </p:txBody>
        </p:sp>
        <p:sp>
          <p:nvSpPr>
            <p:cNvPr id="159" name="CustomShape 12"/>
            <p:cNvSpPr/>
            <p:nvPr/>
          </p:nvSpPr>
          <p:spPr>
            <a:xfrm>
              <a:off x="5376600" y="447588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10111026</a:t>
              </a:r>
              <a:endParaRPr b="0" lang="en-GB" sz="1200" spc="-1" strike="noStrike">
                <a:latin typeface="Arial"/>
              </a:endParaRPr>
            </a:p>
          </p:txBody>
        </p:sp>
        <p:sp>
          <p:nvSpPr>
            <p:cNvPr id="160" name="CustomShape 13"/>
            <p:cNvSpPr/>
            <p:nvPr/>
          </p:nvSpPr>
          <p:spPr>
            <a:xfrm>
              <a:off x="5376600" y="474804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10111027</a:t>
              </a:r>
              <a:endParaRPr b="0" lang="en-GB" sz="1200" spc="-1" strike="noStrike">
                <a:latin typeface="Arial"/>
              </a:endParaRPr>
            </a:p>
          </p:txBody>
        </p:sp>
        <p:sp>
          <p:nvSpPr>
            <p:cNvPr id="161" name="CustomShape 14"/>
            <p:cNvSpPr/>
            <p:nvPr/>
          </p:nvSpPr>
          <p:spPr>
            <a:xfrm>
              <a:off x="5376600" y="502056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10111028</a:t>
              </a:r>
              <a:endParaRPr b="0" lang="en-GB" sz="1200" spc="-1" strike="noStrike">
                <a:latin typeface="Arial"/>
              </a:endParaRPr>
            </a:p>
          </p:txBody>
        </p:sp>
        <p:sp>
          <p:nvSpPr>
            <p:cNvPr id="162" name="CustomShape 15"/>
            <p:cNvSpPr/>
            <p:nvPr/>
          </p:nvSpPr>
          <p:spPr>
            <a:xfrm>
              <a:off x="5376600" y="529272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10111029</a:t>
              </a:r>
              <a:endParaRPr b="0" lang="en-GB" sz="1200" spc="-1" strike="noStrike">
                <a:latin typeface="Arial"/>
              </a:endParaRPr>
            </a:p>
          </p:txBody>
        </p:sp>
        <p:sp>
          <p:nvSpPr>
            <p:cNvPr id="163" name="CustomShape 16"/>
            <p:cNvSpPr/>
            <p:nvPr/>
          </p:nvSpPr>
          <p:spPr>
            <a:xfrm>
              <a:off x="5080680" y="3776040"/>
              <a:ext cx="399240" cy="1322640"/>
            </a:xfrm>
            <a:prstGeom prst="rect">
              <a:avLst/>
            </a:prstGeom>
            <a:noFill/>
            <a:ln>
              <a:noFill/>
            </a:ln>
          </p:spPr>
          <p:style>
            <a:lnRef idx="0"/>
            <a:fillRef idx="0"/>
            <a:effectRef idx="0"/>
            <a:fontRef idx="minor"/>
          </p:style>
          <p:txBody>
            <a:bodyPr wrap="none" lIns="45000" rIns="45000" tIns="90000" bIns="90000" vert="vert270" rot="16200000"/>
            <a:p>
              <a:pPr>
                <a:lnSpc>
                  <a:spcPct val="100000"/>
                </a:lnSpc>
              </a:pPr>
              <a:r>
                <a:rPr b="0" lang="en-GB" sz="1400" spc="-1" strike="noStrike">
                  <a:solidFill>
                    <a:srgbClr val="000000"/>
                  </a:solidFill>
                  <a:latin typeface="Calibri Light"/>
                  <a:ea typeface="DejaVu Sans"/>
                </a:rPr>
                <a:t>Memory Address</a:t>
              </a:r>
              <a:endParaRPr b="0" lang="en-GB" sz="1400" spc="-1" strike="noStrike">
                <a:latin typeface="Arial"/>
              </a:endParaRPr>
            </a:p>
          </p:txBody>
        </p:sp>
      </p:grpSp>
      <p:sp>
        <p:nvSpPr>
          <p:cNvPr id="164" name="CustomShape 17"/>
          <p:cNvSpPr/>
          <p:nvPr/>
        </p:nvSpPr>
        <p:spPr>
          <a:xfrm>
            <a:off x="7710840" y="3668400"/>
            <a:ext cx="194040" cy="108360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5" name="CustomShape 18"/>
          <p:cNvSpPr/>
          <p:nvPr/>
        </p:nvSpPr>
        <p:spPr>
          <a:xfrm>
            <a:off x="7907760" y="4038840"/>
            <a:ext cx="302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i</a:t>
            </a:r>
            <a:endParaRPr b="0" lang="en-GB" sz="1600" spc="-1" strike="noStrike">
              <a:latin typeface="Arial"/>
            </a:endParaRPr>
          </a:p>
        </p:txBody>
      </p:sp>
      <p:sp>
        <p:nvSpPr>
          <p:cNvPr id="166" name="CustomShape 19"/>
          <p:cNvSpPr/>
          <p:nvPr/>
        </p:nvSpPr>
        <p:spPr>
          <a:xfrm>
            <a:off x="6858720" y="4748040"/>
            <a:ext cx="1998000" cy="2283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Regular"/>
                <a:ea typeface="DejaVu Sans"/>
              </a:rPr>
              <a:t>A memory space of an integer size (4 bytes) is allocated by the variable declaration</a:t>
            </a:r>
            <a:r>
              <a:rPr b="0" lang="en-GB" sz="1800" spc="-1" strike="noStrike">
                <a:solidFill>
                  <a:srgbClr val="000000"/>
                </a:solidFill>
                <a:latin typeface="Calibri Light"/>
                <a:ea typeface="DejaVu Sans"/>
              </a:rPr>
              <a:t> </a:t>
            </a:r>
            <a:br/>
            <a:r>
              <a:rPr b="0" lang="en-GB" sz="1800" spc="-1" strike="noStrike">
                <a:solidFill>
                  <a:srgbClr val="31859c"/>
                </a:solidFill>
                <a:latin typeface="Consolas"/>
                <a:ea typeface="Consolas Regular"/>
              </a:rPr>
              <a:t>int i;</a:t>
            </a:r>
            <a:r>
              <a:rPr b="0" lang="en-GB" sz="1800" spc="-1" strike="noStrike">
                <a:solidFill>
                  <a:srgbClr val="000000"/>
                </a:solidFill>
                <a:latin typeface="Calibri Light"/>
                <a:ea typeface="Consolas Regular"/>
              </a:rPr>
              <a:t> </a:t>
            </a:r>
            <a:endParaRPr b="0" lang="en-GB" sz="1800" spc="-1" strike="noStrike">
              <a:latin typeface="Arial"/>
            </a:endParaRPr>
          </a:p>
        </p:txBody>
      </p:sp>
      <p:sp>
        <p:nvSpPr>
          <p:cNvPr id="167" name="CustomShape 20"/>
          <p:cNvSpPr/>
          <p:nvPr/>
        </p:nvSpPr>
        <p:spPr>
          <a:xfrm>
            <a:off x="3177720" y="5675040"/>
            <a:ext cx="3516480" cy="486360"/>
          </a:xfrm>
          <a:prstGeom prst="rect">
            <a:avLst/>
          </a:prstGeom>
          <a:solidFill>
            <a:srgbClr val="ffff00"/>
          </a:solidFill>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Regular"/>
                <a:ea typeface="DejaVu Sans"/>
              </a:rPr>
              <a:t>The </a:t>
            </a:r>
            <a:r>
              <a:rPr b="0" lang="en-GB" sz="1600" spc="-1" strike="noStrike">
                <a:solidFill>
                  <a:srgbClr val="e46c0a"/>
                </a:solidFill>
                <a:latin typeface="Avenir Next Condensed Regular"/>
                <a:ea typeface="DejaVu Sans"/>
              </a:rPr>
              <a:t>address</a:t>
            </a:r>
            <a:r>
              <a:rPr b="0" lang="en-GB" sz="1600" spc="-1" strike="noStrike">
                <a:solidFill>
                  <a:srgbClr val="000000"/>
                </a:solidFill>
                <a:latin typeface="Avenir Next Condensed Regular"/>
                <a:ea typeface="DejaVu Sans"/>
              </a:rPr>
              <a:t> of </a:t>
            </a:r>
            <a:r>
              <a:rPr b="0" lang="en-GB" sz="1600" spc="-1" strike="noStrike">
                <a:solidFill>
                  <a:srgbClr val="000000"/>
                </a:solidFill>
                <a:latin typeface="Consolas"/>
                <a:ea typeface="Consolas Regular"/>
              </a:rPr>
              <a:t>i</a:t>
            </a:r>
            <a:r>
              <a:rPr b="0" lang="en-GB" sz="1600" spc="-1" strike="noStrike">
                <a:solidFill>
                  <a:srgbClr val="000000"/>
                </a:solidFill>
                <a:latin typeface="Avenir Next Condensed Regular"/>
                <a:ea typeface="Consolas Regular"/>
              </a:rPr>
              <a:t> is </a:t>
            </a:r>
            <a:r>
              <a:rPr b="0" lang="en-GB" sz="1600" spc="-1" strike="noStrike">
                <a:solidFill>
                  <a:srgbClr val="000000"/>
                </a:solidFill>
                <a:latin typeface="Consolas"/>
                <a:ea typeface="Consolas Regular"/>
              </a:rPr>
              <a:t>10111023</a:t>
            </a:r>
            <a:r>
              <a:rPr b="0" lang="en-GB" sz="1600" spc="-1" strike="noStrike">
                <a:solidFill>
                  <a:srgbClr val="000000"/>
                </a:solidFill>
                <a:latin typeface="Avenir Next Condensed Regular"/>
                <a:ea typeface="Consolas Regular"/>
              </a:rPr>
              <a:t>.</a:t>
            </a:r>
            <a:endParaRPr b="0" lang="en-GB" sz="1600" spc="-1" strike="noStrike">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64"/>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Dynamic Array Input</a:t>
            </a:r>
            <a:endParaRPr b="0" lang="en-GB" sz="4400" spc="-1" strike="noStrike">
              <a:latin typeface="Arial"/>
            </a:endParaRPr>
          </a:p>
        </p:txBody>
      </p:sp>
      <p:sp>
        <p:nvSpPr>
          <p:cNvPr id="2208" name="CustomShape 2"/>
          <p:cNvSpPr/>
          <p:nvPr/>
        </p:nvSpPr>
        <p:spPr>
          <a:xfrm>
            <a:off x="457200" y="1446120"/>
            <a:ext cx="8354160" cy="46792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obtain a large number from the user input as an arbitrarily long string of digits.  Hence, we need an array that can grow its capacity dynamically to store the arbitrarily long string.</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following helper function has been written for you to read in a long string of digits and store it in a dynamic array.</a:t>
            </a:r>
            <a:br/>
            <a:br/>
            <a:br/>
            <a:r>
              <a:rPr b="0" lang="en-GB" sz="2400" spc="-1" strike="noStrike">
                <a:solidFill>
                  <a:srgbClr val="000000"/>
                </a:solidFill>
                <a:latin typeface="Calibri Light"/>
                <a:ea typeface="Calibri Light"/>
              </a:rPr>
              <a:t> </a:t>
            </a:r>
            <a:endParaRPr b="0" lang="en-GB" sz="2400" spc="-1" strike="noStrike">
              <a:latin typeface="Arial"/>
            </a:endParaRPr>
          </a:p>
        </p:txBody>
      </p:sp>
      <p:sp>
        <p:nvSpPr>
          <p:cNvPr id="220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194D20A-6FAD-41E4-8410-90ABA07DF7D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210" name="CustomShape 4"/>
          <p:cNvSpPr/>
          <p:nvPr/>
        </p:nvSpPr>
        <p:spPr>
          <a:xfrm>
            <a:off x="1306440" y="4197960"/>
            <a:ext cx="7176240" cy="16340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ea typeface="DejaVu Sans"/>
              </a:rPr>
              <a:t>// get a number from a user</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by reading character by character until a space is hit</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use dynamic array to store the digits</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digits:  character array that stores the digits of the number</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numDigits: number of digits read from input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void input_num(char * &amp; digits, int &amp; numDigits);</a:t>
            </a:r>
            <a:endParaRPr b="0" lang="en-GB" sz="1400" spc="-1" strike="noStrike">
              <a:latin typeface="Arial"/>
            </a:endParaRPr>
          </a:p>
        </p:txBody>
      </p:sp>
    </p:spTree>
  </p:cSld>
  <p:timing>
    <p:tnLst>
      <p:par>
        <p:cTn id="1683" dur="indefinite" restart="never" nodeType="tmRoot">
          <p:childTnLst>
            <p:seq>
              <p:cTn id="1684"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Linked Lists for Large Numbers</a:t>
            </a:r>
            <a:endParaRPr b="0" lang="en-GB" sz="4400" spc="-1" strike="noStrike">
              <a:latin typeface="Arial"/>
            </a:endParaRPr>
          </a:p>
        </p:txBody>
      </p:sp>
      <p:sp>
        <p:nvSpPr>
          <p:cNvPr id="221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large number is segmented into chunks of 5 digits, starting from the least significant digit.  The </a:t>
            </a:r>
            <a:r>
              <a:rPr b="1" lang="en-GB" sz="2400" spc="-1" strike="noStrike">
                <a:solidFill>
                  <a:srgbClr val="e46c0a"/>
                </a:solidFill>
                <a:latin typeface="Calibri Light"/>
                <a:ea typeface="Calibri Light"/>
              </a:rPr>
              <a:t>value</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of each chunk is then stored in a node of a linked list.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define a node structure as:</a:t>
            </a:r>
            <a:endParaRPr b="0" lang="en-GB" sz="2400" spc="-1" strike="noStrike">
              <a:latin typeface="Arial"/>
            </a:endParaRPr>
          </a:p>
        </p:txBody>
      </p:sp>
      <p:sp>
        <p:nvSpPr>
          <p:cNvPr id="22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AC5614B-6FDF-4B75-9DF3-82B709CA1AF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214" name="CustomShape 4"/>
          <p:cNvSpPr/>
          <p:nvPr/>
        </p:nvSpPr>
        <p:spPr>
          <a:xfrm>
            <a:off x="833400" y="2662560"/>
            <a:ext cx="1249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ea typeface="DejaVu Sans"/>
              </a:rPr>
              <a:t>Example:</a:t>
            </a:r>
            <a:endParaRPr b="0" lang="en-GB" sz="1800" spc="-1" strike="noStrike">
              <a:latin typeface="Arial"/>
            </a:endParaRPr>
          </a:p>
        </p:txBody>
      </p:sp>
      <p:sp>
        <p:nvSpPr>
          <p:cNvPr id="2215" name="CustomShape 5"/>
          <p:cNvSpPr/>
          <p:nvPr/>
        </p:nvSpPr>
        <p:spPr>
          <a:xfrm>
            <a:off x="433800" y="3103560"/>
            <a:ext cx="60818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For the number 12345678, the linked list looks like:</a:t>
            </a:r>
            <a:endParaRPr b="0" lang="en-GB" sz="1800" spc="-1" strike="noStrike">
              <a:latin typeface="Arial"/>
            </a:endParaRPr>
          </a:p>
        </p:txBody>
      </p:sp>
      <p:sp>
        <p:nvSpPr>
          <p:cNvPr id="2216" name="CustomShape 6"/>
          <p:cNvSpPr/>
          <p:nvPr/>
        </p:nvSpPr>
        <p:spPr>
          <a:xfrm>
            <a:off x="351000" y="4142520"/>
            <a:ext cx="6974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For the number 43323000089500012, the linked looks like:</a:t>
            </a:r>
            <a:endParaRPr b="0" lang="en-GB" sz="1800" spc="-1" strike="noStrike">
              <a:latin typeface="Arial"/>
            </a:endParaRPr>
          </a:p>
        </p:txBody>
      </p:sp>
      <p:grpSp>
        <p:nvGrpSpPr>
          <p:cNvPr id="2217" name="Group 7"/>
          <p:cNvGrpSpPr/>
          <p:nvPr/>
        </p:nvGrpSpPr>
        <p:grpSpPr>
          <a:xfrm>
            <a:off x="2795040" y="3545640"/>
            <a:ext cx="1207080" cy="328320"/>
            <a:chOff x="2795040" y="3545640"/>
            <a:chExt cx="1207080" cy="328320"/>
          </a:xfrm>
        </p:grpSpPr>
        <p:sp>
          <p:nvSpPr>
            <p:cNvPr id="2218" name="CustomShape 8"/>
            <p:cNvSpPr/>
            <p:nvPr/>
          </p:nvSpPr>
          <p:spPr>
            <a:xfrm>
              <a:off x="2795040" y="35456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123</a:t>
              </a:r>
              <a:endParaRPr b="0" lang="en-GB" sz="1800" spc="-1" strike="noStrike">
                <a:latin typeface="Arial"/>
              </a:endParaRPr>
            </a:p>
          </p:txBody>
        </p:sp>
        <p:sp>
          <p:nvSpPr>
            <p:cNvPr id="2219" name="CustomShape 9"/>
            <p:cNvSpPr/>
            <p:nvPr/>
          </p:nvSpPr>
          <p:spPr>
            <a:xfrm>
              <a:off x="3570480" y="35456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20" name="Group 10"/>
          <p:cNvGrpSpPr/>
          <p:nvPr/>
        </p:nvGrpSpPr>
        <p:grpSpPr>
          <a:xfrm>
            <a:off x="4339440" y="3545640"/>
            <a:ext cx="1207080" cy="328320"/>
            <a:chOff x="4339440" y="3545640"/>
            <a:chExt cx="1207080" cy="328320"/>
          </a:xfrm>
        </p:grpSpPr>
        <p:sp>
          <p:nvSpPr>
            <p:cNvPr id="2221" name="CustomShape 11"/>
            <p:cNvSpPr/>
            <p:nvPr/>
          </p:nvSpPr>
          <p:spPr>
            <a:xfrm>
              <a:off x="4339440" y="35456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45678</a:t>
              </a:r>
              <a:endParaRPr b="0" lang="en-GB" sz="1800" spc="-1" strike="noStrike">
                <a:latin typeface="Arial"/>
              </a:endParaRPr>
            </a:p>
          </p:txBody>
        </p:sp>
        <p:sp>
          <p:nvSpPr>
            <p:cNvPr id="2222" name="CustomShape 12"/>
            <p:cNvSpPr/>
            <p:nvPr/>
          </p:nvSpPr>
          <p:spPr>
            <a:xfrm>
              <a:off x="5114880" y="35456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23" name="CustomShape 13"/>
          <p:cNvSpPr/>
          <p:nvPr/>
        </p:nvSpPr>
        <p:spPr>
          <a:xfrm flipV="1">
            <a:off x="3785400" y="370980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24" name="CustomShape 14"/>
          <p:cNvSpPr/>
          <p:nvPr/>
        </p:nvSpPr>
        <p:spPr>
          <a:xfrm>
            <a:off x="5343120" y="371412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25" name="Group 15"/>
          <p:cNvGrpSpPr/>
          <p:nvPr/>
        </p:nvGrpSpPr>
        <p:grpSpPr>
          <a:xfrm>
            <a:off x="5784840" y="3596400"/>
            <a:ext cx="91800" cy="228600"/>
            <a:chOff x="5784840" y="3596400"/>
            <a:chExt cx="91800" cy="228600"/>
          </a:xfrm>
        </p:grpSpPr>
        <p:sp>
          <p:nvSpPr>
            <p:cNvPr id="2226" name="Line 16"/>
            <p:cNvSpPr/>
            <p:nvPr/>
          </p:nvSpPr>
          <p:spPr>
            <a:xfrm>
              <a:off x="5784840" y="3596400"/>
              <a:ext cx="360" cy="228600"/>
            </a:xfrm>
            <a:prstGeom prst="line">
              <a:avLst/>
            </a:prstGeom>
            <a:ln>
              <a:round/>
            </a:ln>
          </p:spPr>
          <p:style>
            <a:lnRef idx="2">
              <a:schemeClr val="accent1"/>
            </a:lnRef>
            <a:fillRef idx="0">
              <a:schemeClr val="accent1"/>
            </a:fillRef>
            <a:effectRef idx="1">
              <a:schemeClr val="accent1"/>
            </a:effectRef>
            <a:fontRef idx="minor"/>
          </p:style>
        </p:sp>
        <p:sp>
          <p:nvSpPr>
            <p:cNvPr id="2227" name="Line 17"/>
            <p:cNvSpPr/>
            <p:nvPr/>
          </p:nvSpPr>
          <p:spPr>
            <a:xfrm>
              <a:off x="5830560" y="3630240"/>
              <a:ext cx="360" cy="160920"/>
            </a:xfrm>
            <a:prstGeom prst="line">
              <a:avLst/>
            </a:prstGeom>
            <a:ln>
              <a:round/>
            </a:ln>
          </p:spPr>
          <p:style>
            <a:lnRef idx="2">
              <a:schemeClr val="accent1"/>
            </a:lnRef>
            <a:fillRef idx="0">
              <a:schemeClr val="accent1"/>
            </a:fillRef>
            <a:effectRef idx="1">
              <a:schemeClr val="accent1"/>
            </a:effectRef>
            <a:fontRef idx="minor"/>
          </p:style>
        </p:sp>
        <p:sp>
          <p:nvSpPr>
            <p:cNvPr id="2228" name="Line 18"/>
            <p:cNvSpPr/>
            <p:nvPr/>
          </p:nvSpPr>
          <p:spPr>
            <a:xfrm>
              <a:off x="5876280" y="3654720"/>
              <a:ext cx="360" cy="111960"/>
            </a:xfrm>
            <a:prstGeom prst="line">
              <a:avLst/>
            </a:prstGeom>
            <a:ln>
              <a:round/>
            </a:ln>
          </p:spPr>
          <p:style>
            <a:lnRef idx="2">
              <a:schemeClr val="accent1"/>
            </a:lnRef>
            <a:fillRef idx="0">
              <a:schemeClr val="accent1"/>
            </a:fillRef>
            <a:effectRef idx="1">
              <a:schemeClr val="accent1"/>
            </a:effectRef>
            <a:fontRef idx="minor"/>
          </p:style>
        </p:sp>
      </p:grpSp>
      <p:grpSp>
        <p:nvGrpSpPr>
          <p:cNvPr id="2229" name="Group 19"/>
          <p:cNvGrpSpPr/>
          <p:nvPr/>
        </p:nvGrpSpPr>
        <p:grpSpPr>
          <a:xfrm>
            <a:off x="3012480" y="4581360"/>
            <a:ext cx="1206720" cy="328320"/>
            <a:chOff x="3012480" y="4581360"/>
            <a:chExt cx="1206720" cy="328320"/>
          </a:xfrm>
        </p:grpSpPr>
        <p:sp>
          <p:nvSpPr>
            <p:cNvPr id="2230" name="CustomShape 20"/>
            <p:cNvSpPr/>
            <p:nvPr/>
          </p:nvSpPr>
          <p:spPr>
            <a:xfrm>
              <a:off x="3012480" y="45813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32300</a:t>
              </a:r>
              <a:endParaRPr b="0" lang="en-GB" sz="1800" spc="-1" strike="noStrike">
                <a:latin typeface="Arial"/>
              </a:endParaRPr>
            </a:p>
          </p:txBody>
        </p:sp>
        <p:sp>
          <p:nvSpPr>
            <p:cNvPr id="2231" name="CustomShape 21"/>
            <p:cNvSpPr/>
            <p:nvPr/>
          </p:nvSpPr>
          <p:spPr>
            <a:xfrm>
              <a:off x="3787560" y="45813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32" name="Group 22"/>
          <p:cNvGrpSpPr/>
          <p:nvPr/>
        </p:nvGrpSpPr>
        <p:grpSpPr>
          <a:xfrm>
            <a:off x="4556880" y="4581360"/>
            <a:ext cx="1207080" cy="328320"/>
            <a:chOff x="4556880" y="4581360"/>
            <a:chExt cx="1207080" cy="328320"/>
          </a:xfrm>
        </p:grpSpPr>
        <p:sp>
          <p:nvSpPr>
            <p:cNvPr id="2233" name="CustomShape 23"/>
            <p:cNvSpPr/>
            <p:nvPr/>
          </p:nvSpPr>
          <p:spPr>
            <a:xfrm>
              <a:off x="4556880" y="45813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895</a:t>
              </a:r>
              <a:endParaRPr b="0" lang="en-GB" sz="1800" spc="-1" strike="noStrike">
                <a:latin typeface="Arial"/>
              </a:endParaRPr>
            </a:p>
          </p:txBody>
        </p:sp>
        <p:sp>
          <p:nvSpPr>
            <p:cNvPr id="2234" name="CustomShape 24"/>
            <p:cNvSpPr/>
            <p:nvPr/>
          </p:nvSpPr>
          <p:spPr>
            <a:xfrm>
              <a:off x="5332320" y="45813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35" name="Group 25"/>
          <p:cNvGrpSpPr/>
          <p:nvPr/>
        </p:nvGrpSpPr>
        <p:grpSpPr>
          <a:xfrm>
            <a:off x="6101280" y="4581360"/>
            <a:ext cx="1207080" cy="328320"/>
            <a:chOff x="6101280" y="4581360"/>
            <a:chExt cx="1207080" cy="328320"/>
          </a:xfrm>
        </p:grpSpPr>
        <p:sp>
          <p:nvSpPr>
            <p:cNvPr id="2236" name="CustomShape 26"/>
            <p:cNvSpPr/>
            <p:nvPr/>
          </p:nvSpPr>
          <p:spPr>
            <a:xfrm>
              <a:off x="6101280" y="45813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a:t>
              </a:r>
              <a:endParaRPr b="0" lang="en-GB" sz="1800" spc="-1" strike="noStrike">
                <a:latin typeface="Arial"/>
              </a:endParaRPr>
            </a:p>
          </p:txBody>
        </p:sp>
        <p:sp>
          <p:nvSpPr>
            <p:cNvPr id="2237" name="CustomShape 27"/>
            <p:cNvSpPr/>
            <p:nvPr/>
          </p:nvSpPr>
          <p:spPr>
            <a:xfrm>
              <a:off x="6876720" y="45813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38" name="CustomShape 28"/>
          <p:cNvSpPr/>
          <p:nvPr/>
        </p:nvSpPr>
        <p:spPr>
          <a:xfrm flipV="1">
            <a:off x="4002840" y="47451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39" name="CustomShape 29"/>
          <p:cNvSpPr/>
          <p:nvPr/>
        </p:nvSpPr>
        <p:spPr>
          <a:xfrm flipV="1">
            <a:off x="5547240" y="47451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40" name="CustomShape 30"/>
          <p:cNvSpPr/>
          <p:nvPr/>
        </p:nvSpPr>
        <p:spPr>
          <a:xfrm>
            <a:off x="7104960" y="474948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41" name="Group 31"/>
          <p:cNvGrpSpPr/>
          <p:nvPr/>
        </p:nvGrpSpPr>
        <p:grpSpPr>
          <a:xfrm>
            <a:off x="7546680" y="4631760"/>
            <a:ext cx="91800" cy="228600"/>
            <a:chOff x="7546680" y="4631760"/>
            <a:chExt cx="91800" cy="228600"/>
          </a:xfrm>
        </p:grpSpPr>
        <p:sp>
          <p:nvSpPr>
            <p:cNvPr id="2242" name="Line 32"/>
            <p:cNvSpPr/>
            <p:nvPr/>
          </p:nvSpPr>
          <p:spPr>
            <a:xfrm>
              <a:off x="7546680" y="4631760"/>
              <a:ext cx="360" cy="228600"/>
            </a:xfrm>
            <a:prstGeom prst="line">
              <a:avLst/>
            </a:prstGeom>
            <a:ln>
              <a:round/>
            </a:ln>
          </p:spPr>
          <p:style>
            <a:lnRef idx="2">
              <a:schemeClr val="accent1"/>
            </a:lnRef>
            <a:fillRef idx="0">
              <a:schemeClr val="accent1"/>
            </a:fillRef>
            <a:effectRef idx="1">
              <a:schemeClr val="accent1"/>
            </a:effectRef>
            <a:fontRef idx="minor"/>
          </p:style>
        </p:sp>
        <p:sp>
          <p:nvSpPr>
            <p:cNvPr id="2243" name="Line 33"/>
            <p:cNvSpPr/>
            <p:nvPr/>
          </p:nvSpPr>
          <p:spPr>
            <a:xfrm>
              <a:off x="7592400" y="4665960"/>
              <a:ext cx="360" cy="160560"/>
            </a:xfrm>
            <a:prstGeom prst="line">
              <a:avLst/>
            </a:prstGeom>
            <a:ln>
              <a:round/>
            </a:ln>
          </p:spPr>
          <p:style>
            <a:lnRef idx="2">
              <a:schemeClr val="accent1"/>
            </a:lnRef>
            <a:fillRef idx="0">
              <a:schemeClr val="accent1"/>
            </a:fillRef>
            <a:effectRef idx="1">
              <a:schemeClr val="accent1"/>
            </a:effectRef>
            <a:fontRef idx="minor"/>
          </p:style>
        </p:sp>
        <p:sp>
          <p:nvSpPr>
            <p:cNvPr id="2244" name="Line 34"/>
            <p:cNvSpPr/>
            <p:nvPr/>
          </p:nvSpPr>
          <p:spPr>
            <a:xfrm>
              <a:off x="7638120" y="469044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245" name="Group 35"/>
          <p:cNvGrpSpPr/>
          <p:nvPr/>
        </p:nvGrpSpPr>
        <p:grpSpPr>
          <a:xfrm>
            <a:off x="1476000" y="4584960"/>
            <a:ext cx="1207080" cy="328320"/>
            <a:chOff x="1476000" y="4584960"/>
            <a:chExt cx="1207080" cy="328320"/>
          </a:xfrm>
        </p:grpSpPr>
        <p:sp>
          <p:nvSpPr>
            <p:cNvPr id="2246" name="CustomShape 36"/>
            <p:cNvSpPr/>
            <p:nvPr/>
          </p:nvSpPr>
          <p:spPr>
            <a:xfrm>
              <a:off x="1476000" y="45849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43</a:t>
              </a:r>
              <a:endParaRPr b="0" lang="en-GB" sz="1800" spc="-1" strike="noStrike">
                <a:latin typeface="Arial"/>
              </a:endParaRPr>
            </a:p>
          </p:txBody>
        </p:sp>
        <p:sp>
          <p:nvSpPr>
            <p:cNvPr id="2247" name="CustomShape 37"/>
            <p:cNvSpPr/>
            <p:nvPr/>
          </p:nvSpPr>
          <p:spPr>
            <a:xfrm>
              <a:off x="2251440" y="45849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48" name="CustomShape 38"/>
          <p:cNvSpPr/>
          <p:nvPr/>
        </p:nvSpPr>
        <p:spPr>
          <a:xfrm flipV="1">
            <a:off x="2466720" y="47487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49" name="CustomShape 39"/>
          <p:cNvSpPr/>
          <p:nvPr/>
        </p:nvSpPr>
        <p:spPr>
          <a:xfrm>
            <a:off x="4943160" y="5302080"/>
            <a:ext cx="2205720" cy="1341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struct Node</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int value;</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Node * next;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Tree>
  </p:cSld>
  <p:timing>
    <p:tnLst>
      <p:par>
        <p:cTn id="1685" dur="indefinite" restart="never" nodeType="tmRoot">
          <p:childTnLst>
            <p:seq>
              <p:cTn id="1686"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Linked Lists for Large Numbers</a:t>
            </a:r>
            <a:endParaRPr b="0" lang="en-GB" sz="4400" spc="-1" strike="noStrike">
              <a:latin typeface="Arial"/>
            </a:endParaRPr>
          </a:p>
        </p:txBody>
      </p:sp>
      <p:sp>
        <p:nvSpPr>
          <p:cNvPr id="225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66F6553-457F-401A-879F-538AFA18683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252" name="CustomShape 3"/>
          <p:cNvSpPr/>
          <p:nvPr/>
        </p:nvSpPr>
        <p:spPr>
          <a:xfrm>
            <a:off x="380520" y="1533240"/>
            <a:ext cx="29710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ea typeface="DejaVu Sans"/>
              </a:rPr>
              <a:t>How to build such a list?</a:t>
            </a:r>
            <a:endParaRPr b="0" lang="en-GB" sz="1800" spc="-1" strike="noStrike">
              <a:latin typeface="Arial"/>
            </a:endParaRPr>
          </a:p>
        </p:txBody>
      </p:sp>
      <p:sp>
        <p:nvSpPr>
          <p:cNvPr id="2253" name="CustomShape 4"/>
          <p:cNvSpPr/>
          <p:nvPr/>
        </p:nvSpPr>
        <p:spPr>
          <a:xfrm>
            <a:off x="-179640" y="1902600"/>
            <a:ext cx="8390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Scan the array of digits in reverse, and create a node for every 5 digits.</a:t>
            </a:r>
            <a:endParaRPr b="0" lang="en-GB" sz="1800" spc="-1" strike="noStrike">
              <a:latin typeface="Arial"/>
            </a:endParaRPr>
          </a:p>
        </p:txBody>
      </p:sp>
      <p:graphicFrame>
        <p:nvGraphicFramePr>
          <p:cNvPr id="2254" name="Table 5"/>
          <p:cNvGraphicFramePr/>
          <p:nvPr/>
        </p:nvGraphicFramePr>
        <p:xfrm>
          <a:off x="1778040" y="2328480"/>
          <a:ext cx="6095160" cy="370080"/>
        </p:xfrm>
        <a:graphic>
          <a:graphicData uri="http://schemas.openxmlformats.org/drawingml/2006/table">
            <a:tbl>
              <a:tblPr/>
              <a:tblGrid>
                <a:gridCol w="358560"/>
                <a:gridCol w="358560"/>
                <a:gridCol w="358560"/>
                <a:gridCol w="358560"/>
                <a:gridCol w="358560"/>
                <a:gridCol w="358560"/>
                <a:gridCol w="358560"/>
                <a:gridCol w="358560"/>
                <a:gridCol w="358560"/>
                <a:gridCol w="358560"/>
                <a:gridCol w="358560"/>
                <a:gridCol w="358560"/>
                <a:gridCol w="358560"/>
                <a:gridCol w="358560"/>
                <a:gridCol w="358560"/>
                <a:gridCol w="358560"/>
                <a:gridCol w="358560"/>
              </a:tblGrid>
              <a:tr h="370080">
                <a:tc>
                  <a:txBody>
                    <a:bodyPr/>
                    <a:p>
                      <a:pPr algn="ctr">
                        <a:lnSpc>
                          <a:spcPct val="100000"/>
                        </a:lnSpc>
                      </a:pPr>
                      <a:r>
                        <a:rPr b="0" lang="en-GB" sz="1800" spc="-1" strike="noStrike">
                          <a:solidFill>
                            <a:srgbClr val="000000"/>
                          </a:solidFill>
                          <a:latin typeface="Calibri Light"/>
                        </a:rPr>
                        <a:t>4</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r>
            </a:tbl>
          </a:graphicData>
        </a:graphic>
      </p:graphicFrame>
      <p:sp>
        <p:nvSpPr>
          <p:cNvPr id="2255" name="CustomShape 6"/>
          <p:cNvSpPr/>
          <p:nvPr/>
        </p:nvSpPr>
        <p:spPr>
          <a:xfrm rot="5400000">
            <a:off x="6842880" y="2136960"/>
            <a:ext cx="285840" cy="1516320"/>
          </a:xfrm>
          <a:prstGeom prst="rightBrace">
            <a:avLst>
              <a:gd name="adj1" fmla="val 8333"/>
              <a:gd name="adj2" fmla="val 50000"/>
            </a:avLst>
          </a:prstGeom>
          <a:noFill/>
          <a:ln>
            <a:solidFill>
              <a:srgbClr val="ff6600"/>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56" name="CustomShape 7"/>
          <p:cNvSpPr/>
          <p:nvPr/>
        </p:nvSpPr>
        <p:spPr>
          <a:xfrm>
            <a:off x="271800" y="5199840"/>
            <a:ext cx="39848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Eventually, the linked list is built:</a:t>
            </a:r>
            <a:endParaRPr b="0" lang="en-GB" sz="1800" spc="-1" strike="noStrike">
              <a:latin typeface="Arial"/>
            </a:endParaRPr>
          </a:p>
        </p:txBody>
      </p:sp>
      <p:grpSp>
        <p:nvGrpSpPr>
          <p:cNvPr id="2257" name="Group 8"/>
          <p:cNvGrpSpPr/>
          <p:nvPr/>
        </p:nvGrpSpPr>
        <p:grpSpPr>
          <a:xfrm>
            <a:off x="3741840" y="5671440"/>
            <a:ext cx="1207080" cy="328320"/>
            <a:chOff x="3741840" y="5671440"/>
            <a:chExt cx="1207080" cy="328320"/>
          </a:xfrm>
        </p:grpSpPr>
        <p:sp>
          <p:nvSpPr>
            <p:cNvPr id="2258" name="CustomShape 9"/>
            <p:cNvSpPr/>
            <p:nvPr/>
          </p:nvSpPr>
          <p:spPr>
            <a:xfrm>
              <a:off x="3741840" y="5671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32300</a:t>
              </a:r>
              <a:endParaRPr b="0" lang="en-GB" sz="1800" spc="-1" strike="noStrike">
                <a:latin typeface="Arial"/>
              </a:endParaRPr>
            </a:p>
          </p:txBody>
        </p:sp>
        <p:sp>
          <p:nvSpPr>
            <p:cNvPr id="2259" name="CustomShape 10"/>
            <p:cNvSpPr/>
            <p:nvPr/>
          </p:nvSpPr>
          <p:spPr>
            <a:xfrm>
              <a:off x="4517280" y="5671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60" name="Group 11"/>
          <p:cNvGrpSpPr/>
          <p:nvPr/>
        </p:nvGrpSpPr>
        <p:grpSpPr>
          <a:xfrm>
            <a:off x="2608200" y="4626720"/>
            <a:ext cx="1207080" cy="328320"/>
            <a:chOff x="2608200" y="4626720"/>
            <a:chExt cx="1207080" cy="328320"/>
          </a:xfrm>
        </p:grpSpPr>
        <p:sp>
          <p:nvSpPr>
            <p:cNvPr id="2261" name="CustomShape 12"/>
            <p:cNvSpPr/>
            <p:nvPr/>
          </p:nvSpPr>
          <p:spPr>
            <a:xfrm>
              <a:off x="2608200" y="46267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895</a:t>
              </a:r>
              <a:endParaRPr b="0" lang="en-GB" sz="1800" spc="-1" strike="noStrike">
                <a:latin typeface="Arial"/>
              </a:endParaRPr>
            </a:p>
          </p:txBody>
        </p:sp>
        <p:sp>
          <p:nvSpPr>
            <p:cNvPr id="2262" name="CustomShape 13"/>
            <p:cNvSpPr/>
            <p:nvPr/>
          </p:nvSpPr>
          <p:spPr>
            <a:xfrm>
              <a:off x="3383640" y="46267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263" name="Group 14"/>
          <p:cNvGrpSpPr/>
          <p:nvPr/>
        </p:nvGrpSpPr>
        <p:grpSpPr>
          <a:xfrm>
            <a:off x="6830640" y="5671440"/>
            <a:ext cx="1207080" cy="328320"/>
            <a:chOff x="6830640" y="5671440"/>
            <a:chExt cx="1207080" cy="328320"/>
          </a:xfrm>
        </p:grpSpPr>
        <p:sp>
          <p:nvSpPr>
            <p:cNvPr id="2264" name="CustomShape 15"/>
            <p:cNvSpPr/>
            <p:nvPr/>
          </p:nvSpPr>
          <p:spPr>
            <a:xfrm>
              <a:off x="6830640" y="5671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a:t>
              </a:r>
              <a:endParaRPr b="0" lang="en-GB" sz="1800" spc="-1" strike="noStrike">
                <a:latin typeface="Arial"/>
              </a:endParaRPr>
            </a:p>
          </p:txBody>
        </p:sp>
        <p:sp>
          <p:nvSpPr>
            <p:cNvPr id="2265" name="CustomShape 16"/>
            <p:cNvSpPr/>
            <p:nvPr/>
          </p:nvSpPr>
          <p:spPr>
            <a:xfrm>
              <a:off x="7606080" y="5671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66" name="CustomShape 17"/>
          <p:cNvSpPr/>
          <p:nvPr/>
        </p:nvSpPr>
        <p:spPr>
          <a:xfrm flipV="1">
            <a:off x="3598560" y="47908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67" name="CustomShape 18"/>
          <p:cNvSpPr/>
          <p:nvPr/>
        </p:nvSpPr>
        <p:spPr>
          <a:xfrm>
            <a:off x="7834320" y="58395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68" name="Group 19"/>
          <p:cNvGrpSpPr/>
          <p:nvPr/>
        </p:nvGrpSpPr>
        <p:grpSpPr>
          <a:xfrm>
            <a:off x="8276040" y="5721840"/>
            <a:ext cx="91800" cy="228600"/>
            <a:chOff x="8276040" y="5721840"/>
            <a:chExt cx="91800" cy="228600"/>
          </a:xfrm>
        </p:grpSpPr>
        <p:sp>
          <p:nvSpPr>
            <p:cNvPr id="2269" name="Line 20"/>
            <p:cNvSpPr/>
            <p:nvPr/>
          </p:nvSpPr>
          <p:spPr>
            <a:xfrm>
              <a:off x="8276040" y="5721840"/>
              <a:ext cx="360" cy="228600"/>
            </a:xfrm>
            <a:prstGeom prst="line">
              <a:avLst/>
            </a:prstGeom>
            <a:ln>
              <a:round/>
            </a:ln>
          </p:spPr>
          <p:style>
            <a:lnRef idx="2">
              <a:schemeClr val="accent1"/>
            </a:lnRef>
            <a:fillRef idx="0">
              <a:schemeClr val="accent1"/>
            </a:fillRef>
            <a:effectRef idx="1">
              <a:schemeClr val="accent1"/>
            </a:effectRef>
            <a:fontRef idx="minor"/>
          </p:style>
        </p:sp>
        <p:sp>
          <p:nvSpPr>
            <p:cNvPr id="2270" name="Line 21"/>
            <p:cNvSpPr/>
            <p:nvPr/>
          </p:nvSpPr>
          <p:spPr>
            <a:xfrm>
              <a:off x="8321760" y="5756040"/>
              <a:ext cx="360" cy="160560"/>
            </a:xfrm>
            <a:prstGeom prst="line">
              <a:avLst/>
            </a:prstGeom>
            <a:ln>
              <a:round/>
            </a:ln>
          </p:spPr>
          <p:style>
            <a:lnRef idx="2">
              <a:schemeClr val="accent1"/>
            </a:lnRef>
            <a:fillRef idx="0">
              <a:schemeClr val="accent1"/>
            </a:fillRef>
            <a:effectRef idx="1">
              <a:schemeClr val="accent1"/>
            </a:effectRef>
            <a:fontRef idx="minor"/>
          </p:style>
        </p:sp>
        <p:sp>
          <p:nvSpPr>
            <p:cNvPr id="2271" name="Line 22"/>
            <p:cNvSpPr/>
            <p:nvPr/>
          </p:nvSpPr>
          <p:spPr>
            <a:xfrm>
              <a:off x="8367480" y="578052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272" name="Group 23"/>
          <p:cNvGrpSpPr/>
          <p:nvPr/>
        </p:nvGrpSpPr>
        <p:grpSpPr>
          <a:xfrm>
            <a:off x="2205720" y="5675040"/>
            <a:ext cx="1207080" cy="328320"/>
            <a:chOff x="2205720" y="5675040"/>
            <a:chExt cx="1207080" cy="328320"/>
          </a:xfrm>
        </p:grpSpPr>
        <p:sp>
          <p:nvSpPr>
            <p:cNvPr id="2273" name="CustomShape 24"/>
            <p:cNvSpPr/>
            <p:nvPr/>
          </p:nvSpPr>
          <p:spPr>
            <a:xfrm>
              <a:off x="2205720" y="5675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43</a:t>
              </a:r>
              <a:endParaRPr b="0" lang="en-GB" sz="1800" spc="-1" strike="noStrike">
                <a:latin typeface="Arial"/>
              </a:endParaRPr>
            </a:p>
          </p:txBody>
        </p:sp>
        <p:sp>
          <p:nvSpPr>
            <p:cNvPr id="2274" name="CustomShape 25"/>
            <p:cNvSpPr/>
            <p:nvPr/>
          </p:nvSpPr>
          <p:spPr>
            <a:xfrm>
              <a:off x="2981160" y="5675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75" name="CustomShape 26"/>
          <p:cNvSpPr/>
          <p:nvPr/>
        </p:nvSpPr>
        <p:spPr>
          <a:xfrm flipV="1">
            <a:off x="3196080" y="583884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76" name="Group 27"/>
          <p:cNvGrpSpPr/>
          <p:nvPr/>
        </p:nvGrpSpPr>
        <p:grpSpPr>
          <a:xfrm>
            <a:off x="4149360" y="2943000"/>
            <a:ext cx="1207080" cy="328320"/>
            <a:chOff x="4149360" y="2943000"/>
            <a:chExt cx="1207080" cy="328320"/>
          </a:xfrm>
        </p:grpSpPr>
        <p:sp>
          <p:nvSpPr>
            <p:cNvPr id="2277" name="CustomShape 28"/>
            <p:cNvSpPr/>
            <p:nvPr/>
          </p:nvSpPr>
          <p:spPr>
            <a:xfrm>
              <a:off x="4149360" y="29430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a:t>
              </a:r>
              <a:endParaRPr b="0" lang="en-GB" sz="1800" spc="-1" strike="noStrike">
                <a:latin typeface="Arial"/>
              </a:endParaRPr>
            </a:p>
          </p:txBody>
        </p:sp>
        <p:sp>
          <p:nvSpPr>
            <p:cNvPr id="2278" name="CustomShape 29"/>
            <p:cNvSpPr/>
            <p:nvPr/>
          </p:nvSpPr>
          <p:spPr>
            <a:xfrm>
              <a:off x="4924800" y="29430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79" name="CustomShape 30"/>
          <p:cNvSpPr/>
          <p:nvPr/>
        </p:nvSpPr>
        <p:spPr>
          <a:xfrm>
            <a:off x="5153040" y="311112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80" name="Group 31"/>
          <p:cNvGrpSpPr/>
          <p:nvPr/>
        </p:nvGrpSpPr>
        <p:grpSpPr>
          <a:xfrm>
            <a:off x="5594760" y="2993400"/>
            <a:ext cx="91800" cy="228600"/>
            <a:chOff x="5594760" y="2993400"/>
            <a:chExt cx="91800" cy="228600"/>
          </a:xfrm>
        </p:grpSpPr>
        <p:sp>
          <p:nvSpPr>
            <p:cNvPr id="2281" name="Line 32"/>
            <p:cNvSpPr/>
            <p:nvPr/>
          </p:nvSpPr>
          <p:spPr>
            <a:xfrm>
              <a:off x="5594760" y="2993400"/>
              <a:ext cx="360" cy="228600"/>
            </a:xfrm>
            <a:prstGeom prst="line">
              <a:avLst/>
            </a:prstGeom>
            <a:ln>
              <a:round/>
            </a:ln>
          </p:spPr>
          <p:style>
            <a:lnRef idx="2">
              <a:schemeClr val="accent1"/>
            </a:lnRef>
            <a:fillRef idx="0">
              <a:schemeClr val="accent1"/>
            </a:fillRef>
            <a:effectRef idx="1">
              <a:schemeClr val="accent1"/>
            </a:effectRef>
            <a:fontRef idx="minor"/>
          </p:style>
        </p:sp>
        <p:sp>
          <p:nvSpPr>
            <p:cNvPr id="2282" name="Line 33"/>
            <p:cNvSpPr/>
            <p:nvPr/>
          </p:nvSpPr>
          <p:spPr>
            <a:xfrm>
              <a:off x="5640480" y="3027600"/>
              <a:ext cx="360" cy="160560"/>
            </a:xfrm>
            <a:prstGeom prst="line">
              <a:avLst/>
            </a:prstGeom>
            <a:ln>
              <a:round/>
            </a:ln>
          </p:spPr>
          <p:style>
            <a:lnRef idx="2">
              <a:schemeClr val="accent1"/>
            </a:lnRef>
            <a:fillRef idx="0">
              <a:schemeClr val="accent1"/>
            </a:fillRef>
            <a:effectRef idx="1">
              <a:schemeClr val="accent1"/>
            </a:effectRef>
            <a:fontRef idx="minor"/>
          </p:style>
        </p:sp>
        <p:sp>
          <p:nvSpPr>
            <p:cNvPr id="2283" name="Line 34"/>
            <p:cNvSpPr/>
            <p:nvPr/>
          </p:nvSpPr>
          <p:spPr>
            <a:xfrm>
              <a:off x="5686200" y="305208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2284" name="CustomShape 35"/>
          <p:cNvSpPr/>
          <p:nvPr/>
        </p:nvSpPr>
        <p:spPr>
          <a:xfrm>
            <a:off x="-313200" y="3424320"/>
            <a:ext cx="9180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Create a node for the next 5 digits and insert it to the head of the linked list.   </a:t>
            </a:r>
            <a:endParaRPr b="0" lang="en-GB" sz="1800" spc="-1" strike="noStrike">
              <a:latin typeface="Arial"/>
            </a:endParaRPr>
          </a:p>
        </p:txBody>
      </p:sp>
      <p:graphicFrame>
        <p:nvGraphicFramePr>
          <p:cNvPr id="2285" name="Table 36"/>
          <p:cNvGraphicFramePr/>
          <p:nvPr/>
        </p:nvGraphicFramePr>
        <p:xfrm>
          <a:off x="1778040" y="3849840"/>
          <a:ext cx="6095160" cy="370080"/>
        </p:xfrm>
        <a:graphic>
          <a:graphicData uri="http://schemas.openxmlformats.org/drawingml/2006/table">
            <a:tbl>
              <a:tblPr/>
              <a:tblGrid>
                <a:gridCol w="358560"/>
                <a:gridCol w="358560"/>
                <a:gridCol w="358560"/>
                <a:gridCol w="358560"/>
                <a:gridCol w="358560"/>
                <a:gridCol w="358560"/>
                <a:gridCol w="358560"/>
                <a:gridCol w="358560"/>
                <a:gridCol w="358560"/>
                <a:gridCol w="358560"/>
                <a:gridCol w="358560"/>
                <a:gridCol w="358560"/>
                <a:gridCol w="358560"/>
                <a:gridCol w="358560"/>
                <a:gridCol w="358560"/>
                <a:gridCol w="358560"/>
                <a:gridCol w="358560"/>
              </a:tblGrid>
              <a:tr h="370080">
                <a:tc>
                  <a:txBody>
                    <a:bodyPr/>
                    <a:p>
                      <a:pPr algn="ctr">
                        <a:lnSpc>
                          <a:spcPct val="100000"/>
                        </a:lnSpc>
                      </a:pPr>
                      <a:r>
                        <a:rPr b="0" lang="en-GB" sz="1800" spc="-1" strike="noStrike">
                          <a:solidFill>
                            <a:srgbClr val="000000"/>
                          </a:solidFill>
                          <a:latin typeface="Calibri Light"/>
                        </a:rPr>
                        <a:t>4</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a:t>
                      </a:r>
                      <a:endParaRPr b="0" lang="en-GB" sz="1800" spc="-1" strike="noStrike">
                        <a:latin typeface="Arial"/>
                      </a:endParaRPr>
                    </a:p>
                  </a:txBody>
                  <a:tcPr marL="91440" marR="91440">
                    <a:noFill/>
                  </a:tcPr>
                </a:tc>
              </a:tr>
            </a:tbl>
          </a:graphicData>
        </a:graphic>
      </p:graphicFrame>
      <p:sp>
        <p:nvSpPr>
          <p:cNvPr id="2286" name="CustomShape 37"/>
          <p:cNvSpPr/>
          <p:nvPr/>
        </p:nvSpPr>
        <p:spPr>
          <a:xfrm rot="5400000">
            <a:off x="5045760" y="3605400"/>
            <a:ext cx="285840" cy="1516320"/>
          </a:xfrm>
          <a:prstGeom prst="rightBrace">
            <a:avLst>
              <a:gd name="adj1" fmla="val 8333"/>
              <a:gd name="adj2" fmla="val 50000"/>
            </a:avLst>
          </a:prstGeom>
          <a:noFill/>
          <a:ln>
            <a:solidFill>
              <a:srgbClr val="ff6600"/>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87" name="Group 38"/>
          <p:cNvGrpSpPr/>
          <p:nvPr/>
        </p:nvGrpSpPr>
        <p:grpSpPr>
          <a:xfrm>
            <a:off x="4149360" y="4623120"/>
            <a:ext cx="1207080" cy="328320"/>
            <a:chOff x="4149360" y="4623120"/>
            <a:chExt cx="1207080" cy="328320"/>
          </a:xfrm>
        </p:grpSpPr>
        <p:sp>
          <p:nvSpPr>
            <p:cNvPr id="2288" name="CustomShape 39"/>
            <p:cNvSpPr/>
            <p:nvPr/>
          </p:nvSpPr>
          <p:spPr>
            <a:xfrm>
              <a:off x="4149360" y="46231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a:t>
              </a:r>
              <a:endParaRPr b="0" lang="en-GB" sz="1800" spc="-1" strike="noStrike">
                <a:latin typeface="Arial"/>
              </a:endParaRPr>
            </a:p>
          </p:txBody>
        </p:sp>
        <p:sp>
          <p:nvSpPr>
            <p:cNvPr id="2289" name="CustomShape 40"/>
            <p:cNvSpPr/>
            <p:nvPr/>
          </p:nvSpPr>
          <p:spPr>
            <a:xfrm>
              <a:off x="4924800" y="46231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290" name="CustomShape 41"/>
          <p:cNvSpPr/>
          <p:nvPr/>
        </p:nvSpPr>
        <p:spPr>
          <a:xfrm>
            <a:off x="5153040" y="47916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291" name="Group 42"/>
          <p:cNvGrpSpPr/>
          <p:nvPr/>
        </p:nvGrpSpPr>
        <p:grpSpPr>
          <a:xfrm>
            <a:off x="5594760" y="4673880"/>
            <a:ext cx="91800" cy="228600"/>
            <a:chOff x="5594760" y="4673880"/>
            <a:chExt cx="91800" cy="228600"/>
          </a:xfrm>
        </p:grpSpPr>
        <p:sp>
          <p:nvSpPr>
            <p:cNvPr id="2292" name="Line 43"/>
            <p:cNvSpPr/>
            <p:nvPr/>
          </p:nvSpPr>
          <p:spPr>
            <a:xfrm>
              <a:off x="5594760" y="4673880"/>
              <a:ext cx="360" cy="228600"/>
            </a:xfrm>
            <a:prstGeom prst="line">
              <a:avLst/>
            </a:prstGeom>
            <a:ln>
              <a:round/>
            </a:ln>
          </p:spPr>
          <p:style>
            <a:lnRef idx="2">
              <a:schemeClr val="accent1"/>
            </a:lnRef>
            <a:fillRef idx="0">
              <a:schemeClr val="accent1"/>
            </a:fillRef>
            <a:effectRef idx="1">
              <a:schemeClr val="accent1"/>
            </a:effectRef>
            <a:fontRef idx="minor"/>
          </p:style>
        </p:sp>
        <p:sp>
          <p:nvSpPr>
            <p:cNvPr id="2293" name="Line 44"/>
            <p:cNvSpPr/>
            <p:nvPr/>
          </p:nvSpPr>
          <p:spPr>
            <a:xfrm>
              <a:off x="5640480" y="4707720"/>
              <a:ext cx="360" cy="160920"/>
            </a:xfrm>
            <a:prstGeom prst="line">
              <a:avLst/>
            </a:prstGeom>
            <a:ln>
              <a:round/>
            </a:ln>
          </p:spPr>
          <p:style>
            <a:lnRef idx="2">
              <a:schemeClr val="accent1"/>
            </a:lnRef>
            <a:fillRef idx="0">
              <a:schemeClr val="accent1"/>
            </a:fillRef>
            <a:effectRef idx="1">
              <a:schemeClr val="accent1"/>
            </a:effectRef>
            <a:fontRef idx="minor"/>
          </p:style>
        </p:sp>
        <p:sp>
          <p:nvSpPr>
            <p:cNvPr id="2294" name="Line 45"/>
            <p:cNvSpPr/>
            <p:nvPr/>
          </p:nvSpPr>
          <p:spPr>
            <a:xfrm>
              <a:off x="5686200" y="47322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2295" name="CustomShape 46"/>
          <p:cNvSpPr/>
          <p:nvPr/>
        </p:nvSpPr>
        <p:spPr>
          <a:xfrm>
            <a:off x="3246840" y="294660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296" name="CustomShape 47"/>
          <p:cNvSpPr/>
          <p:nvPr/>
        </p:nvSpPr>
        <p:spPr>
          <a:xfrm>
            <a:off x="3462480" y="311112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97" name="CustomShape 48"/>
          <p:cNvSpPr/>
          <p:nvPr/>
        </p:nvSpPr>
        <p:spPr>
          <a:xfrm>
            <a:off x="2705760" y="29725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298" name="CustomShape 49"/>
          <p:cNvSpPr/>
          <p:nvPr/>
        </p:nvSpPr>
        <p:spPr>
          <a:xfrm>
            <a:off x="1746360" y="463068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299" name="CustomShape 50"/>
          <p:cNvSpPr/>
          <p:nvPr/>
        </p:nvSpPr>
        <p:spPr>
          <a:xfrm>
            <a:off x="1962000" y="479520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00" name="CustomShape 51"/>
          <p:cNvSpPr/>
          <p:nvPr/>
        </p:nvSpPr>
        <p:spPr>
          <a:xfrm>
            <a:off x="1204920" y="46566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2301" name="Group 52"/>
          <p:cNvGrpSpPr/>
          <p:nvPr/>
        </p:nvGrpSpPr>
        <p:grpSpPr>
          <a:xfrm>
            <a:off x="5273640" y="5671440"/>
            <a:ext cx="1207080" cy="328320"/>
            <a:chOff x="5273640" y="5671440"/>
            <a:chExt cx="1207080" cy="328320"/>
          </a:xfrm>
        </p:grpSpPr>
        <p:sp>
          <p:nvSpPr>
            <p:cNvPr id="2302" name="CustomShape 53"/>
            <p:cNvSpPr/>
            <p:nvPr/>
          </p:nvSpPr>
          <p:spPr>
            <a:xfrm>
              <a:off x="5273640" y="5671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895</a:t>
              </a:r>
              <a:endParaRPr b="0" lang="en-GB" sz="1800" spc="-1" strike="noStrike">
                <a:latin typeface="Arial"/>
              </a:endParaRPr>
            </a:p>
          </p:txBody>
        </p:sp>
        <p:sp>
          <p:nvSpPr>
            <p:cNvPr id="2303" name="CustomShape 54"/>
            <p:cNvSpPr/>
            <p:nvPr/>
          </p:nvSpPr>
          <p:spPr>
            <a:xfrm>
              <a:off x="6049080" y="5671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04" name="CustomShape 55"/>
          <p:cNvSpPr/>
          <p:nvPr/>
        </p:nvSpPr>
        <p:spPr>
          <a:xfrm flipV="1">
            <a:off x="6264000" y="583524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05" name="CustomShape 56"/>
          <p:cNvSpPr/>
          <p:nvPr/>
        </p:nvSpPr>
        <p:spPr>
          <a:xfrm flipV="1">
            <a:off x="4719600" y="584244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06" name="CustomShape 57"/>
          <p:cNvSpPr/>
          <p:nvPr/>
        </p:nvSpPr>
        <p:spPr>
          <a:xfrm>
            <a:off x="1303920" y="567144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307" name="CustomShape 58"/>
          <p:cNvSpPr/>
          <p:nvPr/>
        </p:nvSpPr>
        <p:spPr>
          <a:xfrm>
            <a:off x="1519560" y="583596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08" name="CustomShape 59"/>
          <p:cNvSpPr/>
          <p:nvPr/>
        </p:nvSpPr>
        <p:spPr>
          <a:xfrm>
            <a:off x="762840" y="5697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309" name="CustomShape 60"/>
          <p:cNvSpPr/>
          <p:nvPr/>
        </p:nvSpPr>
        <p:spPr>
          <a:xfrm>
            <a:off x="5964480" y="4490640"/>
            <a:ext cx="3067200" cy="7963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Is the linked list built in a forward or a backward manner?</a:t>
            </a:r>
            <a:endParaRPr b="0" lang="en-GB" sz="1600" spc="-1" strike="noStrike">
              <a:latin typeface="Arial"/>
            </a:endParaRPr>
          </a:p>
        </p:txBody>
      </p:sp>
    </p:spTree>
  </p:cSld>
  <p:timing>
    <p:tnLst>
      <p:par>
        <p:cTn id="1687" dur="indefinite" restart="never" nodeType="tmRoot">
          <p:childTnLst>
            <p:seq>
              <p:cTn id="1688"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0" name="CustomShape 1"/>
          <p:cNvSpPr/>
          <p:nvPr/>
        </p:nvSpPr>
        <p:spPr>
          <a:xfrm>
            <a:off x="457200" y="236160"/>
            <a:ext cx="8228880" cy="588924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Now, we write a function </a:t>
            </a:r>
            <a:r>
              <a:rPr b="0" lang="en-GB" sz="2000" spc="-1" strike="noStrike">
                <a:solidFill>
                  <a:srgbClr val="000000"/>
                </a:solidFill>
                <a:latin typeface="Consolas"/>
                <a:ea typeface="Calibri Light"/>
              </a:rPr>
              <a:t>Node * create_num_list() </a:t>
            </a:r>
            <a:r>
              <a:rPr b="0" lang="en-GB" sz="2400" spc="-1" strike="noStrike">
                <a:solidFill>
                  <a:srgbClr val="000000"/>
                </a:solidFill>
                <a:latin typeface="Calibri Light"/>
                <a:ea typeface="Calibri Light"/>
              </a:rPr>
              <a:t>to create a linked list for a number: </a:t>
            </a:r>
            <a:br/>
            <a:r>
              <a:rPr b="0" lang="en-GB" sz="2400" spc="-1" strike="noStrike">
                <a:solidFill>
                  <a:srgbClr val="000000"/>
                </a:solidFill>
                <a:latin typeface="Calibri Light"/>
                <a:ea typeface="Calibri Light"/>
              </a:rPr>
              <a:t> </a:t>
            </a:r>
            <a:endParaRPr b="0" lang="en-GB" sz="2400" spc="-1" strike="noStrike">
              <a:latin typeface="Arial"/>
            </a:endParaRPr>
          </a:p>
        </p:txBody>
      </p:sp>
      <p:sp>
        <p:nvSpPr>
          <p:cNvPr id="231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352349B-315A-4AE5-864F-56C6F36BD55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312" name="CustomShape 3"/>
          <p:cNvSpPr/>
          <p:nvPr/>
        </p:nvSpPr>
        <p:spPr>
          <a:xfrm>
            <a:off x="457200" y="1282680"/>
            <a:ext cx="8228880" cy="51555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ea typeface="DejaVu Sans"/>
              </a:rPr>
              <a:t>// get a large integer from user input</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and store in a linked list of Node </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each node stores the value of a trunk of 5 digits </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e.g., if the input is 43323000089500012, the linked list is</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43 -&gt; 32300 -&gt; 895 -&gt; 12 -&gt; NULL</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Node * create_num_list()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1a: declare a pointer pointing to the head of the link list</a:t>
            </a:r>
            <a:endParaRPr b="0" lang="en-GB" sz="1400" spc="-1" strike="noStrike">
              <a:latin typeface="Arial"/>
            </a:endParaRPr>
          </a:p>
          <a:p>
            <a:pPr>
              <a:lnSpc>
                <a:spcPct val="100000"/>
              </a:lnSpc>
            </a:pPr>
            <a:r>
              <a:rPr b="0" lang="en-GB" sz="1400" spc="-1" strike="noStrike">
                <a:solidFill>
                  <a:srgbClr val="ff0000"/>
                </a:solidFill>
                <a:latin typeface="Consolas"/>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string str;</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char * digits = NULL;  </a:t>
            </a:r>
            <a:r>
              <a:rPr b="0" lang="en-GB" sz="1400" spc="-1" strike="noStrike">
                <a:solidFill>
                  <a:srgbClr val="7f7f7f"/>
                </a:solidFill>
                <a:latin typeface="Consolas"/>
                <a:ea typeface="DejaVu Sans"/>
              </a:rPr>
              <a:t>// a dynamic array for storing an input number</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int numDigits;</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int val;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7f7f7f"/>
                </a:solidFill>
                <a:latin typeface="Consolas"/>
                <a:ea typeface="DejaVu Sans"/>
              </a:rPr>
              <a:t>// get a number from the user</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input_num( digits, numDigits);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2313" name="CustomShape 4"/>
          <p:cNvSpPr/>
          <p:nvPr/>
        </p:nvSpPr>
        <p:spPr>
          <a:xfrm>
            <a:off x="5893560" y="769320"/>
            <a:ext cx="3067200" cy="130428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1a: Declare a pointer pointing to the head node of the linked list and initialize it as a null pointer</a:t>
            </a:r>
            <a:endParaRPr b="0" lang="en-GB" sz="1600" spc="-1" strike="noStrike">
              <a:latin typeface="Arial"/>
            </a:endParaRPr>
          </a:p>
        </p:txBody>
      </p:sp>
      <p:sp>
        <p:nvSpPr>
          <p:cNvPr id="2314" name="CustomShape 5"/>
          <p:cNvSpPr/>
          <p:nvPr/>
        </p:nvSpPr>
        <p:spPr>
          <a:xfrm flipH="1">
            <a:off x="2468880" y="2073960"/>
            <a:ext cx="4957200" cy="14709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15" name="CustomShape 6"/>
          <p:cNvSpPr/>
          <p:nvPr/>
        </p:nvSpPr>
        <p:spPr>
          <a:xfrm>
            <a:off x="5964480" y="4737600"/>
            <a:ext cx="3067200" cy="115380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We call </a:t>
            </a:r>
            <a:r>
              <a:rPr b="0" lang="en-GB" sz="1400" spc="-1" strike="noStrike">
                <a:solidFill>
                  <a:srgbClr val="000000"/>
                </a:solidFill>
                <a:latin typeface="Consolas"/>
                <a:ea typeface="DejaVu Sans"/>
              </a:rPr>
              <a:t>input_num()</a:t>
            </a:r>
            <a:r>
              <a:rPr b="0" lang="en-GB" sz="1600" spc="-1" strike="noStrike">
                <a:solidFill>
                  <a:srgbClr val="000000"/>
                </a:solidFill>
                <a:latin typeface="Segoe Print"/>
                <a:ea typeface="DejaVu Sans"/>
              </a:rPr>
              <a:t> here to get a number from the user and store it in a dynamic array</a:t>
            </a:r>
            <a:endParaRPr b="0" lang="en-GB" sz="1600" spc="-1" strike="noStrike">
              <a:latin typeface="Arial"/>
            </a:endParaRPr>
          </a:p>
        </p:txBody>
      </p:sp>
      <p:sp>
        <p:nvSpPr>
          <p:cNvPr id="2316" name="CustomShape 7"/>
          <p:cNvSpPr/>
          <p:nvPr/>
        </p:nvSpPr>
        <p:spPr>
          <a:xfrm flipH="1">
            <a:off x="4232880" y="5315040"/>
            <a:ext cx="1730160" cy="82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timing>
    <p:tnLst>
      <p:par>
        <p:cTn id="1689" dur="indefinite" restart="never" nodeType="tmRoot">
          <p:childTnLst>
            <p:seq>
              <p:cTn id="1690"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7" name="CustomShape 1"/>
          <p:cNvSpPr/>
          <p:nvPr/>
        </p:nvSpPr>
        <p:spPr>
          <a:xfrm>
            <a:off x="264600" y="386640"/>
            <a:ext cx="8421480" cy="5738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Still working in </a:t>
            </a:r>
            <a:r>
              <a:rPr b="0" lang="en-GB" sz="2000" spc="-1" strike="noStrike">
                <a:solidFill>
                  <a:srgbClr val="000000"/>
                </a:solidFill>
                <a:latin typeface="Consolas"/>
                <a:ea typeface="Calibri Light"/>
              </a:rPr>
              <a:t>Node * create_num_list() </a:t>
            </a:r>
            <a:r>
              <a:rPr b="0" lang="en-GB" sz="2400" spc="-1" strike="noStrike">
                <a:solidFill>
                  <a:srgbClr val="000000"/>
                </a:solidFill>
                <a:latin typeface="Calibri Light"/>
                <a:ea typeface="Calibri Light"/>
              </a:rPr>
              <a:t>…</a:t>
            </a:r>
            <a:br/>
            <a:r>
              <a:rPr b="0" lang="en-GB" sz="2400" spc="-1" strike="noStrike">
                <a:solidFill>
                  <a:srgbClr val="000000"/>
                </a:solidFill>
                <a:latin typeface="Calibri Light"/>
                <a:ea typeface="Calibri Light"/>
              </a:rPr>
              <a:t> </a:t>
            </a:r>
            <a:endParaRPr b="0" lang="en-GB" sz="2400" spc="-1" strike="noStrike">
              <a:latin typeface="Arial"/>
            </a:endParaRPr>
          </a:p>
        </p:txBody>
      </p:sp>
      <p:sp>
        <p:nvSpPr>
          <p:cNvPr id="231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0291656-15A7-46AF-A15C-6CB1C4916BF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319" name="CustomShape 3"/>
          <p:cNvSpPr/>
          <p:nvPr/>
        </p:nvSpPr>
        <p:spPr>
          <a:xfrm>
            <a:off x="457200" y="1005480"/>
            <a:ext cx="8228880" cy="54327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Node * create_num_list()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7f7f7f"/>
                </a:solidFill>
                <a:latin typeface="Consolas"/>
                <a:ea typeface="DejaVu Sans"/>
              </a:rPr>
              <a:t>// scan the digits in reverse, and create a list of nodes for</a:t>
            </a:r>
            <a:endParaRPr b="0" lang="en-GB" sz="1400" spc="-1" strike="noStrike">
              <a:latin typeface="Arial"/>
            </a:endParaRPr>
          </a:p>
          <a:p>
            <a:pPr>
              <a:lnSpc>
                <a:spcPct val="100000"/>
              </a:lnSpc>
            </a:pPr>
            <a:r>
              <a:rPr b="0" lang="en-GB" sz="1400" spc="-1" strike="noStrike">
                <a:solidFill>
                  <a:srgbClr val="7f7f7f"/>
                </a:solidFill>
                <a:latin typeface="Consolas"/>
                <a:ea typeface="DejaVu Sans"/>
              </a:rPr>
              <a:t>    </a:t>
            </a:r>
            <a:r>
              <a:rPr b="0" lang="en-GB" sz="1400" spc="-1" strike="noStrike">
                <a:solidFill>
                  <a:srgbClr val="7f7f7f"/>
                </a:solidFill>
                <a:latin typeface="Consolas"/>
                <a:ea typeface="DejaVu Sans"/>
              </a:rPr>
              <a:t>// the value of every 5 digits</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str.clear();</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for (int i = numDigits-1; i &gt;=0; --i)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str = digits[i] + str;</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if (str.length()==5)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val = </a:t>
            </a:r>
            <a:r>
              <a:rPr b="0" lang="en-GB" sz="1400" spc="-1" strike="noStrike">
                <a:solidFill>
                  <a:srgbClr val="31859c"/>
                </a:solidFill>
                <a:latin typeface="Consolas"/>
                <a:ea typeface="DejaVu Sans"/>
              </a:rPr>
              <a:t>atoi</a:t>
            </a:r>
            <a:r>
              <a:rPr b="0" lang="en-GB" sz="1400" spc="-1" strike="noStrike">
                <a:solidFill>
                  <a:srgbClr val="000000"/>
                </a:solidFill>
                <a:latin typeface="Consolas"/>
                <a:ea typeface="DejaVu Sans"/>
              </a:rPr>
              <a:t>(str.c_str());</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1b: insert a value as a node to the head of the list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str.clear();</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2320" name="CustomShape 4"/>
          <p:cNvSpPr/>
          <p:nvPr/>
        </p:nvSpPr>
        <p:spPr>
          <a:xfrm>
            <a:off x="5339160" y="4754520"/>
            <a:ext cx="3666600" cy="12027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1b: insert a value to the head of list.  </a:t>
            </a:r>
            <a:r>
              <a:rPr b="1" lang="en-GB" sz="1600" spc="-1" strike="noStrike">
                <a:solidFill>
                  <a:srgbClr val="ff0000"/>
                </a:solidFill>
                <a:latin typeface="Segoe Print"/>
                <a:ea typeface="DejaVu Sans"/>
              </a:rPr>
              <a:t>Copy and modify a function that you learned in class for this.</a:t>
            </a:r>
            <a:endParaRPr b="0" lang="en-GB" sz="1600" spc="-1" strike="noStrike">
              <a:latin typeface="Arial"/>
            </a:endParaRPr>
          </a:p>
        </p:txBody>
      </p:sp>
      <p:sp>
        <p:nvSpPr>
          <p:cNvPr id="2321" name="CustomShape 5"/>
          <p:cNvSpPr/>
          <p:nvPr/>
        </p:nvSpPr>
        <p:spPr>
          <a:xfrm flipH="1" flipV="1">
            <a:off x="3148200" y="4366080"/>
            <a:ext cx="2189160" cy="9889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22" name="CustomShape 6"/>
          <p:cNvSpPr/>
          <p:nvPr/>
        </p:nvSpPr>
        <p:spPr>
          <a:xfrm>
            <a:off x="5841000" y="1244880"/>
            <a:ext cx="3067200" cy="6598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scan the digits in reverse from the array</a:t>
            </a:r>
            <a:endParaRPr b="0" lang="en-GB" sz="1400" spc="-1" strike="noStrike">
              <a:latin typeface="Arial"/>
            </a:endParaRPr>
          </a:p>
        </p:txBody>
      </p:sp>
      <p:sp>
        <p:nvSpPr>
          <p:cNvPr id="2323" name="CustomShape 7"/>
          <p:cNvSpPr/>
          <p:nvPr/>
        </p:nvSpPr>
        <p:spPr>
          <a:xfrm flipH="1">
            <a:off x="4638600" y="1575000"/>
            <a:ext cx="1200960" cy="1571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24" name="CustomShape 8"/>
          <p:cNvSpPr/>
          <p:nvPr/>
        </p:nvSpPr>
        <p:spPr>
          <a:xfrm>
            <a:off x="5465160" y="2943360"/>
            <a:ext cx="3540240" cy="32940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compose a substring for the digits</a:t>
            </a:r>
            <a:endParaRPr b="0" lang="en-GB" sz="1400" spc="-1" strike="noStrike">
              <a:latin typeface="Arial"/>
            </a:endParaRPr>
          </a:p>
        </p:txBody>
      </p:sp>
      <p:sp>
        <p:nvSpPr>
          <p:cNvPr id="2325" name="CustomShape 9"/>
          <p:cNvSpPr/>
          <p:nvPr/>
        </p:nvSpPr>
        <p:spPr>
          <a:xfrm flipH="1">
            <a:off x="3752280" y="3108240"/>
            <a:ext cx="1711440" cy="336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26" name="CustomShape 10"/>
          <p:cNvSpPr/>
          <p:nvPr/>
        </p:nvSpPr>
        <p:spPr>
          <a:xfrm>
            <a:off x="5841000" y="3279960"/>
            <a:ext cx="3067200" cy="3304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for every 5 digits scanned,</a:t>
            </a:r>
            <a:endParaRPr b="0" lang="en-GB" sz="1400" spc="-1" strike="noStrike">
              <a:latin typeface="Arial"/>
            </a:endParaRPr>
          </a:p>
        </p:txBody>
      </p:sp>
      <p:sp>
        <p:nvSpPr>
          <p:cNvPr id="2327" name="CustomShape 11"/>
          <p:cNvSpPr/>
          <p:nvPr/>
        </p:nvSpPr>
        <p:spPr>
          <a:xfrm flipH="1">
            <a:off x="3774240" y="3445560"/>
            <a:ext cx="2065320" cy="171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28" name="CustomShape 12"/>
          <p:cNvSpPr/>
          <p:nvPr/>
        </p:nvSpPr>
        <p:spPr>
          <a:xfrm>
            <a:off x="5740560" y="3617640"/>
            <a:ext cx="3264840" cy="48924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take the value of the string (</a:t>
            </a:r>
            <a:r>
              <a:rPr b="0" lang="en-GB" sz="1200" spc="-1" strike="noStrike">
                <a:solidFill>
                  <a:srgbClr val="000000"/>
                </a:solidFill>
                <a:latin typeface="Consolas"/>
                <a:ea typeface="Menlo Regular"/>
              </a:rPr>
              <a:t>atoi</a:t>
            </a:r>
            <a:r>
              <a:rPr b="0" lang="en-GB" sz="1200" spc="-1" strike="noStrike">
                <a:solidFill>
                  <a:srgbClr val="000000"/>
                </a:solidFill>
                <a:latin typeface="Segoe Print"/>
                <a:ea typeface="Menlo Regular"/>
              </a:rPr>
              <a:t> </a:t>
            </a:r>
            <a:r>
              <a:rPr b="0" lang="en-GB" sz="1400" spc="-1" strike="noStrike">
                <a:solidFill>
                  <a:srgbClr val="000000"/>
                </a:solidFill>
                <a:latin typeface="Segoe Print"/>
                <a:ea typeface="Menlo Regular"/>
              </a:rPr>
              <a:t>converts a </a:t>
            </a:r>
            <a:r>
              <a:rPr b="0" lang="en-GB" sz="1200" spc="-1" strike="noStrike">
                <a:solidFill>
                  <a:srgbClr val="000000"/>
                </a:solidFill>
                <a:latin typeface="Consolas"/>
                <a:ea typeface="Menlo Regular"/>
              </a:rPr>
              <a:t>C-string</a:t>
            </a:r>
            <a:r>
              <a:rPr b="0" lang="en-GB" sz="1400" spc="-1" strike="noStrike">
                <a:solidFill>
                  <a:srgbClr val="000000"/>
                </a:solidFill>
                <a:latin typeface="Segoe Print"/>
                <a:ea typeface="Menlo Regular"/>
              </a:rPr>
              <a:t> to an </a:t>
            </a:r>
            <a:r>
              <a:rPr b="0" lang="en-GB" sz="1200" spc="-1" strike="noStrike">
                <a:solidFill>
                  <a:srgbClr val="000000"/>
                </a:solidFill>
                <a:latin typeface="Consolas"/>
                <a:ea typeface="Menlo Regular"/>
              </a:rPr>
              <a:t>int</a:t>
            </a:r>
            <a:r>
              <a:rPr b="0" lang="en-GB" sz="1400" spc="-1" strike="noStrike">
                <a:solidFill>
                  <a:srgbClr val="000000"/>
                </a:solidFill>
                <a:latin typeface="Segoe Print"/>
                <a:ea typeface="Menlo Regular"/>
              </a:rPr>
              <a:t>)</a:t>
            </a:r>
            <a:endParaRPr b="0" lang="en-GB" sz="1400" spc="-1" strike="noStrike">
              <a:latin typeface="Arial"/>
            </a:endParaRPr>
          </a:p>
        </p:txBody>
      </p:sp>
      <p:sp>
        <p:nvSpPr>
          <p:cNvPr id="2329" name="CustomShape 13"/>
          <p:cNvSpPr/>
          <p:nvPr/>
        </p:nvSpPr>
        <p:spPr>
          <a:xfrm flipH="1">
            <a:off x="4410360" y="3862800"/>
            <a:ext cx="13287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timing>
    <p:tnLst>
      <p:par>
        <p:cTn id="1691" dur="indefinite" restart="never" nodeType="tmRoot">
          <p:childTnLst>
            <p:seq>
              <p:cTn id="1692"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0" name="CustomShape 1"/>
          <p:cNvSpPr/>
          <p:nvPr/>
        </p:nvSpPr>
        <p:spPr>
          <a:xfrm>
            <a:off x="264600" y="236160"/>
            <a:ext cx="8421480" cy="588924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are not done with </a:t>
            </a:r>
            <a:r>
              <a:rPr b="0" lang="en-GB" sz="2000" spc="-1" strike="noStrike">
                <a:solidFill>
                  <a:srgbClr val="000000"/>
                </a:solidFill>
                <a:latin typeface="Consolas"/>
                <a:ea typeface="Calibri Light"/>
              </a:rPr>
              <a:t>Node * create_num_list() </a:t>
            </a:r>
            <a:r>
              <a:rPr b="0" lang="en-GB" sz="2400" spc="-1" strike="noStrike">
                <a:solidFill>
                  <a:srgbClr val="000000"/>
                </a:solidFill>
                <a:latin typeface="Calibri Light"/>
                <a:ea typeface="Calibri Light"/>
              </a:rPr>
              <a:t>yet…</a:t>
            </a:r>
            <a:br/>
            <a:r>
              <a:rPr b="0" lang="en-GB" sz="2400" spc="-1" strike="noStrike">
                <a:solidFill>
                  <a:srgbClr val="000000"/>
                </a:solidFill>
                <a:latin typeface="Calibri Light"/>
                <a:ea typeface="Calibri Light"/>
              </a:rPr>
              <a:t> </a:t>
            </a:r>
            <a:endParaRPr b="0" lang="en-GB" sz="2400" spc="-1" strike="noStrike">
              <a:latin typeface="Arial"/>
            </a:endParaRPr>
          </a:p>
        </p:txBody>
      </p:sp>
      <p:sp>
        <p:nvSpPr>
          <p:cNvPr id="233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26C5F2A-DED9-40EC-B343-A26FE2865C5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332" name="CustomShape 3"/>
          <p:cNvSpPr/>
          <p:nvPr/>
        </p:nvSpPr>
        <p:spPr>
          <a:xfrm>
            <a:off x="457200" y="1256760"/>
            <a:ext cx="8228880" cy="51814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Node * create_num_list()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808080"/>
                </a:solidFill>
                <a:latin typeface="Consolas"/>
                <a:ea typeface="DejaVu Sans"/>
              </a:rPr>
              <a:t>// the digits array is scanned and there are still digits </a:t>
            </a:r>
            <a:endParaRPr b="0" lang="en-GB" sz="1400" spc="-1" strike="noStrike">
              <a:latin typeface="Arial"/>
            </a:endParaRPr>
          </a:p>
          <a:p>
            <a:pPr>
              <a:lnSpc>
                <a:spcPct val="100000"/>
              </a:lnSpc>
            </a:pPr>
            <a:r>
              <a:rPr b="0" lang="en-GB" sz="1400" spc="-1" strike="noStrike">
                <a:solidFill>
                  <a:srgbClr val="808080"/>
                </a:solidFill>
                <a:latin typeface="Consolas"/>
                <a:ea typeface="DejaVu Sans"/>
              </a:rPr>
              <a:t>    </a:t>
            </a:r>
            <a:r>
              <a:rPr b="0" lang="en-GB" sz="1400" spc="-1" strike="noStrike">
                <a:solidFill>
                  <a:srgbClr val="808080"/>
                </a:solidFill>
                <a:latin typeface="Consolas"/>
                <a:ea typeface="DejaVu Sans"/>
              </a:rPr>
              <a:t>// stored in str that are not inserted into the list yet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if (!str.empty())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val = atoi(str.c_str());</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1c: insert a value as a node to the head of the linked list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if (digits != NULL)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delete [] digits;</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1d: return the pointer to the linked list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2333" name="CustomShape 4"/>
          <p:cNvSpPr/>
          <p:nvPr/>
        </p:nvSpPr>
        <p:spPr>
          <a:xfrm>
            <a:off x="4431960" y="3563280"/>
            <a:ext cx="4573800" cy="9453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1c: insert the value to the head of list.  </a:t>
            </a:r>
            <a:r>
              <a:rPr b="1" lang="en-GB" sz="1600" spc="-1" strike="noStrike">
                <a:solidFill>
                  <a:srgbClr val="ff0000"/>
                </a:solidFill>
                <a:latin typeface="Segoe Print"/>
                <a:ea typeface="DejaVu Sans"/>
              </a:rPr>
              <a:t>This is essentially the same statement that you write for TASK 1b.</a:t>
            </a:r>
            <a:endParaRPr b="0" lang="en-GB" sz="1600" spc="-1" strike="noStrike">
              <a:latin typeface="Arial"/>
            </a:endParaRPr>
          </a:p>
        </p:txBody>
      </p:sp>
      <p:sp>
        <p:nvSpPr>
          <p:cNvPr id="2334" name="CustomShape 5"/>
          <p:cNvSpPr/>
          <p:nvPr/>
        </p:nvSpPr>
        <p:spPr>
          <a:xfrm flipH="1" flipV="1">
            <a:off x="2707560" y="3562560"/>
            <a:ext cx="1722960" cy="4723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35" name="CustomShape 6"/>
          <p:cNvSpPr/>
          <p:nvPr/>
        </p:nvSpPr>
        <p:spPr>
          <a:xfrm>
            <a:off x="5841000" y="765720"/>
            <a:ext cx="3067200" cy="138960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After the execution of the preceding for loop, there may still be digits that are not inserted into the linked list</a:t>
            </a:r>
            <a:endParaRPr b="0" lang="en-GB" sz="1400" spc="-1" strike="noStrike">
              <a:latin typeface="Arial"/>
            </a:endParaRPr>
          </a:p>
          <a:p>
            <a:pPr algn="ctr">
              <a:lnSpc>
                <a:spcPct val="100000"/>
              </a:lnSpc>
            </a:pPr>
            <a:r>
              <a:rPr b="0" lang="en-GB" sz="1400" spc="-1" strike="noStrike">
                <a:solidFill>
                  <a:srgbClr val="000000"/>
                </a:solidFill>
                <a:latin typeface="Segoe Print"/>
                <a:ea typeface="DejaVu Sans"/>
              </a:rPr>
              <a:t>(think of the most significant digits "43" in slide #6)</a:t>
            </a:r>
            <a:endParaRPr b="0" lang="en-GB" sz="1400" spc="-1" strike="noStrike">
              <a:latin typeface="Arial"/>
            </a:endParaRPr>
          </a:p>
        </p:txBody>
      </p:sp>
      <p:sp>
        <p:nvSpPr>
          <p:cNvPr id="2336" name="CustomShape 7"/>
          <p:cNvSpPr/>
          <p:nvPr/>
        </p:nvSpPr>
        <p:spPr>
          <a:xfrm flipH="1">
            <a:off x="1450800" y="1460880"/>
            <a:ext cx="4389120" cy="520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37" name="CustomShape 8"/>
          <p:cNvSpPr/>
          <p:nvPr/>
        </p:nvSpPr>
        <p:spPr>
          <a:xfrm>
            <a:off x="5339160" y="2705400"/>
            <a:ext cx="3666600" cy="3679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take the value of the residual string</a:t>
            </a:r>
            <a:endParaRPr b="0" lang="en-GB" sz="1400" spc="-1" strike="noStrike">
              <a:latin typeface="Arial"/>
            </a:endParaRPr>
          </a:p>
        </p:txBody>
      </p:sp>
      <p:sp>
        <p:nvSpPr>
          <p:cNvPr id="2338" name="CustomShape 9"/>
          <p:cNvSpPr/>
          <p:nvPr/>
        </p:nvSpPr>
        <p:spPr>
          <a:xfrm flipH="1">
            <a:off x="4003560" y="2889720"/>
            <a:ext cx="1334160" cy="118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39" name="CustomShape 10"/>
          <p:cNvSpPr/>
          <p:nvPr/>
        </p:nvSpPr>
        <p:spPr>
          <a:xfrm>
            <a:off x="4159800" y="5653080"/>
            <a:ext cx="3873960" cy="9453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1d: return the pointer to the linked list</a:t>
            </a:r>
            <a:endParaRPr b="0" lang="en-GB" sz="1600" spc="-1" strike="noStrike">
              <a:latin typeface="Arial"/>
            </a:endParaRPr>
          </a:p>
        </p:txBody>
      </p:sp>
      <p:sp>
        <p:nvSpPr>
          <p:cNvPr id="2340" name="CustomShape 11"/>
          <p:cNvSpPr/>
          <p:nvPr/>
        </p:nvSpPr>
        <p:spPr>
          <a:xfrm flipH="1" flipV="1">
            <a:off x="1865160" y="5493600"/>
            <a:ext cx="2292840" cy="63144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41" name="CustomShape 12"/>
          <p:cNvSpPr/>
          <p:nvPr/>
        </p:nvSpPr>
        <p:spPr>
          <a:xfrm>
            <a:off x="4572000" y="4665240"/>
            <a:ext cx="4419360" cy="3679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free the dynamic array storing the digits</a:t>
            </a:r>
            <a:endParaRPr b="0" lang="en-GB" sz="1400" spc="-1" strike="noStrike">
              <a:latin typeface="Arial"/>
            </a:endParaRPr>
          </a:p>
        </p:txBody>
      </p:sp>
      <p:sp>
        <p:nvSpPr>
          <p:cNvPr id="2342" name="CustomShape 13"/>
          <p:cNvSpPr/>
          <p:nvPr/>
        </p:nvSpPr>
        <p:spPr>
          <a:xfrm flipH="1" flipV="1">
            <a:off x="3287880" y="4721760"/>
            <a:ext cx="1282680" cy="126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timing>
    <p:tnLst>
      <p:par>
        <p:cTn id="1693" dur="indefinite" restart="never" nodeType="tmRoot">
          <p:childTnLst>
            <p:seq>
              <p:cTn id="1694"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Checking: Printing the Linked Lists</a:t>
            </a:r>
            <a:endParaRPr b="0" lang="en-GB" sz="4400" spc="-1" strike="noStrike">
              <a:latin typeface="Arial"/>
            </a:endParaRPr>
          </a:p>
        </p:txBody>
      </p:sp>
      <p:sp>
        <p:nvSpPr>
          <p:cNvPr id="2344" name="CustomShape 2"/>
          <p:cNvSpPr/>
          <p:nvPr/>
        </p:nvSpPr>
        <p:spPr>
          <a:xfrm>
            <a:off x="457200" y="1297080"/>
            <a:ext cx="8228880" cy="48283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Now, check that the linked lists are correctly built by calling the </a:t>
            </a:r>
            <a:r>
              <a:rPr b="0" lang="en-GB" sz="2000" spc="-1" strike="noStrike">
                <a:solidFill>
                  <a:srgbClr val="000000"/>
                </a:solidFill>
                <a:latin typeface="Consolas"/>
                <a:ea typeface="Calibri Light"/>
              </a:rPr>
              <a:t>void print_list(Node * ) </a:t>
            </a:r>
            <a:r>
              <a:rPr b="0" lang="en-GB" sz="2400" spc="-1" strike="noStrike">
                <a:solidFill>
                  <a:srgbClr val="000000"/>
                </a:solidFill>
                <a:latin typeface="Calibri Light"/>
                <a:ea typeface="Calibri Light"/>
              </a:rPr>
              <a:t>function.</a:t>
            </a:r>
            <a:endParaRPr b="0" lang="en-GB" sz="2400" spc="-1" strike="noStrike">
              <a:latin typeface="Arial"/>
            </a:endParaRPr>
          </a:p>
        </p:txBody>
      </p:sp>
      <p:sp>
        <p:nvSpPr>
          <p:cNvPr id="23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0F4366E-4876-4637-808C-F2C60FE5C6A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346" name="CustomShape 4"/>
          <p:cNvSpPr/>
          <p:nvPr/>
        </p:nvSpPr>
        <p:spPr>
          <a:xfrm>
            <a:off x="1001520" y="2345400"/>
            <a:ext cx="6941160" cy="36144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int main()</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Node * n1, * n2;</a:t>
            </a:r>
            <a:r>
              <a:rPr b="0" lang="en-GB" sz="1400" spc="-1" strike="noStrike">
                <a:solidFill>
                  <a:srgbClr val="000000"/>
                </a:solidFill>
                <a:latin typeface="Consolas"/>
                <a:ea typeface="DejaVu Sans"/>
              </a:rPr>
              <a:t>	</a:t>
            </a:r>
            <a:r>
              <a:rPr b="0" lang="en-GB" sz="1400" spc="-1" strike="noStrike">
                <a:solidFill>
                  <a:srgbClr val="808080"/>
                </a:solidFill>
                <a:latin typeface="Consolas"/>
                <a:ea typeface="DejaVu Sans"/>
              </a:rPr>
              <a:t>// linked lists for large numbers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cout &lt;&lt; "expr&gt;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n1 = </a:t>
            </a:r>
            <a:r>
              <a:rPr b="0" lang="en-GB" sz="1400" spc="-1" strike="noStrike">
                <a:solidFill>
                  <a:srgbClr val="31859c"/>
                </a:solidFill>
                <a:latin typeface="Consolas"/>
                <a:ea typeface="DejaVu Sans"/>
              </a:rPr>
              <a:t>create_num_list()</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cin.get();       </a:t>
            </a:r>
            <a:r>
              <a:rPr b="0" lang="en-GB" sz="1400" spc="-1" strike="noStrike">
                <a:solidFill>
                  <a:srgbClr val="808080"/>
                </a:solidFill>
                <a:latin typeface="Consolas"/>
                <a:ea typeface="DejaVu Sans"/>
              </a:rPr>
              <a:t>// skip the '&gt;' sign</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cin.get();       </a:t>
            </a:r>
            <a:r>
              <a:rPr b="0" lang="en-GB" sz="1400" spc="-1" strike="noStrike">
                <a:solidFill>
                  <a:srgbClr val="808080"/>
                </a:solidFill>
                <a:latin typeface="Consolas"/>
                <a:ea typeface="DejaVu Sans"/>
              </a:rPr>
              <a:t>// the space after the '&gt;' sign</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n2 = </a:t>
            </a:r>
            <a:r>
              <a:rPr b="0" lang="en-GB" sz="1400" spc="-1" strike="noStrike">
                <a:solidFill>
                  <a:srgbClr val="31859c"/>
                </a:solidFill>
                <a:latin typeface="Consolas"/>
                <a:ea typeface="DejaVu Sans"/>
              </a:rPr>
              <a:t>create_num_list()</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2: call print_list() on n1 and n2 for checking</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2347" name="CustomShape 5"/>
          <p:cNvSpPr/>
          <p:nvPr/>
        </p:nvSpPr>
        <p:spPr>
          <a:xfrm>
            <a:off x="4806360" y="5009040"/>
            <a:ext cx="3666600" cy="12027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2: Call </a:t>
            </a:r>
            <a:br/>
            <a:r>
              <a:rPr b="0" lang="en-GB" sz="1600" spc="-1" strike="noStrike">
                <a:solidFill>
                  <a:srgbClr val="000000"/>
                </a:solidFill>
                <a:latin typeface="Consolas"/>
                <a:ea typeface="DejaVu Sans"/>
              </a:rPr>
              <a:t>void print_list(Node *)</a:t>
            </a:r>
            <a:endParaRPr b="0" lang="en-GB" sz="1600" spc="-1" strike="noStrike">
              <a:latin typeface="Arial"/>
            </a:endParaRPr>
          </a:p>
          <a:p>
            <a:pPr algn="ctr">
              <a:lnSpc>
                <a:spcPct val="100000"/>
              </a:lnSpc>
            </a:pPr>
            <a:r>
              <a:rPr b="0" lang="en-GB" sz="1600" spc="-1" strike="noStrike">
                <a:solidFill>
                  <a:srgbClr val="000000"/>
                </a:solidFill>
                <a:latin typeface="Segoe Print"/>
                <a:ea typeface="DejaVu Sans"/>
              </a:rPr>
              <a:t>in the main function and check if the linked lists are correct.</a:t>
            </a:r>
            <a:endParaRPr b="0" lang="en-GB" sz="1600" spc="-1" strike="noStrike">
              <a:latin typeface="Arial"/>
            </a:endParaRPr>
          </a:p>
        </p:txBody>
      </p:sp>
      <p:sp>
        <p:nvSpPr>
          <p:cNvPr id="2348" name="CustomShape 6"/>
          <p:cNvSpPr/>
          <p:nvPr/>
        </p:nvSpPr>
        <p:spPr>
          <a:xfrm flipH="1" flipV="1">
            <a:off x="2730600" y="4871520"/>
            <a:ext cx="2074320" cy="73800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349" name="CustomShape 7"/>
          <p:cNvSpPr/>
          <p:nvPr/>
        </p:nvSpPr>
        <p:spPr>
          <a:xfrm>
            <a:off x="4751640" y="2301120"/>
            <a:ext cx="3666600" cy="3679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Pointers pointing to two linked lists</a:t>
            </a:r>
            <a:endParaRPr b="0" lang="en-GB" sz="1400" spc="-1" strike="noStrike">
              <a:latin typeface="Arial"/>
            </a:endParaRPr>
          </a:p>
        </p:txBody>
      </p:sp>
      <p:sp>
        <p:nvSpPr>
          <p:cNvPr id="2350" name="CustomShape 8"/>
          <p:cNvSpPr/>
          <p:nvPr/>
        </p:nvSpPr>
        <p:spPr>
          <a:xfrm flipH="1">
            <a:off x="3136320" y="2574000"/>
            <a:ext cx="1613880" cy="302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351" name="CustomShape 9"/>
          <p:cNvSpPr/>
          <p:nvPr/>
        </p:nvSpPr>
        <p:spPr>
          <a:xfrm>
            <a:off x="5797800" y="3227400"/>
            <a:ext cx="3084480" cy="52416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Get input numbers and create linked lists</a:t>
            </a:r>
            <a:endParaRPr b="0" lang="en-GB" sz="1400" spc="-1" strike="noStrike">
              <a:latin typeface="Arial"/>
            </a:endParaRPr>
          </a:p>
        </p:txBody>
      </p:sp>
      <p:sp>
        <p:nvSpPr>
          <p:cNvPr id="2352" name="CustomShape 10"/>
          <p:cNvSpPr/>
          <p:nvPr/>
        </p:nvSpPr>
        <p:spPr>
          <a:xfrm flipH="1">
            <a:off x="4462560" y="3489840"/>
            <a:ext cx="1334160" cy="136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timing>
    <p:tnLst>
      <p:par>
        <p:cTn id="1695" dur="indefinite" restart="never" nodeType="tmRoot">
          <p:childTnLst>
            <p:seq>
              <p:cTn id="1696"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Comparing Two Large Numbers</a:t>
            </a:r>
            <a:endParaRPr b="0" lang="en-GB" sz="4400" spc="-1" strike="noStrike">
              <a:latin typeface="Arial"/>
            </a:endParaRPr>
          </a:p>
        </p:txBody>
      </p:sp>
      <p:sp>
        <p:nvSpPr>
          <p:cNvPr id="2354" name="CustomShape 2"/>
          <p:cNvSpPr/>
          <p:nvPr/>
        </p:nvSpPr>
        <p:spPr>
          <a:xfrm>
            <a:off x="457200" y="1225800"/>
            <a:ext cx="8228880" cy="46792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Now that we have two linked lists representing two numbers, we can compare which one is larger.</a:t>
            </a:r>
            <a:endParaRPr b="0" lang="en-GB" sz="2000" spc="-1" strike="noStrike">
              <a:latin typeface="Arial"/>
            </a:endParaRPr>
          </a:p>
          <a:p>
            <a:pPr marL="343080" indent="-342360">
              <a:lnSpc>
                <a:spcPct val="100000"/>
              </a:lnSpc>
              <a:spcBef>
                <a:spcPts val="400"/>
              </a:spcBef>
              <a:buClr>
                <a:srgbClr val="000000"/>
              </a:buClr>
              <a:buFont typeface="Arial"/>
              <a:buChar char="•"/>
            </a:pPr>
            <a:r>
              <a:rPr b="0" lang="en-GB" sz="2000" spc="-1" strike="noStrike">
                <a:solidFill>
                  <a:srgbClr val="e46c0a"/>
                </a:solidFill>
                <a:latin typeface="Calibri Light"/>
                <a:ea typeface="Calibri Light"/>
              </a:rPr>
              <a:t>A number </a:t>
            </a:r>
            <a:r>
              <a:rPr b="1" lang="en-GB" sz="2000" spc="-1" strike="noStrike">
                <a:solidFill>
                  <a:srgbClr val="e46c0a"/>
                </a:solidFill>
                <a:latin typeface="Calibri Light"/>
                <a:ea typeface="Calibri Light"/>
              </a:rPr>
              <a:t>n1</a:t>
            </a:r>
            <a:r>
              <a:rPr b="0" lang="en-GB" sz="2000" spc="-1" strike="noStrike">
                <a:solidFill>
                  <a:srgbClr val="e46c0a"/>
                </a:solidFill>
                <a:latin typeface="Calibri Light"/>
                <a:ea typeface="Calibri Light"/>
              </a:rPr>
              <a:t> is larger than a number </a:t>
            </a:r>
            <a:r>
              <a:rPr b="1" lang="en-GB" sz="2000" spc="-1" strike="noStrike">
                <a:solidFill>
                  <a:srgbClr val="e46c0a"/>
                </a:solidFill>
                <a:latin typeface="Calibri Light"/>
                <a:ea typeface="Calibri Light"/>
              </a:rPr>
              <a:t>n2</a:t>
            </a:r>
            <a:r>
              <a:rPr b="0" lang="en-GB" sz="2000" spc="-1" strike="noStrike">
                <a:solidFill>
                  <a:srgbClr val="e46c0a"/>
                </a:solidFill>
                <a:latin typeface="Calibri Light"/>
                <a:ea typeface="Calibri Light"/>
              </a:rPr>
              <a:t>, if</a:t>
            </a:r>
            <a:endParaRPr b="0" lang="en-GB" sz="2000" spc="-1" strike="noStrike">
              <a:latin typeface="Arial"/>
            </a:endParaRPr>
          </a:p>
          <a:p>
            <a:pPr lvl="1" marL="743040" indent="-285120">
              <a:lnSpc>
                <a:spcPct val="100000"/>
              </a:lnSpc>
              <a:spcBef>
                <a:spcPts val="360"/>
              </a:spcBef>
              <a:buClr>
                <a:srgbClr val="000000"/>
              </a:buClr>
              <a:buFont typeface="Arial"/>
              <a:buChar char="–"/>
            </a:pPr>
            <a:r>
              <a:rPr b="0" lang="en-GB" sz="1800" spc="-1" strike="noStrike">
                <a:solidFill>
                  <a:srgbClr val="000000"/>
                </a:solidFill>
                <a:latin typeface="Calibri Light"/>
                <a:ea typeface="Calibri Light"/>
              </a:rPr>
              <a:t>the linked list of </a:t>
            </a:r>
            <a:r>
              <a:rPr b="1" lang="en-GB" sz="1800" spc="-1" strike="noStrike">
                <a:solidFill>
                  <a:srgbClr val="000000"/>
                </a:solidFill>
                <a:latin typeface="Calibri Light"/>
                <a:ea typeface="Calibri Light"/>
              </a:rPr>
              <a:t>n1</a:t>
            </a:r>
            <a:r>
              <a:rPr b="0" lang="en-GB" sz="1800" spc="-1" strike="noStrike">
                <a:solidFill>
                  <a:srgbClr val="000000"/>
                </a:solidFill>
                <a:latin typeface="Calibri Light"/>
                <a:ea typeface="Calibri Light"/>
              </a:rPr>
              <a:t> is longer than the linked list of </a:t>
            </a:r>
            <a:r>
              <a:rPr b="1" lang="en-GB" sz="1800" spc="-1" strike="noStrike">
                <a:solidFill>
                  <a:srgbClr val="000000"/>
                </a:solidFill>
                <a:latin typeface="Calibri Light"/>
                <a:ea typeface="Calibri Light"/>
              </a:rPr>
              <a:t>n2</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marL="457200">
              <a:lnSpc>
                <a:spcPct val="100000"/>
              </a:lnSpc>
              <a:spcBef>
                <a:spcPts val="360"/>
              </a:spcBef>
            </a:pPr>
            <a:endParaRPr b="0" lang="en-GB" sz="1800" spc="-1" strike="noStrike">
              <a:latin typeface="Arial"/>
            </a:endParaRPr>
          </a:p>
          <a:p>
            <a:pPr lvl="1" marL="743040" indent="-285120">
              <a:lnSpc>
                <a:spcPct val="100000"/>
              </a:lnSpc>
              <a:spcBef>
                <a:spcPts val="360"/>
              </a:spcBef>
              <a:buClr>
                <a:srgbClr val="000000"/>
              </a:buClr>
              <a:buFont typeface="Arial"/>
              <a:buChar char="–"/>
            </a:pPr>
            <a:r>
              <a:rPr b="0" lang="en-GB" sz="1800" spc="-1" strike="noStrike">
                <a:solidFill>
                  <a:srgbClr val="000000"/>
                </a:solidFill>
                <a:latin typeface="Calibri Light"/>
                <a:ea typeface="Calibri Light"/>
              </a:rPr>
              <a:t>or, the length of the linked lists are the same, and if we compare the nodes of the two linked lists starting from the first nodes in parallel, we should encounter a pair of nodes such that the value of the node in </a:t>
            </a:r>
            <a:r>
              <a:rPr b="1" lang="en-GB" sz="1800" spc="-1" strike="noStrike">
                <a:solidFill>
                  <a:srgbClr val="000000"/>
                </a:solidFill>
                <a:latin typeface="Calibri Light"/>
                <a:ea typeface="Calibri Light"/>
              </a:rPr>
              <a:t>n1</a:t>
            </a:r>
            <a:r>
              <a:rPr b="0" lang="en-GB" sz="1800" spc="-1" strike="noStrike">
                <a:solidFill>
                  <a:srgbClr val="000000"/>
                </a:solidFill>
                <a:latin typeface="Calibri Light"/>
                <a:ea typeface="Calibri Light"/>
              </a:rPr>
              <a:t> is larger than the value of the node in </a:t>
            </a:r>
            <a:r>
              <a:rPr b="1" lang="en-GB" sz="1800" spc="-1" strike="noStrike">
                <a:solidFill>
                  <a:srgbClr val="000000"/>
                </a:solidFill>
                <a:latin typeface="Calibri Light"/>
                <a:ea typeface="Calibri Light"/>
              </a:rPr>
              <a:t>n2</a:t>
            </a:r>
            <a:endParaRPr b="0" lang="en-GB" sz="1800" spc="-1" strike="noStrike">
              <a:latin typeface="Arial"/>
            </a:endParaRPr>
          </a:p>
          <a:p>
            <a:pPr>
              <a:lnSpc>
                <a:spcPct val="100000"/>
              </a:lnSpc>
            </a:pPr>
            <a:endParaRPr b="0" lang="en-GB" sz="1800" spc="-1" strike="noStrike">
              <a:latin typeface="Arial"/>
            </a:endParaRPr>
          </a:p>
        </p:txBody>
      </p:sp>
      <p:sp>
        <p:nvSpPr>
          <p:cNvPr id="2355" name="CustomShape 3"/>
          <p:cNvSpPr/>
          <p:nvPr/>
        </p:nvSpPr>
        <p:spPr>
          <a:xfrm>
            <a:off x="6553080" y="613620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C709829-EAA6-4F99-9E05-F70B17B2D4A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2356" name="Group 4"/>
          <p:cNvGrpSpPr/>
          <p:nvPr/>
        </p:nvGrpSpPr>
        <p:grpSpPr>
          <a:xfrm>
            <a:off x="1539360" y="2762640"/>
            <a:ext cx="3081600" cy="328320"/>
            <a:chOff x="1539360" y="2762640"/>
            <a:chExt cx="3081600" cy="328320"/>
          </a:xfrm>
        </p:grpSpPr>
        <p:grpSp>
          <p:nvGrpSpPr>
            <p:cNvPr id="2357" name="Group 5"/>
            <p:cNvGrpSpPr/>
            <p:nvPr/>
          </p:nvGrpSpPr>
          <p:grpSpPr>
            <a:xfrm>
              <a:off x="1539360" y="2762640"/>
              <a:ext cx="1207080" cy="328320"/>
              <a:chOff x="1539360" y="2762640"/>
              <a:chExt cx="1207080" cy="328320"/>
            </a:xfrm>
          </p:grpSpPr>
          <p:sp>
            <p:nvSpPr>
              <p:cNvPr id="2358" name="CustomShape 6"/>
              <p:cNvSpPr/>
              <p:nvPr/>
            </p:nvSpPr>
            <p:spPr>
              <a:xfrm>
                <a:off x="1539360" y="27626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123</a:t>
                </a:r>
                <a:endParaRPr b="0" lang="en-GB" sz="1800" spc="-1" strike="noStrike">
                  <a:latin typeface="Arial"/>
                </a:endParaRPr>
              </a:p>
            </p:txBody>
          </p:sp>
          <p:sp>
            <p:nvSpPr>
              <p:cNvPr id="2359" name="CustomShape 7"/>
              <p:cNvSpPr/>
              <p:nvPr/>
            </p:nvSpPr>
            <p:spPr>
              <a:xfrm>
                <a:off x="2314800" y="27626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60" name="Group 8"/>
            <p:cNvGrpSpPr/>
            <p:nvPr/>
          </p:nvGrpSpPr>
          <p:grpSpPr>
            <a:xfrm>
              <a:off x="3083760" y="2762640"/>
              <a:ext cx="1207080" cy="328320"/>
              <a:chOff x="3083760" y="2762640"/>
              <a:chExt cx="1207080" cy="328320"/>
            </a:xfrm>
          </p:grpSpPr>
          <p:sp>
            <p:nvSpPr>
              <p:cNvPr id="2361" name="CustomShape 9"/>
              <p:cNvSpPr/>
              <p:nvPr/>
            </p:nvSpPr>
            <p:spPr>
              <a:xfrm>
                <a:off x="3083760" y="27626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45678</a:t>
                </a:r>
                <a:endParaRPr b="0" lang="en-GB" sz="1800" spc="-1" strike="noStrike">
                  <a:latin typeface="Arial"/>
                </a:endParaRPr>
              </a:p>
            </p:txBody>
          </p:sp>
          <p:sp>
            <p:nvSpPr>
              <p:cNvPr id="2362" name="CustomShape 10"/>
              <p:cNvSpPr/>
              <p:nvPr/>
            </p:nvSpPr>
            <p:spPr>
              <a:xfrm>
                <a:off x="3859200" y="27626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63" name="CustomShape 11"/>
            <p:cNvSpPr/>
            <p:nvPr/>
          </p:nvSpPr>
          <p:spPr>
            <a:xfrm flipV="1">
              <a:off x="2529720" y="29203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64" name="CustomShape 12"/>
            <p:cNvSpPr/>
            <p:nvPr/>
          </p:nvSpPr>
          <p:spPr>
            <a:xfrm>
              <a:off x="4087440" y="29307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365" name="Group 13"/>
            <p:cNvGrpSpPr/>
            <p:nvPr/>
          </p:nvGrpSpPr>
          <p:grpSpPr>
            <a:xfrm>
              <a:off x="4529160" y="2813400"/>
              <a:ext cx="91800" cy="228600"/>
              <a:chOff x="4529160" y="2813400"/>
              <a:chExt cx="91800" cy="228600"/>
            </a:xfrm>
          </p:grpSpPr>
          <p:sp>
            <p:nvSpPr>
              <p:cNvPr id="2366" name="Line 14"/>
              <p:cNvSpPr/>
              <p:nvPr/>
            </p:nvSpPr>
            <p:spPr>
              <a:xfrm>
                <a:off x="4529160" y="2813400"/>
                <a:ext cx="360" cy="228600"/>
              </a:xfrm>
              <a:prstGeom prst="line">
                <a:avLst/>
              </a:prstGeom>
              <a:ln>
                <a:round/>
              </a:ln>
            </p:spPr>
            <p:style>
              <a:lnRef idx="2">
                <a:schemeClr val="accent1"/>
              </a:lnRef>
              <a:fillRef idx="0">
                <a:schemeClr val="accent1"/>
              </a:fillRef>
              <a:effectRef idx="1">
                <a:schemeClr val="accent1"/>
              </a:effectRef>
              <a:fontRef idx="minor"/>
            </p:style>
          </p:sp>
          <p:sp>
            <p:nvSpPr>
              <p:cNvPr id="2367" name="Line 15"/>
              <p:cNvSpPr/>
              <p:nvPr/>
            </p:nvSpPr>
            <p:spPr>
              <a:xfrm>
                <a:off x="4574880" y="2847240"/>
                <a:ext cx="360" cy="160560"/>
              </a:xfrm>
              <a:prstGeom prst="line">
                <a:avLst/>
              </a:prstGeom>
              <a:ln>
                <a:round/>
              </a:ln>
            </p:spPr>
            <p:style>
              <a:lnRef idx="2">
                <a:schemeClr val="accent1"/>
              </a:lnRef>
              <a:fillRef idx="0">
                <a:schemeClr val="accent1"/>
              </a:fillRef>
              <a:effectRef idx="1">
                <a:schemeClr val="accent1"/>
              </a:effectRef>
              <a:fontRef idx="minor"/>
            </p:style>
          </p:sp>
          <p:sp>
            <p:nvSpPr>
              <p:cNvPr id="2368" name="Line 16"/>
              <p:cNvSpPr/>
              <p:nvPr/>
            </p:nvSpPr>
            <p:spPr>
              <a:xfrm>
                <a:off x="4620600" y="2871720"/>
                <a:ext cx="360" cy="111600"/>
              </a:xfrm>
              <a:prstGeom prst="line">
                <a:avLst/>
              </a:prstGeom>
              <a:ln>
                <a:round/>
              </a:ln>
            </p:spPr>
            <p:style>
              <a:lnRef idx="2">
                <a:schemeClr val="accent1"/>
              </a:lnRef>
              <a:fillRef idx="0">
                <a:schemeClr val="accent1"/>
              </a:fillRef>
              <a:effectRef idx="1">
                <a:schemeClr val="accent1"/>
              </a:effectRef>
              <a:fontRef idx="minor"/>
            </p:style>
          </p:sp>
        </p:grpSp>
      </p:grpSp>
      <p:grpSp>
        <p:nvGrpSpPr>
          <p:cNvPr id="2369" name="Group 17"/>
          <p:cNvGrpSpPr/>
          <p:nvPr/>
        </p:nvGrpSpPr>
        <p:grpSpPr>
          <a:xfrm>
            <a:off x="1544040" y="3284280"/>
            <a:ext cx="6162120" cy="331920"/>
            <a:chOff x="1544040" y="3284280"/>
            <a:chExt cx="6162120" cy="331920"/>
          </a:xfrm>
        </p:grpSpPr>
        <p:grpSp>
          <p:nvGrpSpPr>
            <p:cNvPr id="2370" name="Group 18"/>
            <p:cNvGrpSpPr/>
            <p:nvPr/>
          </p:nvGrpSpPr>
          <p:grpSpPr>
            <a:xfrm>
              <a:off x="3080160" y="3284280"/>
              <a:ext cx="1207080" cy="328320"/>
              <a:chOff x="3080160" y="3284280"/>
              <a:chExt cx="1207080" cy="328320"/>
            </a:xfrm>
          </p:grpSpPr>
          <p:sp>
            <p:nvSpPr>
              <p:cNvPr id="2371" name="CustomShape 19"/>
              <p:cNvSpPr/>
              <p:nvPr/>
            </p:nvSpPr>
            <p:spPr>
              <a:xfrm>
                <a:off x="3080160" y="3284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32300</a:t>
                </a:r>
                <a:endParaRPr b="0" lang="en-GB" sz="1800" spc="-1" strike="noStrike">
                  <a:latin typeface="Arial"/>
                </a:endParaRPr>
              </a:p>
            </p:txBody>
          </p:sp>
          <p:sp>
            <p:nvSpPr>
              <p:cNvPr id="2372" name="CustomShape 20"/>
              <p:cNvSpPr/>
              <p:nvPr/>
            </p:nvSpPr>
            <p:spPr>
              <a:xfrm>
                <a:off x="3855600" y="3284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73" name="Group 21"/>
            <p:cNvGrpSpPr/>
            <p:nvPr/>
          </p:nvGrpSpPr>
          <p:grpSpPr>
            <a:xfrm>
              <a:off x="4624560" y="3284280"/>
              <a:ext cx="1207080" cy="328320"/>
              <a:chOff x="4624560" y="3284280"/>
              <a:chExt cx="1207080" cy="328320"/>
            </a:xfrm>
          </p:grpSpPr>
          <p:sp>
            <p:nvSpPr>
              <p:cNvPr id="2374" name="CustomShape 22"/>
              <p:cNvSpPr/>
              <p:nvPr/>
            </p:nvSpPr>
            <p:spPr>
              <a:xfrm>
                <a:off x="4624560" y="3284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895</a:t>
                </a:r>
                <a:endParaRPr b="0" lang="en-GB" sz="1800" spc="-1" strike="noStrike">
                  <a:latin typeface="Arial"/>
                </a:endParaRPr>
              </a:p>
            </p:txBody>
          </p:sp>
          <p:sp>
            <p:nvSpPr>
              <p:cNvPr id="2375" name="CustomShape 23"/>
              <p:cNvSpPr/>
              <p:nvPr/>
            </p:nvSpPr>
            <p:spPr>
              <a:xfrm>
                <a:off x="5400000" y="3284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76" name="Group 24"/>
            <p:cNvGrpSpPr/>
            <p:nvPr/>
          </p:nvGrpSpPr>
          <p:grpSpPr>
            <a:xfrm>
              <a:off x="6168960" y="3284280"/>
              <a:ext cx="1207080" cy="328320"/>
              <a:chOff x="6168960" y="3284280"/>
              <a:chExt cx="1207080" cy="328320"/>
            </a:xfrm>
          </p:grpSpPr>
          <p:sp>
            <p:nvSpPr>
              <p:cNvPr id="2377" name="CustomShape 25"/>
              <p:cNvSpPr/>
              <p:nvPr/>
            </p:nvSpPr>
            <p:spPr>
              <a:xfrm>
                <a:off x="6168960" y="3284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a:t>
                </a:r>
                <a:endParaRPr b="0" lang="en-GB" sz="1800" spc="-1" strike="noStrike">
                  <a:latin typeface="Arial"/>
                </a:endParaRPr>
              </a:p>
            </p:txBody>
          </p:sp>
          <p:sp>
            <p:nvSpPr>
              <p:cNvPr id="2378" name="CustomShape 26"/>
              <p:cNvSpPr/>
              <p:nvPr/>
            </p:nvSpPr>
            <p:spPr>
              <a:xfrm>
                <a:off x="6944400" y="3284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79" name="CustomShape 27"/>
            <p:cNvSpPr/>
            <p:nvPr/>
          </p:nvSpPr>
          <p:spPr>
            <a:xfrm flipV="1">
              <a:off x="4070520" y="34419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80" name="CustomShape 28"/>
            <p:cNvSpPr/>
            <p:nvPr/>
          </p:nvSpPr>
          <p:spPr>
            <a:xfrm flipV="1">
              <a:off x="5614920" y="34419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381" name="CustomShape 29"/>
            <p:cNvSpPr/>
            <p:nvPr/>
          </p:nvSpPr>
          <p:spPr>
            <a:xfrm>
              <a:off x="7172640" y="34524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382" name="Group 30"/>
            <p:cNvGrpSpPr/>
            <p:nvPr/>
          </p:nvGrpSpPr>
          <p:grpSpPr>
            <a:xfrm>
              <a:off x="7614360" y="3334680"/>
              <a:ext cx="91800" cy="228600"/>
              <a:chOff x="7614360" y="3334680"/>
              <a:chExt cx="91800" cy="228600"/>
            </a:xfrm>
          </p:grpSpPr>
          <p:sp>
            <p:nvSpPr>
              <p:cNvPr id="2383" name="Line 31"/>
              <p:cNvSpPr/>
              <p:nvPr/>
            </p:nvSpPr>
            <p:spPr>
              <a:xfrm>
                <a:off x="7614360" y="3334680"/>
                <a:ext cx="360" cy="228600"/>
              </a:xfrm>
              <a:prstGeom prst="line">
                <a:avLst/>
              </a:prstGeom>
              <a:ln>
                <a:round/>
              </a:ln>
            </p:spPr>
            <p:style>
              <a:lnRef idx="2">
                <a:schemeClr val="accent1"/>
              </a:lnRef>
              <a:fillRef idx="0">
                <a:schemeClr val="accent1"/>
              </a:fillRef>
              <a:effectRef idx="1">
                <a:schemeClr val="accent1"/>
              </a:effectRef>
              <a:fontRef idx="minor"/>
            </p:style>
          </p:sp>
          <p:sp>
            <p:nvSpPr>
              <p:cNvPr id="2384" name="Line 32"/>
              <p:cNvSpPr/>
              <p:nvPr/>
            </p:nvSpPr>
            <p:spPr>
              <a:xfrm>
                <a:off x="7660080" y="3368880"/>
                <a:ext cx="360" cy="160560"/>
              </a:xfrm>
              <a:prstGeom prst="line">
                <a:avLst/>
              </a:prstGeom>
              <a:ln>
                <a:round/>
              </a:ln>
            </p:spPr>
            <p:style>
              <a:lnRef idx="2">
                <a:schemeClr val="accent1"/>
              </a:lnRef>
              <a:fillRef idx="0">
                <a:schemeClr val="accent1"/>
              </a:fillRef>
              <a:effectRef idx="1">
                <a:schemeClr val="accent1"/>
              </a:effectRef>
              <a:fontRef idx="minor"/>
            </p:style>
          </p:sp>
          <p:sp>
            <p:nvSpPr>
              <p:cNvPr id="2385" name="Line 33"/>
              <p:cNvSpPr/>
              <p:nvPr/>
            </p:nvSpPr>
            <p:spPr>
              <a:xfrm>
                <a:off x="7705800" y="339336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386" name="Group 34"/>
            <p:cNvGrpSpPr/>
            <p:nvPr/>
          </p:nvGrpSpPr>
          <p:grpSpPr>
            <a:xfrm>
              <a:off x="1544040" y="3287880"/>
              <a:ext cx="1207080" cy="328320"/>
              <a:chOff x="1544040" y="3287880"/>
              <a:chExt cx="1207080" cy="328320"/>
            </a:xfrm>
          </p:grpSpPr>
          <p:sp>
            <p:nvSpPr>
              <p:cNvPr id="2387" name="CustomShape 35"/>
              <p:cNvSpPr/>
              <p:nvPr/>
            </p:nvSpPr>
            <p:spPr>
              <a:xfrm>
                <a:off x="1544040" y="32878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43</a:t>
                </a:r>
                <a:endParaRPr b="0" lang="en-GB" sz="1800" spc="-1" strike="noStrike">
                  <a:latin typeface="Arial"/>
                </a:endParaRPr>
              </a:p>
            </p:txBody>
          </p:sp>
          <p:sp>
            <p:nvSpPr>
              <p:cNvPr id="2388" name="CustomShape 36"/>
              <p:cNvSpPr/>
              <p:nvPr/>
            </p:nvSpPr>
            <p:spPr>
              <a:xfrm>
                <a:off x="2319480" y="32878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389" name="CustomShape 37"/>
            <p:cNvSpPr/>
            <p:nvPr/>
          </p:nvSpPr>
          <p:spPr>
            <a:xfrm flipV="1">
              <a:off x="2534400" y="34455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390" name="CustomShape 38"/>
          <p:cNvSpPr/>
          <p:nvPr/>
        </p:nvSpPr>
        <p:spPr>
          <a:xfrm>
            <a:off x="5832360" y="2742840"/>
            <a:ext cx="2802240" cy="26460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43323000089500012 is larger.</a:t>
            </a:r>
            <a:endParaRPr b="0" lang="en-GB" sz="1400" spc="-1" strike="noStrike">
              <a:latin typeface="Arial"/>
            </a:endParaRPr>
          </a:p>
        </p:txBody>
      </p:sp>
      <p:grpSp>
        <p:nvGrpSpPr>
          <p:cNvPr id="2391" name="Group 39"/>
          <p:cNvGrpSpPr/>
          <p:nvPr/>
        </p:nvGrpSpPr>
        <p:grpSpPr>
          <a:xfrm>
            <a:off x="1544040" y="5361840"/>
            <a:ext cx="6162120" cy="331920"/>
            <a:chOff x="1544040" y="5361840"/>
            <a:chExt cx="6162120" cy="331920"/>
          </a:xfrm>
        </p:grpSpPr>
        <p:grpSp>
          <p:nvGrpSpPr>
            <p:cNvPr id="2392" name="Group 40"/>
            <p:cNvGrpSpPr/>
            <p:nvPr/>
          </p:nvGrpSpPr>
          <p:grpSpPr>
            <a:xfrm>
              <a:off x="3080160" y="5361840"/>
              <a:ext cx="1207080" cy="328320"/>
              <a:chOff x="3080160" y="5361840"/>
              <a:chExt cx="1207080" cy="328320"/>
            </a:xfrm>
          </p:grpSpPr>
          <p:sp>
            <p:nvSpPr>
              <p:cNvPr id="2393" name="CustomShape 41"/>
              <p:cNvSpPr/>
              <p:nvPr/>
            </p:nvSpPr>
            <p:spPr>
              <a:xfrm>
                <a:off x="3080160" y="53618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32300</a:t>
                </a:r>
                <a:endParaRPr b="0" lang="en-GB" sz="1800" spc="-1" strike="noStrike">
                  <a:latin typeface="Arial"/>
                </a:endParaRPr>
              </a:p>
            </p:txBody>
          </p:sp>
          <p:sp>
            <p:nvSpPr>
              <p:cNvPr id="2394" name="CustomShape 42"/>
              <p:cNvSpPr/>
              <p:nvPr/>
            </p:nvSpPr>
            <p:spPr>
              <a:xfrm>
                <a:off x="3855600" y="53618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95" name="Group 43"/>
            <p:cNvGrpSpPr/>
            <p:nvPr/>
          </p:nvGrpSpPr>
          <p:grpSpPr>
            <a:xfrm>
              <a:off x="4624560" y="5361840"/>
              <a:ext cx="1207080" cy="328320"/>
              <a:chOff x="4624560" y="5361840"/>
              <a:chExt cx="1207080" cy="328320"/>
            </a:xfrm>
          </p:grpSpPr>
          <p:sp>
            <p:nvSpPr>
              <p:cNvPr id="2396" name="CustomShape 44"/>
              <p:cNvSpPr/>
              <p:nvPr/>
            </p:nvSpPr>
            <p:spPr>
              <a:xfrm>
                <a:off x="4624560" y="53618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912</a:t>
                </a:r>
                <a:endParaRPr b="0" lang="en-GB" sz="1800" spc="-1" strike="noStrike">
                  <a:latin typeface="Arial"/>
                </a:endParaRPr>
              </a:p>
            </p:txBody>
          </p:sp>
          <p:sp>
            <p:nvSpPr>
              <p:cNvPr id="2397" name="CustomShape 45"/>
              <p:cNvSpPr/>
              <p:nvPr/>
            </p:nvSpPr>
            <p:spPr>
              <a:xfrm>
                <a:off x="5400000" y="53618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398" name="Group 46"/>
            <p:cNvGrpSpPr/>
            <p:nvPr/>
          </p:nvGrpSpPr>
          <p:grpSpPr>
            <a:xfrm>
              <a:off x="6168960" y="5361840"/>
              <a:ext cx="1207080" cy="328320"/>
              <a:chOff x="6168960" y="5361840"/>
              <a:chExt cx="1207080" cy="328320"/>
            </a:xfrm>
          </p:grpSpPr>
          <p:sp>
            <p:nvSpPr>
              <p:cNvPr id="2399" name="CustomShape 47"/>
              <p:cNvSpPr/>
              <p:nvPr/>
            </p:nvSpPr>
            <p:spPr>
              <a:xfrm>
                <a:off x="6168960" y="53618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a:t>
                </a:r>
                <a:endParaRPr b="0" lang="en-GB" sz="1800" spc="-1" strike="noStrike">
                  <a:latin typeface="Arial"/>
                </a:endParaRPr>
              </a:p>
            </p:txBody>
          </p:sp>
          <p:sp>
            <p:nvSpPr>
              <p:cNvPr id="2400" name="CustomShape 48"/>
              <p:cNvSpPr/>
              <p:nvPr/>
            </p:nvSpPr>
            <p:spPr>
              <a:xfrm>
                <a:off x="6944400" y="53618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01" name="CustomShape 49"/>
            <p:cNvSpPr/>
            <p:nvPr/>
          </p:nvSpPr>
          <p:spPr>
            <a:xfrm flipV="1">
              <a:off x="4070520" y="55195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02" name="CustomShape 50"/>
            <p:cNvSpPr/>
            <p:nvPr/>
          </p:nvSpPr>
          <p:spPr>
            <a:xfrm flipV="1">
              <a:off x="5614920" y="55195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03" name="CustomShape 51"/>
            <p:cNvSpPr/>
            <p:nvPr/>
          </p:nvSpPr>
          <p:spPr>
            <a:xfrm>
              <a:off x="7172640" y="55299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404" name="Group 52"/>
            <p:cNvGrpSpPr/>
            <p:nvPr/>
          </p:nvGrpSpPr>
          <p:grpSpPr>
            <a:xfrm>
              <a:off x="7614360" y="5412240"/>
              <a:ext cx="91800" cy="228600"/>
              <a:chOff x="7614360" y="5412240"/>
              <a:chExt cx="91800" cy="228600"/>
            </a:xfrm>
          </p:grpSpPr>
          <p:sp>
            <p:nvSpPr>
              <p:cNvPr id="2405" name="Line 53"/>
              <p:cNvSpPr/>
              <p:nvPr/>
            </p:nvSpPr>
            <p:spPr>
              <a:xfrm>
                <a:off x="7614360" y="5412240"/>
                <a:ext cx="360" cy="228600"/>
              </a:xfrm>
              <a:prstGeom prst="line">
                <a:avLst/>
              </a:prstGeom>
              <a:ln>
                <a:round/>
              </a:ln>
            </p:spPr>
            <p:style>
              <a:lnRef idx="2">
                <a:schemeClr val="accent1"/>
              </a:lnRef>
              <a:fillRef idx="0">
                <a:schemeClr val="accent1"/>
              </a:fillRef>
              <a:effectRef idx="1">
                <a:schemeClr val="accent1"/>
              </a:effectRef>
              <a:fontRef idx="minor"/>
            </p:style>
          </p:sp>
          <p:sp>
            <p:nvSpPr>
              <p:cNvPr id="2406" name="Line 54"/>
              <p:cNvSpPr/>
              <p:nvPr/>
            </p:nvSpPr>
            <p:spPr>
              <a:xfrm>
                <a:off x="7660080" y="5446440"/>
                <a:ext cx="360" cy="160560"/>
              </a:xfrm>
              <a:prstGeom prst="line">
                <a:avLst/>
              </a:prstGeom>
              <a:ln>
                <a:round/>
              </a:ln>
            </p:spPr>
            <p:style>
              <a:lnRef idx="2">
                <a:schemeClr val="accent1"/>
              </a:lnRef>
              <a:fillRef idx="0">
                <a:schemeClr val="accent1"/>
              </a:fillRef>
              <a:effectRef idx="1">
                <a:schemeClr val="accent1"/>
              </a:effectRef>
              <a:fontRef idx="minor"/>
            </p:style>
          </p:sp>
          <p:sp>
            <p:nvSpPr>
              <p:cNvPr id="2407" name="Line 55"/>
              <p:cNvSpPr/>
              <p:nvPr/>
            </p:nvSpPr>
            <p:spPr>
              <a:xfrm>
                <a:off x="7705800" y="547092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408" name="Group 56"/>
            <p:cNvGrpSpPr/>
            <p:nvPr/>
          </p:nvGrpSpPr>
          <p:grpSpPr>
            <a:xfrm>
              <a:off x="1544040" y="5365440"/>
              <a:ext cx="1207080" cy="328320"/>
              <a:chOff x="1544040" y="5365440"/>
              <a:chExt cx="1207080" cy="328320"/>
            </a:xfrm>
          </p:grpSpPr>
          <p:sp>
            <p:nvSpPr>
              <p:cNvPr id="2409" name="CustomShape 57"/>
              <p:cNvSpPr/>
              <p:nvPr/>
            </p:nvSpPr>
            <p:spPr>
              <a:xfrm>
                <a:off x="1544040" y="5365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43</a:t>
                </a:r>
                <a:endParaRPr b="0" lang="en-GB" sz="1800" spc="-1" strike="noStrike">
                  <a:latin typeface="Arial"/>
                </a:endParaRPr>
              </a:p>
            </p:txBody>
          </p:sp>
          <p:sp>
            <p:nvSpPr>
              <p:cNvPr id="2410" name="CustomShape 58"/>
              <p:cNvSpPr/>
              <p:nvPr/>
            </p:nvSpPr>
            <p:spPr>
              <a:xfrm>
                <a:off x="2319480" y="5365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11" name="CustomShape 59"/>
            <p:cNvSpPr/>
            <p:nvPr/>
          </p:nvSpPr>
          <p:spPr>
            <a:xfrm flipV="1">
              <a:off x="2534400" y="55231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412" name="Group 60"/>
          <p:cNvGrpSpPr/>
          <p:nvPr/>
        </p:nvGrpSpPr>
        <p:grpSpPr>
          <a:xfrm>
            <a:off x="1544040" y="6017040"/>
            <a:ext cx="6162120" cy="331920"/>
            <a:chOff x="1544040" y="6017040"/>
            <a:chExt cx="6162120" cy="331920"/>
          </a:xfrm>
        </p:grpSpPr>
        <p:grpSp>
          <p:nvGrpSpPr>
            <p:cNvPr id="2413" name="Group 61"/>
            <p:cNvGrpSpPr/>
            <p:nvPr/>
          </p:nvGrpSpPr>
          <p:grpSpPr>
            <a:xfrm>
              <a:off x="3080160" y="6017040"/>
              <a:ext cx="1207080" cy="328320"/>
              <a:chOff x="3080160" y="6017040"/>
              <a:chExt cx="1207080" cy="328320"/>
            </a:xfrm>
          </p:grpSpPr>
          <p:sp>
            <p:nvSpPr>
              <p:cNvPr id="2414" name="CustomShape 62"/>
              <p:cNvSpPr/>
              <p:nvPr/>
            </p:nvSpPr>
            <p:spPr>
              <a:xfrm>
                <a:off x="3080160" y="6017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32300</a:t>
                </a:r>
                <a:endParaRPr b="0" lang="en-GB" sz="1800" spc="-1" strike="noStrike">
                  <a:latin typeface="Arial"/>
                </a:endParaRPr>
              </a:p>
            </p:txBody>
          </p:sp>
          <p:sp>
            <p:nvSpPr>
              <p:cNvPr id="2415" name="CustomShape 63"/>
              <p:cNvSpPr/>
              <p:nvPr/>
            </p:nvSpPr>
            <p:spPr>
              <a:xfrm>
                <a:off x="3855600" y="6017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416" name="Group 64"/>
            <p:cNvGrpSpPr/>
            <p:nvPr/>
          </p:nvGrpSpPr>
          <p:grpSpPr>
            <a:xfrm>
              <a:off x="4624560" y="6017040"/>
              <a:ext cx="1207080" cy="328320"/>
              <a:chOff x="4624560" y="6017040"/>
              <a:chExt cx="1207080" cy="328320"/>
            </a:xfrm>
          </p:grpSpPr>
          <p:sp>
            <p:nvSpPr>
              <p:cNvPr id="2417" name="CustomShape 65"/>
              <p:cNvSpPr/>
              <p:nvPr/>
            </p:nvSpPr>
            <p:spPr>
              <a:xfrm>
                <a:off x="4624560" y="6017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895</a:t>
                </a:r>
                <a:endParaRPr b="0" lang="en-GB" sz="1800" spc="-1" strike="noStrike">
                  <a:latin typeface="Arial"/>
                </a:endParaRPr>
              </a:p>
            </p:txBody>
          </p:sp>
          <p:sp>
            <p:nvSpPr>
              <p:cNvPr id="2418" name="CustomShape 66"/>
              <p:cNvSpPr/>
              <p:nvPr/>
            </p:nvSpPr>
            <p:spPr>
              <a:xfrm>
                <a:off x="5400000" y="6017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419" name="Group 67"/>
            <p:cNvGrpSpPr/>
            <p:nvPr/>
          </p:nvGrpSpPr>
          <p:grpSpPr>
            <a:xfrm>
              <a:off x="6168960" y="6017040"/>
              <a:ext cx="1207080" cy="328320"/>
              <a:chOff x="6168960" y="6017040"/>
              <a:chExt cx="1207080" cy="328320"/>
            </a:xfrm>
          </p:grpSpPr>
          <p:sp>
            <p:nvSpPr>
              <p:cNvPr id="2420" name="CustomShape 68"/>
              <p:cNvSpPr/>
              <p:nvPr/>
            </p:nvSpPr>
            <p:spPr>
              <a:xfrm>
                <a:off x="6168960" y="6017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12</a:t>
                </a:r>
                <a:endParaRPr b="0" lang="en-GB" sz="1800" spc="-1" strike="noStrike">
                  <a:latin typeface="Arial"/>
                </a:endParaRPr>
              </a:p>
            </p:txBody>
          </p:sp>
          <p:sp>
            <p:nvSpPr>
              <p:cNvPr id="2421" name="CustomShape 69"/>
              <p:cNvSpPr/>
              <p:nvPr/>
            </p:nvSpPr>
            <p:spPr>
              <a:xfrm>
                <a:off x="6944400" y="6017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22" name="CustomShape 70"/>
            <p:cNvSpPr/>
            <p:nvPr/>
          </p:nvSpPr>
          <p:spPr>
            <a:xfrm flipV="1">
              <a:off x="4070520" y="61747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23" name="CustomShape 71"/>
            <p:cNvSpPr/>
            <p:nvPr/>
          </p:nvSpPr>
          <p:spPr>
            <a:xfrm flipV="1">
              <a:off x="5614920" y="61747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24" name="CustomShape 72"/>
            <p:cNvSpPr/>
            <p:nvPr/>
          </p:nvSpPr>
          <p:spPr>
            <a:xfrm>
              <a:off x="7172640" y="61851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425" name="Group 73"/>
            <p:cNvGrpSpPr/>
            <p:nvPr/>
          </p:nvGrpSpPr>
          <p:grpSpPr>
            <a:xfrm>
              <a:off x="7614360" y="6067800"/>
              <a:ext cx="91800" cy="228600"/>
              <a:chOff x="7614360" y="6067800"/>
              <a:chExt cx="91800" cy="228600"/>
            </a:xfrm>
          </p:grpSpPr>
          <p:sp>
            <p:nvSpPr>
              <p:cNvPr id="2426" name="Line 74"/>
              <p:cNvSpPr/>
              <p:nvPr/>
            </p:nvSpPr>
            <p:spPr>
              <a:xfrm>
                <a:off x="7614360" y="6067800"/>
                <a:ext cx="360" cy="228600"/>
              </a:xfrm>
              <a:prstGeom prst="line">
                <a:avLst/>
              </a:prstGeom>
              <a:ln>
                <a:round/>
              </a:ln>
            </p:spPr>
            <p:style>
              <a:lnRef idx="2">
                <a:schemeClr val="accent1"/>
              </a:lnRef>
              <a:fillRef idx="0">
                <a:schemeClr val="accent1"/>
              </a:fillRef>
              <a:effectRef idx="1">
                <a:schemeClr val="accent1"/>
              </a:effectRef>
              <a:fontRef idx="minor"/>
            </p:style>
          </p:sp>
          <p:sp>
            <p:nvSpPr>
              <p:cNvPr id="2427" name="Line 75"/>
              <p:cNvSpPr/>
              <p:nvPr/>
            </p:nvSpPr>
            <p:spPr>
              <a:xfrm>
                <a:off x="7660080" y="6101640"/>
                <a:ext cx="360" cy="160560"/>
              </a:xfrm>
              <a:prstGeom prst="line">
                <a:avLst/>
              </a:prstGeom>
              <a:ln>
                <a:round/>
              </a:ln>
            </p:spPr>
            <p:style>
              <a:lnRef idx="2">
                <a:schemeClr val="accent1"/>
              </a:lnRef>
              <a:fillRef idx="0">
                <a:schemeClr val="accent1"/>
              </a:fillRef>
              <a:effectRef idx="1">
                <a:schemeClr val="accent1"/>
              </a:effectRef>
              <a:fontRef idx="minor"/>
            </p:style>
          </p:sp>
          <p:sp>
            <p:nvSpPr>
              <p:cNvPr id="2428" name="Line 76"/>
              <p:cNvSpPr/>
              <p:nvPr/>
            </p:nvSpPr>
            <p:spPr>
              <a:xfrm>
                <a:off x="7705800" y="6126120"/>
                <a:ext cx="360" cy="111600"/>
              </a:xfrm>
              <a:prstGeom prst="line">
                <a:avLst/>
              </a:prstGeom>
              <a:ln>
                <a:round/>
              </a:ln>
            </p:spPr>
            <p:style>
              <a:lnRef idx="2">
                <a:schemeClr val="accent1"/>
              </a:lnRef>
              <a:fillRef idx="0">
                <a:schemeClr val="accent1"/>
              </a:fillRef>
              <a:effectRef idx="1">
                <a:schemeClr val="accent1"/>
              </a:effectRef>
              <a:fontRef idx="minor"/>
            </p:style>
          </p:sp>
        </p:grpSp>
        <p:grpSp>
          <p:nvGrpSpPr>
            <p:cNvPr id="2429" name="Group 77"/>
            <p:cNvGrpSpPr/>
            <p:nvPr/>
          </p:nvGrpSpPr>
          <p:grpSpPr>
            <a:xfrm>
              <a:off x="1544040" y="6020640"/>
              <a:ext cx="1207080" cy="328320"/>
              <a:chOff x="1544040" y="6020640"/>
              <a:chExt cx="1207080" cy="328320"/>
            </a:xfrm>
          </p:grpSpPr>
          <p:sp>
            <p:nvSpPr>
              <p:cNvPr id="2430" name="CustomShape 78"/>
              <p:cNvSpPr/>
              <p:nvPr/>
            </p:nvSpPr>
            <p:spPr>
              <a:xfrm>
                <a:off x="1544040" y="60206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43</a:t>
                </a:r>
                <a:endParaRPr b="0" lang="en-GB" sz="1800" spc="-1" strike="noStrike">
                  <a:latin typeface="Arial"/>
                </a:endParaRPr>
              </a:p>
            </p:txBody>
          </p:sp>
          <p:sp>
            <p:nvSpPr>
              <p:cNvPr id="2431" name="CustomShape 79"/>
              <p:cNvSpPr/>
              <p:nvPr/>
            </p:nvSpPr>
            <p:spPr>
              <a:xfrm>
                <a:off x="2319480" y="60206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432" name="CustomShape 80"/>
            <p:cNvSpPr/>
            <p:nvPr/>
          </p:nvSpPr>
          <p:spPr>
            <a:xfrm flipV="1">
              <a:off x="2534400" y="61783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433" name="CustomShape 81"/>
          <p:cNvSpPr/>
          <p:nvPr/>
        </p:nvSpPr>
        <p:spPr>
          <a:xfrm>
            <a:off x="1931760" y="5694480"/>
            <a:ext cx="360" cy="32544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34" name="CustomShape 82"/>
          <p:cNvSpPr/>
          <p:nvPr/>
        </p:nvSpPr>
        <p:spPr>
          <a:xfrm>
            <a:off x="1977480" y="5690880"/>
            <a:ext cx="6652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ea typeface="DejaVu Sans"/>
              </a:rPr>
              <a:t>same</a:t>
            </a:r>
            <a:endParaRPr b="0" lang="en-GB" sz="1400" spc="-1" strike="noStrike">
              <a:latin typeface="Arial"/>
            </a:endParaRPr>
          </a:p>
        </p:txBody>
      </p:sp>
      <p:sp>
        <p:nvSpPr>
          <p:cNvPr id="2435" name="CustomShape 83"/>
          <p:cNvSpPr/>
          <p:nvPr/>
        </p:nvSpPr>
        <p:spPr>
          <a:xfrm>
            <a:off x="3434760" y="5694480"/>
            <a:ext cx="360" cy="32544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36" name="CustomShape 84"/>
          <p:cNvSpPr/>
          <p:nvPr/>
        </p:nvSpPr>
        <p:spPr>
          <a:xfrm>
            <a:off x="3480480" y="5690880"/>
            <a:ext cx="6652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ea typeface="DejaVu Sans"/>
              </a:rPr>
              <a:t>same</a:t>
            </a:r>
            <a:endParaRPr b="0" lang="en-GB" sz="1400" spc="-1" strike="noStrike">
              <a:latin typeface="Arial"/>
            </a:endParaRPr>
          </a:p>
        </p:txBody>
      </p:sp>
      <p:sp>
        <p:nvSpPr>
          <p:cNvPr id="2437" name="CustomShape 85"/>
          <p:cNvSpPr/>
          <p:nvPr/>
        </p:nvSpPr>
        <p:spPr>
          <a:xfrm>
            <a:off x="4947120" y="5694480"/>
            <a:ext cx="360" cy="325440"/>
          </a:xfrm>
          <a:custGeom>
            <a:avLst/>
            <a:gdLst/>
            <a:ahLst/>
            <a:rect l="l" t="t" r="r" b="b"/>
            <a:pathLst>
              <a:path w="21600" h="21600">
                <a:moveTo>
                  <a:pt x="0" y="0"/>
                </a:moveTo>
                <a:lnTo>
                  <a:pt x="21600" y="21600"/>
                </a:lnTo>
              </a:path>
            </a:pathLst>
          </a:custGeom>
          <a:noFill/>
          <a:ln>
            <a:round/>
            <a:headEnd len="med" type="triangle" w="me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38" name="CustomShape 86"/>
          <p:cNvSpPr/>
          <p:nvPr/>
        </p:nvSpPr>
        <p:spPr>
          <a:xfrm>
            <a:off x="5008680" y="5690880"/>
            <a:ext cx="7066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Segoe Print"/>
                <a:ea typeface="DejaVu Sans"/>
              </a:rPr>
              <a:t>larger</a:t>
            </a:r>
            <a:endParaRPr b="0" lang="en-GB" sz="1400" spc="-1" strike="noStrike">
              <a:latin typeface="Arial"/>
            </a:endParaRPr>
          </a:p>
        </p:txBody>
      </p:sp>
      <p:sp>
        <p:nvSpPr>
          <p:cNvPr id="2439" name="CustomShape 87"/>
          <p:cNvSpPr/>
          <p:nvPr/>
        </p:nvSpPr>
        <p:spPr>
          <a:xfrm>
            <a:off x="4752360" y="6501240"/>
            <a:ext cx="2802240" cy="24948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43323000091200012 is larger.</a:t>
            </a:r>
            <a:endParaRPr b="0" lang="en-GB" sz="1400" spc="-1" strike="noStrike">
              <a:latin typeface="Arial"/>
            </a:endParaRPr>
          </a:p>
        </p:txBody>
      </p:sp>
    </p:spTree>
  </p:cSld>
  <p:timing>
    <p:tnLst>
      <p:par>
        <p:cTn id="1697" dur="indefinite" restart="never" nodeType="tmRoot">
          <p:childTnLst>
            <p:seq>
              <p:cTn id="1698"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0" name="CustomShape 1"/>
          <p:cNvSpPr/>
          <p:nvPr/>
        </p:nvSpPr>
        <p:spPr>
          <a:xfrm>
            <a:off x="457200" y="609120"/>
            <a:ext cx="8228880" cy="55162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need a function to determine the length of a linked list</a:t>
            </a:r>
            <a:endParaRPr b="0" lang="en-GB" sz="2400" spc="-1" strike="noStrike">
              <a:latin typeface="Arial"/>
            </a:endParaRPr>
          </a:p>
        </p:txBody>
      </p:sp>
      <p:sp>
        <p:nvSpPr>
          <p:cNvPr id="244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6E914F2-1A8D-4143-850B-6C22D9140C7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442" name="CustomShape 3"/>
          <p:cNvSpPr/>
          <p:nvPr/>
        </p:nvSpPr>
        <p:spPr>
          <a:xfrm>
            <a:off x="858960" y="1490040"/>
            <a:ext cx="6811920" cy="42753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 return the length of a linked list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int list_length(Node * head)</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3: Modify this print function to one that</a:t>
            </a:r>
            <a:endParaRPr b="0" lang="en-GB" sz="1400" spc="-1" strike="noStrike">
              <a:latin typeface="Arial"/>
            </a:endParaRPr>
          </a:p>
          <a:p>
            <a:pPr>
              <a:lnSpc>
                <a:spcPct val="100000"/>
              </a:lnSpc>
            </a:pPr>
            <a:r>
              <a:rPr b="0" lang="en-GB" sz="1400" spc="-1" strike="noStrike">
                <a:solidFill>
                  <a:srgbClr val="ff0000"/>
                </a:solidFill>
                <a:latin typeface="Consolas"/>
                <a:ea typeface="DejaVu Sans"/>
              </a:rPr>
              <a:t>	</a:t>
            </a:r>
            <a:r>
              <a:rPr b="0" lang="en-GB" sz="1400" spc="-1" strike="noStrike">
                <a:solidFill>
                  <a:srgbClr val="ff0000"/>
                </a:solidFill>
                <a:latin typeface="Consolas"/>
                <a:ea typeface="DejaVu Sans"/>
              </a:rPr>
              <a:t>// count the number of nodes in a linked list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Node * current = head;</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while (current != NULL)</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808080"/>
                </a:solidFill>
                <a:latin typeface="Consolas"/>
                <a:ea typeface="DejaVu Sans"/>
              </a:rPr>
              <a:t>// process the current node, e.g., print the content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cout &lt;&lt; current-&gt;value &lt;&lt; " -&gt;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current = current-&gt;next;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cout &lt;&lt; "NULL\n";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2443" name="CustomShape 4"/>
          <p:cNvSpPr/>
          <p:nvPr/>
        </p:nvSpPr>
        <p:spPr>
          <a:xfrm>
            <a:off x="4719600" y="4922640"/>
            <a:ext cx="3666600" cy="12027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3: This is a print list function.  </a:t>
            </a:r>
            <a:r>
              <a:rPr b="1" lang="en-GB" sz="1600" spc="-1" strike="noStrike">
                <a:solidFill>
                  <a:srgbClr val="ff0000"/>
                </a:solidFill>
                <a:latin typeface="Segoe Print"/>
                <a:ea typeface="DejaVu Sans"/>
              </a:rPr>
              <a:t>Modify it so that it counts the number of nodes in a linked list</a:t>
            </a:r>
            <a:endParaRPr b="0" lang="en-GB" sz="1600" spc="-1" strike="noStrike">
              <a:latin typeface="Arial"/>
            </a:endParaRPr>
          </a:p>
        </p:txBody>
      </p:sp>
    </p:spTree>
  </p:cSld>
  <p:timing>
    <p:tnLst>
      <p:par>
        <p:cTn id="1699" dur="indefinite" restart="never" nodeType="tmRoot">
          <p:childTnLst>
            <p:seq>
              <p:cTn id="1700"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4" name="CustomShape 1"/>
          <p:cNvSpPr/>
          <p:nvPr/>
        </p:nvSpPr>
        <p:spPr>
          <a:xfrm>
            <a:off x="457200" y="331200"/>
            <a:ext cx="8228880" cy="5794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Next, we need a function to determine if a number is larger than another.</a:t>
            </a:r>
            <a:endParaRPr b="0" lang="en-GB" sz="2400" spc="-1" strike="noStrike">
              <a:latin typeface="Arial"/>
            </a:endParaRPr>
          </a:p>
        </p:txBody>
      </p:sp>
      <p:sp>
        <p:nvSpPr>
          <p:cNvPr id="2445"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0468BCC-4D1F-42DB-A4D3-A59C08BD2EE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446" name="CustomShape 3"/>
          <p:cNvSpPr/>
          <p:nvPr/>
        </p:nvSpPr>
        <p:spPr>
          <a:xfrm>
            <a:off x="685440" y="1080000"/>
            <a:ext cx="6811920" cy="56408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ea typeface="DejaVu Sans"/>
              </a:rPr>
              <a:t>// return if the number n1 is larger than n2</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bool larger(Node * n1, Node * n2)</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int len1 = list_length(n1);</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int len2 = list_length(n2);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4a: handle the case </a:t>
            </a:r>
            <a:endParaRPr b="0" lang="en-GB" sz="1400" spc="-1" strike="noStrike">
              <a:latin typeface="Arial"/>
            </a:endParaRPr>
          </a:p>
          <a:p>
            <a:pPr>
              <a:lnSpc>
                <a:spcPct val="100000"/>
              </a:lnSpc>
            </a:pPr>
            <a:r>
              <a:rPr b="0" lang="en-GB" sz="1400" spc="-1" strike="noStrike">
                <a:solidFill>
                  <a:srgbClr val="ff0000"/>
                </a:solidFill>
                <a:latin typeface="Consolas"/>
                <a:ea typeface="DejaVu Sans"/>
              </a:rPr>
              <a:t>	</a:t>
            </a:r>
            <a:r>
              <a:rPr b="0" lang="en-GB" sz="1400" spc="-1" strike="noStrike">
                <a:solidFill>
                  <a:srgbClr val="ff0000"/>
                </a:solidFill>
                <a:latin typeface="Consolas"/>
                <a:ea typeface="DejaVu Sans"/>
              </a:rPr>
              <a:t>// when the list lengths are different</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808080"/>
                </a:solidFill>
                <a:latin typeface="Consolas"/>
                <a:ea typeface="DejaVu Sans"/>
              </a:rPr>
              <a:t>// the two lists are of equal length</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Node * curr1 = n1, * curr2 = n2;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while (curr1 != NULL) {</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if (curr1-&gt;value &gt; curr2-&gt;value)</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return true;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ff0000"/>
                </a:solidFill>
                <a:latin typeface="Consolas"/>
                <a:ea typeface="DejaVu Sans"/>
              </a:rPr>
              <a:t>// TASK 4b: advance curr1, curr2</a:t>
            </a:r>
            <a:endParaRPr b="0" lang="en-GB" sz="1400" spc="-1" strike="noStrike">
              <a:latin typeface="Arial"/>
            </a:endParaRPr>
          </a:p>
          <a:p>
            <a:pPr>
              <a:lnSpc>
                <a:spcPct val="100000"/>
              </a:lnSpc>
            </a:pPr>
            <a:r>
              <a:rPr b="0" lang="en-GB" sz="1400" spc="-1" strike="noStrike">
                <a:solidFill>
                  <a:srgbClr val="ff0000"/>
                </a:solidFill>
                <a:latin typeface="Consolas"/>
                <a:ea typeface="DejaVu Sans"/>
              </a:rPr>
              <a:t>	</a:t>
            </a:r>
            <a:r>
              <a:rPr b="0" lang="en-GB" sz="1400" spc="-1" strike="noStrike">
                <a:solidFill>
                  <a:srgbClr val="ff0000"/>
                </a:solidFill>
                <a:latin typeface="Consolas"/>
                <a:ea typeface="DejaVu Sans"/>
              </a:rPr>
              <a:t>	</a:t>
            </a:r>
            <a:r>
              <a:rPr b="0" lang="en-GB" sz="1400" spc="-1" strike="noStrike">
                <a:solidFill>
                  <a:srgbClr val="ff0000"/>
                </a:solidFill>
                <a:latin typeface="Consolas"/>
                <a:ea typeface="DejaVu Sans"/>
              </a:rPr>
              <a:t>// to point to the next nodes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return false;</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2447" name="CustomShape 4"/>
          <p:cNvSpPr/>
          <p:nvPr/>
        </p:nvSpPr>
        <p:spPr>
          <a:xfrm>
            <a:off x="5168880" y="1659240"/>
            <a:ext cx="3822480" cy="7956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4a: What should we do if the linked list for </a:t>
            </a:r>
            <a:r>
              <a:rPr b="0" lang="en-GB" sz="1600" spc="-1" strike="noStrike">
                <a:solidFill>
                  <a:srgbClr val="000000"/>
                </a:solidFill>
                <a:latin typeface="Consolas"/>
                <a:ea typeface="DejaVu Sans"/>
              </a:rPr>
              <a:t>n1</a:t>
            </a:r>
            <a:r>
              <a:rPr b="0" lang="en-GB" sz="1600" spc="-1" strike="noStrike">
                <a:solidFill>
                  <a:srgbClr val="000000"/>
                </a:solidFill>
                <a:latin typeface="Segoe Print"/>
                <a:ea typeface="DejaVu Sans"/>
              </a:rPr>
              <a:t> is longer?  What if otherwise?</a:t>
            </a:r>
            <a:endParaRPr b="0" lang="en-GB" sz="1600" spc="-1" strike="noStrike">
              <a:latin typeface="Arial"/>
            </a:endParaRPr>
          </a:p>
        </p:txBody>
      </p:sp>
      <p:sp>
        <p:nvSpPr>
          <p:cNvPr id="2448" name="CustomShape 5"/>
          <p:cNvSpPr/>
          <p:nvPr/>
        </p:nvSpPr>
        <p:spPr>
          <a:xfrm flipH="1">
            <a:off x="3367080" y="2057400"/>
            <a:ext cx="1800360" cy="94140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449" name="CustomShape 6"/>
          <p:cNvSpPr/>
          <p:nvPr/>
        </p:nvSpPr>
        <p:spPr>
          <a:xfrm>
            <a:off x="5644080" y="3241800"/>
            <a:ext cx="3347280" cy="12067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Compare the values of the corresponding nodes in </a:t>
            </a:r>
            <a:r>
              <a:rPr b="0" lang="en-GB" sz="1100" spc="-1" strike="noStrike">
                <a:solidFill>
                  <a:srgbClr val="000000"/>
                </a:solidFill>
                <a:latin typeface="Consolas"/>
                <a:ea typeface="Menlo Regular"/>
              </a:rPr>
              <a:t>n1</a:t>
            </a:r>
            <a:r>
              <a:rPr b="0" lang="en-GB" sz="1200" spc="-1" strike="noStrike">
                <a:solidFill>
                  <a:srgbClr val="000000"/>
                </a:solidFill>
                <a:latin typeface="Segoe Print"/>
                <a:ea typeface="Menlo Regular"/>
              </a:rPr>
              <a:t> and </a:t>
            </a:r>
            <a:r>
              <a:rPr b="0" lang="en-GB" sz="1100" spc="-1" strike="noStrike">
                <a:solidFill>
                  <a:srgbClr val="000000"/>
                </a:solidFill>
                <a:latin typeface="Consolas"/>
                <a:ea typeface="Menlo Regular"/>
              </a:rPr>
              <a:t>n2</a:t>
            </a:r>
            <a:r>
              <a:rPr b="0" lang="en-GB" sz="1200" spc="-1" strike="noStrike">
                <a:solidFill>
                  <a:srgbClr val="000000"/>
                </a:solidFill>
                <a:latin typeface="Segoe Print"/>
                <a:ea typeface="Menlo Regular"/>
              </a:rPr>
              <a:t> starting from the most significant values. The number </a:t>
            </a:r>
            <a:r>
              <a:rPr b="0" lang="en-GB" sz="1100" spc="-1" strike="noStrike">
                <a:solidFill>
                  <a:srgbClr val="000000"/>
                </a:solidFill>
                <a:latin typeface="Consolas"/>
                <a:ea typeface="Menlo Regular"/>
              </a:rPr>
              <a:t>n1</a:t>
            </a:r>
            <a:r>
              <a:rPr b="0" lang="en-GB" sz="1200" spc="-1" strike="noStrike">
                <a:solidFill>
                  <a:srgbClr val="000000"/>
                </a:solidFill>
                <a:latin typeface="Segoe Print"/>
                <a:ea typeface="Menlo Regular"/>
              </a:rPr>
              <a:t> is larger if the value of its node is larger than its corresponding node in </a:t>
            </a:r>
            <a:r>
              <a:rPr b="0" lang="en-GB" sz="1100" spc="-1" strike="noStrike">
                <a:solidFill>
                  <a:srgbClr val="000000"/>
                </a:solidFill>
                <a:latin typeface="Consolas"/>
                <a:ea typeface="Menlo Regular"/>
              </a:rPr>
              <a:t>n2</a:t>
            </a:r>
            <a:r>
              <a:rPr b="0" lang="en-GB" sz="1200" spc="-1" strike="noStrike">
                <a:solidFill>
                  <a:srgbClr val="000000"/>
                </a:solidFill>
                <a:latin typeface="Segoe Print"/>
                <a:ea typeface="Menlo Regular"/>
              </a:rPr>
              <a:t>. </a:t>
            </a:r>
            <a:endParaRPr b="0" lang="en-GB" sz="1200" spc="-1" strike="noStrike">
              <a:latin typeface="Arial"/>
            </a:endParaRPr>
          </a:p>
        </p:txBody>
      </p:sp>
      <p:sp>
        <p:nvSpPr>
          <p:cNvPr id="2450" name="CustomShape 7"/>
          <p:cNvSpPr/>
          <p:nvPr/>
        </p:nvSpPr>
        <p:spPr>
          <a:xfrm flipH="1">
            <a:off x="5036400" y="3845520"/>
            <a:ext cx="606240" cy="820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51" name="CustomShape 8"/>
          <p:cNvSpPr/>
          <p:nvPr/>
        </p:nvSpPr>
        <p:spPr>
          <a:xfrm>
            <a:off x="5168880" y="5330160"/>
            <a:ext cx="3822480" cy="7956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4b: advance the current pointers</a:t>
            </a:r>
            <a:endParaRPr b="0" lang="en-GB" sz="1600" spc="-1" strike="noStrike">
              <a:latin typeface="Arial"/>
            </a:endParaRPr>
          </a:p>
        </p:txBody>
      </p:sp>
      <p:sp>
        <p:nvSpPr>
          <p:cNvPr id="2452" name="CustomShape 9"/>
          <p:cNvSpPr/>
          <p:nvPr/>
        </p:nvSpPr>
        <p:spPr>
          <a:xfrm flipH="1">
            <a:off x="3704040" y="5727960"/>
            <a:ext cx="1463400" cy="36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timing>
    <p:tnLst>
      <p:par>
        <p:cTn id="1701" dur="indefinite" restart="never" nodeType="tmRoot">
          <p:childTnLst>
            <p:seq>
              <p:cTn id="170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Address-of Operator</a:t>
            </a:r>
            <a:endParaRPr b="0" lang="en-GB" sz="4400" spc="-1" strike="noStrike">
              <a:latin typeface="Arial"/>
            </a:endParaRPr>
          </a:p>
        </p:txBody>
      </p:sp>
      <p:sp>
        <p:nvSpPr>
          <p:cNvPr id="16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memory address of a variable can be obtained by placing the </a:t>
            </a:r>
            <a:r>
              <a:rPr b="0" lang="en-GB" sz="2400" spc="-1" strike="noStrike">
                <a:solidFill>
                  <a:srgbClr val="31859c"/>
                </a:solidFill>
                <a:latin typeface="Calibri Light"/>
                <a:ea typeface="Calibri Light"/>
              </a:rPr>
              <a:t>address-of operator</a:t>
            </a:r>
            <a:r>
              <a:rPr b="0" lang="en-GB" sz="2400" spc="-1" strike="noStrike">
                <a:solidFill>
                  <a:srgbClr val="000000"/>
                </a:solidFill>
                <a:latin typeface="Calibri Light"/>
                <a:ea typeface="Calibri Light"/>
              </a:rPr>
              <a:t> </a:t>
            </a:r>
            <a:r>
              <a:rPr b="1" lang="en-GB" sz="2400" spc="-1" strike="noStrike">
                <a:solidFill>
                  <a:srgbClr val="e46c0a"/>
                </a:solidFill>
                <a:latin typeface="Calibri Light"/>
                <a:ea typeface="Calibri Light"/>
              </a:rPr>
              <a:t>&amp;</a:t>
            </a:r>
            <a:r>
              <a:rPr b="0" lang="en-GB" sz="2400" spc="-1" strike="noStrike">
                <a:solidFill>
                  <a:srgbClr val="000000"/>
                </a:solidFill>
                <a:latin typeface="Calibri Light"/>
                <a:ea typeface="Calibri Light"/>
              </a:rPr>
              <a:t> in front of the variable</a:t>
            </a:r>
            <a:endParaRPr b="0" lang="en-GB" sz="2400" spc="-1" strike="noStrike">
              <a:latin typeface="Arial"/>
            </a:endParaRPr>
          </a:p>
        </p:txBody>
      </p:sp>
      <p:sp>
        <p:nvSpPr>
          <p:cNvPr id="17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377474C-E4A4-423B-8718-1CBC9B2D129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71" name="CustomShape 4"/>
          <p:cNvSpPr/>
          <p:nvPr/>
        </p:nvSpPr>
        <p:spPr>
          <a:xfrm>
            <a:off x="1051920" y="3191760"/>
            <a:ext cx="3779640" cy="16941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&amp;i &lt;&lt; ' ' &lt;&lt; &amp;c;</a:t>
            </a:r>
            <a:endParaRPr b="0" lang="en-GB" sz="1800" spc="-1" strike="noStrike">
              <a:latin typeface="Arial"/>
            </a:endParaRPr>
          </a:p>
        </p:txBody>
      </p:sp>
      <p:graphicFrame>
        <p:nvGraphicFramePr>
          <p:cNvPr id="172" name="Table 5"/>
          <p:cNvGraphicFramePr/>
          <p:nvPr/>
        </p:nvGraphicFramePr>
        <p:xfrm>
          <a:off x="6390000" y="3056760"/>
          <a:ext cx="1489680" cy="2698200"/>
        </p:xfrm>
        <a:graphic>
          <a:graphicData uri="http://schemas.openxmlformats.org/drawingml/2006/table">
            <a:tbl>
              <a:tblPr/>
              <a:tblGrid>
                <a:gridCol w="149004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47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73" name="CustomShape 6"/>
          <p:cNvSpPr/>
          <p:nvPr/>
        </p:nvSpPr>
        <p:spPr>
          <a:xfrm>
            <a:off x="6358320" y="2590920"/>
            <a:ext cx="15782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ea typeface="DejaVu Sans"/>
              </a:rPr>
              <a:t>Main memory</a:t>
            </a:r>
            <a:endParaRPr b="0" lang="en-GB" sz="1600" spc="-1" strike="noStrike">
              <a:latin typeface="Arial"/>
            </a:endParaRPr>
          </a:p>
        </p:txBody>
      </p:sp>
      <p:grpSp>
        <p:nvGrpSpPr>
          <p:cNvPr id="174" name="Group 7"/>
          <p:cNvGrpSpPr/>
          <p:nvPr/>
        </p:nvGrpSpPr>
        <p:grpSpPr>
          <a:xfrm>
            <a:off x="5249880" y="3048120"/>
            <a:ext cx="1255320" cy="2178720"/>
            <a:chOff x="5249880" y="3048120"/>
            <a:chExt cx="1255320" cy="2178720"/>
          </a:xfrm>
        </p:grpSpPr>
        <p:sp>
          <p:nvSpPr>
            <p:cNvPr id="175" name="CustomShape 8"/>
            <p:cNvSpPr/>
            <p:nvPr/>
          </p:nvSpPr>
          <p:spPr>
            <a:xfrm>
              <a:off x="5545800" y="304812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10111022</a:t>
              </a:r>
              <a:endParaRPr b="0" lang="en-GB" sz="1200" spc="-1" strike="noStrike">
                <a:latin typeface="Arial"/>
              </a:endParaRPr>
            </a:p>
          </p:txBody>
        </p:sp>
        <p:sp>
          <p:nvSpPr>
            <p:cNvPr id="176" name="CustomShape 9"/>
            <p:cNvSpPr/>
            <p:nvPr/>
          </p:nvSpPr>
          <p:spPr>
            <a:xfrm>
              <a:off x="5545800" y="332028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10111023</a:t>
              </a:r>
              <a:endParaRPr b="0" lang="en-GB" sz="1200" spc="-1" strike="noStrike">
                <a:latin typeface="Arial"/>
              </a:endParaRPr>
            </a:p>
          </p:txBody>
        </p:sp>
        <p:sp>
          <p:nvSpPr>
            <p:cNvPr id="177" name="CustomShape 10"/>
            <p:cNvSpPr/>
            <p:nvPr/>
          </p:nvSpPr>
          <p:spPr>
            <a:xfrm>
              <a:off x="5545800" y="359280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10111024</a:t>
              </a:r>
              <a:endParaRPr b="0" lang="en-GB" sz="1200" spc="-1" strike="noStrike">
                <a:latin typeface="Arial"/>
              </a:endParaRPr>
            </a:p>
          </p:txBody>
        </p:sp>
        <p:sp>
          <p:nvSpPr>
            <p:cNvPr id="178" name="CustomShape 11"/>
            <p:cNvSpPr/>
            <p:nvPr/>
          </p:nvSpPr>
          <p:spPr>
            <a:xfrm>
              <a:off x="5545800" y="386496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10111025</a:t>
              </a:r>
              <a:endParaRPr b="0" lang="en-GB" sz="1200" spc="-1" strike="noStrike">
                <a:latin typeface="Arial"/>
              </a:endParaRPr>
            </a:p>
          </p:txBody>
        </p:sp>
        <p:sp>
          <p:nvSpPr>
            <p:cNvPr id="179" name="CustomShape 12"/>
            <p:cNvSpPr/>
            <p:nvPr/>
          </p:nvSpPr>
          <p:spPr>
            <a:xfrm>
              <a:off x="5545800" y="413748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10111026</a:t>
              </a:r>
              <a:endParaRPr b="0" lang="en-GB" sz="1200" spc="-1" strike="noStrike">
                <a:latin typeface="Arial"/>
              </a:endParaRPr>
            </a:p>
          </p:txBody>
        </p:sp>
        <p:sp>
          <p:nvSpPr>
            <p:cNvPr id="180" name="CustomShape 13"/>
            <p:cNvSpPr/>
            <p:nvPr/>
          </p:nvSpPr>
          <p:spPr>
            <a:xfrm>
              <a:off x="5545800" y="440964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10111027</a:t>
              </a:r>
              <a:endParaRPr b="0" lang="en-GB" sz="1200" spc="-1" strike="noStrike">
                <a:latin typeface="Arial"/>
              </a:endParaRPr>
            </a:p>
          </p:txBody>
        </p:sp>
        <p:sp>
          <p:nvSpPr>
            <p:cNvPr id="181" name="CustomShape 14"/>
            <p:cNvSpPr/>
            <p:nvPr/>
          </p:nvSpPr>
          <p:spPr>
            <a:xfrm>
              <a:off x="5545800" y="468180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10111028</a:t>
              </a:r>
              <a:endParaRPr b="0" lang="en-GB" sz="1200" spc="-1" strike="noStrike">
                <a:latin typeface="Arial"/>
              </a:endParaRPr>
            </a:p>
          </p:txBody>
        </p:sp>
        <p:sp>
          <p:nvSpPr>
            <p:cNvPr id="182" name="CustomShape 15"/>
            <p:cNvSpPr/>
            <p:nvPr/>
          </p:nvSpPr>
          <p:spPr>
            <a:xfrm>
              <a:off x="5545800" y="495432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10111029</a:t>
              </a:r>
              <a:endParaRPr b="0" lang="en-GB" sz="1200" spc="-1" strike="noStrike">
                <a:latin typeface="Arial"/>
              </a:endParaRPr>
            </a:p>
          </p:txBody>
        </p:sp>
        <p:sp>
          <p:nvSpPr>
            <p:cNvPr id="183" name="CustomShape 16"/>
            <p:cNvSpPr/>
            <p:nvPr/>
          </p:nvSpPr>
          <p:spPr>
            <a:xfrm>
              <a:off x="5249880" y="3613680"/>
              <a:ext cx="368640" cy="1146600"/>
            </a:xfrm>
            <a:prstGeom prst="rect">
              <a:avLst/>
            </a:prstGeom>
            <a:noFill/>
            <a:ln>
              <a:noFill/>
            </a:ln>
          </p:spPr>
          <p:style>
            <a:lnRef idx="0"/>
            <a:fillRef idx="0"/>
            <a:effectRef idx="0"/>
            <a:fontRef idx="minor"/>
          </p:style>
          <p:txBody>
            <a:bodyPr wrap="none" lIns="45000" rIns="45000" tIns="90000" bIns="90000" vert="vert270" rot="16200000"/>
            <a:p>
              <a:pPr>
                <a:lnSpc>
                  <a:spcPct val="100000"/>
                </a:lnSpc>
              </a:pPr>
              <a:r>
                <a:rPr b="0" lang="en-GB" sz="1200" spc="-1" strike="noStrike">
                  <a:solidFill>
                    <a:srgbClr val="000000"/>
                  </a:solidFill>
                  <a:latin typeface="Calibri Light"/>
                  <a:ea typeface="DejaVu Sans"/>
                </a:rPr>
                <a:t>Memory Address</a:t>
              </a:r>
              <a:endParaRPr b="0" lang="en-GB" sz="1200" spc="-1" strike="noStrike">
                <a:latin typeface="Arial"/>
              </a:endParaRPr>
            </a:p>
          </p:txBody>
        </p:sp>
      </p:grpSp>
      <p:sp>
        <p:nvSpPr>
          <p:cNvPr id="184" name="CustomShape 17"/>
          <p:cNvSpPr/>
          <p:nvPr/>
        </p:nvSpPr>
        <p:spPr>
          <a:xfrm>
            <a:off x="7880040" y="3329640"/>
            <a:ext cx="194040" cy="108360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5" name="CustomShape 18"/>
          <p:cNvSpPr/>
          <p:nvPr/>
        </p:nvSpPr>
        <p:spPr>
          <a:xfrm>
            <a:off x="8076960" y="3700440"/>
            <a:ext cx="302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i</a:t>
            </a:r>
            <a:endParaRPr b="0" lang="en-GB" sz="1600" spc="-1" strike="noStrike">
              <a:latin typeface="Arial"/>
            </a:endParaRPr>
          </a:p>
        </p:txBody>
      </p:sp>
      <p:sp>
        <p:nvSpPr>
          <p:cNvPr id="186" name="CustomShape 19"/>
          <p:cNvSpPr/>
          <p:nvPr/>
        </p:nvSpPr>
        <p:spPr>
          <a:xfrm>
            <a:off x="7844040" y="4385880"/>
            <a:ext cx="302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c</a:t>
            </a:r>
            <a:endParaRPr b="0" lang="en-GB" sz="1600" spc="-1" strike="noStrike">
              <a:latin typeface="Arial"/>
            </a:endParaRPr>
          </a:p>
        </p:txBody>
      </p:sp>
      <p:sp>
        <p:nvSpPr>
          <p:cNvPr id="187" name="CustomShape 20"/>
          <p:cNvSpPr/>
          <p:nvPr/>
        </p:nvSpPr>
        <p:spPr>
          <a:xfrm>
            <a:off x="1600920" y="5223960"/>
            <a:ext cx="3230280" cy="40752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10111023 10111027</a:t>
            </a:r>
            <a:endParaRPr b="0" lang="en-GB" sz="1600" spc="-1" strike="noStrike">
              <a:latin typeface="Arial"/>
            </a:endParaRPr>
          </a:p>
        </p:txBody>
      </p:sp>
      <p:sp>
        <p:nvSpPr>
          <p:cNvPr id="188" name="CustomShape 21"/>
          <p:cNvSpPr/>
          <p:nvPr/>
        </p:nvSpPr>
        <p:spPr>
          <a:xfrm>
            <a:off x="4412880" y="5478480"/>
            <a:ext cx="3466440" cy="87696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Regular"/>
                <a:ea typeface="DejaVu Sans"/>
              </a:rPr>
              <a:t>This is just the conceptual output, as memory addresses are by default output as hex.  Check </a:t>
            </a:r>
            <a:r>
              <a:rPr b="0" lang="en-GB" sz="1600" spc="-1" strike="noStrike">
                <a:solidFill>
                  <a:srgbClr val="000000"/>
                </a:solidFill>
                <a:latin typeface="Calibri Light"/>
                <a:ea typeface="DejaVu Sans"/>
              </a:rPr>
              <a:t>addressof.cpp</a:t>
            </a:r>
            <a:endParaRPr b="0" lang="en-GB" sz="1600" spc="-1" strike="noStrike">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3"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F125F24-D4E3-4E62-8608-F570CC9EE99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454" name="CustomShape 2"/>
          <p:cNvSpPr/>
          <p:nvPr/>
        </p:nvSpPr>
        <p:spPr>
          <a:xfrm>
            <a:off x="685440" y="847440"/>
            <a:ext cx="6811920" cy="58734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300" spc="-1" strike="noStrike">
                <a:solidFill>
                  <a:srgbClr val="000000"/>
                </a:solidFill>
                <a:latin typeface="Consolas"/>
                <a:ea typeface="DejaVu Sans"/>
              </a:rPr>
              <a:t>int main()</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Node * n1, * n2;</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cout &lt;&lt; "expr&gt; ";</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n1 = </a:t>
            </a:r>
            <a:r>
              <a:rPr b="0" lang="en-GB" sz="1300" spc="-1" strike="noStrike">
                <a:solidFill>
                  <a:srgbClr val="31859c"/>
                </a:solidFill>
                <a:latin typeface="Consolas"/>
                <a:ea typeface="DejaVu Sans"/>
              </a:rPr>
              <a:t>create_num_list()</a:t>
            </a:r>
            <a:r>
              <a:rPr b="0" lang="en-GB" sz="1300" spc="-1" strike="noStrike">
                <a:solidFill>
                  <a:srgbClr val="000000"/>
                </a:solidFill>
                <a:latin typeface="Consolas"/>
                <a:ea typeface="DejaVu Sans"/>
              </a:rPr>
              <a:t>;</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cin.get();       </a:t>
            </a:r>
            <a:r>
              <a:rPr b="0" lang="en-GB" sz="1300" spc="-1" strike="noStrike">
                <a:solidFill>
                  <a:srgbClr val="808080"/>
                </a:solidFill>
                <a:latin typeface="Consolas"/>
                <a:ea typeface="DejaVu Sans"/>
              </a:rPr>
              <a:t>// skip the '&gt;' sign</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cin.get();       </a:t>
            </a:r>
            <a:r>
              <a:rPr b="0" lang="en-GB" sz="1300" spc="-1" strike="noStrike">
                <a:solidFill>
                  <a:srgbClr val="808080"/>
                </a:solidFill>
                <a:latin typeface="Consolas"/>
                <a:ea typeface="DejaVu Sans"/>
              </a:rPr>
              <a:t>// the space after the '&gt;' sign</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n2 = </a:t>
            </a:r>
            <a:r>
              <a:rPr b="0" lang="en-GB" sz="1300" spc="-1" strike="noStrike">
                <a:solidFill>
                  <a:srgbClr val="31859c"/>
                </a:solidFill>
                <a:latin typeface="Consolas"/>
                <a:ea typeface="DejaVu Sans"/>
              </a:rPr>
              <a:t>create_num_list()</a:t>
            </a:r>
            <a:r>
              <a:rPr b="0" lang="en-GB" sz="1300" spc="-1" strike="noStrike">
                <a:solidFill>
                  <a:srgbClr val="000000"/>
                </a:solidFill>
                <a:latin typeface="Consolas"/>
                <a:ea typeface="DejaVu Sans"/>
              </a:rPr>
              <a:t>;</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808080"/>
                </a:solidFill>
                <a:latin typeface="Consolas"/>
                <a:ea typeface="DejaVu Sans"/>
              </a:rPr>
              <a:t>// TASK 2: call print_list() on n1 and n2 for checking</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if (</a:t>
            </a:r>
            <a:r>
              <a:rPr b="0" lang="en-GB" sz="1300" spc="-1" strike="noStrike">
                <a:solidFill>
                  <a:srgbClr val="31859c"/>
                </a:solidFill>
                <a:latin typeface="Consolas"/>
                <a:ea typeface="DejaVu Sans"/>
              </a:rPr>
              <a:t>larger(n1, n2)</a:t>
            </a:r>
            <a:r>
              <a:rPr b="0" lang="en-GB" sz="1300" spc="-1" strike="noStrike">
                <a:solidFill>
                  <a:srgbClr val="000000"/>
                </a:solidFill>
                <a:latin typeface="Consolas"/>
                <a:ea typeface="DejaVu Sans"/>
              </a:rPr>
              <a:t>) {</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cout &lt;&lt; "Yes, ";</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b050"/>
                </a:solidFill>
                <a:latin typeface="Consolas"/>
                <a:ea typeface="DejaVu Sans"/>
              </a:rPr>
              <a:t>print_num(n1)</a:t>
            </a:r>
            <a:r>
              <a:rPr b="0" lang="en-GB" sz="1300" spc="-1" strike="noStrike">
                <a:solidFill>
                  <a:srgbClr val="000000"/>
                </a:solidFill>
                <a:latin typeface="Consolas"/>
                <a:ea typeface="DejaVu Sans"/>
              </a:rPr>
              <a:t>;</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cout &lt;&lt; " is larger." &lt;&lt; endl;</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else {</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cout &lt;&lt; "No, ";</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b050"/>
                </a:solidFill>
                <a:latin typeface="Consolas"/>
                <a:ea typeface="DejaVu Sans"/>
              </a:rPr>
              <a:t>print_num(n1)</a:t>
            </a:r>
            <a:r>
              <a:rPr b="0" lang="en-GB" sz="1300" spc="-1" strike="noStrike">
                <a:solidFill>
                  <a:srgbClr val="000000"/>
                </a:solidFill>
                <a:latin typeface="Consolas"/>
                <a:ea typeface="DejaVu Sans"/>
              </a:rPr>
              <a:t>;</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cout &lt;&lt; " is not larger." &lt;&lt; endl;</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ff0000"/>
                </a:solidFill>
                <a:latin typeface="Consolas"/>
                <a:ea typeface="DejaVu Sans"/>
              </a:rPr>
              <a:t>// TASK 5: free the linked lists</a:t>
            </a:r>
            <a:endParaRPr b="0" lang="en-GB" sz="1300" spc="-1" strike="noStrike">
              <a:latin typeface="Arial"/>
            </a:endParaRPr>
          </a:p>
          <a:p>
            <a:pPr>
              <a:lnSpc>
                <a:spcPct val="100000"/>
              </a:lnSpc>
            </a:pP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    </a:t>
            </a:r>
            <a:r>
              <a:rPr b="0" lang="en-GB" sz="1300" spc="-1" strike="noStrike">
                <a:solidFill>
                  <a:srgbClr val="000000"/>
                </a:solidFill>
                <a:latin typeface="Consolas"/>
                <a:ea typeface="DejaVu Sans"/>
              </a:rPr>
              <a:t>return 0;</a:t>
            </a:r>
            <a:endParaRPr b="0" lang="en-GB" sz="1300" spc="-1" strike="noStrike">
              <a:latin typeface="Arial"/>
            </a:endParaRPr>
          </a:p>
          <a:p>
            <a:pPr>
              <a:lnSpc>
                <a:spcPct val="100000"/>
              </a:lnSpc>
            </a:pPr>
            <a:r>
              <a:rPr b="0" lang="en-GB" sz="1300" spc="-1" strike="noStrike">
                <a:solidFill>
                  <a:srgbClr val="000000"/>
                </a:solidFill>
                <a:latin typeface="Consolas"/>
                <a:ea typeface="DejaVu Sans"/>
              </a:rPr>
              <a:t>}</a:t>
            </a:r>
            <a:endParaRPr b="0" lang="en-GB" sz="1300" spc="-1" strike="noStrike">
              <a:latin typeface="Arial"/>
            </a:endParaRPr>
          </a:p>
        </p:txBody>
      </p:sp>
      <p:sp>
        <p:nvSpPr>
          <p:cNvPr id="2455" name="CustomShape 3"/>
          <p:cNvSpPr/>
          <p:nvPr/>
        </p:nvSpPr>
        <p:spPr>
          <a:xfrm>
            <a:off x="457200" y="57600"/>
            <a:ext cx="8228880" cy="10216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Putting All Together in main()</a:t>
            </a:r>
            <a:endParaRPr b="0" lang="en-GB" sz="4400" spc="-1" strike="noStrike">
              <a:latin typeface="Arial"/>
            </a:endParaRPr>
          </a:p>
        </p:txBody>
      </p:sp>
      <p:sp>
        <p:nvSpPr>
          <p:cNvPr id="2456" name="CustomShape 4"/>
          <p:cNvSpPr/>
          <p:nvPr/>
        </p:nvSpPr>
        <p:spPr>
          <a:xfrm>
            <a:off x="4431960" y="895680"/>
            <a:ext cx="3666600" cy="36792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Pointers pointing to two linked lists</a:t>
            </a:r>
            <a:endParaRPr b="0" lang="en-GB" sz="1400" spc="-1" strike="noStrike">
              <a:latin typeface="Arial"/>
            </a:endParaRPr>
          </a:p>
        </p:txBody>
      </p:sp>
      <p:sp>
        <p:nvSpPr>
          <p:cNvPr id="2457" name="CustomShape 5"/>
          <p:cNvSpPr/>
          <p:nvPr/>
        </p:nvSpPr>
        <p:spPr>
          <a:xfrm flipH="1">
            <a:off x="2817000" y="1080000"/>
            <a:ext cx="1613880" cy="434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58" name="CustomShape 6"/>
          <p:cNvSpPr/>
          <p:nvPr/>
        </p:nvSpPr>
        <p:spPr>
          <a:xfrm>
            <a:off x="5380200" y="1515240"/>
            <a:ext cx="3666600" cy="52416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Get input numbers and create linked lists</a:t>
            </a:r>
            <a:endParaRPr b="0" lang="en-GB" sz="1400" spc="-1" strike="noStrike">
              <a:latin typeface="Arial"/>
            </a:endParaRPr>
          </a:p>
        </p:txBody>
      </p:sp>
      <p:sp>
        <p:nvSpPr>
          <p:cNvPr id="2459" name="CustomShape 7"/>
          <p:cNvSpPr/>
          <p:nvPr/>
        </p:nvSpPr>
        <p:spPr>
          <a:xfrm flipH="1">
            <a:off x="4044600" y="1777680"/>
            <a:ext cx="1334160" cy="370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60" name="CustomShape 8"/>
          <p:cNvSpPr/>
          <p:nvPr/>
        </p:nvSpPr>
        <p:spPr>
          <a:xfrm>
            <a:off x="5224320" y="5132520"/>
            <a:ext cx="3822480" cy="7956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Segoe Print"/>
                <a:ea typeface="DejaVu Sans"/>
              </a:rPr>
              <a:t>TASK 5: Free the linked lists by calling </a:t>
            </a:r>
            <a:r>
              <a:rPr b="0" lang="en-GB" sz="1400" spc="-1" strike="noStrike">
                <a:solidFill>
                  <a:srgbClr val="000000"/>
                </a:solidFill>
                <a:latin typeface="Consolas"/>
                <a:ea typeface="Menlo Regular"/>
              </a:rPr>
              <a:t>delete_list()</a:t>
            </a:r>
            <a:endParaRPr b="0" lang="en-GB" sz="1400" spc="-1" strike="noStrike">
              <a:latin typeface="Arial"/>
            </a:endParaRPr>
          </a:p>
        </p:txBody>
      </p:sp>
      <p:sp>
        <p:nvSpPr>
          <p:cNvPr id="2461" name="CustomShape 9"/>
          <p:cNvSpPr/>
          <p:nvPr/>
        </p:nvSpPr>
        <p:spPr>
          <a:xfrm flipH="1">
            <a:off x="3422520" y="5530680"/>
            <a:ext cx="1800360" cy="39744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462" name="CustomShape 10"/>
          <p:cNvSpPr/>
          <p:nvPr/>
        </p:nvSpPr>
        <p:spPr>
          <a:xfrm>
            <a:off x="5224320" y="3211560"/>
            <a:ext cx="3666600" cy="87876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Output appropriate message depending on whether </a:t>
            </a:r>
            <a:r>
              <a:rPr b="0" lang="en-GB" sz="1200" spc="-1" strike="noStrike">
                <a:solidFill>
                  <a:srgbClr val="000000"/>
                </a:solidFill>
                <a:latin typeface="Consolas"/>
                <a:ea typeface="Menlo Regular"/>
              </a:rPr>
              <a:t>n1</a:t>
            </a:r>
            <a:r>
              <a:rPr b="0" lang="en-GB" sz="1400" spc="-1" strike="noStrike">
                <a:solidFill>
                  <a:srgbClr val="000000"/>
                </a:solidFill>
                <a:latin typeface="Segoe Print"/>
                <a:ea typeface="Menlo Regular"/>
              </a:rPr>
              <a:t> is bigger than </a:t>
            </a:r>
            <a:r>
              <a:rPr b="0" lang="en-GB" sz="1200" spc="-1" strike="noStrike">
                <a:solidFill>
                  <a:srgbClr val="000000"/>
                </a:solidFill>
                <a:latin typeface="Consolas"/>
                <a:ea typeface="Menlo Regular"/>
              </a:rPr>
              <a:t>n2</a:t>
            </a:r>
            <a:r>
              <a:rPr b="0" lang="en-GB" sz="1400" spc="-1" strike="noStrike">
                <a:solidFill>
                  <a:srgbClr val="000000"/>
                </a:solidFill>
                <a:latin typeface="Segoe Print"/>
                <a:ea typeface="Menlo Regular"/>
              </a:rPr>
              <a:t>.</a:t>
            </a:r>
            <a:endParaRPr b="0" lang="en-GB" sz="1400" spc="-1" strike="noStrike">
              <a:latin typeface="Arial"/>
            </a:endParaRPr>
          </a:p>
        </p:txBody>
      </p:sp>
      <p:sp>
        <p:nvSpPr>
          <p:cNvPr id="2463" name="CustomShape 11"/>
          <p:cNvSpPr/>
          <p:nvPr/>
        </p:nvSpPr>
        <p:spPr>
          <a:xfrm flipH="1" flipV="1">
            <a:off x="3285000" y="3538080"/>
            <a:ext cx="1937520" cy="111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64" name="CustomShape 12"/>
          <p:cNvSpPr/>
          <p:nvPr/>
        </p:nvSpPr>
        <p:spPr>
          <a:xfrm>
            <a:off x="5224320" y="4237560"/>
            <a:ext cx="3666600" cy="732240"/>
          </a:xfrm>
          <a:prstGeom prst="roundRect">
            <a:avLst>
              <a:gd name="adj" fmla="val 16667"/>
            </a:avLst>
          </a:prstGeom>
          <a:solidFill>
            <a:srgbClr val="ccc1da"/>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200" spc="-1" strike="noStrike">
                <a:solidFill>
                  <a:srgbClr val="000000"/>
                </a:solidFill>
                <a:latin typeface="Consolas"/>
                <a:ea typeface="Menlo Regular"/>
              </a:rPr>
              <a:t>print_num() </a:t>
            </a:r>
            <a:r>
              <a:rPr b="0" lang="en-GB" sz="1400" spc="-1" strike="noStrike">
                <a:solidFill>
                  <a:srgbClr val="000000"/>
                </a:solidFill>
                <a:latin typeface="Segoe Print"/>
                <a:ea typeface="Menlo Regular"/>
              </a:rPr>
              <a:t>outputs the number stored in the linked list in the ordinary number format</a:t>
            </a:r>
            <a:endParaRPr b="0" lang="en-GB" sz="1400" spc="-1" strike="noStrike">
              <a:latin typeface="Arial"/>
            </a:endParaRPr>
          </a:p>
        </p:txBody>
      </p:sp>
      <p:sp>
        <p:nvSpPr>
          <p:cNvPr id="2465" name="CustomShape 13"/>
          <p:cNvSpPr/>
          <p:nvPr/>
        </p:nvSpPr>
        <p:spPr>
          <a:xfrm flipH="1" flipV="1">
            <a:off x="3002760" y="3924360"/>
            <a:ext cx="2220120" cy="677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timing>
    <p:tnLst>
      <p:par>
        <p:cTn id="1703" dur="indefinite" restart="never" nodeType="tmRoot">
          <p:childTnLst>
            <p:seq>
              <p:cTn id="1704"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6"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Problems</a:t>
            </a:r>
            <a:endParaRPr b="0" lang="en-GB" sz="4000" spc="-1" strike="noStrike">
              <a:latin typeface="Arial"/>
            </a:endParaRPr>
          </a:p>
        </p:txBody>
      </p:sp>
      <p:sp>
        <p:nvSpPr>
          <p:cNvPr id="2467" name="CustomShape 2"/>
          <p:cNvSpPr/>
          <p:nvPr/>
        </p:nvSpPr>
        <p:spPr>
          <a:xfrm>
            <a:off x="722160" y="2906640"/>
            <a:ext cx="7771680" cy="1499400"/>
          </a:xfrm>
          <a:prstGeom prst="rect">
            <a:avLst/>
          </a:prstGeom>
          <a:noFill/>
          <a:ln>
            <a:noFill/>
          </a:ln>
        </p:spPr>
        <p:style>
          <a:lnRef idx="0"/>
          <a:fillRef idx="0"/>
          <a:effectRef idx="0"/>
          <a:fontRef idx="minor"/>
        </p:style>
      </p:sp>
      <p:sp>
        <p:nvSpPr>
          <p:cNvPr id="246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98753E2-5558-4C9B-94BD-20F0411874C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05" dur="indefinite" restart="never" nodeType="tmRoot">
          <p:childTnLst>
            <p:seq>
              <p:cTn id="1706"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a:t>
            </a:r>
            <a:endParaRPr b="0" lang="en-GB" sz="4400" spc="-1" strike="noStrike">
              <a:latin typeface="Arial"/>
            </a:endParaRPr>
          </a:p>
        </p:txBody>
      </p:sp>
      <p:sp>
        <p:nvSpPr>
          <p:cNvPr id="247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0" lang="en-GB" sz="2400" spc="-1" strike="noStrike">
                <a:solidFill>
                  <a:srgbClr val="000000"/>
                </a:solidFill>
                <a:latin typeface="Calibri Light"/>
                <a:ea typeface="Calibri Light"/>
              </a:rPr>
              <a:t>What is the output of the following program?  Explain.</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How would the output change if line 9 is replaced with </a:t>
            </a:r>
            <a:br/>
            <a:r>
              <a:rPr b="0" lang="en-GB" sz="2400" spc="-1" strike="noStrike">
                <a:solidFill>
                  <a:srgbClr val="000000"/>
                </a:solidFill>
                <a:latin typeface="Calibri Light"/>
                <a:ea typeface="Calibri Light"/>
              </a:rPr>
              <a:t>*p1 = *p2?  Explain.</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247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CBD1B44-4F68-42A9-9145-220EE5AB90F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472" name="CustomShape 4"/>
          <p:cNvSpPr/>
          <p:nvPr/>
        </p:nvSpPr>
        <p:spPr>
          <a:xfrm>
            <a:off x="0" y="2384280"/>
            <a:ext cx="9143280" cy="360"/>
          </a:xfrm>
          <a:prstGeom prst="rect">
            <a:avLst/>
          </a:prstGeom>
          <a:noFill/>
          <a:ln>
            <a:noFill/>
          </a:ln>
        </p:spPr>
        <p:style>
          <a:lnRef idx="0"/>
          <a:fillRef idx="0"/>
          <a:effectRef idx="0"/>
          <a:fontRef idx="minor"/>
        </p:style>
      </p:sp>
      <p:pic>
        <p:nvPicPr>
          <p:cNvPr id="2473" name="Picture 6" descr=""/>
          <p:cNvPicPr/>
          <p:nvPr/>
        </p:nvPicPr>
        <p:blipFill>
          <a:blip r:embed="rId1"/>
          <a:srcRect l="0" t="5981" r="0" b="0"/>
          <a:stretch/>
        </p:blipFill>
        <p:spPr>
          <a:xfrm>
            <a:off x="2521080" y="2154600"/>
            <a:ext cx="4101480" cy="2798280"/>
          </a:xfrm>
          <a:prstGeom prst="rect">
            <a:avLst/>
          </a:prstGeom>
          <a:ln>
            <a:noFill/>
          </a:ln>
        </p:spPr>
      </p:pic>
    </p:spTree>
  </p:cSld>
  <p:timing>
    <p:tnLst>
      <p:par>
        <p:cTn id="1707" dur="indefinite" restart="never" nodeType="tmRoot">
          <p:childTnLst>
            <p:seq>
              <p:cTn id="1708"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2</a:t>
            </a:r>
            <a:endParaRPr b="0" lang="en-GB" sz="4400" spc="-1" strike="noStrike">
              <a:latin typeface="Arial"/>
            </a:endParaRPr>
          </a:p>
        </p:txBody>
      </p:sp>
      <p:sp>
        <p:nvSpPr>
          <p:cNvPr id="2475" name="CustomShape 2"/>
          <p:cNvSpPr/>
          <p:nvPr/>
        </p:nvSpPr>
        <p:spPr>
          <a:xfrm>
            <a:off x="457200" y="1593360"/>
            <a:ext cx="8228880" cy="4932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What unfortunate misinterpretation can occur with the following declaration? 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00"/>
              </a:spcBef>
            </a:pPr>
            <a:r>
              <a:rPr b="0" lang="en-GB" sz="2000" spc="-1" strike="noStrike">
                <a:solidFill>
                  <a:srgbClr val="000000"/>
                </a:solidFill>
                <a:latin typeface="Consolas"/>
                <a:ea typeface="Menlo"/>
              </a:rPr>
              <a:t>int* int_ptr1, int_ptr2; </a:t>
            </a:r>
            <a:endParaRPr b="0" lang="en-GB" sz="2000" spc="-1" strike="noStrike">
              <a:latin typeface="Arial"/>
            </a:endParaRPr>
          </a:p>
          <a:p>
            <a:pPr>
              <a:lnSpc>
                <a:spcPct val="100000"/>
              </a:lnSpc>
              <a:spcBef>
                <a:spcPts val="479"/>
              </a:spcBef>
            </a:pPr>
            <a:endParaRPr b="0" lang="en-GB" sz="2000" spc="-1" strike="noStrike">
              <a:latin typeface="Arial"/>
            </a:endParaRPr>
          </a:p>
        </p:txBody>
      </p:sp>
      <p:sp>
        <p:nvSpPr>
          <p:cNvPr id="247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DCFF959-72FE-486A-9F09-98528DB48A1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477"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1709" dur="indefinite" restart="never" nodeType="tmRoot">
          <p:childTnLst>
            <p:seq>
              <p:cTn id="1710" dur="indefinite"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3</a:t>
            </a:r>
            <a:endParaRPr b="0" lang="en-GB" sz="4400" spc="-1" strike="noStrike">
              <a:latin typeface="Arial"/>
            </a:endParaRPr>
          </a:p>
        </p:txBody>
      </p:sp>
      <p:sp>
        <p:nvSpPr>
          <p:cNvPr id="24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Write a program that will first read in a positive integer N, and then N numbers provided by the user.  Your program should store the numbers in a dynamically allocated array. Your program then prints the numbers in reverse.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Sample output (</a:t>
            </a:r>
            <a:r>
              <a:rPr b="0" i="1" lang="en-GB" sz="2400" spc="-1" strike="noStrike">
                <a:solidFill>
                  <a:srgbClr val="000000"/>
                </a:solidFill>
                <a:latin typeface="Calibri Light"/>
                <a:ea typeface="Calibri Light"/>
              </a:rPr>
              <a:t>user input is underlined</a:t>
            </a:r>
            <a:r>
              <a:rPr b="0" lang="en-GB" sz="2400" spc="-1" strike="noStrike">
                <a:solidFill>
                  <a:srgbClr val="000000"/>
                </a:solidFill>
                <a:latin typeface="Calibri Light"/>
                <a:ea typeface="Calibri Light"/>
              </a:rPr>
              <a:t>)</a:t>
            </a:r>
            <a:br/>
            <a:r>
              <a:rPr b="0" lang="en-GB" sz="2000" spc="-1" strike="noStrike" u="sng">
                <a:solidFill>
                  <a:srgbClr val="000000"/>
                </a:solidFill>
                <a:uFillTx/>
                <a:latin typeface="Consolas"/>
                <a:ea typeface="Menlo"/>
              </a:rPr>
              <a:t>6</a:t>
            </a:r>
            <a:br/>
            <a:r>
              <a:rPr b="0" lang="en-GB" sz="2000" spc="-1" strike="noStrike" u="sng">
                <a:solidFill>
                  <a:srgbClr val="000000"/>
                </a:solidFill>
                <a:uFillTx/>
                <a:latin typeface="Consolas"/>
                <a:ea typeface="Menlo"/>
              </a:rPr>
              <a:t>3.2 4.8 -1 9.2 5.5 -6 </a:t>
            </a:r>
            <a:br/>
            <a:r>
              <a:rPr b="0" lang="en-GB" sz="2000" spc="-1" strike="noStrike">
                <a:solidFill>
                  <a:srgbClr val="000000"/>
                </a:solidFill>
                <a:latin typeface="Consolas"/>
                <a:ea typeface="Menlo"/>
              </a:rPr>
              <a:t>-6 5.5 9.2 -1 4.8 3.2</a:t>
            </a:r>
            <a:endParaRPr b="0" lang="en-GB" sz="2000" spc="-1" strike="noStrike">
              <a:latin typeface="Arial"/>
            </a:endParaRPr>
          </a:p>
        </p:txBody>
      </p:sp>
      <p:sp>
        <p:nvSpPr>
          <p:cNvPr id="248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F0D78F4-AB96-413C-A3B7-34485B6A0A4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11" dur="indefinite" restart="never" nodeType="tmRoot">
          <p:childTnLst>
            <p:seq>
              <p:cTn id="1712"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4</a:t>
            </a:r>
            <a:endParaRPr b="0" lang="en-GB" sz="4400" spc="-1" strike="noStrike">
              <a:latin typeface="Arial"/>
            </a:endParaRPr>
          </a:p>
        </p:txBody>
      </p:sp>
      <p:sp>
        <p:nvSpPr>
          <p:cNvPr id="2482" name="CustomShape 2"/>
          <p:cNvSpPr/>
          <p:nvPr/>
        </p:nvSpPr>
        <p:spPr>
          <a:xfrm>
            <a:off x="457200" y="1417680"/>
            <a:ext cx="8423280" cy="5087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One problem with dynamically allocated arrays is that once the array is created using the new operator, the size cannot be changed. For example, you might want to add or delete entries from the array. This problem asks you to create functions that uses dynamically allocated arrays and allows add and deletion of entries to the array.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Complete the following two functions </a:t>
            </a:r>
            <a:endParaRPr b="0" lang="en-GB" sz="2400" spc="-1" strike="noStrike">
              <a:latin typeface="Arial"/>
            </a:endParaRPr>
          </a:p>
          <a:p>
            <a:pPr>
              <a:lnSpc>
                <a:spcPct val="100000"/>
              </a:lnSpc>
              <a:spcBef>
                <a:spcPts val="400"/>
              </a:spcBef>
            </a:pPr>
            <a:r>
              <a:rPr b="0" lang="en-GB" sz="2000" spc="-1" strike="noStrike">
                <a:solidFill>
                  <a:srgbClr val="000000"/>
                </a:solidFill>
                <a:latin typeface="Consolas"/>
                <a:ea typeface="Menlo"/>
              </a:rPr>
              <a:t>string* addEntry (string *array, int &amp;size, string newEntry);</a:t>
            </a:r>
            <a:endParaRPr b="0" lang="en-GB" sz="2000" spc="-1" strike="noStrike">
              <a:latin typeface="Arial"/>
            </a:endParaRPr>
          </a:p>
          <a:p>
            <a:pPr>
              <a:lnSpc>
                <a:spcPct val="100000"/>
              </a:lnSpc>
              <a:spcBef>
                <a:spcPts val="479"/>
              </a:spcBef>
            </a:pPr>
            <a:endParaRPr b="0" lang="en-GB" sz="20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This function should create a new dynamically allocated </a:t>
            </a:r>
            <a:r>
              <a:rPr b="0" lang="en-GB" sz="2100" spc="-1" strike="noStrike">
                <a:solidFill>
                  <a:srgbClr val="000000"/>
                </a:solidFill>
                <a:latin typeface="Consolas"/>
                <a:ea typeface="Menlo"/>
              </a:rPr>
              <a:t>array</a:t>
            </a:r>
            <a:r>
              <a:rPr b="0" lang="en-GB" sz="2400" spc="-1" strike="noStrike">
                <a:solidFill>
                  <a:srgbClr val="000000"/>
                </a:solidFill>
                <a:latin typeface="Calibri Light"/>
                <a:ea typeface="Calibri Light"/>
              </a:rPr>
              <a:t>, one element larger than </a:t>
            </a:r>
            <a:r>
              <a:rPr b="0" lang="en-GB" sz="2100" spc="-1" strike="noStrike">
                <a:solidFill>
                  <a:srgbClr val="000000"/>
                </a:solidFill>
                <a:latin typeface="Consolas"/>
                <a:ea typeface="Menlo"/>
              </a:rPr>
              <a:t>array</a:t>
            </a:r>
            <a:r>
              <a:rPr b="0" lang="en-GB" sz="2400" spc="-1" strike="noStrike">
                <a:solidFill>
                  <a:srgbClr val="000000"/>
                </a:solidFill>
                <a:latin typeface="Calibri Light"/>
                <a:ea typeface="Calibri Light"/>
              </a:rPr>
              <a:t>, copy all elements from array into the new array, add the new entry onto the end of the new array, increment </a:t>
            </a:r>
            <a:r>
              <a:rPr b="0" lang="en-GB" sz="2100" spc="-1" strike="noStrike">
                <a:solidFill>
                  <a:srgbClr val="000000"/>
                </a:solidFill>
                <a:latin typeface="Consolas"/>
                <a:ea typeface="Menlo"/>
              </a:rPr>
              <a:t>size</a:t>
            </a:r>
            <a:r>
              <a:rPr b="0" lang="en-GB" sz="2400" spc="-1" strike="noStrike">
                <a:solidFill>
                  <a:srgbClr val="000000"/>
                </a:solidFill>
                <a:latin typeface="Calibri Light"/>
                <a:ea typeface="Calibri Light"/>
              </a:rPr>
              <a:t>, delete </a:t>
            </a:r>
            <a:r>
              <a:rPr b="0" lang="en-GB" sz="2100" spc="-1" strike="noStrike">
                <a:solidFill>
                  <a:srgbClr val="000000"/>
                </a:solidFill>
                <a:latin typeface="Consolas"/>
                <a:ea typeface="Menlo"/>
              </a:rPr>
              <a:t>array</a:t>
            </a:r>
            <a:r>
              <a:rPr b="0" lang="en-GB" sz="2400" spc="-1" strike="noStrike">
                <a:solidFill>
                  <a:srgbClr val="000000"/>
                </a:solidFill>
                <a:latin typeface="Calibri Light"/>
                <a:ea typeface="Calibri Light"/>
              </a:rPr>
              <a:t>, and return the new dynamic array. </a:t>
            </a:r>
            <a:endParaRPr b="0" lang="en-GB" sz="2400" spc="-1" strike="noStrike">
              <a:latin typeface="Arial"/>
            </a:endParaRPr>
          </a:p>
          <a:p>
            <a:pPr>
              <a:lnSpc>
                <a:spcPct val="100000"/>
              </a:lnSpc>
              <a:spcBef>
                <a:spcPts val="420"/>
              </a:spcBef>
            </a:pPr>
            <a:r>
              <a:rPr b="0" lang="en-GB" sz="2100" spc="-1" strike="noStrike">
                <a:solidFill>
                  <a:srgbClr val="000000"/>
                </a:solidFill>
                <a:latin typeface="Consolas"/>
                <a:ea typeface="Menlo"/>
              </a:rPr>
              <a:t>string* deleteEntry(string *array, int &amp;size, string entryToDelete);</a:t>
            </a:r>
            <a:endParaRPr b="0" lang="en-GB" sz="2100" spc="-1" strike="noStrike">
              <a:latin typeface="Arial"/>
            </a:endParaRPr>
          </a:p>
          <a:p>
            <a:pPr>
              <a:lnSpc>
                <a:spcPct val="100000"/>
              </a:lnSpc>
              <a:spcBef>
                <a:spcPts val="479"/>
              </a:spcBef>
            </a:pPr>
            <a:endParaRPr b="0" lang="en-GB" sz="21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This function should search </a:t>
            </a:r>
            <a:r>
              <a:rPr b="0" lang="en-GB" sz="2100" spc="-1" strike="noStrike">
                <a:solidFill>
                  <a:srgbClr val="000000"/>
                </a:solidFill>
                <a:latin typeface="Consolas"/>
                <a:ea typeface="Menlo"/>
              </a:rPr>
              <a:t>array</a:t>
            </a:r>
            <a:r>
              <a:rPr b="0" lang="en-GB" sz="2400" spc="-1" strike="noStrike">
                <a:solidFill>
                  <a:srgbClr val="000000"/>
                </a:solidFill>
                <a:latin typeface="Calibri Light"/>
                <a:ea typeface="Calibri Light"/>
              </a:rPr>
              <a:t> for </a:t>
            </a:r>
            <a:r>
              <a:rPr b="0" lang="en-GB" sz="2100" spc="-1" strike="noStrike">
                <a:solidFill>
                  <a:srgbClr val="000000"/>
                </a:solidFill>
                <a:latin typeface="Consolas"/>
                <a:ea typeface="Menlo"/>
              </a:rPr>
              <a:t>entryToDelete</a:t>
            </a:r>
            <a:r>
              <a:rPr b="0" lang="en-GB" sz="2400" spc="-1" strike="noStrike">
                <a:solidFill>
                  <a:srgbClr val="000000"/>
                </a:solidFill>
                <a:latin typeface="Calibri Light"/>
                <a:ea typeface="Calibri Light"/>
              </a:rPr>
              <a:t>. If not found, the request should be ignored and the unmodified </a:t>
            </a:r>
            <a:r>
              <a:rPr b="0" lang="en-GB" sz="2100" spc="-1" strike="noStrike">
                <a:solidFill>
                  <a:srgbClr val="000000"/>
                </a:solidFill>
                <a:latin typeface="Consolas"/>
                <a:ea typeface="Menlo"/>
              </a:rPr>
              <a:t>array</a:t>
            </a:r>
            <a:r>
              <a:rPr b="0" lang="en-GB" sz="2400" spc="-1" strike="noStrike">
                <a:solidFill>
                  <a:srgbClr val="000000"/>
                </a:solidFill>
                <a:latin typeface="Calibri Light"/>
                <a:ea typeface="Calibri Light"/>
              </a:rPr>
              <a:t> returned. If found, create a new dynamically allocated array one element smaller than </a:t>
            </a:r>
            <a:r>
              <a:rPr b="0" lang="en-GB" sz="2100" spc="-1" strike="noStrike">
                <a:solidFill>
                  <a:srgbClr val="000000"/>
                </a:solidFill>
                <a:latin typeface="Consolas"/>
                <a:ea typeface="Menlo"/>
              </a:rPr>
              <a:t>array</a:t>
            </a:r>
            <a:r>
              <a:rPr b="0" lang="en-GB" sz="2400" spc="-1" strike="noStrike">
                <a:solidFill>
                  <a:srgbClr val="000000"/>
                </a:solidFill>
                <a:latin typeface="Calibri Light"/>
                <a:ea typeface="Calibri Light"/>
              </a:rPr>
              <a:t>. Copy all elements except </a:t>
            </a:r>
            <a:r>
              <a:rPr b="0" lang="en-GB" sz="2100" spc="-1" strike="noStrike">
                <a:solidFill>
                  <a:srgbClr val="000000"/>
                </a:solidFill>
                <a:latin typeface="Consolas"/>
                <a:ea typeface="Menlo"/>
              </a:rPr>
              <a:t>entryToDelete</a:t>
            </a:r>
            <a:r>
              <a:rPr b="0" lang="en-GB" sz="2400" spc="-1" strike="noStrike">
                <a:solidFill>
                  <a:srgbClr val="000000"/>
                </a:solidFill>
                <a:latin typeface="Calibri Light"/>
                <a:ea typeface="Calibri Light"/>
              </a:rPr>
              <a:t> into the new array, delete </a:t>
            </a:r>
            <a:r>
              <a:rPr b="0" lang="en-GB" sz="2100" spc="-1" strike="noStrike">
                <a:solidFill>
                  <a:srgbClr val="000000"/>
                </a:solidFill>
                <a:latin typeface="Consolas"/>
                <a:ea typeface="Menlo"/>
              </a:rPr>
              <a:t>array</a:t>
            </a:r>
            <a:r>
              <a:rPr b="0" lang="en-GB" sz="2400" spc="-1" strike="noStrike">
                <a:solidFill>
                  <a:srgbClr val="000000"/>
                </a:solidFill>
                <a:latin typeface="Calibri Light"/>
                <a:ea typeface="Calibri Light"/>
              </a:rPr>
              <a:t>, decrement </a:t>
            </a:r>
            <a:r>
              <a:rPr b="0" lang="en-GB" sz="2100" spc="-1" strike="noStrike">
                <a:solidFill>
                  <a:srgbClr val="000000"/>
                </a:solidFill>
                <a:latin typeface="Consolas"/>
                <a:ea typeface="Menlo"/>
              </a:rPr>
              <a:t>size</a:t>
            </a:r>
            <a:r>
              <a:rPr b="0" lang="en-GB" sz="2400" spc="-1" strike="noStrike">
                <a:solidFill>
                  <a:srgbClr val="000000"/>
                </a:solidFill>
                <a:latin typeface="Calibri Light"/>
                <a:ea typeface="Calibri Light"/>
              </a:rPr>
              <a:t>, and return the new dynamically allocated array. </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248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9CD44D8-C1A7-4E35-A984-AB75FA57081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13" dur="indefinite" restart="never" nodeType="tmRoot">
          <p:childTnLst>
            <p:seq>
              <p:cTn id="171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&amp; Operator</a:t>
            </a:r>
            <a:endParaRPr b="0" lang="en-GB" sz="4400" spc="-1" strike="noStrike">
              <a:latin typeface="Arial"/>
            </a:endParaRPr>
          </a:p>
        </p:txBody>
      </p:sp>
      <p:sp>
        <p:nvSpPr>
          <p:cNvPr id="1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0" lang="en-GB" sz="2400" spc="-1" strike="noStrike">
                <a:solidFill>
                  <a:srgbClr val="000000"/>
                </a:solidFill>
                <a:latin typeface="Calibri Light"/>
                <a:ea typeface="Calibri Light"/>
              </a:rPr>
              <a:t>Note that the &amp; operator in C++ have two meanings:</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it is used in an </a:t>
            </a:r>
            <a:r>
              <a:rPr b="0" lang="en-GB" sz="2400" spc="-1" strike="noStrike">
                <a:solidFill>
                  <a:srgbClr val="31859c"/>
                </a:solidFill>
                <a:latin typeface="Calibri Light"/>
                <a:ea typeface="Calibri Light"/>
              </a:rPr>
              <a:t>expression</a:t>
            </a:r>
            <a:r>
              <a:rPr b="0" lang="en-GB" sz="2400" spc="-1" strike="noStrike">
                <a:solidFill>
                  <a:srgbClr val="000000"/>
                </a:solidFill>
                <a:latin typeface="Calibri Light"/>
                <a:ea typeface="Calibri Light"/>
              </a:rPr>
              <a:t>, then it is the </a:t>
            </a:r>
            <a:r>
              <a:rPr b="0" lang="en-GB" sz="2400" spc="-1" strike="noStrike">
                <a:solidFill>
                  <a:srgbClr val="e46c0a"/>
                </a:solidFill>
                <a:latin typeface="Calibri Light"/>
                <a:ea typeface="Calibri Light"/>
              </a:rPr>
              <a:t>address-of</a:t>
            </a:r>
            <a:r>
              <a:rPr b="0" lang="en-GB" sz="2400" spc="-1" strike="noStrike">
                <a:solidFill>
                  <a:srgbClr val="000000"/>
                </a:solidFill>
                <a:latin typeface="Calibri Light"/>
                <a:ea typeface="Calibri Light"/>
              </a:rPr>
              <a:t> operator as in the example in the previous slide.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When it is used in a </a:t>
            </a:r>
            <a:r>
              <a:rPr b="0" lang="en-GB" sz="2400" spc="-1" strike="noStrike">
                <a:solidFill>
                  <a:srgbClr val="31859c"/>
                </a:solidFill>
                <a:latin typeface="Calibri Light"/>
                <a:ea typeface="Calibri Light"/>
              </a:rPr>
              <a:t>declaration</a:t>
            </a:r>
            <a:r>
              <a:rPr b="0" lang="en-GB" sz="2400" spc="-1" strike="noStrike">
                <a:solidFill>
                  <a:srgbClr val="000000"/>
                </a:solidFill>
                <a:latin typeface="Calibri Light"/>
                <a:ea typeface="Calibri Light"/>
              </a:rPr>
              <a:t>, it serves as the </a:t>
            </a:r>
            <a:r>
              <a:rPr b="0" lang="en-GB" sz="2400" spc="-1" strike="noStrike">
                <a:solidFill>
                  <a:srgbClr val="e46c0a"/>
                </a:solidFill>
                <a:latin typeface="Calibri Light"/>
                <a:ea typeface="Calibri Light"/>
              </a:rPr>
              <a:t>reference</a:t>
            </a:r>
            <a:r>
              <a:rPr b="0" lang="en-GB" sz="2400" spc="-1" strike="noStrike">
                <a:solidFill>
                  <a:srgbClr val="000000"/>
                </a:solidFill>
                <a:latin typeface="Calibri Light"/>
                <a:ea typeface="Calibri Light"/>
              </a:rPr>
              <a:t> operator to provide a reference of an alias to a variable.</a:t>
            </a:r>
            <a:endParaRPr b="0" lang="en-GB" sz="2400" spc="-1" strike="noStrike">
              <a:latin typeface="Arial"/>
            </a:endParaRPr>
          </a:p>
        </p:txBody>
      </p:sp>
      <p:sp>
        <p:nvSpPr>
          <p:cNvPr id="19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BD03BCA-D00B-4F08-B94F-CA45BF41F7F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92" name="CustomShape 4"/>
          <p:cNvSpPr/>
          <p:nvPr/>
        </p:nvSpPr>
        <p:spPr>
          <a:xfrm>
            <a:off x="2773080" y="2948400"/>
            <a:ext cx="3779640" cy="755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&amp;i;</a:t>
            </a:r>
            <a:endParaRPr b="0" lang="en-GB" sz="1800" spc="-1" strike="noStrike">
              <a:latin typeface="Arial"/>
            </a:endParaRPr>
          </a:p>
        </p:txBody>
      </p:sp>
      <p:sp>
        <p:nvSpPr>
          <p:cNvPr id="193" name="CustomShape 5"/>
          <p:cNvSpPr/>
          <p:nvPr/>
        </p:nvSpPr>
        <p:spPr>
          <a:xfrm>
            <a:off x="2647440" y="5707080"/>
            <a:ext cx="4647240" cy="7286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An example you’ve seen before is when it is used in the function formal parameters for pass-by-reference</a:t>
            </a:r>
            <a:endParaRPr b="0" lang="en-GB" sz="1400" spc="-1" strike="noStrike">
              <a:latin typeface="Arial"/>
            </a:endParaRPr>
          </a:p>
        </p:txBody>
      </p:sp>
      <p:sp>
        <p:nvSpPr>
          <p:cNvPr id="194" name="CustomShape 6"/>
          <p:cNvSpPr/>
          <p:nvPr/>
        </p:nvSpPr>
        <p:spPr>
          <a:xfrm>
            <a:off x="2229120" y="5175720"/>
            <a:ext cx="4222800" cy="530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void swap( int &amp; x, int &amp; y);</a:t>
            </a:r>
            <a:endParaRPr b="0" lang="en-GB" sz="1800" spc="-1" strike="noStrike">
              <a:latin typeface="Arial"/>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92">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 Variable</a:t>
            </a:r>
            <a:endParaRPr b="0" lang="en-GB" sz="4400" spc="-1" strike="noStrike">
              <a:latin typeface="Arial"/>
            </a:endParaRPr>
          </a:p>
        </p:txBody>
      </p:sp>
      <p:sp>
        <p:nvSpPr>
          <p:cNvPr id="19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may declare a pointer variable to store the address of a variable</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9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CA995E0-C84F-40D5-A0B7-498E868D626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98" name="CustomShape 4"/>
          <p:cNvSpPr/>
          <p:nvPr/>
        </p:nvSpPr>
        <p:spPr>
          <a:xfrm>
            <a:off x="1774440" y="3710520"/>
            <a:ext cx="2678760" cy="791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a:t>
            </a: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a:t>
            </a:r>
            <a:r>
              <a:rPr b="0" lang="en-GB" sz="1800" spc="-1" strike="noStrike">
                <a:solidFill>
                  <a:srgbClr val="000000"/>
                </a:solidFill>
                <a:latin typeface="Consolas"/>
                <a:ea typeface="Consolas Regular"/>
              </a:rPr>
              <a:t>iPtr = &amp;i;</a:t>
            </a:r>
            <a:endParaRPr b="0" lang="en-GB" sz="1800" spc="-1" strike="noStrike">
              <a:latin typeface="Arial"/>
            </a:endParaRPr>
          </a:p>
        </p:txBody>
      </p:sp>
      <p:sp>
        <p:nvSpPr>
          <p:cNvPr id="199" name="CustomShape 5"/>
          <p:cNvSpPr/>
          <p:nvPr/>
        </p:nvSpPr>
        <p:spPr>
          <a:xfrm>
            <a:off x="2701080" y="3801960"/>
            <a:ext cx="275040" cy="29844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0" name="CustomShape 6"/>
          <p:cNvSpPr/>
          <p:nvPr/>
        </p:nvSpPr>
        <p:spPr>
          <a:xfrm>
            <a:off x="2925360" y="4091760"/>
            <a:ext cx="275040" cy="29844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7"/>
          <p:cNvSpPr/>
          <p:nvPr/>
        </p:nvSpPr>
        <p:spPr>
          <a:xfrm>
            <a:off x="3512520" y="4091760"/>
            <a:ext cx="275040" cy="29844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 name="CustomShape 8"/>
          <p:cNvSpPr/>
          <p:nvPr/>
        </p:nvSpPr>
        <p:spPr>
          <a:xfrm flipV="1">
            <a:off x="1810440" y="4390200"/>
            <a:ext cx="1114200" cy="648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3" name="CustomShape 9"/>
          <p:cNvSpPr/>
          <p:nvPr/>
        </p:nvSpPr>
        <p:spPr>
          <a:xfrm>
            <a:off x="1321920" y="2471400"/>
            <a:ext cx="2819880" cy="8582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Creating a variable named </a:t>
            </a:r>
            <a:r>
              <a:rPr b="0" lang="en-GB" sz="1800" spc="-1" strike="noStrike">
                <a:solidFill>
                  <a:srgbClr val="000000"/>
                </a:solidFill>
                <a:latin typeface="Consolas"/>
                <a:ea typeface="Consolas Regular"/>
              </a:rPr>
              <a:t>i</a:t>
            </a:r>
            <a:r>
              <a:rPr b="0" lang="en-GB" sz="1800" spc="-1" strike="noStrike">
                <a:solidFill>
                  <a:srgbClr val="000000"/>
                </a:solidFill>
                <a:latin typeface="Avenir Next Condensed Regular"/>
                <a:ea typeface="Consolas Regular"/>
              </a:rPr>
              <a:t> of type </a:t>
            </a:r>
            <a:r>
              <a:rPr b="0" lang="en-GB" sz="1800" spc="-1" strike="noStrike">
                <a:solidFill>
                  <a:srgbClr val="000000"/>
                </a:solidFill>
                <a:latin typeface="Consolas"/>
                <a:ea typeface="Consolas Regular"/>
              </a:rPr>
              <a:t>int</a:t>
            </a:r>
            <a:r>
              <a:rPr b="0" lang="en-GB" sz="1800" spc="-1" strike="noStrike">
                <a:solidFill>
                  <a:srgbClr val="000000"/>
                </a:solidFill>
                <a:latin typeface="Avenir Next Condensed Regular"/>
                <a:ea typeface="Consolas Regular"/>
              </a:rPr>
              <a:t> that stores an integer</a:t>
            </a:r>
            <a:endParaRPr b="0" lang="en-GB" sz="1800" spc="-1" strike="noStrike">
              <a:latin typeface="Arial"/>
            </a:endParaRPr>
          </a:p>
        </p:txBody>
      </p:sp>
      <p:sp>
        <p:nvSpPr>
          <p:cNvPr id="204" name="CustomShape 10"/>
          <p:cNvSpPr/>
          <p:nvPr/>
        </p:nvSpPr>
        <p:spPr>
          <a:xfrm>
            <a:off x="345600" y="5039640"/>
            <a:ext cx="2928960" cy="126864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Creating a variable named </a:t>
            </a:r>
            <a:r>
              <a:rPr b="0" lang="en-GB" sz="1800" spc="-1" strike="noStrike">
                <a:solidFill>
                  <a:srgbClr val="000000"/>
                </a:solidFill>
                <a:latin typeface="Consolas"/>
                <a:ea typeface="Consolas Regular"/>
              </a:rPr>
              <a:t>iPtr</a:t>
            </a:r>
            <a:r>
              <a:rPr b="0" lang="en-GB" sz="1800" spc="-1" strike="noStrike">
                <a:solidFill>
                  <a:srgbClr val="000000"/>
                </a:solidFill>
                <a:latin typeface="Avenir Next Condensed Regular"/>
                <a:ea typeface="Consolas Regular"/>
              </a:rPr>
              <a:t> of type </a:t>
            </a:r>
            <a:r>
              <a:rPr b="0" lang="en-GB" sz="1800" spc="-1" strike="noStrike">
                <a:solidFill>
                  <a:srgbClr val="000000"/>
                </a:solidFill>
                <a:latin typeface="Consolas"/>
                <a:ea typeface="Consolas Regular"/>
              </a:rPr>
              <a:t>int * </a:t>
            </a:r>
            <a:r>
              <a:rPr b="0" lang="en-GB" sz="1800" spc="-1" strike="noStrike">
                <a:solidFill>
                  <a:srgbClr val="000000"/>
                </a:solidFill>
                <a:latin typeface="Avenir Next Condensed Regular"/>
                <a:ea typeface="Consolas Regular"/>
              </a:rPr>
              <a:t>that stores the </a:t>
            </a:r>
            <a:r>
              <a:rPr b="0" lang="en-GB" sz="1800" spc="-1" strike="noStrike">
                <a:solidFill>
                  <a:srgbClr val="e46c0a"/>
                </a:solidFill>
                <a:latin typeface="Avenir Next Condensed Regular"/>
                <a:ea typeface="Consolas Regular"/>
              </a:rPr>
              <a:t>address of another integer variable</a:t>
            </a:r>
            <a:r>
              <a:rPr b="0" lang="en-GB" sz="1800" spc="-1" strike="noStrike">
                <a:solidFill>
                  <a:srgbClr val="000000"/>
                </a:solidFill>
                <a:latin typeface="Avenir Next Condensed Regular"/>
                <a:ea typeface="Consolas Regular"/>
              </a:rPr>
              <a:t>.</a:t>
            </a:r>
            <a:endParaRPr b="0" lang="en-GB" sz="1800" spc="-1" strike="noStrike">
              <a:latin typeface="Arial"/>
            </a:endParaRPr>
          </a:p>
        </p:txBody>
      </p:sp>
      <p:sp>
        <p:nvSpPr>
          <p:cNvPr id="205" name="CustomShape 11"/>
          <p:cNvSpPr/>
          <p:nvPr/>
        </p:nvSpPr>
        <p:spPr>
          <a:xfrm>
            <a:off x="1819080" y="3801960"/>
            <a:ext cx="275040" cy="29844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 name="CustomShape 12"/>
          <p:cNvSpPr/>
          <p:nvPr/>
        </p:nvSpPr>
        <p:spPr>
          <a:xfrm flipH="1">
            <a:off x="1773720" y="4101840"/>
            <a:ext cx="319680" cy="298440"/>
          </a:xfrm>
          <a:prstGeom prst="ellipse">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7" name="CustomShape 13"/>
          <p:cNvSpPr/>
          <p:nvPr/>
        </p:nvSpPr>
        <p:spPr>
          <a:xfrm flipH="1">
            <a:off x="2505600" y="3330360"/>
            <a:ext cx="225360" cy="470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08" name="CustomShape 14"/>
          <p:cNvSpPr/>
          <p:nvPr/>
        </p:nvSpPr>
        <p:spPr>
          <a:xfrm>
            <a:off x="6491160" y="2023560"/>
            <a:ext cx="10706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ea typeface="DejaVu Sans"/>
              </a:rPr>
              <a:t>Memory </a:t>
            </a:r>
            <a:endParaRPr b="0" lang="en-GB" sz="1600" spc="-1" strike="noStrike">
              <a:latin typeface="Arial"/>
            </a:endParaRPr>
          </a:p>
        </p:txBody>
      </p:sp>
      <p:sp>
        <p:nvSpPr>
          <p:cNvPr id="209" name="CustomShape 15"/>
          <p:cNvSpPr/>
          <p:nvPr/>
        </p:nvSpPr>
        <p:spPr>
          <a:xfrm>
            <a:off x="6225120" y="2422080"/>
            <a:ext cx="1556640" cy="1335240"/>
          </a:xfrm>
          <a:prstGeom prst="rect">
            <a:avLst/>
          </a:prstGeom>
          <a:ln>
            <a:round/>
          </a:ln>
        </p:spPr>
        <p:style>
          <a:lnRef idx="2">
            <a:schemeClr val="accent3"/>
          </a:lnRef>
          <a:fillRef idx="1">
            <a:schemeClr val="lt1"/>
          </a:fillRef>
          <a:effectRef idx="0">
            <a:schemeClr val="accent3"/>
          </a:effectRef>
          <a:fontRef idx="minor"/>
        </p:style>
      </p:sp>
      <p:sp>
        <p:nvSpPr>
          <p:cNvPr id="210" name="CustomShape 16"/>
          <p:cNvSpPr/>
          <p:nvPr/>
        </p:nvSpPr>
        <p:spPr>
          <a:xfrm>
            <a:off x="7787520" y="258084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211" name="CustomShape 17"/>
          <p:cNvSpPr/>
          <p:nvPr/>
        </p:nvSpPr>
        <p:spPr>
          <a:xfrm>
            <a:off x="6280200" y="261720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12" name="CustomShape 18"/>
          <p:cNvSpPr/>
          <p:nvPr/>
        </p:nvSpPr>
        <p:spPr>
          <a:xfrm>
            <a:off x="7771680" y="315072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iPtr</a:t>
            </a:r>
            <a:endParaRPr b="0" lang="en-GB" sz="1800" spc="-1" strike="noStrike">
              <a:latin typeface="Arial"/>
            </a:endParaRPr>
          </a:p>
        </p:txBody>
      </p:sp>
      <p:sp>
        <p:nvSpPr>
          <p:cNvPr id="213" name="CustomShape 19"/>
          <p:cNvSpPr/>
          <p:nvPr/>
        </p:nvSpPr>
        <p:spPr>
          <a:xfrm>
            <a:off x="6280200" y="319248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14" name="CustomShape 20"/>
          <p:cNvSpPr/>
          <p:nvPr/>
        </p:nvSpPr>
        <p:spPr>
          <a:xfrm>
            <a:off x="5140440" y="2524680"/>
            <a:ext cx="368640" cy="1146600"/>
          </a:xfrm>
          <a:prstGeom prst="rect">
            <a:avLst/>
          </a:prstGeom>
          <a:noFill/>
          <a:ln>
            <a:noFill/>
          </a:ln>
        </p:spPr>
        <p:style>
          <a:lnRef idx="0"/>
          <a:fillRef idx="0"/>
          <a:effectRef idx="0"/>
          <a:fontRef idx="minor"/>
        </p:style>
        <p:txBody>
          <a:bodyPr wrap="none" lIns="45000" rIns="45000" tIns="90000" bIns="90000" vert="vert270" rot="16200000"/>
          <a:p>
            <a:pPr>
              <a:lnSpc>
                <a:spcPct val="100000"/>
              </a:lnSpc>
            </a:pPr>
            <a:r>
              <a:rPr b="0" lang="en-GB" sz="1200" spc="-1" strike="noStrike">
                <a:solidFill>
                  <a:srgbClr val="000000"/>
                </a:solidFill>
                <a:latin typeface="Calibri Light"/>
                <a:ea typeface="DejaVu Sans"/>
              </a:rPr>
              <a:t>Memory Address</a:t>
            </a:r>
            <a:endParaRPr b="0" lang="en-GB" sz="1200" spc="-1" strike="noStrike">
              <a:latin typeface="Arial"/>
            </a:endParaRPr>
          </a:p>
        </p:txBody>
      </p:sp>
      <p:sp>
        <p:nvSpPr>
          <p:cNvPr id="215" name="CustomShape 21"/>
          <p:cNvSpPr/>
          <p:nvPr/>
        </p:nvSpPr>
        <p:spPr>
          <a:xfrm>
            <a:off x="5346360" y="264852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10111023</a:t>
            </a:r>
            <a:endParaRPr b="0" lang="en-GB" sz="1200" spc="-1" strike="noStrike">
              <a:latin typeface="Arial"/>
            </a:endParaRPr>
          </a:p>
        </p:txBody>
      </p:sp>
      <p:sp>
        <p:nvSpPr>
          <p:cNvPr id="216" name="CustomShape 22"/>
          <p:cNvSpPr/>
          <p:nvPr/>
        </p:nvSpPr>
        <p:spPr>
          <a:xfrm>
            <a:off x="5346360" y="3192480"/>
            <a:ext cx="9594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ea typeface="DejaVu Sans"/>
              </a:rPr>
              <a:t>10111027</a:t>
            </a:r>
            <a:endParaRPr b="0" lang="en-GB" sz="1200" spc="-1" strike="noStrike">
              <a:latin typeface="Arial"/>
            </a:endParaRPr>
          </a:p>
        </p:txBody>
      </p:sp>
      <p:sp>
        <p:nvSpPr>
          <p:cNvPr id="217" name="CustomShape 23"/>
          <p:cNvSpPr/>
          <p:nvPr/>
        </p:nvSpPr>
        <p:spPr>
          <a:xfrm>
            <a:off x="6386400" y="3160800"/>
            <a:ext cx="13374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10111023</a:t>
            </a:r>
            <a:endParaRPr b="0" lang="en-GB" sz="1800" spc="-1" strike="noStrike">
              <a:latin typeface="Arial"/>
            </a:endParaRPr>
          </a:p>
        </p:txBody>
      </p:sp>
      <p:sp>
        <p:nvSpPr>
          <p:cNvPr id="218" name="CustomShape 24"/>
          <p:cNvSpPr/>
          <p:nvPr/>
        </p:nvSpPr>
        <p:spPr>
          <a:xfrm>
            <a:off x="5140440" y="3992400"/>
            <a:ext cx="3268080" cy="1460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Regular"/>
                <a:ea typeface="DejaVu Sans"/>
              </a:rPr>
              <a:t>Usually represented as a diagram with an arrow pointing from the pointer variable to the memory address that it stores:</a:t>
            </a:r>
            <a:endParaRPr b="0" lang="en-GB" sz="1800" spc="-1" strike="noStrike">
              <a:latin typeface="Arial"/>
            </a:endParaRPr>
          </a:p>
        </p:txBody>
      </p:sp>
      <p:grpSp>
        <p:nvGrpSpPr>
          <p:cNvPr id="219" name="Group 25"/>
          <p:cNvGrpSpPr/>
          <p:nvPr/>
        </p:nvGrpSpPr>
        <p:grpSpPr>
          <a:xfrm>
            <a:off x="5917320" y="5020200"/>
            <a:ext cx="2274480" cy="1335240"/>
            <a:chOff x="5917320" y="5020200"/>
            <a:chExt cx="2274480" cy="1335240"/>
          </a:xfrm>
        </p:grpSpPr>
        <p:grpSp>
          <p:nvGrpSpPr>
            <p:cNvPr id="220" name="Group 26"/>
            <p:cNvGrpSpPr/>
            <p:nvPr/>
          </p:nvGrpSpPr>
          <p:grpSpPr>
            <a:xfrm>
              <a:off x="5917320" y="5020200"/>
              <a:ext cx="2274480" cy="1335240"/>
              <a:chOff x="5917320" y="5020200"/>
              <a:chExt cx="2274480" cy="1335240"/>
            </a:xfrm>
          </p:grpSpPr>
          <p:sp>
            <p:nvSpPr>
              <p:cNvPr id="221" name="CustomShape 27"/>
              <p:cNvSpPr/>
              <p:nvPr/>
            </p:nvSpPr>
            <p:spPr>
              <a:xfrm>
                <a:off x="5917320" y="5020200"/>
                <a:ext cx="1556640" cy="1335240"/>
              </a:xfrm>
              <a:prstGeom prst="rect">
                <a:avLst/>
              </a:prstGeom>
              <a:ln>
                <a:round/>
              </a:ln>
            </p:spPr>
            <p:style>
              <a:lnRef idx="2">
                <a:schemeClr val="accent3"/>
              </a:lnRef>
              <a:fillRef idx="1">
                <a:schemeClr val="lt1"/>
              </a:fillRef>
              <a:effectRef idx="0">
                <a:schemeClr val="accent3"/>
              </a:effectRef>
              <a:fontRef idx="minor"/>
            </p:style>
          </p:sp>
          <p:sp>
            <p:nvSpPr>
              <p:cNvPr id="222" name="CustomShape 28"/>
              <p:cNvSpPr/>
              <p:nvPr/>
            </p:nvSpPr>
            <p:spPr>
              <a:xfrm>
                <a:off x="7479720" y="517896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223" name="CustomShape 29"/>
              <p:cNvSpPr/>
              <p:nvPr/>
            </p:nvSpPr>
            <p:spPr>
              <a:xfrm>
                <a:off x="5972760" y="521532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24" name="CustomShape 30"/>
              <p:cNvSpPr/>
              <p:nvPr/>
            </p:nvSpPr>
            <p:spPr>
              <a:xfrm>
                <a:off x="7463880" y="574884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iPtr</a:t>
                </a:r>
                <a:endParaRPr b="0" lang="en-GB" sz="1800" spc="-1" strike="noStrike">
                  <a:latin typeface="Arial"/>
                </a:endParaRPr>
              </a:p>
            </p:txBody>
          </p:sp>
          <p:sp>
            <p:nvSpPr>
              <p:cNvPr id="225" name="CustomShape 31"/>
              <p:cNvSpPr/>
              <p:nvPr/>
            </p:nvSpPr>
            <p:spPr>
              <a:xfrm>
                <a:off x="5972760" y="579060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grpSp>
        <p:sp>
          <p:nvSpPr>
            <p:cNvPr id="226" name="CustomShape 32"/>
            <p:cNvSpPr/>
            <p:nvPr/>
          </p:nvSpPr>
          <p:spPr>
            <a:xfrm rot="10800000">
              <a:off x="5973480" y="5370840"/>
              <a:ext cx="11880" cy="574560"/>
            </a:xfrm>
            <a:prstGeom prst="curvedConnector3">
              <a:avLst>
                <a:gd name="adj1" fmla="val 3600001"/>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pSp>
      <p:sp>
        <p:nvSpPr>
          <p:cNvPr id="227" name="CustomShape 33"/>
          <p:cNvSpPr/>
          <p:nvPr/>
        </p:nvSpPr>
        <p:spPr>
          <a:xfrm flipH="1" flipV="1">
            <a:off x="3787560" y="4400280"/>
            <a:ext cx="353520" cy="637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8" name="CustomShape 34"/>
          <p:cNvSpPr/>
          <p:nvPr/>
        </p:nvSpPr>
        <p:spPr>
          <a:xfrm>
            <a:off x="3381840" y="5039640"/>
            <a:ext cx="1520640" cy="50796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address of </a:t>
            </a:r>
            <a:r>
              <a:rPr b="0" lang="en-GB" sz="1800" spc="-1" strike="noStrike">
                <a:solidFill>
                  <a:srgbClr val="000000"/>
                </a:solidFill>
                <a:latin typeface="Consolas"/>
                <a:ea typeface="Consolas Regular"/>
              </a:rPr>
              <a:t>i</a:t>
            </a:r>
            <a:endParaRPr b="0" lang="en-GB" sz="1800" spc="-1" strike="noStrike">
              <a:latin typeface="Arial"/>
            </a:endParaRPr>
          </a:p>
        </p:txBody>
      </p:sp>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203"/>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207"/>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211"/>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210"/>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98">
                                            <p:txEl>
                                              <p:pRg st="1" end="1"/>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04"/>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02"/>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227"/>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28"/>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16"/>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12"/>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2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19"/>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 Variable</a:t>
            </a:r>
            <a:endParaRPr b="0" lang="en-GB" sz="4400" spc="-1" strike="noStrike">
              <a:latin typeface="Arial"/>
            </a:endParaRPr>
          </a:p>
        </p:txBody>
      </p:sp>
      <p:sp>
        <p:nvSpPr>
          <p:cNvPr id="23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0D21B89-B71D-4982-B634-34FA9AB0AF7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31" name="CustomShape 3"/>
          <p:cNvSpPr/>
          <p:nvPr/>
        </p:nvSpPr>
        <p:spPr>
          <a:xfrm>
            <a:off x="1067760" y="1434600"/>
            <a:ext cx="3779640" cy="4791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 = 10;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 = 'Q';</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d = 2.5;</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s = "good day!";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 cPtr;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 dPtr;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sPtr;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iPtr = &amp;i;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cPtr = &amp;c;</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dPtr = &amp;d;</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sPtr = &amp;s;</a:t>
            </a:r>
            <a:endParaRPr b="0" lang="en-GB" sz="1800" spc="-1" strike="noStrike">
              <a:latin typeface="Arial"/>
            </a:endParaRPr>
          </a:p>
        </p:txBody>
      </p:sp>
      <p:sp>
        <p:nvSpPr>
          <p:cNvPr id="232" name="CustomShape 4"/>
          <p:cNvSpPr/>
          <p:nvPr/>
        </p:nvSpPr>
        <p:spPr>
          <a:xfrm>
            <a:off x="5831280" y="1736280"/>
            <a:ext cx="1726920" cy="4009320"/>
          </a:xfrm>
          <a:prstGeom prst="rect">
            <a:avLst/>
          </a:prstGeom>
          <a:ln>
            <a:round/>
          </a:ln>
        </p:spPr>
        <p:style>
          <a:lnRef idx="2">
            <a:schemeClr val="accent3"/>
          </a:lnRef>
          <a:fillRef idx="1">
            <a:schemeClr val="lt1"/>
          </a:fillRef>
          <a:effectRef idx="0">
            <a:schemeClr val="accent3"/>
          </a:effectRef>
          <a:fontRef idx="minor"/>
        </p:style>
      </p:sp>
      <p:sp>
        <p:nvSpPr>
          <p:cNvPr id="233" name="CustomShape 5"/>
          <p:cNvSpPr/>
          <p:nvPr/>
        </p:nvSpPr>
        <p:spPr>
          <a:xfrm>
            <a:off x="7579440" y="19314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234" name="CustomShape 6"/>
          <p:cNvSpPr/>
          <p:nvPr/>
        </p:nvSpPr>
        <p:spPr>
          <a:xfrm>
            <a:off x="5910480" y="193140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235" name="CustomShape 7"/>
          <p:cNvSpPr/>
          <p:nvPr/>
        </p:nvSpPr>
        <p:spPr>
          <a:xfrm>
            <a:off x="7579440" y="237852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c</a:t>
            </a:r>
            <a:endParaRPr b="0" lang="en-GB" sz="1800" spc="-1" strike="noStrike">
              <a:latin typeface="Arial"/>
            </a:endParaRPr>
          </a:p>
        </p:txBody>
      </p:sp>
      <p:sp>
        <p:nvSpPr>
          <p:cNvPr id="236" name="CustomShape 8"/>
          <p:cNvSpPr/>
          <p:nvPr/>
        </p:nvSpPr>
        <p:spPr>
          <a:xfrm>
            <a:off x="5910480" y="23864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'Q'</a:t>
            </a:r>
            <a:endParaRPr b="0" lang="en-GB" sz="1600" spc="-1" strike="noStrike">
              <a:latin typeface="Arial"/>
            </a:endParaRPr>
          </a:p>
        </p:txBody>
      </p:sp>
      <p:sp>
        <p:nvSpPr>
          <p:cNvPr id="237" name="CustomShape 9"/>
          <p:cNvSpPr/>
          <p:nvPr/>
        </p:nvSpPr>
        <p:spPr>
          <a:xfrm>
            <a:off x="7579440" y="282564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d</a:t>
            </a:r>
            <a:endParaRPr b="0" lang="en-GB" sz="1800" spc="-1" strike="noStrike">
              <a:latin typeface="Arial"/>
            </a:endParaRPr>
          </a:p>
        </p:txBody>
      </p:sp>
      <p:sp>
        <p:nvSpPr>
          <p:cNvPr id="238" name="CustomShape 10"/>
          <p:cNvSpPr/>
          <p:nvPr/>
        </p:nvSpPr>
        <p:spPr>
          <a:xfrm>
            <a:off x="5910480" y="284112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2.5</a:t>
            </a:r>
            <a:endParaRPr b="0" lang="en-GB" sz="1600" spc="-1" strike="noStrike">
              <a:latin typeface="Arial"/>
            </a:endParaRPr>
          </a:p>
        </p:txBody>
      </p:sp>
      <p:sp>
        <p:nvSpPr>
          <p:cNvPr id="239" name="CustomShape 11"/>
          <p:cNvSpPr/>
          <p:nvPr/>
        </p:nvSpPr>
        <p:spPr>
          <a:xfrm>
            <a:off x="7579440" y="32724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s</a:t>
            </a:r>
            <a:endParaRPr b="0" lang="en-GB" sz="1800" spc="-1" strike="noStrike">
              <a:latin typeface="Arial"/>
            </a:endParaRPr>
          </a:p>
        </p:txBody>
      </p:sp>
      <p:sp>
        <p:nvSpPr>
          <p:cNvPr id="240" name="CustomShape 12"/>
          <p:cNvSpPr/>
          <p:nvPr/>
        </p:nvSpPr>
        <p:spPr>
          <a:xfrm>
            <a:off x="5910480" y="329616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"good day!"</a:t>
            </a:r>
            <a:endParaRPr b="0" lang="en-GB" sz="1600" spc="-1" strike="noStrike">
              <a:latin typeface="Arial"/>
            </a:endParaRPr>
          </a:p>
        </p:txBody>
      </p:sp>
      <p:sp>
        <p:nvSpPr>
          <p:cNvPr id="241" name="CustomShape 13"/>
          <p:cNvSpPr/>
          <p:nvPr/>
        </p:nvSpPr>
        <p:spPr>
          <a:xfrm>
            <a:off x="7563600" y="381528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iPtr</a:t>
            </a:r>
            <a:endParaRPr b="0" lang="en-GB" sz="1800" spc="-1" strike="noStrike">
              <a:latin typeface="Arial"/>
            </a:endParaRPr>
          </a:p>
        </p:txBody>
      </p:sp>
      <p:sp>
        <p:nvSpPr>
          <p:cNvPr id="242" name="CustomShape 14"/>
          <p:cNvSpPr/>
          <p:nvPr/>
        </p:nvSpPr>
        <p:spPr>
          <a:xfrm>
            <a:off x="5910480" y="381528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43" name="CustomShape 15"/>
          <p:cNvSpPr/>
          <p:nvPr/>
        </p:nvSpPr>
        <p:spPr>
          <a:xfrm>
            <a:off x="7563600" y="426240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cPtr</a:t>
            </a:r>
            <a:endParaRPr b="0" lang="en-GB" sz="1800" spc="-1" strike="noStrike">
              <a:latin typeface="Arial"/>
            </a:endParaRPr>
          </a:p>
        </p:txBody>
      </p:sp>
      <p:sp>
        <p:nvSpPr>
          <p:cNvPr id="244" name="CustomShape 16"/>
          <p:cNvSpPr/>
          <p:nvPr/>
        </p:nvSpPr>
        <p:spPr>
          <a:xfrm>
            <a:off x="5910480" y="427032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45" name="CustomShape 17"/>
          <p:cNvSpPr/>
          <p:nvPr/>
        </p:nvSpPr>
        <p:spPr>
          <a:xfrm>
            <a:off x="7563600" y="470952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dPtr</a:t>
            </a:r>
            <a:endParaRPr b="0" lang="en-GB" sz="1800" spc="-1" strike="noStrike">
              <a:latin typeface="Arial"/>
            </a:endParaRPr>
          </a:p>
        </p:txBody>
      </p:sp>
      <p:sp>
        <p:nvSpPr>
          <p:cNvPr id="246" name="CustomShape 18"/>
          <p:cNvSpPr/>
          <p:nvPr/>
        </p:nvSpPr>
        <p:spPr>
          <a:xfrm>
            <a:off x="5910480" y="472536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47" name="CustomShape 19"/>
          <p:cNvSpPr/>
          <p:nvPr/>
        </p:nvSpPr>
        <p:spPr>
          <a:xfrm>
            <a:off x="7563600" y="515664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sPtr</a:t>
            </a:r>
            <a:endParaRPr b="0" lang="en-GB" sz="1800" spc="-1" strike="noStrike">
              <a:latin typeface="Arial"/>
            </a:endParaRPr>
          </a:p>
        </p:txBody>
      </p:sp>
      <p:sp>
        <p:nvSpPr>
          <p:cNvPr id="248" name="CustomShape 20"/>
          <p:cNvSpPr/>
          <p:nvPr/>
        </p:nvSpPr>
        <p:spPr>
          <a:xfrm>
            <a:off x="5910480" y="51800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49" name="CustomShape 21"/>
          <p:cNvSpPr/>
          <p:nvPr/>
        </p:nvSpPr>
        <p:spPr>
          <a:xfrm rot="10800000">
            <a:off x="5935320" y="6308640"/>
            <a:ext cx="11880" cy="1883160"/>
          </a:xfrm>
          <a:prstGeom prst="curvedConnector3">
            <a:avLst>
              <a:gd name="adj1" fmla="val 4717246"/>
            </a:avLst>
          </a:prstGeom>
          <a:noFill/>
          <a:ln>
            <a:solidFill>
              <a:srgbClr val="ca6a68"/>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50" name="CustomShape 22"/>
          <p:cNvSpPr/>
          <p:nvPr/>
        </p:nvSpPr>
        <p:spPr>
          <a:xfrm rot="10800000">
            <a:off x="5935320" y="6763320"/>
            <a:ext cx="11880" cy="1883160"/>
          </a:xfrm>
          <a:prstGeom prst="curvedConnector3">
            <a:avLst>
              <a:gd name="adj1" fmla="val 4220686"/>
            </a:avLst>
          </a:prstGeom>
          <a:noFill/>
          <a:ln>
            <a:solidFill>
              <a:srgbClr val="d38583"/>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51" name="CustomShape 23"/>
          <p:cNvSpPr/>
          <p:nvPr/>
        </p:nvSpPr>
        <p:spPr>
          <a:xfrm rot="10800000">
            <a:off x="5935320" y="7218360"/>
            <a:ext cx="11880" cy="1883160"/>
          </a:xfrm>
          <a:prstGeom prst="curvedConnector3">
            <a:avLst>
              <a:gd name="adj1" fmla="val 4220694"/>
            </a:avLst>
          </a:prstGeom>
          <a:noFill/>
          <a:ln>
            <a:solidFill>
              <a:srgbClr val="e7bcbb"/>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52" name="CustomShape 24"/>
          <p:cNvSpPr/>
          <p:nvPr/>
        </p:nvSpPr>
        <p:spPr>
          <a:xfrm rot="10800000">
            <a:off x="5928840" y="5878440"/>
            <a:ext cx="11880" cy="1883160"/>
          </a:xfrm>
          <a:prstGeom prst="curvedConnector3">
            <a:avLst>
              <a:gd name="adj1" fmla="val 4717246"/>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34"/>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33"/>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236"/>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235"/>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38"/>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237"/>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240"/>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2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31">
                                            <p:txEl>
                                              <p:pRg st="5" end="5"/>
                                            </p:txEl>
                                          </p:spTgt>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231">
                                            <p:txEl>
                                              <p:pRg st="6" end="6"/>
                                            </p:txEl>
                                          </p:spTgt>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231">
                                            <p:txEl>
                                              <p:pRg st="7" end="7"/>
                                            </p:txEl>
                                          </p:spTgt>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42"/>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41"/>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244"/>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243"/>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46"/>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45"/>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48"/>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24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31">
                                            <p:txEl>
                                              <p:pRg st="10" end="10"/>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231">
                                            <p:txEl>
                                              <p:pRg st="11" end="11"/>
                                            </p:txEl>
                                          </p:spTgt>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231">
                                            <p:txEl>
                                              <p:pRg st="12" end="12"/>
                                            </p:txEl>
                                          </p:spTgt>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231">
                                            <p:txEl>
                                              <p:pRg st="13" end="1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49"/>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250"/>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251"/>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 Variable</a:t>
            </a:r>
            <a:endParaRPr b="0" lang="en-GB" sz="4400" spc="-1" strike="noStrike">
              <a:latin typeface="Arial"/>
            </a:endParaRPr>
          </a:p>
        </p:txBody>
      </p:sp>
      <p:sp>
        <p:nvSpPr>
          <p:cNvPr id="25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5734F33-F870-46BD-8961-1B25649AB4C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255" name="Group 3"/>
          <p:cNvGrpSpPr/>
          <p:nvPr/>
        </p:nvGrpSpPr>
        <p:grpSpPr>
          <a:xfrm>
            <a:off x="1687680" y="1446480"/>
            <a:ext cx="5850360" cy="1594440"/>
            <a:chOff x="1687680" y="1446480"/>
            <a:chExt cx="5850360" cy="1594440"/>
          </a:xfrm>
        </p:grpSpPr>
        <p:sp>
          <p:nvSpPr>
            <p:cNvPr id="256" name="CustomShape 4"/>
            <p:cNvSpPr/>
            <p:nvPr/>
          </p:nvSpPr>
          <p:spPr>
            <a:xfrm>
              <a:off x="1687680" y="1446480"/>
              <a:ext cx="2521080" cy="1418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 cPtr;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 dPtr;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sPtr;</a:t>
              </a:r>
              <a:endParaRPr b="0" lang="en-GB" sz="1800" spc="-1" strike="noStrike">
                <a:latin typeface="Arial"/>
              </a:endParaRPr>
            </a:p>
          </p:txBody>
        </p:sp>
        <p:sp>
          <p:nvSpPr>
            <p:cNvPr id="257" name="CustomShape 5"/>
            <p:cNvSpPr/>
            <p:nvPr/>
          </p:nvSpPr>
          <p:spPr>
            <a:xfrm>
              <a:off x="3753720" y="1568520"/>
              <a:ext cx="141120" cy="117396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58" name="CustomShape 6"/>
            <p:cNvSpPr/>
            <p:nvPr/>
          </p:nvSpPr>
          <p:spPr>
            <a:xfrm>
              <a:off x="4557960" y="1726560"/>
              <a:ext cx="2980080" cy="131436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These are all pointers that point to variables of different types, and therefore the pointers are of different types</a:t>
              </a:r>
              <a:endParaRPr b="0" lang="en-GB" sz="1800" spc="-1" strike="noStrike">
                <a:latin typeface="Arial"/>
              </a:endParaRPr>
            </a:p>
          </p:txBody>
        </p:sp>
        <p:sp>
          <p:nvSpPr>
            <p:cNvPr id="259" name="CustomShape 7"/>
            <p:cNvSpPr/>
            <p:nvPr/>
          </p:nvSpPr>
          <p:spPr>
            <a:xfrm flipH="1" flipV="1">
              <a:off x="3894840" y="2155320"/>
              <a:ext cx="661680" cy="227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pSp>
      <p:sp>
        <p:nvSpPr>
          <p:cNvPr id="260" name="CustomShape 8"/>
          <p:cNvSpPr/>
          <p:nvPr/>
        </p:nvSpPr>
        <p:spPr>
          <a:xfrm>
            <a:off x="699480" y="3287160"/>
            <a:ext cx="7113960" cy="118728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DejaVu Sans"/>
              </a:rPr>
              <a:t>Hence, it is an </a:t>
            </a:r>
            <a:r>
              <a:rPr b="0" lang="en-GB" sz="2400" spc="-1" strike="noStrike">
                <a:solidFill>
                  <a:srgbClr val="ff0000"/>
                </a:solidFill>
                <a:latin typeface="Calibri Light"/>
                <a:ea typeface="DejaVu Sans"/>
              </a:rPr>
              <a:t>error</a:t>
            </a:r>
            <a:r>
              <a:rPr b="0" lang="en-GB" sz="2400" spc="-1" strike="noStrike">
                <a:solidFill>
                  <a:srgbClr val="000000"/>
                </a:solidFill>
                <a:latin typeface="Calibri Light"/>
                <a:ea typeface="DejaVu Sans"/>
              </a:rPr>
              <a:t> to assign to a pointer variable of one type with an address of another variable of a different type.</a:t>
            </a:r>
            <a:endParaRPr b="0" lang="en-GB" sz="2400" spc="-1" strike="noStrike">
              <a:latin typeface="Arial"/>
            </a:endParaRPr>
          </a:p>
        </p:txBody>
      </p:sp>
      <p:sp>
        <p:nvSpPr>
          <p:cNvPr id="261" name="CustomShape 9"/>
          <p:cNvSpPr/>
          <p:nvPr/>
        </p:nvSpPr>
        <p:spPr>
          <a:xfrm>
            <a:off x="2791800" y="4336560"/>
            <a:ext cx="2521080" cy="1418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iPtr = &amp;c;</a:t>
            </a:r>
            <a:endParaRPr b="0" lang="en-GB" sz="1800" spc="-1" strike="noStrike">
              <a:latin typeface="Arial"/>
            </a:endParaRPr>
          </a:p>
        </p:txBody>
      </p:sp>
      <p:sp>
        <p:nvSpPr>
          <p:cNvPr id="262" name="CustomShape 10"/>
          <p:cNvSpPr/>
          <p:nvPr/>
        </p:nvSpPr>
        <p:spPr>
          <a:xfrm>
            <a:off x="4224960" y="5041440"/>
            <a:ext cx="59220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Wingdings"/>
                <a:ea typeface="DejaVu Sans"/>
              </a:rPr>
              <a:t></a:t>
            </a:r>
            <a:endParaRPr b="0" lang="en-GB" sz="5400" spc="-1" strike="noStrike">
              <a:latin typeface="Arial"/>
            </a:endParaRPr>
          </a:p>
        </p:txBody>
      </p:sp>
      <p:sp>
        <p:nvSpPr>
          <p:cNvPr id="263" name="CustomShape 11"/>
          <p:cNvSpPr/>
          <p:nvPr/>
        </p:nvSpPr>
        <p:spPr>
          <a:xfrm>
            <a:off x="5179320" y="5400360"/>
            <a:ext cx="2358720" cy="70956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Compilation error! </a:t>
            </a:r>
            <a:endParaRPr b="0" lang="en-GB" sz="1800" spc="-1" strike="noStrike">
              <a:latin typeface="Arial"/>
            </a:endParaRPr>
          </a:p>
          <a:p>
            <a:pPr algn="ctr">
              <a:lnSpc>
                <a:spcPct val="100000"/>
              </a:lnSpc>
            </a:pPr>
            <a:r>
              <a:rPr b="0" lang="en-GB" sz="1800" spc="-1" strike="noStrike">
                <a:solidFill>
                  <a:srgbClr val="000000"/>
                </a:solidFill>
                <a:latin typeface="Consolas"/>
                <a:ea typeface="DejaVu Sans"/>
              </a:rPr>
              <a:t>&amp;c </a:t>
            </a:r>
            <a:r>
              <a:rPr b="0" lang="en-GB" sz="1800" spc="-1" strike="noStrike">
                <a:solidFill>
                  <a:srgbClr val="000000"/>
                </a:solidFill>
                <a:latin typeface="Avenir Next Condensed Regular"/>
                <a:ea typeface="DejaVu Sans"/>
              </a:rPr>
              <a:t>is of type </a:t>
            </a:r>
            <a:r>
              <a:rPr b="0" lang="en-GB" sz="1800" spc="-1" strike="noStrike">
                <a:solidFill>
                  <a:srgbClr val="000000"/>
                </a:solidFill>
                <a:latin typeface="Consolas"/>
                <a:ea typeface="DejaVu Sans"/>
              </a:rPr>
              <a:t>char *</a:t>
            </a:r>
            <a:endParaRPr b="0" lang="en-GB" sz="1800" spc="-1" strike="noStrike">
              <a:latin typeface="Arial"/>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60"/>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26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262"/>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 Variable</a:t>
            </a:r>
            <a:endParaRPr b="0" lang="en-GB" sz="4400" spc="-1" strike="noStrike">
              <a:latin typeface="Arial"/>
            </a:endParaRPr>
          </a:p>
        </p:txBody>
      </p:sp>
      <p:sp>
        <p:nvSpPr>
          <p:cNvPr id="26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can declare pointer variables and regular variables together in the same declaration statement:</a:t>
            </a:r>
            <a:endParaRPr b="0" lang="en-GB" sz="2400" spc="-1" strike="noStrike">
              <a:latin typeface="Arial"/>
            </a:endParaRPr>
          </a:p>
        </p:txBody>
      </p:sp>
      <p:sp>
        <p:nvSpPr>
          <p:cNvPr id="26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6B8ABAD-715E-4BAD-A059-A0F61D7BF36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67" name="CustomShape 4"/>
          <p:cNvSpPr/>
          <p:nvPr/>
        </p:nvSpPr>
        <p:spPr>
          <a:xfrm>
            <a:off x="2751840" y="2385000"/>
            <a:ext cx="3267000" cy="1389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i, * iPtr;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char c, * cPtr;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double d, * dPtr;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s, * sPtr;</a:t>
            </a:r>
            <a:endParaRPr b="0" lang="en-GB" sz="1800" spc="-1" strike="noStrike">
              <a:latin typeface="Arial"/>
            </a:endParaRPr>
          </a:p>
        </p:txBody>
      </p:sp>
      <p:sp>
        <p:nvSpPr>
          <p:cNvPr id="268" name="CustomShape 5"/>
          <p:cNvSpPr/>
          <p:nvPr/>
        </p:nvSpPr>
        <p:spPr>
          <a:xfrm>
            <a:off x="783000" y="4154040"/>
            <a:ext cx="4681800" cy="91368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How may we declare multiple pointers of the same type in a single statement?</a:t>
            </a:r>
            <a:endParaRPr b="0" lang="en-GB" sz="1800" spc="-1" strike="noStrike">
              <a:latin typeface="Arial"/>
            </a:endParaRPr>
          </a:p>
        </p:txBody>
      </p:sp>
      <p:sp>
        <p:nvSpPr>
          <p:cNvPr id="269" name="CustomShape 6"/>
          <p:cNvSpPr/>
          <p:nvPr/>
        </p:nvSpPr>
        <p:spPr>
          <a:xfrm>
            <a:off x="2751840" y="4942440"/>
            <a:ext cx="4680720" cy="64620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iPtr1, * iPtr2, * iPtr3;</a:t>
            </a:r>
            <a:endParaRPr b="0" lang="en-GB" sz="1800" spc="-1" strike="noStrike">
              <a:latin typeface="Arial"/>
            </a:endParaRPr>
          </a:p>
        </p:txBody>
      </p:sp>
      <p:sp>
        <p:nvSpPr>
          <p:cNvPr id="270" name="CustomShape 7"/>
          <p:cNvSpPr/>
          <p:nvPr/>
        </p:nvSpPr>
        <p:spPr>
          <a:xfrm>
            <a:off x="4359240" y="5569920"/>
            <a:ext cx="4342680" cy="7858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We need to place an asterisk * in front of each variable to indicate that each of them is a pointer. </a:t>
            </a:r>
            <a:endParaRPr b="0" lang="en-GB" sz="1800" spc="-1" strike="noStrike">
              <a:latin typeface="Arial"/>
            </a:endParaRPr>
          </a:p>
        </p:txBody>
      </p:sp>
    </p:spTree>
  </p:cSld>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69"/>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Dereference Operator</a:t>
            </a:r>
            <a:r>
              <a:rPr b="0" lang="en-GB" sz="4400" spc="-1" strike="noStrike">
                <a:solidFill>
                  <a:srgbClr val="000000"/>
                </a:solidFill>
                <a:latin typeface="Avenir Next"/>
                <a:ea typeface="Avenir Next"/>
              </a:rPr>
              <a:t>	</a:t>
            </a:r>
            <a:endParaRPr b="0" lang="en-GB" sz="4400" spc="-1" strike="noStrike">
              <a:latin typeface="Arial"/>
            </a:endParaRPr>
          </a:p>
        </p:txBody>
      </p:sp>
      <p:sp>
        <p:nvSpPr>
          <p:cNvPr id="272"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memory location that a pointer points to can be accessed or modified using the </a:t>
            </a:r>
            <a:r>
              <a:rPr b="0" lang="en-GB" sz="2400" spc="-1" strike="noStrike">
                <a:solidFill>
                  <a:srgbClr val="31859c"/>
                </a:solidFill>
                <a:latin typeface="Calibri Light"/>
                <a:ea typeface="Calibri Light"/>
              </a:rPr>
              <a:t>dereference operator</a:t>
            </a:r>
            <a:r>
              <a:rPr b="0" lang="en-GB" sz="2400" spc="-1" strike="noStrike">
                <a:solidFill>
                  <a:srgbClr val="000000"/>
                </a:solidFill>
                <a:latin typeface="Calibri Light"/>
                <a:ea typeface="Calibri Light"/>
              </a:rPr>
              <a:t> </a:t>
            </a:r>
            <a:r>
              <a:rPr b="1" lang="en-GB" sz="2400" spc="-1" strike="noStrike">
                <a:solidFill>
                  <a:srgbClr val="e46c0a"/>
                </a:solidFill>
                <a:latin typeface="Calibri Light"/>
                <a:ea typeface="Calibri Light"/>
              </a:rPr>
              <a:t>*</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27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36C54E3-CACE-4FC7-BA1C-0622824A459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74" name="CustomShape 4"/>
          <p:cNvSpPr/>
          <p:nvPr/>
        </p:nvSpPr>
        <p:spPr>
          <a:xfrm>
            <a:off x="576000" y="2619360"/>
            <a:ext cx="4524120" cy="3860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x = 10,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ptr = &amp;x;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y = *ptr;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20;</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&amp;y;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p:txBody>
      </p:sp>
      <p:sp>
        <p:nvSpPr>
          <p:cNvPr id="275" name="CustomShape 5"/>
          <p:cNvSpPr/>
          <p:nvPr/>
        </p:nvSpPr>
        <p:spPr>
          <a:xfrm>
            <a:off x="5824440" y="2321280"/>
            <a:ext cx="1726920" cy="1643040"/>
          </a:xfrm>
          <a:prstGeom prst="rect">
            <a:avLst/>
          </a:prstGeom>
          <a:ln>
            <a:round/>
          </a:ln>
        </p:spPr>
        <p:style>
          <a:lnRef idx="2">
            <a:schemeClr val="accent3"/>
          </a:lnRef>
          <a:fillRef idx="1">
            <a:schemeClr val="lt1"/>
          </a:fillRef>
          <a:effectRef idx="0">
            <a:schemeClr val="accent3"/>
          </a:effectRef>
          <a:fontRef idx="minor"/>
        </p:style>
      </p:sp>
      <p:sp>
        <p:nvSpPr>
          <p:cNvPr id="276" name="CustomShape 6"/>
          <p:cNvSpPr/>
          <p:nvPr/>
        </p:nvSpPr>
        <p:spPr>
          <a:xfrm>
            <a:off x="7572600" y="25164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x</a:t>
            </a:r>
            <a:endParaRPr b="0" lang="en-GB" sz="1800" spc="-1" strike="noStrike">
              <a:latin typeface="Arial"/>
            </a:endParaRPr>
          </a:p>
        </p:txBody>
      </p:sp>
      <p:sp>
        <p:nvSpPr>
          <p:cNvPr id="277" name="CustomShape 7"/>
          <p:cNvSpPr/>
          <p:nvPr/>
        </p:nvSpPr>
        <p:spPr>
          <a:xfrm>
            <a:off x="5903640" y="251640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278" name="CustomShape 8"/>
          <p:cNvSpPr/>
          <p:nvPr/>
        </p:nvSpPr>
        <p:spPr>
          <a:xfrm>
            <a:off x="7572600" y="296352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y</a:t>
            </a:r>
            <a:endParaRPr b="0" lang="en-GB" sz="1800" spc="-1" strike="noStrike">
              <a:latin typeface="Arial"/>
            </a:endParaRPr>
          </a:p>
        </p:txBody>
      </p:sp>
      <p:sp>
        <p:nvSpPr>
          <p:cNvPr id="279" name="CustomShape 9"/>
          <p:cNvSpPr/>
          <p:nvPr/>
        </p:nvSpPr>
        <p:spPr>
          <a:xfrm>
            <a:off x="5903640" y="29714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80" name="CustomShape 10"/>
          <p:cNvSpPr/>
          <p:nvPr/>
        </p:nvSpPr>
        <p:spPr>
          <a:xfrm>
            <a:off x="7562160" y="3410280"/>
            <a:ext cx="590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p:txBody>
      </p:sp>
      <p:sp>
        <p:nvSpPr>
          <p:cNvPr id="281" name="CustomShape 11"/>
          <p:cNvSpPr/>
          <p:nvPr/>
        </p:nvSpPr>
        <p:spPr>
          <a:xfrm>
            <a:off x="5903640" y="342612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2"/>
          <p:cNvSpPr/>
          <p:nvPr/>
        </p:nvSpPr>
        <p:spPr>
          <a:xfrm rot="10800000">
            <a:off x="5928480" y="4490280"/>
            <a:ext cx="11880" cy="909000"/>
          </a:xfrm>
          <a:prstGeom prst="curvedConnector3">
            <a:avLst>
              <a:gd name="adj1" fmla="val 3289655"/>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83" name="CustomShape 13"/>
          <p:cNvSpPr/>
          <p:nvPr/>
        </p:nvSpPr>
        <p:spPr>
          <a:xfrm>
            <a:off x="487440" y="6228360"/>
            <a:ext cx="20401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dereference.cpp</a:t>
            </a:r>
            <a:endParaRPr b="0" lang="en-GB" sz="1800" spc="-1" strike="noStrike">
              <a:latin typeface="Arial"/>
            </a:endParaRPr>
          </a:p>
        </p:txBody>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memory location that a pointer points to can be accessed or modified using the </a:t>
            </a:r>
            <a:r>
              <a:rPr b="0" lang="en-GB" sz="2400" spc="-1" strike="noStrike">
                <a:solidFill>
                  <a:srgbClr val="31859c"/>
                </a:solidFill>
                <a:latin typeface="Calibri Light"/>
                <a:ea typeface="Calibri Light"/>
              </a:rPr>
              <a:t>dereference operator</a:t>
            </a:r>
            <a:r>
              <a:rPr b="0" lang="en-GB" sz="2400" spc="-1" strike="noStrike">
                <a:solidFill>
                  <a:srgbClr val="000000"/>
                </a:solidFill>
                <a:latin typeface="Calibri Light"/>
                <a:ea typeface="Calibri Light"/>
              </a:rPr>
              <a:t> </a:t>
            </a:r>
            <a:r>
              <a:rPr b="1" lang="en-GB" sz="2400" spc="-1" strike="noStrike">
                <a:solidFill>
                  <a:srgbClr val="e46c0a"/>
                </a:solidFill>
                <a:latin typeface="Calibri Light"/>
                <a:ea typeface="Calibri Light"/>
              </a:rPr>
              <a:t>*</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285" name="CustomShape 2"/>
          <p:cNvSpPr/>
          <p:nvPr/>
        </p:nvSpPr>
        <p:spPr>
          <a:xfrm>
            <a:off x="5824440" y="2321280"/>
            <a:ext cx="1726920" cy="1643040"/>
          </a:xfrm>
          <a:prstGeom prst="rect">
            <a:avLst/>
          </a:prstGeom>
          <a:ln>
            <a:round/>
          </a:ln>
        </p:spPr>
        <p:style>
          <a:lnRef idx="2">
            <a:schemeClr val="accent3"/>
          </a:lnRef>
          <a:fillRef idx="1">
            <a:schemeClr val="lt1"/>
          </a:fillRef>
          <a:effectRef idx="0">
            <a:schemeClr val="accent3"/>
          </a:effectRef>
          <a:fontRef idx="minor"/>
        </p:style>
      </p:sp>
      <p:sp>
        <p:nvSpPr>
          <p:cNvPr id="286"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Dereference Operator</a:t>
            </a:r>
            <a:r>
              <a:rPr b="0" lang="en-GB" sz="4400" spc="-1" strike="noStrike">
                <a:solidFill>
                  <a:srgbClr val="000000"/>
                </a:solidFill>
                <a:latin typeface="Avenir Next"/>
                <a:ea typeface="Avenir Next"/>
              </a:rPr>
              <a:t>	</a:t>
            </a:r>
            <a:endParaRPr b="0" lang="en-GB" sz="4400" spc="-1" strike="noStrike">
              <a:latin typeface="Arial"/>
            </a:endParaRPr>
          </a:p>
        </p:txBody>
      </p:sp>
      <p:sp>
        <p:nvSpPr>
          <p:cNvPr id="287"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98CC15C-6214-49D2-85AC-471977A60D5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88" name="CustomShape 5"/>
          <p:cNvSpPr/>
          <p:nvPr/>
        </p:nvSpPr>
        <p:spPr>
          <a:xfrm>
            <a:off x="709560" y="2387520"/>
            <a:ext cx="4524120" cy="3860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onsolas"/>
                <a:ea typeface="Consolas Regular"/>
              </a:rPr>
              <a:t>int x = 10, 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int * ptr = &amp;x;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y = *ptr;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*ptr = 20;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*ptr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&amp;y;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p:txBody>
      </p:sp>
      <p:sp>
        <p:nvSpPr>
          <p:cNvPr id="289" name="CustomShape 6"/>
          <p:cNvSpPr/>
          <p:nvPr/>
        </p:nvSpPr>
        <p:spPr>
          <a:xfrm>
            <a:off x="7572600" y="25164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x</a:t>
            </a:r>
            <a:endParaRPr b="0" lang="en-GB" sz="1800" spc="-1" strike="noStrike">
              <a:latin typeface="Arial"/>
            </a:endParaRPr>
          </a:p>
        </p:txBody>
      </p:sp>
      <p:sp>
        <p:nvSpPr>
          <p:cNvPr id="290" name="CustomShape 7"/>
          <p:cNvSpPr/>
          <p:nvPr/>
        </p:nvSpPr>
        <p:spPr>
          <a:xfrm>
            <a:off x="5903640" y="251640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291" name="CustomShape 8"/>
          <p:cNvSpPr/>
          <p:nvPr/>
        </p:nvSpPr>
        <p:spPr>
          <a:xfrm>
            <a:off x="7572600" y="296352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y</a:t>
            </a:r>
            <a:endParaRPr b="0" lang="en-GB" sz="1800" spc="-1" strike="noStrike">
              <a:latin typeface="Arial"/>
            </a:endParaRPr>
          </a:p>
        </p:txBody>
      </p:sp>
      <p:sp>
        <p:nvSpPr>
          <p:cNvPr id="292" name="CustomShape 9"/>
          <p:cNvSpPr/>
          <p:nvPr/>
        </p:nvSpPr>
        <p:spPr>
          <a:xfrm>
            <a:off x="5903640" y="29714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93" name="CustomShape 10"/>
          <p:cNvSpPr/>
          <p:nvPr/>
        </p:nvSpPr>
        <p:spPr>
          <a:xfrm>
            <a:off x="7562160" y="3410280"/>
            <a:ext cx="590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p:txBody>
      </p:sp>
      <p:sp>
        <p:nvSpPr>
          <p:cNvPr id="294" name="CustomShape 11"/>
          <p:cNvSpPr/>
          <p:nvPr/>
        </p:nvSpPr>
        <p:spPr>
          <a:xfrm>
            <a:off x="5903640" y="342612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295" name="CustomShape 12"/>
          <p:cNvSpPr/>
          <p:nvPr/>
        </p:nvSpPr>
        <p:spPr>
          <a:xfrm rot="10800000">
            <a:off x="5928480" y="4490280"/>
            <a:ext cx="11880" cy="909000"/>
          </a:xfrm>
          <a:prstGeom prst="curvedConnector3">
            <a:avLst>
              <a:gd name="adj1" fmla="val 3289655"/>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296" name="CustomShape 13"/>
          <p:cNvSpPr/>
          <p:nvPr/>
        </p:nvSpPr>
        <p:spPr>
          <a:xfrm>
            <a:off x="6467040" y="2963520"/>
            <a:ext cx="4230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297" name="CustomShape 14"/>
          <p:cNvSpPr/>
          <p:nvPr/>
        </p:nvSpPr>
        <p:spPr>
          <a:xfrm>
            <a:off x="5903640" y="25142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298" name="CustomShape 15"/>
          <p:cNvSpPr/>
          <p:nvPr/>
        </p:nvSpPr>
        <p:spPr>
          <a:xfrm>
            <a:off x="5824440" y="4584600"/>
            <a:ext cx="2353320" cy="1643040"/>
          </a:xfrm>
          <a:prstGeom prst="rect">
            <a:avLst/>
          </a:prstGeom>
          <a:ln>
            <a:round/>
          </a:ln>
        </p:spPr>
        <p:style>
          <a:lnRef idx="2">
            <a:schemeClr val="accent4"/>
          </a:lnRef>
          <a:fillRef idx="1">
            <a:schemeClr val="lt1"/>
          </a:fillRef>
          <a:effectRef idx="0">
            <a:schemeClr val="accent4"/>
          </a:effectRef>
          <a:fontRef idx="minor"/>
        </p:style>
      </p:sp>
      <p:sp>
        <p:nvSpPr>
          <p:cNvPr id="299" name="CustomShape 16"/>
          <p:cNvSpPr/>
          <p:nvPr/>
        </p:nvSpPr>
        <p:spPr>
          <a:xfrm>
            <a:off x="5846760" y="431352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300" name="CustomShape 17"/>
          <p:cNvSpPr/>
          <p:nvPr/>
        </p:nvSpPr>
        <p:spPr>
          <a:xfrm>
            <a:off x="5881680" y="4675680"/>
            <a:ext cx="788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20 10</a:t>
            </a:r>
            <a:endParaRPr b="0" lang="en-GB" sz="1600" spc="-1" strike="noStrike">
              <a:latin typeface="Arial"/>
            </a:endParaRPr>
          </a:p>
        </p:txBody>
      </p:sp>
      <p:sp>
        <p:nvSpPr>
          <p:cNvPr id="301" name="CustomShape 18"/>
          <p:cNvSpPr/>
          <p:nvPr/>
        </p:nvSpPr>
        <p:spPr>
          <a:xfrm>
            <a:off x="5896440" y="5014080"/>
            <a:ext cx="4230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302" name="CustomShape 19"/>
          <p:cNvSpPr/>
          <p:nvPr/>
        </p:nvSpPr>
        <p:spPr>
          <a:xfrm>
            <a:off x="1638360" y="2489760"/>
            <a:ext cx="3215520" cy="7246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Accessing the contents of the memory location pointed to by </a:t>
            </a:r>
            <a:r>
              <a:rPr b="0" lang="en-GB" sz="1800" spc="-1" strike="noStrike">
                <a:solidFill>
                  <a:srgbClr val="000000"/>
                </a:solidFill>
                <a:latin typeface="Consolas"/>
                <a:ea typeface="Consolas Regular"/>
              </a:rPr>
              <a:t>ptr</a:t>
            </a:r>
            <a:endParaRPr b="0" lang="en-GB" sz="1800" spc="-1" strike="noStrike">
              <a:latin typeface="Arial"/>
            </a:endParaRPr>
          </a:p>
        </p:txBody>
      </p:sp>
      <p:sp>
        <p:nvSpPr>
          <p:cNvPr id="303" name="CustomShape 20"/>
          <p:cNvSpPr/>
          <p:nvPr/>
        </p:nvSpPr>
        <p:spPr>
          <a:xfrm flipH="1">
            <a:off x="1843560" y="3215160"/>
            <a:ext cx="1401480" cy="36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304" name="CustomShape 21"/>
          <p:cNvSpPr/>
          <p:nvPr/>
        </p:nvSpPr>
        <p:spPr>
          <a:xfrm>
            <a:off x="2390760" y="3462120"/>
            <a:ext cx="3304080" cy="5788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Modifying the contents of the memory location pointed to by </a:t>
            </a:r>
            <a:r>
              <a:rPr b="0" lang="en-GB" sz="1800" spc="-1" strike="noStrike">
                <a:solidFill>
                  <a:srgbClr val="000000"/>
                </a:solidFill>
                <a:latin typeface="Consolas"/>
                <a:ea typeface="Consolas Regular"/>
              </a:rPr>
              <a:t>ptr</a:t>
            </a:r>
            <a:endParaRPr b="0" lang="en-GB" sz="1800" spc="-1" strike="noStrike">
              <a:latin typeface="Arial"/>
            </a:endParaRPr>
          </a:p>
        </p:txBody>
      </p:sp>
      <p:sp>
        <p:nvSpPr>
          <p:cNvPr id="305" name="CustomShape 22"/>
          <p:cNvSpPr/>
          <p:nvPr/>
        </p:nvSpPr>
        <p:spPr>
          <a:xfrm flipH="1">
            <a:off x="2172960" y="3751920"/>
            <a:ext cx="216720" cy="122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06" name="CustomShape 23"/>
          <p:cNvSpPr/>
          <p:nvPr/>
        </p:nvSpPr>
        <p:spPr>
          <a:xfrm>
            <a:off x="487440" y="6228360"/>
            <a:ext cx="20401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dereference.cpp</a:t>
            </a:r>
            <a:endParaRPr b="0" lang="en-GB" sz="1800" spc="-1" strike="noStrike">
              <a:latin typeface="Arial"/>
            </a:endParaRPr>
          </a:p>
        </p:txBody>
      </p:sp>
    </p:spTree>
  </p:cSld>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96"/>
                                        </p:tgtEl>
                                        <p:attrNameLst>
                                          <p:attrName>style.visibility</p:attrName>
                                        </p:attrNameLst>
                                      </p:cBhvr>
                                      <p:to>
                                        <p:strVal val="visible"/>
                                      </p:to>
                                    </p:set>
                                  </p:childTnLst>
                                </p:cTn>
                              </p:par>
                              <p:par>
                                <p:cTn id="193" nodeType="withEffect" fill="hold" presetClass="entr" presetID="1">
                                  <p:stCondLst>
                                    <p:cond delay="0"/>
                                  </p:stCondLst>
                                  <p:childTnLst>
                                    <p:set>
                                      <p:cBhvr>
                                        <p:cTn id="194" dur="1" fill="hold">
                                          <p:stCondLst>
                                            <p:cond delay="0"/>
                                          </p:stCondLst>
                                        </p:cTn>
                                        <p:tgtEl>
                                          <p:spTgt spid="302"/>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303"/>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05"/>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304"/>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297"/>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300"/>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memory location that a pointer points to can be accessed or modified using the </a:t>
            </a:r>
            <a:r>
              <a:rPr b="0" lang="en-GB" sz="2400" spc="-1" strike="noStrike">
                <a:solidFill>
                  <a:srgbClr val="31859c"/>
                </a:solidFill>
                <a:latin typeface="Calibri Light"/>
                <a:ea typeface="Calibri Light"/>
              </a:rPr>
              <a:t>dereference operator</a:t>
            </a:r>
            <a:r>
              <a:rPr b="0" lang="en-GB" sz="2400" spc="-1" strike="noStrike">
                <a:solidFill>
                  <a:srgbClr val="000000"/>
                </a:solidFill>
                <a:latin typeface="Calibri Light"/>
                <a:ea typeface="Calibri Light"/>
              </a:rPr>
              <a:t> </a:t>
            </a:r>
            <a:r>
              <a:rPr b="1" lang="en-GB" sz="2400" spc="-1" strike="noStrike">
                <a:solidFill>
                  <a:srgbClr val="e46c0a"/>
                </a:solidFill>
                <a:latin typeface="Calibri Light"/>
                <a:ea typeface="Calibri Light"/>
              </a:rPr>
              <a:t>*</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308" name="CustomShape 2"/>
          <p:cNvSpPr/>
          <p:nvPr/>
        </p:nvSpPr>
        <p:spPr>
          <a:xfrm>
            <a:off x="5824440" y="2321280"/>
            <a:ext cx="1726920" cy="1643040"/>
          </a:xfrm>
          <a:prstGeom prst="rect">
            <a:avLst/>
          </a:prstGeom>
          <a:ln>
            <a:round/>
          </a:ln>
        </p:spPr>
        <p:style>
          <a:lnRef idx="2">
            <a:schemeClr val="accent3"/>
          </a:lnRef>
          <a:fillRef idx="1">
            <a:schemeClr val="lt1"/>
          </a:fillRef>
          <a:effectRef idx="0">
            <a:schemeClr val="accent3"/>
          </a:effectRef>
          <a:fontRef idx="minor"/>
        </p:style>
      </p:sp>
      <p:sp>
        <p:nvSpPr>
          <p:cNvPr id="309"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Dereference Operator</a:t>
            </a:r>
            <a:r>
              <a:rPr b="0" lang="en-GB" sz="4400" spc="-1" strike="noStrike">
                <a:solidFill>
                  <a:srgbClr val="000000"/>
                </a:solidFill>
                <a:latin typeface="Avenir Next"/>
                <a:ea typeface="Avenir Next"/>
              </a:rPr>
              <a:t>	</a:t>
            </a:r>
            <a:endParaRPr b="0" lang="en-GB" sz="4400" spc="-1" strike="noStrike">
              <a:latin typeface="Arial"/>
            </a:endParaRPr>
          </a:p>
        </p:txBody>
      </p:sp>
      <p:sp>
        <p:nvSpPr>
          <p:cNvPr id="310"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49A06D9-65B5-43EB-8162-88D8D27990A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11" name="CustomShape 5"/>
          <p:cNvSpPr/>
          <p:nvPr/>
        </p:nvSpPr>
        <p:spPr>
          <a:xfrm>
            <a:off x="709560" y="2387520"/>
            <a:ext cx="4524120" cy="3860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onsolas"/>
                <a:ea typeface="Consolas Regular"/>
              </a:rPr>
              <a:t>int x = 10, y;</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int * ptr = &amp;x;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y = *ptr;</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*ptr = 20;</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808080"/>
                </a:solidFill>
                <a:latin typeface="Consolas"/>
                <a:ea typeface="Consolas Regular"/>
              </a:rPr>
              <a:t>cout &lt;&lt; *ptr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ptr = &amp;y;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x &lt;&lt; ' ' &lt;&lt; y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*ptr &lt;&lt; endl;</a:t>
            </a:r>
            <a:endParaRPr b="0" lang="en-GB" sz="1800" spc="-1" strike="noStrike">
              <a:latin typeface="Arial"/>
            </a:endParaRPr>
          </a:p>
        </p:txBody>
      </p:sp>
      <p:sp>
        <p:nvSpPr>
          <p:cNvPr id="312" name="CustomShape 6"/>
          <p:cNvSpPr/>
          <p:nvPr/>
        </p:nvSpPr>
        <p:spPr>
          <a:xfrm>
            <a:off x="7572600" y="25164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x</a:t>
            </a:r>
            <a:endParaRPr b="0" lang="en-GB" sz="1800" spc="-1" strike="noStrike">
              <a:latin typeface="Arial"/>
            </a:endParaRPr>
          </a:p>
        </p:txBody>
      </p:sp>
      <p:sp>
        <p:nvSpPr>
          <p:cNvPr id="313" name="CustomShape 7"/>
          <p:cNvSpPr/>
          <p:nvPr/>
        </p:nvSpPr>
        <p:spPr>
          <a:xfrm>
            <a:off x="5903640" y="251640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314" name="CustomShape 8"/>
          <p:cNvSpPr/>
          <p:nvPr/>
        </p:nvSpPr>
        <p:spPr>
          <a:xfrm>
            <a:off x="7572600" y="296352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y</a:t>
            </a:r>
            <a:endParaRPr b="0" lang="en-GB" sz="1800" spc="-1" strike="noStrike">
              <a:latin typeface="Arial"/>
            </a:endParaRPr>
          </a:p>
        </p:txBody>
      </p:sp>
      <p:sp>
        <p:nvSpPr>
          <p:cNvPr id="315" name="CustomShape 9"/>
          <p:cNvSpPr/>
          <p:nvPr/>
        </p:nvSpPr>
        <p:spPr>
          <a:xfrm>
            <a:off x="5903640" y="29714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16" name="CustomShape 10"/>
          <p:cNvSpPr/>
          <p:nvPr/>
        </p:nvSpPr>
        <p:spPr>
          <a:xfrm>
            <a:off x="7562160" y="3410280"/>
            <a:ext cx="590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ptr</a:t>
            </a:r>
            <a:endParaRPr b="0" lang="en-GB" sz="1800" spc="-1" strike="noStrike">
              <a:latin typeface="Arial"/>
            </a:endParaRPr>
          </a:p>
        </p:txBody>
      </p:sp>
      <p:sp>
        <p:nvSpPr>
          <p:cNvPr id="317" name="CustomShape 11"/>
          <p:cNvSpPr/>
          <p:nvPr/>
        </p:nvSpPr>
        <p:spPr>
          <a:xfrm>
            <a:off x="5903640" y="342612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18" name="CustomShape 12"/>
          <p:cNvSpPr/>
          <p:nvPr/>
        </p:nvSpPr>
        <p:spPr>
          <a:xfrm rot="10800000">
            <a:off x="5928480" y="4490280"/>
            <a:ext cx="11880" cy="909000"/>
          </a:xfrm>
          <a:prstGeom prst="curvedConnector3">
            <a:avLst>
              <a:gd name="adj1" fmla="val 3289655"/>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319" name="CustomShape 13"/>
          <p:cNvSpPr/>
          <p:nvPr/>
        </p:nvSpPr>
        <p:spPr>
          <a:xfrm>
            <a:off x="6467040" y="2963520"/>
            <a:ext cx="4230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320" name="CustomShape 14"/>
          <p:cNvSpPr/>
          <p:nvPr/>
        </p:nvSpPr>
        <p:spPr>
          <a:xfrm>
            <a:off x="5903640" y="25142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321" name="CustomShape 15"/>
          <p:cNvSpPr/>
          <p:nvPr/>
        </p:nvSpPr>
        <p:spPr>
          <a:xfrm>
            <a:off x="5824440" y="4584600"/>
            <a:ext cx="2353320" cy="1643040"/>
          </a:xfrm>
          <a:prstGeom prst="rect">
            <a:avLst/>
          </a:prstGeom>
          <a:ln>
            <a:round/>
          </a:ln>
        </p:spPr>
        <p:style>
          <a:lnRef idx="2">
            <a:schemeClr val="accent4"/>
          </a:lnRef>
          <a:fillRef idx="1">
            <a:schemeClr val="lt1"/>
          </a:fillRef>
          <a:effectRef idx="0">
            <a:schemeClr val="accent4"/>
          </a:effectRef>
          <a:fontRef idx="minor"/>
        </p:style>
      </p:sp>
      <p:sp>
        <p:nvSpPr>
          <p:cNvPr id="322" name="CustomShape 16"/>
          <p:cNvSpPr/>
          <p:nvPr/>
        </p:nvSpPr>
        <p:spPr>
          <a:xfrm>
            <a:off x="5846760" y="431352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323" name="CustomShape 17"/>
          <p:cNvSpPr/>
          <p:nvPr/>
        </p:nvSpPr>
        <p:spPr>
          <a:xfrm>
            <a:off x="5881680" y="4675680"/>
            <a:ext cx="788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20 10</a:t>
            </a:r>
            <a:endParaRPr b="0" lang="en-GB" sz="1600" spc="-1" strike="noStrike">
              <a:latin typeface="Arial"/>
            </a:endParaRPr>
          </a:p>
        </p:txBody>
      </p:sp>
      <p:sp>
        <p:nvSpPr>
          <p:cNvPr id="324" name="CustomShape 18"/>
          <p:cNvSpPr/>
          <p:nvPr/>
        </p:nvSpPr>
        <p:spPr>
          <a:xfrm>
            <a:off x="5896440" y="5014080"/>
            <a:ext cx="4230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a:t>
            </a:r>
            <a:endParaRPr b="0" lang="en-GB" sz="1600" spc="-1" strike="noStrike">
              <a:latin typeface="Arial"/>
            </a:endParaRPr>
          </a:p>
        </p:txBody>
      </p:sp>
      <p:sp>
        <p:nvSpPr>
          <p:cNvPr id="325" name="CustomShape 19"/>
          <p:cNvSpPr/>
          <p:nvPr/>
        </p:nvSpPr>
        <p:spPr>
          <a:xfrm rot="10800000">
            <a:off x="5928480" y="4035600"/>
            <a:ext cx="11880" cy="454320"/>
          </a:xfrm>
          <a:prstGeom prst="curvedConnector3">
            <a:avLst>
              <a:gd name="adj1" fmla="val 3413796"/>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326" name="CustomShape 20"/>
          <p:cNvSpPr/>
          <p:nvPr/>
        </p:nvSpPr>
        <p:spPr>
          <a:xfrm>
            <a:off x="5903640" y="2971440"/>
            <a:ext cx="156168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11</a:t>
            </a:r>
            <a:endParaRPr b="0" lang="en-GB" sz="1600" spc="-1" strike="noStrike">
              <a:latin typeface="Arial"/>
            </a:endParaRPr>
          </a:p>
        </p:txBody>
      </p:sp>
      <p:sp>
        <p:nvSpPr>
          <p:cNvPr id="327" name="CustomShape 21"/>
          <p:cNvSpPr/>
          <p:nvPr/>
        </p:nvSpPr>
        <p:spPr>
          <a:xfrm>
            <a:off x="5881680" y="5352840"/>
            <a:ext cx="788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20 11</a:t>
            </a:r>
            <a:endParaRPr b="0" lang="en-GB" sz="1600" spc="-1" strike="noStrike">
              <a:latin typeface="Arial"/>
            </a:endParaRPr>
          </a:p>
        </p:txBody>
      </p:sp>
      <p:sp>
        <p:nvSpPr>
          <p:cNvPr id="328" name="CustomShape 22"/>
          <p:cNvSpPr/>
          <p:nvPr/>
        </p:nvSpPr>
        <p:spPr>
          <a:xfrm>
            <a:off x="5896440" y="5691240"/>
            <a:ext cx="4230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11</a:t>
            </a:r>
            <a:endParaRPr b="0" lang="en-GB" sz="1600" spc="-1" strike="noStrike">
              <a:latin typeface="Arial"/>
            </a:endParaRPr>
          </a:p>
        </p:txBody>
      </p:sp>
      <p:sp>
        <p:nvSpPr>
          <p:cNvPr id="329" name="CustomShape 23"/>
          <p:cNvSpPr/>
          <p:nvPr/>
        </p:nvSpPr>
        <p:spPr>
          <a:xfrm>
            <a:off x="444240" y="2492640"/>
            <a:ext cx="4579560" cy="7858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31859c"/>
                </a:solidFill>
                <a:latin typeface="Consolas"/>
                <a:ea typeface="Consolas Regular"/>
              </a:rPr>
              <a:t>*ptr </a:t>
            </a:r>
            <a:r>
              <a:rPr b="0" lang="en-GB" sz="1800" spc="-1" strike="noStrike">
                <a:solidFill>
                  <a:srgbClr val="000000"/>
                </a:solidFill>
                <a:latin typeface="Avenir Next Condensed Regular"/>
                <a:ea typeface="Consolas Regular"/>
              </a:rPr>
              <a:t>can be viewed as an alias (i.e., another name) of the variable that the pointer </a:t>
            </a:r>
            <a:r>
              <a:rPr b="0" lang="en-GB" sz="1800" spc="-1" strike="noStrike">
                <a:solidFill>
                  <a:srgbClr val="31859c"/>
                </a:solidFill>
                <a:latin typeface="Consolas"/>
                <a:ea typeface="Consolas Regular"/>
              </a:rPr>
              <a:t>ptr</a:t>
            </a:r>
            <a:r>
              <a:rPr b="0" lang="en-GB" sz="1800" spc="-1" strike="noStrike">
                <a:solidFill>
                  <a:srgbClr val="000000"/>
                </a:solidFill>
                <a:latin typeface="Avenir Next Condensed Regular"/>
                <a:ea typeface="Consolas Regular"/>
              </a:rPr>
              <a:t> points to.</a:t>
            </a:r>
            <a:endParaRPr b="0" lang="en-GB" sz="1800" spc="-1" strike="noStrike">
              <a:latin typeface="Arial"/>
            </a:endParaRPr>
          </a:p>
        </p:txBody>
      </p:sp>
      <p:sp>
        <p:nvSpPr>
          <p:cNvPr id="330" name="CustomShape 24"/>
          <p:cNvSpPr/>
          <p:nvPr/>
        </p:nvSpPr>
        <p:spPr>
          <a:xfrm>
            <a:off x="1224000" y="3560760"/>
            <a:ext cx="4428360" cy="9028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Note that </a:t>
            </a:r>
            <a:r>
              <a:rPr b="0" lang="en-GB" sz="1800" spc="-1" strike="noStrike">
                <a:solidFill>
                  <a:srgbClr val="31859c"/>
                </a:solidFill>
                <a:latin typeface="Consolas"/>
                <a:ea typeface="Consolas Regular"/>
              </a:rPr>
              <a:t>*</a:t>
            </a:r>
            <a:r>
              <a:rPr b="0" lang="en-GB" sz="1800" spc="-1" strike="noStrike">
                <a:solidFill>
                  <a:srgbClr val="000000"/>
                </a:solidFill>
                <a:latin typeface="Avenir Next Condensed Regular"/>
                <a:ea typeface="Consolas Regular"/>
              </a:rPr>
              <a:t> is both used (1) to </a:t>
            </a:r>
            <a:r>
              <a:rPr b="0" lang="en-GB" sz="1800" spc="-1" strike="noStrike">
                <a:solidFill>
                  <a:srgbClr val="e46c0a"/>
                </a:solidFill>
                <a:latin typeface="Avenir Next Condensed Regular"/>
                <a:ea typeface="Consolas Regular"/>
              </a:rPr>
              <a:t>declare</a:t>
            </a:r>
            <a:r>
              <a:rPr b="0" lang="en-GB" sz="1800" spc="-1" strike="noStrike">
                <a:solidFill>
                  <a:srgbClr val="000000"/>
                </a:solidFill>
                <a:latin typeface="Avenir Next Condensed Regular"/>
                <a:ea typeface="Consolas Regular"/>
              </a:rPr>
              <a:t> a pointer and (2) to </a:t>
            </a:r>
            <a:r>
              <a:rPr b="0" lang="en-GB" sz="1800" spc="-1" strike="noStrike">
                <a:solidFill>
                  <a:srgbClr val="e46c0a"/>
                </a:solidFill>
                <a:latin typeface="Avenir Next Condensed Regular"/>
                <a:ea typeface="Consolas Regular"/>
              </a:rPr>
              <a:t>dereference</a:t>
            </a:r>
            <a:r>
              <a:rPr b="0" lang="en-GB" sz="1800" spc="-1" strike="noStrike">
                <a:solidFill>
                  <a:srgbClr val="000000"/>
                </a:solidFill>
                <a:latin typeface="Avenir Next Condensed Regular"/>
                <a:ea typeface="Consolas Regular"/>
              </a:rPr>
              <a:t> a pointer.  It has different meanings in the two cases.</a:t>
            </a:r>
            <a:endParaRPr b="0" lang="en-GB" sz="1800" spc="-1" strike="noStrike">
              <a:latin typeface="Arial"/>
            </a:endParaRPr>
          </a:p>
        </p:txBody>
      </p:sp>
      <p:sp>
        <p:nvSpPr>
          <p:cNvPr id="331" name="CustomShape 25"/>
          <p:cNvSpPr/>
          <p:nvPr/>
        </p:nvSpPr>
        <p:spPr>
          <a:xfrm>
            <a:off x="2366640" y="5040000"/>
            <a:ext cx="3457440" cy="94788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 parentheses are necessary since the </a:t>
            </a:r>
            <a:r>
              <a:rPr b="0" lang="en-GB" sz="1800" spc="-1" strike="noStrike">
                <a:solidFill>
                  <a:srgbClr val="000000"/>
                </a:solidFill>
                <a:latin typeface="Consolas"/>
                <a:ea typeface="Consolas Regular"/>
              </a:rPr>
              <a:t>++</a:t>
            </a:r>
            <a:r>
              <a:rPr b="0" lang="en-GB" sz="1800" spc="-1" strike="noStrike">
                <a:solidFill>
                  <a:srgbClr val="000000"/>
                </a:solidFill>
                <a:latin typeface="Avenir Next Condensed Regular"/>
                <a:ea typeface="Consolas Regular"/>
              </a:rPr>
              <a:t> operator takes high precedence over </a:t>
            </a:r>
            <a:r>
              <a:rPr b="0" lang="en-GB" sz="1800" spc="-1" strike="noStrike">
                <a:solidFill>
                  <a:srgbClr val="000000"/>
                </a:solidFill>
                <a:latin typeface="Consolas"/>
                <a:ea typeface="Consolas Regular"/>
              </a:rPr>
              <a:t>*</a:t>
            </a:r>
            <a:endParaRPr b="0" lang="en-GB" sz="1800" spc="-1" strike="noStrike">
              <a:latin typeface="Arial"/>
            </a:endParaRPr>
          </a:p>
        </p:txBody>
      </p:sp>
      <p:sp>
        <p:nvSpPr>
          <p:cNvPr id="332" name="CustomShape 26"/>
          <p:cNvSpPr/>
          <p:nvPr/>
        </p:nvSpPr>
        <p:spPr>
          <a:xfrm flipH="1">
            <a:off x="2050920" y="5125320"/>
            <a:ext cx="681840" cy="129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33" name="CustomShape 27"/>
          <p:cNvSpPr/>
          <p:nvPr/>
        </p:nvSpPr>
        <p:spPr>
          <a:xfrm>
            <a:off x="487440" y="6228360"/>
            <a:ext cx="20401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dereference.cpp</a:t>
            </a:r>
            <a:endParaRPr b="0" lang="en-GB" sz="1800" spc="-1" strike="noStrike">
              <a:latin typeface="Arial"/>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xit" presetID="1">
                                  <p:stCondLst>
                                    <p:cond delay="0"/>
                                  </p:stCondLst>
                                  <p:childTnLst>
                                    <p:set>
                                      <p:cBhvr>
                                        <p:cTn id="218" dur="1" fill="hold">
                                          <p:stCondLst>
                                            <p:cond delay="0"/>
                                          </p:stCondLst>
                                        </p:cTn>
                                        <p:tgtEl>
                                          <p:spTgt spid="318"/>
                                        </p:tgtEl>
                                        <p:attrNameLst>
                                          <p:attrName>style.visibility</p:attrName>
                                        </p:attrNameLst>
                                      </p:cBhvr>
                                      <p:to>
                                        <p:strVal val="hidden"/>
                                      </p:to>
                                    </p:set>
                                  </p:childTnLst>
                                </p:cTn>
                              </p:par>
                              <p:par>
                                <p:cTn id="219" nodeType="withEffect" fill="hold" presetClass="entr" presetID="1">
                                  <p:stCondLst>
                                    <p:cond delay="0"/>
                                  </p:stCondLst>
                                  <p:childTnLst>
                                    <p:set>
                                      <p:cBhvr>
                                        <p:cTn id="220" dur="1" fill="hold">
                                          <p:stCondLst>
                                            <p:cond delay="0"/>
                                          </p:stCondLst>
                                        </p:cTn>
                                        <p:tgtEl>
                                          <p:spTgt spid="325"/>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29"/>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2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327"/>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328"/>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330"/>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331"/>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000" spc="-1" strike="noStrike">
                <a:solidFill>
                  <a:srgbClr val="000000"/>
                </a:solidFill>
                <a:latin typeface="Avenir Next"/>
                <a:ea typeface="Avenir Next"/>
              </a:rPr>
              <a:t>Before We Start</a:t>
            </a:r>
            <a:endParaRPr b="0" lang="en-GB" sz="4000" spc="-1" strike="noStrike">
              <a:latin typeface="Arial"/>
            </a:endParaRPr>
          </a:p>
        </p:txBody>
      </p:sp>
      <p:sp>
        <p:nvSpPr>
          <p:cNvPr id="125" name="CustomShape 2"/>
          <p:cNvSpPr/>
          <p:nvPr/>
        </p:nvSpPr>
        <p:spPr>
          <a:xfrm>
            <a:off x="457200" y="1417680"/>
            <a:ext cx="8529840" cy="54093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We will go through three topics in this module:</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first topic is on </a:t>
            </a:r>
            <a:r>
              <a:rPr b="1" lang="en-GB" sz="2400" spc="-1" strike="noStrike">
                <a:solidFill>
                  <a:srgbClr val="e46c0a"/>
                </a:solidFill>
                <a:latin typeface="Calibri Light"/>
                <a:ea typeface="Calibri Light"/>
              </a:rPr>
              <a:t>Pointers</a:t>
            </a:r>
            <a:r>
              <a:rPr b="0" lang="en-GB" sz="2400" spc="-1" strike="noStrike">
                <a:solidFill>
                  <a:srgbClr val="000000"/>
                </a:solidFill>
                <a:latin typeface="Calibri Light"/>
                <a:ea typeface="Calibri Light"/>
              </a:rPr>
              <a:t>, which is a powerful construct in C/C++ for directly accessing a memory location.  As such, you, as a programmer, can have almost full control with how memory operations are done in the code.  But at the same time, you will also need to be really careful about pointer handling or your program will easily crash.</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will then talk about </a:t>
            </a:r>
            <a:r>
              <a:rPr b="1" lang="en-GB" sz="2400" spc="-1" strike="noStrike">
                <a:solidFill>
                  <a:srgbClr val="e46c0a"/>
                </a:solidFill>
                <a:latin typeface="Calibri Light"/>
                <a:ea typeface="Calibri Light"/>
              </a:rPr>
              <a:t>Dynamic Memory</a:t>
            </a:r>
            <a:r>
              <a:rPr b="0" lang="en-GB" sz="2400" spc="-1" strike="noStrike">
                <a:solidFill>
                  <a:srgbClr val="000000"/>
                </a:solidFill>
                <a:latin typeface="Calibri Light"/>
                <a:ea typeface="Calibri Light"/>
              </a:rPr>
              <a:t>.  By making use of pointers, you program can then allocate and release memory during runtime.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Further develop from pointers and dynamic memory, we introduce </a:t>
            </a:r>
            <a:r>
              <a:rPr b="1" lang="en-GB" sz="2400" spc="-1" strike="noStrike">
                <a:solidFill>
                  <a:srgbClr val="e46c0a"/>
                </a:solidFill>
                <a:latin typeface="Calibri Light"/>
                <a:ea typeface="Calibri Light"/>
              </a:rPr>
              <a:t>Linked Lists </a:t>
            </a:r>
            <a:r>
              <a:rPr b="0" lang="en-GB" sz="2400" spc="-1" strike="noStrike">
                <a:solidFill>
                  <a:srgbClr val="000000"/>
                </a:solidFill>
                <a:latin typeface="Calibri Light"/>
                <a:ea typeface="Calibri Light"/>
              </a:rPr>
              <a:t>which are dynamic data structures which give us an alternative to arrays for storing a collection of data.  We will also compare the performance of arrays and linked lists on different data operations.</a:t>
            </a:r>
            <a:endParaRPr b="0" lang="en-GB" sz="2400" spc="-1" strike="noStrike">
              <a:latin typeface="Arial"/>
            </a:endParaRPr>
          </a:p>
        </p:txBody>
      </p:sp>
      <p:sp>
        <p:nvSpPr>
          <p:cNvPr id="12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E1E97BE-5E0D-4339-89EB-BEC3E5BD695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130A4AB-80CF-4ED7-8916-A423C6B47B0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35" name="CustomShape 2"/>
          <p:cNvSpPr/>
          <p:nvPr/>
        </p:nvSpPr>
        <p:spPr>
          <a:xfrm>
            <a:off x="371520" y="876960"/>
            <a:ext cx="3031920" cy="21729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x = 10, y = 20;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s = "abc";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ptr1, * ptr2; int * ptr3;</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ptr4;</a:t>
            </a:r>
            <a:endParaRPr b="0" lang="en-GB" sz="1800" spc="-1" strike="noStrike">
              <a:latin typeface="Arial"/>
            </a:endParaRPr>
          </a:p>
        </p:txBody>
      </p:sp>
      <p:sp>
        <p:nvSpPr>
          <p:cNvPr id="336" name="CustomShape 3"/>
          <p:cNvSpPr/>
          <p:nvPr/>
        </p:nvSpPr>
        <p:spPr>
          <a:xfrm>
            <a:off x="3461400" y="345960"/>
            <a:ext cx="5455080" cy="4694400"/>
          </a:xfrm>
          <a:prstGeom prst="roundRect">
            <a:avLst>
              <a:gd name="adj" fmla="val 6638"/>
            </a:avLst>
          </a:prstGeom>
          <a:ln>
            <a:round/>
          </a:ln>
        </p:spPr>
        <p:style>
          <a:lnRef idx="2">
            <a:schemeClr val="accent3"/>
          </a:lnRef>
          <a:fillRef idx="1">
            <a:schemeClr val="lt1"/>
          </a:fillRef>
          <a:effectRef idx="0">
            <a:schemeClr val="accent3"/>
          </a:effectRef>
          <a:fontRef idx="minor"/>
        </p:style>
        <p:txBody>
          <a:bodyPr lIns="90000" rIns="90000" tIns="45000" bIns="45000" anchor="ctr"/>
          <a:p>
            <a:pPr>
              <a:lnSpc>
                <a:spcPct val="100000"/>
              </a:lnSpc>
            </a:pPr>
            <a:r>
              <a:rPr b="0" lang="en-GB" sz="1800" spc="-1" strike="noStrike">
                <a:solidFill>
                  <a:srgbClr val="000000"/>
                </a:solidFill>
                <a:latin typeface="Avenir Next Condensed Regular"/>
                <a:ea typeface="DejaVu Sans"/>
              </a:rPr>
              <a:t>What are the results of the followings?</a:t>
            </a:r>
            <a:endParaRPr b="0" lang="en-GB" sz="1800" spc="-1" strike="noStrike">
              <a:latin typeface="Arial"/>
            </a:endParaRPr>
          </a:p>
          <a:p>
            <a:pPr marL="341280" indent="-34056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ptr1 = &amp;x;</a:t>
            </a:r>
            <a:endParaRPr b="0" lang="en-GB" sz="1800" spc="-1" strike="noStrike">
              <a:latin typeface="Arial"/>
            </a:endParaRPr>
          </a:p>
          <a:p>
            <a:pPr marL="341280" indent="-34056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ptr2 = &amp;y;</a:t>
            </a:r>
            <a:endParaRPr b="0" lang="en-GB" sz="1800" spc="-1" strike="noStrike">
              <a:latin typeface="Arial"/>
            </a:endParaRPr>
          </a:p>
          <a:p>
            <a:pPr marL="341280" indent="-34056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ptr3 = &amp;y;</a:t>
            </a:r>
            <a:endParaRPr b="0" lang="en-GB" sz="1800" spc="-1" strike="noStrike">
              <a:latin typeface="Arial"/>
            </a:endParaRPr>
          </a:p>
          <a:p>
            <a:pPr marL="341280" indent="-34056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ptr4 = &amp;y;</a:t>
            </a:r>
            <a:endParaRPr b="0" lang="en-GB" sz="1800" spc="-1" strike="noStrike">
              <a:latin typeface="Arial"/>
            </a:endParaRPr>
          </a:p>
          <a:p>
            <a:pPr marL="341280" indent="-34056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*ptr1 = *ptr2;</a:t>
            </a:r>
            <a:endParaRPr b="0" lang="en-GB" sz="1800" spc="-1" strike="noStrike">
              <a:latin typeface="Arial"/>
            </a:endParaRPr>
          </a:p>
          <a:p>
            <a:pPr marL="341280" indent="-34056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*ptr3 = *&amp;x - 10;</a:t>
            </a:r>
            <a:endParaRPr b="0" lang="en-GB" sz="1800" spc="-1" strike="noStrike">
              <a:latin typeface="Arial"/>
            </a:endParaRPr>
          </a:p>
          <a:p>
            <a:pPr marL="341280" indent="-340560">
              <a:lnSpc>
                <a:spcPct val="100000"/>
              </a:lnSpc>
              <a:spcBef>
                <a:spcPts val="2401"/>
              </a:spcBef>
              <a:buClr>
                <a:srgbClr val="000000"/>
              </a:buClr>
              <a:buFont typeface="Arial"/>
              <a:buChar char="•"/>
            </a:pPr>
            <a:r>
              <a:rPr b="0" lang="en-GB" sz="1800" spc="-1" strike="noStrike">
                <a:solidFill>
                  <a:srgbClr val="000000"/>
                </a:solidFill>
                <a:latin typeface="Consolas"/>
                <a:ea typeface="Consolas Regular"/>
              </a:rPr>
              <a:t>cout &lt;&lt; *ptr3;</a:t>
            </a:r>
            <a:endParaRPr b="0" lang="en-GB" sz="1800" spc="-1" strike="noStrike">
              <a:latin typeface="Arial"/>
            </a:endParaRPr>
          </a:p>
        </p:txBody>
      </p:sp>
      <p:sp>
        <p:nvSpPr>
          <p:cNvPr id="337" name="CustomShape 4"/>
          <p:cNvSpPr/>
          <p:nvPr/>
        </p:nvSpPr>
        <p:spPr>
          <a:xfrm>
            <a:off x="5806800" y="967680"/>
            <a:ext cx="2401200" cy="41724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ptr1 </a:t>
            </a:r>
            <a:r>
              <a:rPr b="0" lang="en-GB" sz="1800" spc="-1" strike="noStrike">
                <a:solidFill>
                  <a:srgbClr val="000000"/>
                </a:solidFill>
                <a:latin typeface="Avenir Next Condensed Regular"/>
                <a:ea typeface="Consolas Regular"/>
              </a:rPr>
              <a:t>points to</a:t>
            </a:r>
            <a:r>
              <a:rPr b="0" lang="en-GB" sz="1800" spc="-1" strike="noStrike">
                <a:solidFill>
                  <a:srgbClr val="000000"/>
                </a:solidFill>
                <a:latin typeface="Consolas"/>
                <a:ea typeface="Consolas Regular"/>
              </a:rPr>
              <a:t> x</a:t>
            </a:r>
            <a:endParaRPr b="0" lang="en-GB" sz="1800" spc="-1" strike="noStrike">
              <a:latin typeface="Arial"/>
            </a:endParaRPr>
          </a:p>
        </p:txBody>
      </p:sp>
      <p:sp>
        <p:nvSpPr>
          <p:cNvPr id="338" name="CustomShape 5"/>
          <p:cNvSpPr/>
          <p:nvPr/>
        </p:nvSpPr>
        <p:spPr>
          <a:xfrm>
            <a:off x="5806800" y="1575720"/>
            <a:ext cx="2401200" cy="417240"/>
          </a:xfrm>
          <a:prstGeom prst="rect">
            <a:avLst/>
          </a:prstGeom>
          <a:solidFill>
            <a:schemeClr val="accent5">
              <a:lumMod val="20000"/>
              <a:lumOff val="80000"/>
            </a:schemeClr>
          </a:solidFill>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ptr2 </a:t>
            </a:r>
            <a:r>
              <a:rPr b="0" lang="en-GB" sz="1800" spc="-1" strike="noStrike">
                <a:solidFill>
                  <a:srgbClr val="000000"/>
                </a:solidFill>
                <a:latin typeface="Avenir Next Condensed Regular"/>
                <a:ea typeface="Consolas Regular"/>
              </a:rPr>
              <a:t>points to</a:t>
            </a:r>
            <a:r>
              <a:rPr b="0" lang="en-GB" sz="1800" spc="-1" strike="noStrike">
                <a:solidFill>
                  <a:srgbClr val="000000"/>
                </a:solidFill>
                <a:latin typeface="Consolas"/>
                <a:ea typeface="Consolas Regular"/>
              </a:rPr>
              <a:t> y</a:t>
            </a:r>
            <a:endParaRPr b="0" lang="en-GB" sz="1800" spc="-1" strike="noStrike">
              <a:latin typeface="Arial"/>
            </a:endParaRPr>
          </a:p>
        </p:txBody>
      </p:sp>
      <p:sp>
        <p:nvSpPr>
          <p:cNvPr id="339" name="CustomShape 6"/>
          <p:cNvSpPr/>
          <p:nvPr/>
        </p:nvSpPr>
        <p:spPr>
          <a:xfrm>
            <a:off x="5524920" y="2719080"/>
            <a:ext cx="3345480" cy="589320"/>
          </a:xfrm>
          <a:prstGeom prst="rect">
            <a:avLst/>
          </a:prstGeom>
          <a:solidFill>
            <a:schemeClr val="accent5">
              <a:lumMod val="20000"/>
              <a:lumOff val="80000"/>
            </a:schemeClr>
          </a:solidFill>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Consolas Regular"/>
              </a:rPr>
              <a:t>Error! A pointer to </a:t>
            </a:r>
            <a:r>
              <a:rPr b="0" lang="en-GB" sz="1800" spc="-1" strike="noStrike">
                <a:solidFill>
                  <a:srgbClr val="000000"/>
                </a:solidFill>
                <a:latin typeface="Consolas"/>
                <a:ea typeface="Consolas Regular"/>
              </a:rPr>
              <a:t>string </a:t>
            </a:r>
            <a:r>
              <a:rPr b="0" lang="en-GB" sz="1800" spc="-1" strike="noStrike">
                <a:solidFill>
                  <a:srgbClr val="000000"/>
                </a:solidFill>
                <a:latin typeface="Avenir Next Condensed Regular"/>
                <a:ea typeface="Consolas Regular"/>
              </a:rPr>
              <a:t>cannot store the address of an </a:t>
            </a:r>
            <a:r>
              <a:rPr b="0" lang="en-GB" sz="1800" spc="-1" strike="noStrike">
                <a:solidFill>
                  <a:srgbClr val="000000"/>
                </a:solidFill>
                <a:latin typeface="Consolas"/>
                <a:ea typeface="Consolas Regular"/>
              </a:rPr>
              <a:t>int</a:t>
            </a:r>
            <a:endParaRPr b="0" lang="en-GB" sz="1800" spc="-1" strike="noStrike">
              <a:latin typeface="Arial"/>
            </a:endParaRPr>
          </a:p>
        </p:txBody>
      </p:sp>
      <p:sp>
        <p:nvSpPr>
          <p:cNvPr id="340" name="CustomShape 7"/>
          <p:cNvSpPr/>
          <p:nvPr/>
        </p:nvSpPr>
        <p:spPr>
          <a:xfrm>
            <a:off x="5806800" y="2146680"/>
            <a:ext cx="2401200" cy="41724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ptr3 </a:t>
            </a:r>
            <a:r>
              <a:rPr b="0" lang="en-GB" sz="1800" spc="-1" strike="noStrike">
                <a:solidFill>
                  <a:srgbClr val="000000"/>
                </a:solidFill>
                <a:latin typeface="Avenir Next Condensed Regular"/>
                <a:ea typeface="Consolas Regular"/>
              </a:rPr>
              <a:t>also points to y</a:t>
            </a:r>
            <a:r>
              <a:rPr b="0" lang="en-GB" sz="1800" spc="-1" strike="noStrike">
                <a:solidFill>
                  <a:srgbClr val="000000"/>
                </a:solidFill>
                <a:latin typeface="Consolas"/>
                <a:ea typeface="Consolas Regular"/>
              </a:rPr>
              <a:t> </a:t>
            </a:r>
            <a:endParaRPr b="0" lang="en-GB" sz="1800" spc="-1" strike="noStrike">
              <a:latin typeface="Arial"/>
            </a:endParaRPr>
          </a:p>
        </p:txBody>
      </p:sp>
      <p:sp>
        <p:nvSpPr>
          <p:cNvPr id="341" name="CustomShape 8"/>
          <p:cNvSpPr/>
          <p:nvPr/>
        </p:nvSpPr>
        <p:spPr>
          <a:xfrm>
            <a:off x="6189480" y="3376800"/>
            <a:ext cx="2401200" cy="43632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x </a:t>
            </a:r>
            <a:r>
              <a:rPr b="0" lang="en-GB" sz="1800" spc="-1" strike="noStrike">
                <a:solidFill>
                  <a:srgbClr val="000000"/>
                </a:solidFill>
                <a:latin typeface="Avenir Next Condensed Regular"/>
                <a:ea typeface="Consolas Regular"/>
              </a:rPr>
              <a:t>now stores</a:t>
            </a:r>
            <a:r>
              <a:rPr b="0" lang="en-GB" sz="1800" spc="-1" strike="noStrike">
                <a:solidFill>
                  <a:srgbClr val="000000"/>
                </a:solidFill>
                <a:latin typeface="Consolas"/>
                <a:ea typeface="Consolas Regular"/>
              </a:rPr>
              <a:t> 20</a:t>
            </a:r>
            <a:endParaRPr b="0" lang="en-GB" sz="1800" spc="-1" strike="noStrike">
              <a:latin typeface="Arial"/>
            </a:endParaRPr>
          </a:p>
        </p:txBody>
      </p:sp>
      <p:sp>
        <p:nvSpPr>
          <p:cNvPr id="342" name="CustomShape 9"/>
          <p:cNvSpPr/>
          <p:nvPr/>
        </p:nvSpPr>
        <p:spPr>
          <a:xfrm>
            <a:off x="6419160" y="3943080"/>
            <a:ext cx="2401200" cy="436320"/>
          </a:xfrm>
          <a:prstGeom prst="rect">
            <a:avLst/>
          </a:prstGeom>
          <a:solidFill>
            <a:schemeClr val="accent5">
              <a:lumMod val="20000"/>
              <a:lumOff val="80000"/>
            </a:schemeClr>
          </a:solidFill>
          <a:ln>
            <a:solidFill>
              <a:srgbClr val="46aac4"/>
            </a:solidFill>
            <a:round/>
          </a:ln>
          <a:effectLst>
            <a:outerShdw blurRad="40000" dir="5400000" dist="20000" rotWithShape="0">
              <a:srgbClr val="000000">
                <a:alpha val="38000"/>
              </a:srgbClr>
            </a:outerShdw>
          </a:effectLst>
        </p:spPr>
        <p:style>
          <a:lnRef idx="1">
            <a:schemeClr val="accent5"/>
          </a:lnRef>
          <a:fillRef idx="2">
            <a:schemeClr val="accent5"/>
          </a:fillRef>
          <a:effectRef idx="1">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y </a:t>
            </a:r>
            <a:r>
              <a:rPr b="0" lang="en-GB" sz="1800" spc="-1" strike="noStrike">
                <a:solidFill>
                  <a:srgbClr val="000000"/>
                </a:solidFill>
                <a:latin typeface="Avenir Next Condensed Regular"/>
                <a:ea typeface="Consolas Regular"/>
              </a:rPr>
              <a:t>now stores</a:t>
            </a:r>
            <a:r>
              <a:rPr b="0" lang="en-GB" sz="1800" spc="-1" strike="noStrike">
                <a:solidFill>
                  <a:srgbClr val="000000"/>
                </a:solidFill>
                <a:latin typeface="Consolas"/>
                <a:ea typeface="Consolas Regular"/>
              </a:rPr>
              <a:t> 10</a:t>
            </a:r>
            <a:endParaRPr b="0" lang="en-GB" sz="1800" spc="-1" strike="noStrike">
              <a:latin typeface="Arial"/>
            </a:endParaRPr>
          </a:p>
        </p:txBody>
      </p:sp>
      <p:sp>
        <p:nvSpPr>
          <p:cNvPr id="343" name="CustomShape 10"/>
          <p:cNvSpPr/>
          <p:nvPr/>
        </p:nvSpPr>
        <p:spPr>
          <a:xfrm>
            <a:off x="6189480" y="4516560"/>
            <a:ext cx="2401200" cy="436320"/>
          </a:xfrm>
          <a:prstGeom prst="rect">
            <a:avLst/>
          </a:prstGeom>
          <a:solidFill>
            <a:schemeClr val="accent4">
              <a:lumMod val="20000"/>
              <a:lumOff val="80000"/>
            </a:schemeClr>
          </a:solidFill>
          <a:ln>
            <a:solidFill>
              <a:srgbClr val="7d5fa0"/>
            </a:solidFill>
            <a:round/>
          </a:ln>
          <a:effectLst>
            <a:outerShdw blurRad="40000" dir="5400000" dist="2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10</a:t>
            </a:r>
            <a:endParaRPr b="0" lang="en-GB" sz="1800" spc="-1" strike="noStrike">
              <a:latin typeface="Arial"/>
            </a:endParaRPr>
          </a:p>
        </p:txBody>
      </p:sp>
      <p:sp>
        <p:nvSpPr>
          <p:cNvPr id="344" name="CustomShape 11"/>
          <p:cNvSpPr/>
          <p:nvPr/>
        </p:nvSpPr>
        <p:spPr>
          <a:xfrm>
            <a:off x="5048280" y="4027320"/>
            <a:ext cx="475560" cy="26712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345" name="Group 12"/>
          <p:cNvGrpSpPr/>
          <p:nvPr/>
        </p:nvGrpSpPr>
        <p:grpSpPr>
          <a:xfrm>
            <a:off x="952560" y="4294800"/>
            <a:ext cx="4342680" cy="1728720"/>
            <a:chOff x="952560" y="4294800"/>
            <a:chExt cx="4342680" cy="1728720"/>
          </a:xfrm>
        </p:grpSpPr>
        <p:sp>
          <p:nvSpPr>
            <p:cNvPr id="346" name="CustomShape 13"/>
            <p:cNvSpPr/>
            <p:nvPr/>
          </p:nvSpPr>
          <p:spPr>
            <a:xfrm>
              <a:off x="952560" y="5237640"/>
              <a:ext cx="4342680" cy="7858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e46c0a"/>
                  </a:solidFill>
                  <a:latin typeface="Consolas"/>
                  <a:ea typeface="Consolas Regular"/>
                </a:rPr>
                <a:t>&amp;</a:t>
              </a:r>
              <a:r>
                <a:rPr b="0" lang="en-GB" sz="1800" spc="-1" strike="noStrike">
                  <a:solidFill>
                    <a:srgbClr val="000000"/>
                  </a:solidFill>
                  <a:latin typeface="Avenir Next Condensed Regular"/>
                  <a:ea typeface="Consolas Regular"/>
                </a:rPr>
                <a:t> and </a:t>
              </a:r>
              <a:r>
                <a:rPr b="0" lang="en-GB" sz="1800" spc="-1" strike="noStrike">
                  <a:solidFill>
                    <a:srgbClr val="e46c0a"/>
                  </a:solidFill>
                  <a:latin typeface="Consolas"/>
                  <a:ea typeface="Consolas Regular"/>
                </a:rPr>
                <a:t>*</a:t>
              </a:r>
              <a:r>
                <a:rPr b="0" lang="en-GB" sz="1800" spc="-1" strike="noStrike">
                  <a:solidFill>
                    <a:srgbClr val="000000"/>
                  </a:solidFill>
                  <a:latin typeface="Avenir Next Condensed Regular"/>
                  <a:ea typeface="Consolas Regular"/>
                </a:rPr>
                <a:t> are inverse of each other</a:t>
              </a:r>
              <a:endParaRPr b="0" lang="en-GB" sz="1800" spc="-1" strike="noStrike">
                <a:latin typeface="Arial"/>
              </a:endParaRPr>
            </a:p>
          </p:txBody>
        </p:sp>
        <p:sp>
          <p:nvSpPr>
            <p:cNvPr id="347" name="CustomShape 14"/>
            <p:cNvSpPr/>
            <p:nvPr/>
          </p:nvSpPr>
          <p:spPr>
            <a:xfrm flipH="1" flipV="1" rot="5400000">
              <a:off x="3733920" y="3684600"/>
              <a:ext cx="941760" cy="2161800"/>
            </a:xfrm>
            <a:prstGeom prst="curvedConnector3">
              <a:avLst>
                <a:gd name="adj1" fmla="val 27985"/>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Tree>
  </p:cSld>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33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338"/>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40"/>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33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341"/>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345"/>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342"/>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683600" y="2825640"/>
            <a:ext cx="2003760" cy="2513880"/>
          </a:xfrm>
          <a:prstGeom prst="rect">
            <a:avLst/>
          </a:prstGeom>
          <a:ln>
            <a:round/>
          </a:ln>
        </p:spPr>
        <p:style>
          <a:lnRef idx="2">
            <a:schemeClr val="accent3"/>
          </a:lnRef>
          <a:fillRef idx="1">
            <a:schemeClr val="lt1"/>
          </a:fillRef>
          <a:effectRef idx="0">
            <a:schemeClr val="accent3"/>
          </a:effectRef>
          <a:fontRef idx="minor"/>
        </p:style>
      </p:sp>
      <p:sp>
        <p:nvSpPr>
          <p:cNvPr id="349"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Member Access Operator</a:t>
            </a:r>
            <a:endParaRPr b="0" lang="en-GB" sz="4400" spc="-1" strike="noStrike">
              <a:latin typeface="Arial"/>
            </a:endParaRPr>
          </a:p>
        </p:txBody>
      </p:sp>
      <p:sp>
        <p:nvSpPr>
          <p:cNvPr id="350" name="CustomShape 3"/>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Consider a pointer that points to a compound data (e.g., a structure or a class):</a:t>
            </a:r>
            <a:endParaRPr b="0" lang="en-GB" sz="2400" spc="-1" strike="noStrike">
              <a:latin typeface="Arial"/>
            </a:endParaRPr>
          </a:p>
        </p:txBody>
      </p:sp>
      <p:sp>
        <p:nvSpPr>
          <p:cNvPr id="351"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6262966-FA99-40DC-B664-94D09658408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2" name="CustomShape 5"/>
          <p:cNvSpPr/>
          <p:nvPr/>
        </p:nvSpPr>
        <p:spPr>
          <a:xfrm>
            <a:off x="684000" y="2550960"/>
            <a:ext cx="3234240" cy="3080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struct Date</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day;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month;</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year;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Date today;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Date * dPtr = &amp;today;</a:t>
            </a:r>
            <a:endParaRPr b="0" lang="en-GB" sz="1800" spc="-1" strike="noStrike">
              <a:latin typeface="Arial"/>
            </a:endParaRPr>
          </a:p>
        </p:txBody>
      </p:sp>
      <p:sp>
        <p:nvSpPr>
          <p:cNvPr id="353" name="CustomShape 6"/>
          <p:cNvSpPr/>
          <p:nvPr/>
        </p:nvSpPr>
        <p:spPr>
          <a:xfrm>
            <a:off x="6718680" y="4564440"/>
            <a:ext cx="72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dPtr</a:t>
            </a:r>
            <a:endParaRPr b="0" lang="en-GB" sz="1800" spc="-1" strike="noStrike">
              <a:latin typeface="Arial"/>
            </a:endParaRPr>
          </a:p>
        </p:txBody>
      </p:sp>
      <p:sp>
        <p:nvSpPr>
          <p:cNvPr id="354" name="CustomShape 7"/>
          <p:cNvSpPr/>
          <p:nvPr/>
        </p:nvSpPr>
        <p:spPr>
          <a:xfrm rot="10800000">
            <a:off x="4848120" y="6475320"/>
            <a:ext cx="11880" cy="1695960"/>
          </a:xfrm>
          <a:prstGeom prst="curvedConnector3">
            <a:avLst>
              <a:gd name="adj1" fmla="val 458319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pSp>
        <p:nvGrpSpPr>
          <p:cNvPr id="355" name="Group 8"/>
          <p:cNvGrpSpPr/>
          <p:nvPr/>
        </p:nvGrpSpPr>
        <p:grpSpPr>
          <a:xfrm>
            <a:off x="4819680" y="2927520"/>
            <a:ext cx="2733480" cy="1505520"/>
            <a:chOff x="4819680" y="2927520"/>
            <a:chExt cx="2733480" cy="1505520"/>
          </a:xfrm>
        </p:grpSpPr>
        <p:sp>
          <p:nvSpPr>
            <p:cNvPr id="356" name="CustomShape 9"/>
            <p:cNvSpPr/>
            <p:nvPr/>
          </p:nvSpPr>
          <p:spPr>
            <a:xfrm>
              <a:off x="4823280" y="2927520"/>
              <a:ext cx="1778040" cy="1505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57" name="CustomShape 10"/>
            <p:cNvSpPr/>
            <p:nvPr/>
          </p:nvSpPr>
          <p:spPr>
            <a:xfrm>
              <a:off x="6688080" y="2961000"/>
              <a:ext cx="8650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today</a:t>
              </a:r>
              <a:endParaRPr b="0" lang="en-GB" sz="1800" spc="-1" strike="noStrike">
                <a:latin typeface="Arial"/>
              </a:endParaRPr>
            </a:p>
          </p:txBody>
        </p:sp>
        <p:sp>
          <p:nvSpPr>
            <p:cNvPr id="358" name="CustomShape 11"/>
            <p:cNvSpPr/>
            <p:nvPr/>
          </p:nvSpPr>
          <p:spPr>
            <a:xfrm>
              <a:off x="5478840" y="3066840"/>
              <a:ext cx="1022760" cy="30852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59" name="CustomShape 12"/>
            <p:cNvSpPr/>
            <p:nvPr/>
          </p:nvSpPr>
          <p:spPr>
            <a:xfrm>
              <a:off x="5478840" y="3513960"/>
              <a:ext cx="1022760" cy="30852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60" name="CustomShape 13"/>
            <p:cNvSpPr/>
            <p:nvPr/>
          </p:nvSpPr>
          <p:spPr>
            <a:xfrm>
              <a:off x="5478840" y="3961080"/>
              <a:ext cx="1022760" cy="30852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361" name="CustomShape 14"/>
            <p:cNvSpPr/>
            <p:nvPr/>
          </p:nvSpPr>
          <p:spPr>
            <a:xfrm>
              <a:off x="5001480" y="3066840"/>
              <a:ext cx="4993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Regular"/>
                </a:rPr>
                <a:t>day</a:t>
              </a:r>
              <a:endParaRPr b="0" lang="en-GB" sz="1400" spc="-1" strike="noStrike">
                <a:latin typeface="Arial"/>
              </a:endParaRPr>
            </a:p>
          </p:txBody>
        </p:sp>
        <p:sp>
          <p:nvSpPr>
            <p:cNvPr id="362" name="CustomShape 15"/>
            <p:cNvSpPr/>
            <p:nvPr/>
          </p:nvSpPr>
          <p:spPr>
            <a:xfrm>
              <a:off x="4819680" y="3515760"/>
              <a:ext cx="712800" cy="3031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400" spc="-1" strike="noStrike">
                  <a:solidFill>
                    <a:srgbClr val="000000"/>
                  </a:solidFill>
                  <a:latin typeface="Consolas"/>
                  <a:ea typeface="Consolas Regular"/>
                </a:rPr>
                <a:t>month</a:t>
              </a:r>
              <a:endParaRPr b="0" lang="en-GB" sz="1400" spc="-1" strike="noStrike">
                <a:latin typeface="Arial"/>
              </a:endParaRPr>
            </a:p>
          </p:txBody>
        </p:sp>
        <p:sp>
          <p:nvSpPr>
            <p:cNvPr id="363" name="CustomShape 16"/>
            <p:cNvSpPr/>
            <p:nvPr/>
          </p:nvSpPr>
          <p:spPr>
            <a:xfrm>
              <a:off x="4922640" y="3961080"/>
              <a:ext cx="605880" cy="3031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400" spc="-1" strike="noStrike">
                  <a:solidFill>
                    <a:srgbClr val="000000"/>
                  </a:solidFill>
                  <a:latin typeface="Consolas"/>
                  <a:ea typeface="Consolas Regular"/>
                </a:rPr>
                <a:t>year</a:t>
              </a:r>
              <a:endParaRPr b="0" lang="en-GB" sz="1400" spc="-1" strike="noStrike">
                <a:latin typeface="Arial"/>
              </a:endParaRPr>
            </a:p>
          </p:txBody>
        </p:sp>
      </p:grpSp>
      <p:sp>
        <p:nvSpPr>
          <p:cNvPr id="364" name="CustomShape 17"/>
          <p:cNvSpPr/>
          <p:nvPr/>
        </p:nvSpPr>
        <p:spPr>
          <a:xfrm>
            <a:off x="4823280" y="4624200"/>
            <a:ext cx="177804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365" name="CustomShape 18"/>
          <p:cNvSpPr/>
          <p:nvPr/>
        </p:nvSpPr>
        <p:spPr>
          <a:xfrm>
            <a:off x="4823280" y="2927520"/>
            <a:ext cx="186120" cy="3085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66" name="CustomShape 19"/>
          <p:cNvSpPr/>
          <p:nvPr/>
        </p:nvSpPr>
        <p:spPr>
          <a:xfrm>
            <a:off x="2258640" y="5815080"/>
            <a:ext cx="4342680" cy="5954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Declare a pointer to a structure of type </a:t>
            </a:r>
            <a:r>
              <a:rPr b="0" lang="en-GB" sz="1800" spc="-1" strike="noStrike">
                <a:solidFill>
                  <a:srgbClr val="000000"/>
                </a:solidFill>
                <a:latin typeface="Consolas"/>
                <a:ea typeface="Consolas Regular"/>
              </a:rPr>
              <a:t>Date</a:t>
            </a:r>
            <a:r>
              <a:rPr b="0" lang="en-GB" sz="1800" spc="-1" strike="noStrike">
                <a:solidFill>
                  <a:srgbClr val="000000"/>
                </a:solidFill>
                <a:latin typeface="Avenir Next Condensed Regular"/>
                <a:ea typeface="Consolas Regular"/>
              </a:rPr>
              <a:t> and assign the address of </a:t>
            </a:r>
            <a:r>
              <a:rPr b="0" lang="en-GB" sz="1800" spc="-1" strike="noStrike">
                <a:solidFill>
                  <a:srgbClr val="000000"/>
                </a:solidFill>
                <a:latin typeface="Consolas"/>
                <a:ea typeface="Consolas Regular"/>
              </a:rPr>
              <a:t>today</a:t>
            </a:r>
            <a:r>
              <a:rPr b="0" lang="en-GB" sz="1800" spc="-1" strike="noStrike">
                <a:solidFill>
                  <a:srgbClr val="000000"/>
                </a:solidFill>
                <a:latin typeface="Avenir Next Condensed Regular"/>
                <a:ea typeface="Consolas Regular"/>
              </a:rPr>
              <a:t> to it.</a:t>
            </a:r>
            <a:endParaRPr b="0" lang="en-GB" sz="1800" spc="-1" strike="noStrike">
              <a:latin typeface="Arial"/>
            </a:endParaRPr>
          </a:p>
        </p:txBody>
      </p:sp>
      <p:sp>
        <p:nvSpPr>
          <p:cNvPr id="367" name="CustomShape 20"/>
          <p:cNvSpPr/>
          <p:nvPr/>
        </p:nvSpPr>
        <p:spPr>
          <a:xfrm flipH="1" flipV="1">
            <a:off x="3422880" y="5452200"/>
            <a:ext cx="1006200" cy="361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Tree>
  </p:cSld>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355"/>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352">
                                            <p:txEl>
                                              <p:pRg st="9" end="9"/>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367"/>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366"/>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childTnLst>
                                    <p:set>
                                      <p:cBhvr>
                                        <p:cTn id="296" dur="1" fill="hold">
                                          <p:stCondLst>
                                            <p:cond delay="0"/>
                                          </p:stCondLst>
                                        </p:cTn>
                                        <p:tgtEl>
                                          <p:spTgt spid="354"/>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364"/>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Member Access Operator</a:t>
            </a:r>
            <a:endParaRPr b="0" lang="en-GB" sz="4400" spc="-1" strike="noStrike">
              <a:latin typeface="Arial"/>
            </a:endParaRPr>
          </a:p>
        </p:txBody>
      </p:sp>
      <p:sp>
        <p:nvSpPr>
          <p:cNvPr id="36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Now we may access the members of the structure in the following ways:</a:t>
            </a:r>
            <a:endParaRPr b="0" lang="en-GB" sz="2400" spc="-1" strike="noStrike">
              <a:latin typeface="Arial"/>
            </a:endParaRPr>
          </a:p>
        </p:txBody>
      </p:sp>
      <p:sp>
        <p:nvSpPr>
          <p:cNvPr id="37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7AE08C8-9141-40B0-A88C-C513FABDCA0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71" name="CustomShape 4"/>
          <p:cNvSpPr/>
          <p:nvPr/>
        </p:nvSpPr>
        <p:spPr>
          <a:xfrm>
            <a:off x="1352160" y="2550960"/>
            <a:ext cx="2959560" cy="521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today.year = 2015;</a:t>
            </a:r>
            <a:endParaRPr b="0" lang="en-GB" sz="1800" spc="-1" strike="noStrike">
              <a:latin typeface="Arial"/>
            </a:endParaRPr>
          </a:p>
        </p:txBody>
      </p:sp>
      <p:sp>
        <p:nvSpPr>
          <p:cNvPr id="372" name="CustomShape 5"/>
          <p:cNvSpPr/>
          <p:nvPr/>
        </p:nvSpPr>
        <p:spPr>
          <a:xfrm>
            <a:off x="4137120" y="2800080"/>
            <a:ext cx="4222440" cy="5464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By using the dot operator of a structure</a:t>
            </a:r>
            <a:endParaRPr b="0" lang="en-GB" sz="1800" spc="-1" strike="noStrike">
              <a:latin typeface="Arial"/>
            </a:endParaRPr>
          </a:p>
        </p:txBody>
      </p:sp>
      <p:sp>
        <p:nvSpPr>
          <p:cNvPr id="373" name="CustomShape 6"/>
          <p:cNvSpPr/>
          <p:nvPr/>
        </p:nvSpPr>
        <p:spPr>
          <a:xfrm>
            <a:off x="1352160" y="3580920"/>
            <a:ext cx="2959560" cy="521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(*dPtr).year = 2015;</a:t>
            </a:r>
            <a:endParaRPr b="0" lang="en-GB" sz="1800" spc="-1" strike="noStrike">
              <a:latin typeface="Arial"/>
            </a:endParaRPr>
          </a:p>
        </p:txBody>
      </p:sp>
      <p:sp>
        <p:nvSpPr>
          <p:cNvPr id="374" name="CustomShape 7"/>
          <p:cNvSpPr/>
          <p:nvPr/>
        </p:nvSpPr>
        <p:spPr>
          <a:xfrm>
            <a:off x="4137120" y="3760560"/>
            <a:ext cx="4222440" cy="12121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By first dereferencing the pointer to obtain a structure, then using the dot operator.</a:t>
            </a:r>
            <a:endParaRPr b="0" lang="en-GB" sz="1800" spc="-1" strike="noStrike">
              <a:latin typeface="Arial"/>
            </a:endParaRPr>
          </a:p>
          <a:p>
            <a:pPr algn="ctr">
              <a:lnSpc>
                <a:spcPct val="100000"/>
              </a:lnSpc>
            </a:pPr>
            <a:r>
              <a:rPr b="0" lang="en-GB" sz="1800" spc="-1" strike="noStrike">
                <a:solidFill>
                  <a:srgbClr val="000000"/>
                </a:solidFill>
                <a:latin typeface="Avenir Next Condensed Regular"/>
                <a:ea typeface="DejaVu Sans"/>
              </a:rPr>
              <a:t>Note that the parentheses are necessary here, as . (dot) takes higher precedence over * (star)</a:t>
            </a:r>
            <a:endParaRPr b="0" lang="en-GB" sz="1800" spc="-1" strike="noStrike">
              <a:latin typeface="Arial"/>
            </a:endParaRPr>
          </a:p>
        </p:txBody>
      </p:sp>
      <p:sp>
        <p:nvSpPr>
          <p:cNvPr id="375" name="CustomShape 8"/>
          <p:cNvSpPr/>
          <p:nvPr/>
        </p:nvSpPr>
        <p:spPr>
          <a:xfrm>
            <a:off x="1352160" y="5071320"/>
            <a:ext cx="2959560" cy="521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dPtr-&gt;year = 2015;</a:t>
            </a:r>
            <a:endParaRPr b="0" lang="en-GB" sz="1800" spc="-1" strike="noStrike">
              <a:latin typeface="Arial"/>
            </a:endParaRPr>
          </a:p>
        </p:txBody>
      </p:sp>
      <p:sp>
        <p:nvSpPr>
          <p:cNvPr id="376" name="CustomShape 9"/>
          <p:cNvSpPr/>
          <p:nvPr/>
        </p:nvSpPr>
        <p:spPr>
          <a:xfrm>
            <a:off x="4137120" y="5484960"/>
            <a:ext cx="4222440" cy="6404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By using the </a:t>
            </a:r>
            <a:r>
              <a:rPr b="0" lang="en-GB" sz="1800" spc="-1" strike="noStrike">
                <a:solidFill>
                  <a:srgbClr val="000000"/>
                </a:solidFill>
                <a:latin typeface="Consolas"/>
                <a:ea typeface="Consolas Regular"/>
              </a:rPr>
              <a:t>-&gt;</a:t>
            </a:r>
            <a:r>
              <a:rPr b="0" lang="en-GB" sz="1800" spc="-1" strike="noStrike">
                <a:solidFill>
                  <a:srgbClr val="000000"/>
                </a:solidFill>
                <a:latin typeface="Avenir Next Condensed Regular"/>
                <a:ea typeface="Consolas Regular"/>
              </a:rPr>
              <a:t> shorthand (which means member of pointer)</a:t>
            </a:r>
            <a:endParaRPr b="0" lang="en-GB" sz="1800" spc="-1" strike="noStrike">
              <a:latin typeface="Arial"/>
            </a:endParaRPr>
          </a:p>
        </p:txBody>
      </p:sp>
      <p:sp>
        <p:nvSpPr>
          <p:cNvPr id="377" name="CustomShape 10"/>
          <p:cNvSpPr/>
          <p:nvPr/>
        </p:nvSpPr>
        <p:spPr>
          <a:xfrm>
            <a:off x="360000" y="5987160"/>
            <a:ext cx="2890440" cy="36432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Check </a:t>
            </a:r>
            <a:r>
              <a:rPr b="0" lang="en-GB" sz="1800" spc="-1" strike="noStrike">
                <a:solidFill>
                  <a:srgbClr val="000000"/>
                </a:solidFill>
                <a:latin typeface="Calibri Light"/>
                <a:ea typeface="DejaVu Sans"/>
              </a:rPr>
              <a:t>pointer_date.cpp</a:t>
            </a:r>
            <a:endParaRPr b="0" lang="en-GB" sz="1800" spc="-1" strike="noStrike">
              <a:latin typeface="Arial"/>
            </a:endParaRPr>
          </a:p>
        </p:txBody>
      </p:sp>
    </p:spTree>
  </p:cSld>
  <p:timing>
    <p:tnLst>
      <p:par>
        <p:cTn id="301" dur="indefinite" restart="never" nodeType="tmRoot">
          <p:childTnLst>
            <p:seq>
              <p:cTn id="302" dur="indefinite" nodeType="mainSeq">
                <p:childTnLst>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371"/>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372"/>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
                                  <p:stCondLst>
                                    <p:cond delay="0"/>
                                  </p:stCondLst>
                                  <p:childTnLst>
                                    <p:set>
                                      <p:cBhvr>
                                        <p:cTn id="312" dur="1" fill="hold">
                                          <p:stCondLst>
                                            <p:cond delay="0"/>
                                          </p:stCondLst>
                                        </p:cTn>
                                        <p:tgtEl>
                                          <p:spTgt spid="373"/>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374"/>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375"/>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376"/>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Member Access Operator</a:t>
            </a:r>
            <a:endParaRPr b="0" lang="en-GB" sz="4400" spc="-1" strike="noStrike">
              <a:latin typeface="Arial"/>
            </a:endParaRPr>
          </a:p>
        </p:txBody>
      </p:sp>
      <p:sp>
        <p:nvSpPr>
          <p:cNvPr id="3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Member functions of a class can also be accessed in the same ways.</a:t>
            </a:r>
            <a:endParaRPr b="0" lang="en-GB" sz="2400" spc="-1" strike="noStrike">
              <a:latin typeface="Arial"/>
            </a:endParaRPr>
          </a:p>
        </p:txBody>
      </p:sp>
      <p:sp>
        <p:nvSpPr>
          <p:cNvPr id="38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57B4A14-E81F-4269-AB2A-B678AFDB8B2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81" name="CustomShape 4"/>
          <p:cNvSpPr/>
          <p:nvPr/>
        </p:nvSpPr>
        <p:spPr>
          <a:xfrm>
            <a:off x="875880" y="2497320"/>
            <a:ext cx="7798680" cy="29268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string s = "good day!";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sPtr = &amp;s;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s.length()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"1st word: " &lt;&lt; </a:t>
            </a:r>
            <a:r>
              <a:rPr b="0" lang="en-GB" sz="1800" spc="-1" strike="noStrike">
                <a:solidFill>
                  <a:srgbClr val="e46c0a"/>
                </a:solidFill>
                <a:latin typeface="Consolas"/>
                <a:ea typeface="Consolas Regular"/>
              </a:rPr>
              <a:t>(*sPtr).</a:t>
            </a:r>
            <a:r>
              <a:rPr b="0" lang="en-GB" sz="1800" spc="-1" strike="noStrike">
                <a:solidFill>
                  <a:srgbClr val="000000"/>
                </a:solidFill>
                <a:latin typeface="Consolas"/>
                <a:ea typeface="Consolas Regular"/>
              </a:rPr>
              <a:t>substr(0, 4)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"2nd word: " &lt;&lt; </a:t>
            </a:r>
            <a:r>
              <a:rPr b="0" lang="en-GB" sz="1800" spc="-1" strike="noStrike">
                <a:solidFill>
                  <a:srgbClr val="e46c0a"/>
                </a:solidFill>
                <a:latin typeface="Consolas"/>
                <a:ea typeface="Consolas Regular"/>
              </a:rPr>
              <a:t>sPtr-&gt;</a:t>
            </a:r>
            <a:r>
              <a:rPr b="0" lang="en-GB" sz="1800" spc="-1" strike="noStrike">
                <a:solidFill>
                  <a:srgbClr val="000000"/>
                </a:solidFill>
                <a:latin typeface="Consolas"/>
                <a:ea typeface="Consolas Regular"/>
              </a:rPr>
              <a:t>substr(5, 3)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"sixth letter: " &lt;&lt; </a:t>
            </a:r>
            <a:r>
              <a:rPr b="0" lang="en-GB" sz="1800" spc="-1" strike="noStrike">
                <a:solidFill>
                  <a:srgbClr val="e46c0a"/>
                </a:solidFill>
                <a:latin typeface="Consolas"/>
                <a:ea typeface="Consolas Regular"/>
              </a:rPr>
              <a:t>(*sPtr)</a:t>
            </a:r>
            <a:r>
              <a:rPr b="0" lang="en-GB" sz="1800" spc="-1" strike="noStrike">
                <a:solidFill>
                  <a:srgbClr val="000000"/>
                </a:solidFill>
                <a:latin typeface="Consolas"/>
                <a:ea typeface="Consolas Regular"/>
              </a:rPr>
              <a:t>[5] &lt;&lt; endl;</a:t>
            </a:r>
            <a:endParaRPr b="0" lang="en-GB" sz="1800" spc="-1" strike="noStrike">
              <a:latin typeface="Arial"/>
            </a:endParaRPr>
          </a:p>
        </p:txBody>
      </p:sp>
      <p:sp>
        <p:nvSpPr>
          <p:cNvPr id="382" name="CustomShape 5"/>
          <p:cNvSpPr/>
          <p:nvPr/>
        </p:nvSpPr>
        <p:spPr>
          <a:xfrm>
            <a:off x="5132880" y="5632560"/>
            <a:ext cx="2388960" cy="5954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*sPtr</a:t>
            </a:r>
            <a:r>
              <a:rPr b="0" lang="en-GB" sz="1800" spc="-1" strike="noStrike">
                <a:solidFill>
                  <a:srgbClr val="000000"/>
                </a:solidFill>
                <a:latin typeface="Avenir Next Condensed Regular"/>
                <a:ea typeface="Consolas Regular"/>
              </a:rPr>
              <a:t> is like an alias to </a:t>
            </a:r>
            <a:r>
              <a:rPr b="0" lang="en-GB" sz="1800" spc="-1" strike="noStrike">
                <a:solidFill>
                  <a:srgbClr val="000000"/>
                </a:solidFill>
                <a:latin typeface="Consolas"/>
                <a:ea typeface="Consolas Regular"/>
              </a:rPr>
              <a:t>s</a:t>
            </a:r>
            <a:endParaRPr b="0" lang="en-GB" sz="1800" spc="-1" strike="noStrike">
              <a:latin typeface="Arial"/>
            </a:endParaRPr>
          </a:p>
        </p:txBody>
      </p:sp>
      <p:sp>
        <p:nvSpPr>
          <p:cNvPr id="383" name="CustomShape 6"/>
          <p:cNvSpPr/>
          <p:nvPr/>
        </p:nvSpPr>
        <p:spPr>
          <a:xfrm flipH="1" flipV="1">
            <a:off x="5132160" y="5195880"/>
            <a:ext cx="1194120" cy="435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384" name="CustomShape 7"/>
          <p:cNvSpPr/>
          <p:nvPr/>
        </p:nvSpPr>
        <p:spPr>
          <a:xfrm>
            <a:off x="704160" y="5424840"/>
            <a:ext cx="2256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pointer_string.cpp</a:t>
            </a:r>
            <a:endParaRPr b="0" lang="en-GB" sz="1800" spc="-1" strike="noStrike">
              <a:latin typeface="Arial"/>
            </a:endParaRPr>
          </a:p>
        </p:txBody>
      </p:sp>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381">
                                            <p:txEl>
                                              <p:pRg st="8" end="8"/>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383"/>
                                        </p:tgtEl>
                                        <p:attrNameLst>
                                          <p:attrName>style.visibility</p:attrName>
                                        </p:attrNameLst>
                                      </p:cBhvr>
                                      <p:to>
                                        <p:strVal val="visible"/>
                                      </p:to>
                                    </p:set>
                                  </p:childTnLst>
                                </p:cTn>
                              </p:par>
                              <p:par>
                                <p:cTn id="341" nodeType="withEffect" fill="hold" presetClass="entr" presetID="1">
                                  <p:stCondLst>
                                    <p:cond delay="0"/>
                                  </p:stCondLst>
                                  <p:childTnLst>
                                    <p:set>
                                      <p:cBhvr>
                                        <p:cTn id="342"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Dangling Pointers</a:t>
            </a:r>
            <a:endParaRPr b="0" lang="en-GB" sz="4400" spc="-1" strike="noStrike">
              <a:latin typeface="Arial"/>
            </a:endParaRPr>
          </a:p>
        </p:txBody>
      </p:sp>
      <p:sp>
        <p:nvSpPr>
          <p:cNvPr id="386" name="CustomShape 2"/>
          <p:cNvSpPr/>
          <p:nvPr/>
        </p:nvSpPr>
        <p:spPr>
          <a:xfrm>
            <a:off x="286560" y="1319040"/>
            <a:ext cx="8856720" cy="49086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pointer that does not point to a valid object is called a </a:t>
            </a:r>
            <a:r>
              <a:rPr b="0" lang="en-GB" sz="2400" spc="-1" strike="noStrike">
                <a:solidFill>
                  <a:srgbClr val="e46c0a"/>
                </a:solidFill>
                <a:latin typeface="Calibri Light"/>
                <a:ea typeface="Calibri Light"/>
              </a:rPr>
              <a:t>dangling pointer</a:t>
            </a:r>
            <a:r>
              <a:rPr b="0" lang="en-GB" sz="2400" spc="-1" strike="noStrike">
                <a:solidFill>
                  <a:srgbClr val="000000"/>
                </a:solidFill>
                <a:latin typeface="Calibri Light"/>
                <a:ea typeface="Calibri Light"/>
              </a:rPr>
              <a:t>.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Dereferencing a dangling pointer will lead to unpredictable result and sometimes may crash your program.</a:t>
            </a:r>
            <a:endParaRPr b="0" lang="en-GB" sz="2400" spc="-1" strike="noStrike">
              <a:latin typeface="Arial"/>
            </a:endParaRPr>
          </a:p>
        </p:txBody>
      </p:sp>
      <p:sp>
        <p:nvSpPr>
          <p:cNvPr id="38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FD901E9-0460-4831-A533-B2ABCB46B6C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88" name="CustomShape 4"/>
          <p:cNvSpPr/>
          <p:nvPr/>
        </p:nvSpPr>
        <p:spPr>
          <a:xfrm>
            <a:off x="971280" y="3358080"/>
            <a:ext cx="5244120" cy="1520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dangling_ptr;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*dangling_ptr &lt;&lt; endl;</a:t>
            </a:r>
            <a:endParaRPr b="0" lang="en-GB" sz="1800" spc="-1" strike="noStrike">
              <a:latin typeface="Arial"/>
            </a:endParaRPr>
          </a:p>
          <a:p>
            <a:pPr>
              <a:lnSpc>
                <a:spcPct val="100000"/>
              </a:lnSpc>
            </a:pPr>
            <a:endParaRPr b="0" lang="en-GB" sz="1800" spc="-1" strike="noStrike">
              <a:latin typeface="Arial"/>
            </a:endParaRPr>
          </a:p>
        </p:txBody>
      </p:sp>
      <p:sp>
        <p:nvSpPr>
          <p:cNvPr id="389" name="CustomShape 5"/>
          <p:cNvSpPr/>
          <p:nvPr/>
        </p:nvSpPr>
        <p:spPr>
          <a:xfrm>
            <a:off x="2274480" y="4387680"/>
            <a:ext cx="2626560" cy="8582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What is the result?</a:t>
            </a:r>
            <a:endParaRPr b="0" lang="en-GB" sz="1800" spc="-1" strike="noStrike">
              <a:latin typeface="Arial"/>
            </a:endParaRPr>
          </a:p>
        </p:txBody>
      </p:sp>
      <p:sp>
        <p:nvSpPr>
          <p:cNvPr id="390" name="CustomShape 6"/>
          <p:cNvSpPr/>
          <p:nvPr/>
        </p:nvSpPr>
        <p:spPr>
          <a:xfrm>
            <a:off x="3356640" y="5140800"/>
            <a:ext cx="4816440" cy="13975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Since </a:t>
            </a:r>
            <a:r>
              <a:rPr b="0" lang="en-GB" sz="1800" spc="-1" strike="noStrike">
                <a:solidFill>
                  <a:srgbClr val="000000"/>
                </a:solidFill>
                <a:latin typeface="Consolas"/>
                <a:ea typeface="Consolas Regular"/>
              </a:rPr>
              <a:t>dangling_ptr</a:t>
            </a:r>
            <a:r>
              <a:rPr b="0" lang="en-GB" sz="1800" spc="-1" strike="noStrike">
                <a:solidFill>
                  <a:srgbClr val="000000"/>
                </a:solidFill>
                <a:latin typeface="Avenir Next Condensed Regular"/>
                <a:ea typeface="Consolas Regular"/>
              </a:rPr>
              <a:t> is not initialized, it stores an address which is just some garbage value.</a:t>
            </a:r>
            <a:endParaRPr b="0" lang="en-GB" sz="1800" spc="-1" strike="noStrike">
              <a:latin typeface="Arial"/>
            </a:endParaRPr>
          </a:p>
          <a:p>
            <a:pPr algn="ctr">
              <a:lnSpc>
                <a:spcPct val="100000"/>
              </a:lnSpc>
            </a:pPr>
            <a:r>
              <a:rPr b="0" lang="en-GB" sz="1800" spc="-1" strike="noStrike">
                <a:solidFill>
                  <a:srgbClr val="000000"/>
                </a:solidFill>
                <a:latin typeface="Avenir Next Condensed Regular"/>
                <a:ea typeface="Consolas Regular"/>
              </a:rPr>
              <a:t>The result of the statement depends on where </a:t>
            </a:r>
            <a:r>
              <a:rPr b="0" lang="en-GB" sz="1800" spc="-1" strike="noStrike">
                <a:solidFill>
                  <a:srgbClr val="000000"/>
                </a:solidFill>
                <a:latin typeface="Consolas"/>
                <a:ea typeface="Consolas Regular"/>
              </a:rPr>
              <a:t>dangling_ptr</a:t>
            </a:r>
            <a:r>
              <a:rPr b="0" lang="en-GB" sz="1800" spc="-1" strike="noStrike">
                <a:solidFill>
                  <a:srgbClr val="000000"/>
                </a:solidFill>
                <a:latin typeface="Avenir Next Condensed Regular"/>
                <a:ea typeface="Consolas Regular"/>
              </a:rPr>
              <a:t> points to.</a:t>
            </a:r>
            <a:endParaRPr b="0" lang="en-GB" sz="1800" spc="-1" strike="noStrike">
              <a:latin typeface="Arial"/>
            </a:endParaRPr>
          </a:p>
        </p:txBody>
      </p:sp>
    </p:spTree>
  </p:cSld>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389"/>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
                                  <p:stCondLst>
                                    <p:cond delay="0"/>
                                  </p:stCondLst>
                                  <p:childTnLst>
                                    <p:set>
                                      <p:cBhvr>
                                        <p:cTn id="352"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Null Pointer</a:t>
            </a:r>
            <a:endParaRPr b="0" lang="en-GB" sz="4400" spc="-1" strike="noStrike">
              <a:latin typeface="Arial"/>
            </a:endParaRPr>
          </a:p>
        </p:txBody>
      </p:sp>
      <p:sp>
        <p:nvSpPr>
          <p:cNvPr id="3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may assign a zero value (using the keyword </a:t>
            </a:r>
            <a:r>
              <a:rPr b="0" lang="en-GB" sz="2000" spc="-1" strike="noStrike">
                <a:solidFill>
                  <a:srgbClr val="e46c0a"/>
                </a:solidFill>
                <a:latin typeface="Consolas"/>
                <a:ea typeface="Calibri Light"/>
              </a:rPr>
              <a:t>nullptr</a:t>
            </a:r>
            <a:r>
              <a:rPr b="0" lang="en-GB" sz="2400" spc="-1" strike="noStrike">
                <a:solidFill>
                  <a:srgbClr val="000000"/>
                </a:solidFill>
                <a:latin typeface="Calibri Light"/>
                <a:ea typeface="Calibri Light"/>
              </a:rPr>
              <a:t>) to a pointer which means that the pointer points to nothing.</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pointer is then called a </a:t>
            </a:r>
            <a:r>
              <a:rPr b="0" lang="en-GB" sz="2400" spc="-1" strike="noStrike">
                <a:solidFill>
                  <a:srgbClr val="e46c0a"/>
                </a:solidFill>
                <a:latin typeface="Calibri Light"/>
                <a:ea typeface="Calibri Light"/>
              </a:rPr>
              <a:t>null pointer</a:t>
            </a:r>
            <a:r>
              <a:rPr b="0" lang="en-GB" sz="2400" spc="-1" strike="noStrike">
                <a:solidFill>
                  <a:srgbClr val="000000"/>
                </a:solidFill>
                <a:latin typeface="Calibri Light"/>
                <a:ea typeface="Calibri Light"/>
              </a:rPr>
              <a:t> or a zero pointer.</a:t>
            </a:r>
            <a:endParaRPr b="0" lang="en-GB" sz="2400" spc="-1" strike="noStrike">
              <a:latin typeface="Arial"/>
            </a:endParaRPr>
          </a:p>
        </p:txBody>
      </p:sp>
      <p:sp>
        <p:nvSpPr>
          <p:cNvPr id="39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1EFB80B-5D7B-4E6C-878C-C3357079ADE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94" name="CustomShape 4"/>
          <p:cNvSpPr/>
          <p:nvPr/>
        </p:nvSpPr>
        <p:spPr>
          <a:xfrm>
            <a:off x="1589400" y="3373200"/>
            <a:ext cx="3687480" cy="1013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ptr = nullptr;</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*ptr &lt;&lt; endl;</a:t>
            </a:r>
            <a:endParaRPr b="0" lang="en-GB" sz="1800" spc="-1" strike="noStrike">
              <a:latin typeface="Arial"/>
            </a:endParaRPr>
          </a:p>
        </p:txBody>
      </p:sp>
      <p:sp>
        <p:nvSpPr>
          <p:cNvPr id="395" name="CustomShape 5"/>
          <p:cNvSpPr/>
          <p:nvPr/>
        </p:nvSpPr>
        <p:spPr>
          <a:xfrm>
            <a:off x="5542560" y="3373200"/>
            <a:ext cx="2817000" cy="7891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Dereferencing a null pointer will crash the program</a:t>
            </a:r>
            <a:endParaRPr b="0" lang="en-GB" sz="1800" spc="-1" strike="noStrike">
              <a:latin typeface="Arial"/>
            </a:endParaRPr>
          </a:p>
        </p:txBody>
      </p:sp>
      <p:sp>
        <p:nvSpPr>
          <p:cNvPr id="396" name="CustomShape 6"/>
          <p:cNvSpPr/>
          <p:nvPr/>
        </p:nvSpPr>
        <p:spPr>
          <a:xfrm flipH="1">
            <a:off x="4632840" y="3768120"/>
            <a:ext cx="908280" cy="200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397" name="CustomShape 7"/>
          <p:cNvSpPr/>
          <p:nvPr/>
        </p:nvSpPr>
        <p:spPr>
          <a:xfrm>
            <a:off x="1589400" y="4879440"/>
            <a:ext cx="3687480" cy="1013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if ( ptr != nullptr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*ptr &lt;&lt; endl;</a:t>
            </a:r>
            <a:endParaRPr b="0" lang="en-GB" sz="1800" spc="-1" strike="noStrike">
              <a:latin typeface="Arial"/>
            </a:endParaRPr>
          </a:p>
        </p:txBody>
      </p:sp>
      <p:sp>
        <p:nvSpPr>
          <p:cNvPr id="398" name="CustomShape 8"/>
          <p:cNvSpPr/>
          <p:nvPr/>
        </p:nvSpPr>
        <p:spPr>
          <a:xfrm>
            <a:off x="5542560" y="4581360"/>
            <a:ext cx="3009600" cy="5954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Check if a pointer is null before using it</a:t>
            </a:r>
            <a:endParaRPr b="0" lang="en-GB" sz="1800" spc="-1" strike="noStrike">
              <a:latin typeface="Arial"/>
            </a:endParaRPr>
          </a:p>
        </p:txBody>
      </p:sp>
      <p:sp>
        <p:nvSpPr>
          <p:cNvPr id="399" name="CustomShape 9"/>
          <p:cNvSpPr/>
          <p:nvPr/>
        </p:nvSpPr>
        <p:spPr>
          <a:xfrm flipH="1">
            <a:off x="4632840" y="4879440"/>
            <a:ext cx="908280" cy="297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00" name="CustomShape 10"/>
          <p:cNvSpPr/>
          <p:nvPr/>
        </p:nvSpPr>
        <p:spPr>
          <a:xfrm>
            <a:off x="5542560" y="5222880"/>
            <a:ext cx="3143520" cy="12193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nullptr</a:t>
            </a:r>
            <a:r>
              <a:rPr b="0" lang="en-GB" sz="1800" spc="-1" strike="noStrike">
                <a:solidFill>
                  <a:srgbClr val="000000"/>
                </a:solidFill>
                <a:latin typeface="Avenir Next Condensed Regular"/>
                <a:ea typeface="Consolas Regular"/>
              </a:rPr>
              <a:t> is a constant that equals </a:t>
            </a:r>
            <a:r>
              <a:rPr b="0" lang="en-GB" sz="1800" spc="-1" strike="noStrike">
                <a:solidFill>
                  <a:srgbClr val="000000"/>
                </a:solidFill>
                <a:latin typeface="Consolas"/>
                <a:ea typeface="Consolas Regular"/>
              </a:rPr>
              <a:t>0</a:t>
            </a:r>
            <a:r>
              <a:rPr b="0" lang="en-GB" sz="1800" spc="-1" strike="noStrike">
                <a:solidFill>
                  <a:srgbClr val="000000"/>
                </a:solidFill>
                <a:latin typeface="Avenir Next Condensed Regular"/>
                <a:ea typeface="Consolas Regular"/>
              </a:rPr>
              <a:t>, so we may use either </a:t>
            </a:r>
            <a:r>
              <a:rPr b="0" lang="en-GB" sz="1800" spc="-1" strike="noStrike">
                <a:solidFill>
                  <a:srgbClr val="000000"/>
                </a:solidFill>
                <a:latin typeface="Consolas"/>
                <a:ea typeface="Consolas Regular"/>
              </a:rPr>
              <a:t>nullptr</a:t>
            </a:r>
            <a:r>
              <a:rPr b="0" lang="en-GB" sz="1800" spc="-1" strike="noStrike">
                <a:solidFill>
                  <a:srgbClr val="000000"/>
                </a:solidFill>
                <a:latin typeface="Avenir Next Condensed Regular"/>
                <a:ea typeface="Consolas Regular"/>
              </a:rPr>
              <a:t> or </a:t>
            </a:r>
            <a:r>
              <a:rPr b="0" lang="en-GB" sz="1800" spc="-1" strike="noStrike">
                <a:solidFill>
                  <a:srgbClr val="000000"/>
                </a:solidFill>
                <a:latin typeface="Consolas"/>
                <a:ea typeface="Consolas Regular"/>
              </a:rPr>
              <a:t>0</a:t>
            </a:r>
            <a:r>
              <a:rPr b="0" lang="en-GB" sz="1800" spc="-1" strike="noStrike">
                <a:solidFill>
                  <a:srgbClr val="000000"/>
                </a:solidFill>
                <a:latin typeface="Avenir Next Condensed Regular"/>
                <a:ea typeface="Consolas Regular"/>
              </a:rPr>
              <a:t>.  (Prior to C++11, the constant NULL is used instead.)</a:t>
            </a:r>
            <a:endParaRPr b="0" lang="en-GB" sz="1800" spc="-1" strike="noStrike">
              <a:latin typeface="Arial"/>
            </a:endParaRPr>
          </a:p>
        </p:txBody>
      </p:sp>
      <p:sp>
        <p:nvSpPr>
          <p:cNvPr id="401" name="CustomShape 11"/>
          <p:cNvSpPr/>
          <p:nvPr/>
        </p:nvSpPr>
        <p:spPr>
          <a:xfrm>
            <a:off x="1447200" y="5987160"/>
            <a:ext cx="19958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null_pointer.cpp</a:t>
            </a:r>
            <a:endParaRPr b="0" lang="en-GB" sz="1800" spc="-1" strike="noStrike">
              <a:latin typeface="Arial"/>
            </a:endParaRPr>
          </a:p>
        </p:txBody>
      </p:sp>
      <p:grpSp>
        <p:nvGrpSpPr>
          <p:cNvPr id="402" name="Group 12"/>
          <p:cNvGrpSpPr/>
          <p:nvPr/>
        </p:nvGrpSpPr>
        <p:grpSpPr>
          <a:xfrm>
            <a:off x="202680" y="3602160"/>
            <a:ext cx="1190880" cy="333360"/>
            <a:chOff x="202680" y="3602160"/>
            <a:chExt cx="1190880" cy="333360"/>
          </a:xfrm>
        </p:grpSpPr>
        <p:sp>
          <p:nvSpPr>
            <p:cNvPr id="403" name="CustomShape 13"/>
            <p:cNvSpPr/>
            <p:nvPr/>
          </p:nvSpPr>
          <p:spPr>
            <a:xfrm>
              <a:off x="732240" y="3654720"/>
              <a:ext cx="260280" cy="254160"/>
            </a:xfrm>
            <a:prstGeom prst="rect">
              <a:avLst/>
            </a:prstGeom>
            <a:ln>
              <a:round/>
            </a:ln>
          </p:spPr>
          <p:style>
            <a:lnRef idx="2">
              <a:schemeClr val="accent1"/>
            </a:lnRef>
            <a:fillRef idx="1">
              <a:schemeClr val="lt1"/>
            </a:fillRef>
            <a:effectRef idx="0">
              <a:schemeClr val="accent1"/>
            </a:effectRef>
            <a:fontRef idx="minor"/>
          </p:style>
        </p:sp>
        <p:sp>
          <p:nvSpPr>
            <p:cNvPr id="404" name="CustomShape 14"/>
            <p:cNvSpPr/>
            <p:nvPr/>
          </p:nvSpPr>
          <p:spPr>
            <a:xfrm>
              <a:off x="202680" y="3602160"/>
              <a:ext cx="5450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ptr</a:t>
              </a:r>
              <a:endParaRPr b="0" lang="en-GB" sz="1600" spc="-1" strike="noStrike">
                <a:latin typeface="Arial"/>
              </a:endParaRPr>
            </a:p>
          </p:txBody>
        </p:sp>
        <p:sp>
          <p:nvSpPr>
            <p:cNvPr id="405" name="CustomShape 15"/>
            <p:cNvSpPr/>
            <p:nvPr/>
          </p:nvSpPr>
          <p:spPr>
            <a:xfrm>
              <a:off x="867240" y="3782160"/>
              <a:ext cx="441360" cy="360"/>
            </a:xfrm>
            <a:custGeom>
              <a:avLst/>
              <a:gdLst/>
              <a:ahLst/>
              <a:rect l="l" t="t" r="r" b="b"/>
              <a:pathLst>
                <a:path w="21600" h="21600">
                  <a:moveTo>
                    <a:pt x="0" y="0"/>
                  </a:moveTo>
                  <a:lnTo>
                    <a:pt x="21600" y="21600"/>
                  </a:lnTo>
                </a:path>
              </a:pathLst>
            </a:custGeom>
            <a:noFill/>
            <a:ln w="19080">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6" name="Line 16"/>
            <p:cNvSpPr/>
            <p:nvPr/>
          </p:nvSpPr>
          <p:spPr>
            <a:xfrm>
              <a:off x="1309320" y="3654720"/>
              <a:ext cx="360" cy="254520"/>
            </a:xfrm>
            <a:prstGeom prst="line">
              <a:avLst/>
            </a:prstGeom>
            <a:ln w="19080">
              <a:round/>
            </a:ln>
          </p:spPr>
          <p:style>
            <a:lnRef idx="2">
              <a:schemeClr val="accent1"/>
            </a:lnRef>
            <a:fillRef idx="0">
              <a:schemeClr val="accent1"/>
            </a:fillRef>
            <a:effectRef idx="1">
              <a:schemeClr val="accent1"/>
            </a:effectRef>
            <a:fontRef idx="minor"/>
          </p:style>
        </p:sp>
        <p:sp>
          <p:nvSpPr>
            <p:cNvPr id="407" name="Line 17"/>
            <p:cNvSpPr/>
            <p:nvPr/>
          </p:nvSpPr>
          <p:spPr>
            <a:xfrm>
              <a:off x="1351080" y="3681360"/>
              <a:ext cx="360" cy="201240"/>
            </a:xfrm>
            <a:prstGeom prst="line">
              <a:avLst/>
            </a:prstGeom>
            <a:ln w="19080">
              <a:round/>
            </a:ln>
          </p:spPr>
          <p:style>
            <a:lnRef idx="2">
              <a:schemeClr val="accent1"/>
            </a:lnRef>
            <a:fillRef idx="0">
              <a:schemeClr val="accent1"/>
            </a:fillRef>
            <a:effectRef idx="1">
              <a:schemeClr val="accent1"/>
            </a:effectRef>
            <a:fontRef idx="minor"/>
          </p:style>
        </p:sp>
        <p:sp>
          <p:nvSpPr>
            <p:cNvPr id="408" name="Line 18"/>
            <p:cNvSpPr/>
            <p:nvPr/>
          </p:nvSpPr>
          <p:spPr>
            <a:xfrm>
              <a:off x="1393200" y="3708720"/>
              <a:ext cx="360" cy="146520"/>
            </a:xfrm>
            <a:prstGeom prst="line">
              <a:avLst/>
            </a:prstGeom>
            <a:ln w="19080">
              <a:round/>
            </a:ln>
          </p:spPr>
          <p:style>
            <a:lnRef idx="2">
              <a:schemeClr val="accent1"/>
            </a:lnRef>
            <a:fillRef idx="0">
              <a:schemeClr val="accent1"/>
            </a:fillRef>
            <a:effectRef idx="1">
              <a:schemeClr val="accent1"/>
            </a:effectRef>
            <a:fontRef idx="minor"/>
          </p:style>
        </p:sp>
      </p:grpSp>
    </p:spTree>
  </p:cSld>
  <p:timing>
    <p:tnLst>
      <p:par>
        <p:cTn id="353" dur="indefinite" restart="never" nodeType="tmRoot">
          <p:childTnLst>
            <p:seq>
              <p:cTn id="354" dur="indefinite" nodeType="mainSeq">
                <p:childTnLst>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396"/>
                                        </p:tgtEl>
                                        <p:attrNameLst>
                                          <p:attrName>style.visibility</p:attrName>
                                        </p:attrNameLst>
                                      </p:cBhvr>
                                      <p:to>
                                        <p:strVal val="visible"/>
                                      </p:to>
                                    </p:set>
                                  </p:childTnLst>
                                </p:cTn>
                              </p:par>
                              <p:par>
                                <p:cTn id="359" nodeType="withEffect" fill="hold" presetClass="entr" presetID="1">
                                  <p:stCondLst>
                                    <p:cond delay="0"/>
                                  </p:stCondLst>
                                  <p:childTnLst>
                                    <p:set>
                                      <p:cBhvr>
                                        <p:cTn id="360" dur="1" fill="hold">
                                          <p:stCondLst>
                                            <p:cond delay="0"/>
                                          </p:stCondLst>
                                        </p:cTn>
                                        <p:tgtEl>
                                          <p:spTgt spid="395"/>
                                        </p:tgtEl>
                                        <p:attrNameLst>
                                          <p:attrName>style.visibility</p:attrName>
                                        </p:attrNameLst>
                                      </p:cBhvr>
                                      <p:to>
                                        <p:strVal val="visible"/>
                                      </p:to>
                                    </p:set>
                                  </p:childTnLst>
                                </p:cTn>
                              </p:par>
                            </p:childTnLst>
                          </p:cTn>
                        </p:par>
                      </p:childTnLst>
                    </p:cTn>
                  </p:par>
                  <p:par>
                    <p:cTn id="361" fill="hold">
                      <p:stCondLst>
                        <p:cond delay="indefinite"/>
                      </p:stCondLst>
                      <p:childTnLst>
                        <p:par>
                          <p:cTn id="362" fill="hold">
                            <p:stCondLst>
                              <p:cond delay="0"/>
                            </p:stCondLst>
                            <p:childTnLst>
                              <p:par>
                                <p:cTn id="363" nodeType="clickEffect" fill="hold" presetClass="entr" presetID="1">
                                  <p:stCondLst>
                                    <p:cond delay="0"/>
                                  </p:stCondLst>
                                  <p:childTnLst>
                                    <p:set>
                                      <p:cBhvr>
                                        <p:cTn id="364" dur="1" fill="hold">
                                          <p:stCondLst>
                                            <p:cond delay="0"/>
                                          </p:stCondLst>
                                        </p:cTn>
                                        <p:tgtEl>
                                          <p:spTgt spid="397"/>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398"/>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399"/>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402"/>
                                        </p:tgtEl>
                                        <p:attrNameLst>
                                          <p:attrName>style.visibility</p:attrName>
                                        </p:attrNameLst>
                                      </p:cBhvr>
                                      <p:to>
                                        <p:strVal val="visible"/>
                                      </p:to>
                                    </p:set>
                                  </p:childTnLst>
                                </p:cTn>
                              </p:par>
                              <p:par>
                                <p:cTn id="375" nodeType="withEffect" fill="hold" presetClass="entr" presetID="1">
                                  <p:stCondLst>
                                    <p:cond delay="0"/>
                                  </p:stCondLst>
                                  <p:childTnLst>
                                    <p:set>
                                      <p:cBhvr>
                                        <p:cTn id="37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F672677-D5F9-4EA4-98C0-28A8EEC762A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10" name="CustomShape 2"/>
          <p:cNvSpPr/>
          <p:nvPr/>
        </p:nvSpPr>
        <p:spPr>
          <a:xfrm>
            <a:off x="744120" y="961560"/>
            <a:ext cx="3259440" cy="1181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11" name="CustomShape 3"/>
          <p:cNvSpPr/>
          <p:nvPr/>
        </p:nvSpPr>
        <p:spPr>
          <a:xfrm>
            <a:off x="744120" y="3650040"/>
            <a:ext cx="2896560" cy="130968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 </a:t>
            </a:r>
            <a:r>
              <a:rPr b="0" lang="en-GB" sz="1600" spc="-1" strike="noStrike">
                <a:solidFill>
                  <a:srgbClr val="e46c0a"/>
                </a:solidFill>
                <a:latin typeface="Consolas"/>
                <a:ea typeface="Consolas Regular"/>
              </a:rPr>
              <a:t>= 0</a:t>
            </a:r>
            <a:r>
              <a:rPr b="0" lang="en-GB" sz="1600" spc="-1" strike="noStrike">
                <a:solidFill>
                  <a:srgbClr val="000000"/>
                </a:solidFill>
                <a:latin typeface="Consolas"/>
                <a:ea typeface="Consolas Regular"/>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12" name="CustomShape 4"/>
          <p:cNvSpPr/>
          <p:nvPr/>
        </p:nvSpPr>
        <p:spPr>
          <a:xfrm>
            <a:off x="-242280" y="485640"/>
            <a:ext cx="70603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ea typeface="DejaVu Sans"/>
              </a:rPr>
              <a:t>What's wrong with the following statements?</a:t>
            </a:r>
            <a:endParaRPr b="0" lang="en-GB" sz="2400" spc="-1" strike="noStrike">
              <a:latin typeface="Arial"/>
            </a:endParaRPr>
          </a:p>
        </p:txBody>
      </p:sp>
      <p:sp>
        <p:nvSpPr>
          <p:cNvPr id="413" name="CustomShape 5"/>
          <p:cNvSpPr/>
          <p:nvPr/>
        </p:nvSpPr>
        <p:spPr>
          <a:xfrm>
            <a:off x="315360" y="2407320"/>
            <a:ext cx="21787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ea typeface="DejaVu Sans"/>
              </a:rPr>
              <a:t>How to fix it?</a:t>
            </a:r>
            <a:endParaRPr b="0" lang="en-GB" sz="2400" spc="-1" strike="noStrike">
              <a:latin typeface="Arial"/>
            </a:endParaRPr>
          </a:p>
        </p:txBody>
      </p:sp>
      <p:sp>
        <p:nvSpPr>
          <p:cNvPr id="414" name="CustomShape 6"/>
          <p:cNvSpPr/>
          <p:nvPr/>
        </p:nvSpPr>
        <p:spPr>
          <a:xfrm>
            <a:off x="3836520" y="1058760"/>
            <a:ext cx="3964320" cy="8582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dPtr</a:t>
            </a:r>
            <a:r>
              <a:rPr b="0" lang="en-GB" sz="1800" spc="-1" strike="noStrike">
                <a:solidFill>
                  <a:srgbClr val="000000"/>
                </a:solidFill>
                <a:latin typeface="Avenir Next Condensed Regular"/>
                <a:ea typeface="Consolas Regular"/>
              </a:rPr>
              <a:t> is a dangling pointer.  Accessing </a:t>
            </a:r>
            <a:r>
              <a:rPr b="0" lang="en-GB" sz="1800" spc="-1" strike="noStrike">
                <a:solidFill>
                  <a:srgbClr val="000000"/>
                </a:solidFill>
                <a:latin typeface="Consolas"/>
                <a:ea typeface="Consolas Regular"/>
              </a:rPr>
              <a:t>dPtr-&gt;month</a:t>
            </a:r>
            <a:r>
              <a:rPr b="0" lang="en-GB" sz="1800" spc="-1" strike="noStrike">
                <a:solidFill>
                  <a:srgbClr val="000000"/>
                </a:solidFill>
                <a:latin typeface="Avenir Next Condensed Regular"/>
                <a:ea typeface="Consolas Regular"/>
              </a:rPr>
              <a:t> is error prone.</a:t>
            </a:r>
            <a:endParaRPr b="0" lang="en-GB" sz="1800" spc="-1" strike="noStrike">
              <a:latin typeface="Arial"/>
            </a:endParaRPr>
          </a:p>
        </p:txBody>
      </p:sp>
      <p:sp>
        <p:nvSpPr>
          <p:cNvPr id="415" name="CustomShape 7"/>
          <p:cNvSpPr/>
          <p:nvPr/>
        </p:nvSpPr>
        <p:spPr>
          <a:xfrm>
            <a:off x="562320" y="3337200"/>
            <a:ext cx="866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Trial 1</a:t>
            </a:r>
            <a:endParaRPr b="0" lang="en-GB" sz="1800" spc="-1" strike="noStrike">
              <a:latin typeface="Arial"/>
            </a:endParaRPr>
          </a:p>
        </p:txBody>
      </p:sp>
      <p:sp>
        <p:nvSpPr>
          <p:cNvPr id="416" name="CustomShape 8"/>
          <p:cNvSpPr/>
          <p:nvPr/>
        </p:nvSpPr>
        <p:spPr>
          <a:xfrm>
            <a:off x="3139560" y="1553760"/>
            <a:ext cx="59220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Wingdings"/>
                <a:ea typeface="DejaVu Sans"/>
              </a:rPr>
              <a:t></a:t>
            </a:r>
            <a:endParaRPr b="0" lang="en-GB" sz="5400" spc="-1" strike="noStrike">
              <a:latin typeface="Arial"/>
            </a:endParaRPr>
          </a:p>
        </p:txBody>
      </p:sp>
      <p:sp>
        <p:nvSpPr>
          <p:cNvPr id="417" name="CustomShape 9"/>
          <p:cNvSpPr/>
          <p:nvPr/>
        </p:nvSpPr>
        <p:spPr>
          <a:xfrm>
            <a:off x="3228120" y="4360680"/>
            <a:ext cx="59220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ff0000"/>
                </a:solidFill>
                <a:latin typeface="Wingdings"/>
                <a:ea typeface="DejaVu Sans"/>
              </a:rPr>
              <a:t></a:t>
            </a:r>
            <a:endParaRPr b="0" lang="en-GB" sz="5400" spc="-1" strike="noStrike">
              <a:latin typeface="Arial"/>
            </a:endParaRPr>
          </a:p>
        </p:txBody>
      </p:sp>
      <p:sp>
        <p:nvSpPr>
          <p:cNvPr id="418" name="CustomShape 10"/>
          <p:cNvSpPr/>
          <p:nvPr/>
        </p:nvSpPr>
        <p:spPr>
          <a:xfrm>
            <a:off x="485280" y="5081760"/>
            <a:ext cx="3518640" cy="8582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Regular"/>
              </a:rPr>
              <a:t>dPtr</a:t>
            </a:r>
            <a:r>
              <a:rPr b="0" lang="en-GB" sz="1800" spc="-1" strike="noStrike">
                <a:solidFill>
                  <a:srgbClr val="000000"/>
                </a:solidFill>
                <a:latin typeface="Avenir Next Condensed Regular"/>
                <a:ea typeface="Consolas Regular"/>
              </a:rPr>
              <a:t> is a null/zero pointer.  Accessing </a:t>
            </a:r>
            <a:r>
              <a:rPr b="0" lang="en-GB" sz="1800" spc="-1" strike="noStrike">
                <a:solidFill>
                  <a:srgbClr val="000000"/>
                </a:solidFill>
                <a:latin typeface="Consolas"/>
                <a:ea typeface="Consolas Regular"/>
              </a:rPr>
              <a:t>dPtr-&gt;month</a:t>
            </a:r>
            <a:r>
              <a:rPr b="0" lang="en-GB" sz="1800" spc="-1" strike="noStrike">
                <a:solidFill>
                  <a:srgbClr val="000000"/>
                </a:solidFill>
                <a:latin typeface="Avenir Next Condensed Regular"/>
                <a:ea typeface="Consolas Regular"/>
              </a:rPr>
              <a:t> will crash the program.</a:t>
            </a:r>
            <a:endParaRPr b="0" lang="en-GB" sz="1800" spc="-1" strike="noStrike">
              <a:latin typeface="Arial"/>
            </a:endParaRPr>
          </a:p>
        </p:txBody>
      </p:sp>
      <p:sp>
        <p:nvSpPr>
          <p:cNvPr id="419" name="CustomShape 11"/>
          <p:cNvSpPr/>
          <p:nvPr/>
        </p:nvSpPr>
        <p:spPr>
          <a:xfrm>
            <a:off x="4385880" y="2662560"/>
            <a:ext cx="3147480" cy="126792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 </a:t>
            </a:r>
            <a:r>
              <a:rPr b="0" lang="en-GB" sz="1600" spc="-1" strike="noStrike">
                <a:solidFill>
                  <a:srgbClr val="e46c0a"/>
                </a:solidFill>
                <a:latin typeface="Consolas"/>
                <a:ea typeface="Consolas Regular"/>
              </a:rPr>
              <a:t>= &amp;today</a:t>
            </a:r>
            <a:r>
              <a:rPr b="0" lang="en-GB" sz="1600" spc="-1" strike="noStrike">
                <a:solidFill>
                  <a:srgbClr val="000000"/>
                </a:solidFill>
                <a:latin typeface="Consolas"/>
                <a:ea typeface="Consolas Regular"/>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20" name="CustomShape 12"/>
          <p:cNvSpPr/>
          <p:nvPr/>
        </p:nvSpPr>
        <p:spPr>
          <a:xfrm>
            <a:off x="4204080" y="2364480"/>
            <a:ext cx="866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Trial 2</a:t>
            </a:r>
            <a:endParaRPr b="0" lang="en-GB" sz="1800" spc="-1" strike="noStrike">
              <a:latin typeface="Arial"/>
            </a:endParaRPr>
          </a:p>
        </p:txBody>
      </p:sp>
      <p:sp>
        <p:nvSpPr>
          <p:cNvPr id="421" name="CustomShape 13"/>
          <p:cNvSpPr/>
          <p:nvPr/>
        </p:nvSpPr>
        <p:spPr>
          <a:xfrm>
            <a:off x="4637880" y="4447440"/>
            <a:ext cx="3147480" cy="149256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Regular"/>
              </a:rPr>
              <a:t>Date today;</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Date * dPtr </a:t>
            </a:r>
            <a:r>
              <a:rPr b="0" lang="en-GB" sz="1600" spc="-1" strike="noStrike">
                <a:solidFill>
                  <a:srgbClr val="e46c0a"/>
                </a:solidFill>
                <a:latin typeface="Consolas"/>
                <a:ea typeface="Consolas Regular"/>
              </a:rPr>
              <a:t>= 0</a:t>
            </a:r>
            <a:r>
              <a:rPr b="0" lang="en-GB" sz="1600" spc="-1" strike="noStrike">
                <a:solidFill>
                  <a:srgbClr val="000000"/>
                </a:solidFill>
                <a:latin typeface="Consolas"/>
                <a:ea typeface="Consolas Regular"/>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if (dPtr != 0)</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	</a:t>
            </a:r>
            <a:r>
              <a:rPr b="0" lang="en-GB" sz="1600" spc="-1" strike="noStrike">
                <a:solidFill>
                  <a:srgbClr val="000000"/>
                </a:solidFill>
                <a:latin typeface="Consolas"/>
                <a:ea typeface="Consolas Regular"/>
              </a:rPr>
              <a:t>cout &lt;&lt; dPtr-&gt;month;</a:t>
            </a:r>
            <a:endParaRPr b="0" lang="en-GB" sz="1600" spc="-1" strike="noStrike">
              <a:latin typeface="Arial"/>
            </a:endParaRPr>
          </a:p>
        </p:txBody>
      </p:sp>
      <p:sp>
        <p:nvSpPr>
          <p:cNvPr id="422" name="CustomShape 14"/>
          <p:cNvSpPr/>
          <p:nvPr/>
        </p:nvSpPr>
        <p:spPr>
          <a:xfrm>
            <a:off x="4438800" y="4162320"/>
            <a:ext cx="866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Trial 3</a:t>
            </a:r>
            <a:endParaRPr b="0" lang="en-GB" sz="1800" spc="-1" strike="noStrike">
              <a:latin typeface="Arial"/>
            </a:endParaRPr>
          </a:p>
        </p:txBody>
      </p:sp>
      <p:sp>
        <p:nvSpPr>
          <p:cNvPr id="423" name="CustomShape 15"/>
          <p:cNvSpPr/>
          <p:nvPr/>
        </p:nvSpPr>
        <p:spPr>
          <a:xfrm>
            <a:off x="7125480" y="3337200"/>
            <a:ext cx="59220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77933c"/>
                </a:solidFill>
                <a:latin typeface="Wingdings"/>
                <a:ea typeface="DejaVu Sans"/>
              </a:rPr>
              <a:t></a:t>
            </a:r>
            <a:endParaRPr b="0" lang="en-GB" sz="5400" spc="-1" strike="noStrike">
              <a:latin typeface="Arial"/>
            </a:endParaRPr>
          </a:p>
        </p:txBody>
      </p:sp>
      <p:sp>
        <p:nvSpPr>
          <p:cNvPr id="424" name="CustomShape 16"/>
          <p:cNvSpPr/>
          <p:nvPr/>
        </p:nvSpPr>
        <p:spPr>
          <a:xfrm>
            <a:off x="7489440" y="5424840"/>
            <a:ext cx="592200" cy="9129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5400" spc="-1" strike="noStrike">
                <a:solidFill>
                  <a:srgbClr val="77933c"/>
                </a:solidFill>
                <a:latin typeface="Wingdings"/>
                <a:ea typeface="DejaVu Sans"/>
              </a:rPr>
              <a:t></a:t>
            </a:r>
            <a:endParaRPr b="0" lang="en-GB" sz="5400" spc="-1" strike="noStrike">
              <a:latin typeface="Arial"/>
            </a:endParaRPr>
          </a:p>
        </p:txBody>
      </p:sp>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414"/>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416"/>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415"/>
                                        </p:tgtEl>
                                        <p:attrNameLst>
                                          <p:attrName>style.visibility</p:attrName>
                                        </p:attrNameLst>
                                      </p:cBhvr>
                                      <p:to>
                                        <p:strVal val="visible"/>
                                      </p:to>
                                    </p:set>
                                  </p:childTnLst>
                                </p:cTn>
                              </p:par>
                              <p:par>
                                <p:cTn id="389" nodeType="withEffect" fill="hold" presetClass="entr" presetID="1">
                                  <p:stCondLst>
                                    <p:cond delay="0"/>
                                  </p:stCondLst>
                                  <p:childTnLst>
                                    <p:set>
                                      <p:cBhvr>
                                        <p:cTn id="390" dur="1" fill="hold">
                                          <p:stCondLst>
                                            <p:cond delay="0"/>
                                          </p:stCondLst>
                                        </p:cTn>
                                        <p:tgtEl>
                                          <p:spTgt spid="411"/>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417"/>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418"/>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420"/>
                                        </p:tgtEl>
                                        <p:attrNameLst>
                                          <p:attrName>style.visibility</p:attrName>
                                        </p:attrNameLst>
                                      </p:cBhvr>
                                      <p:to>
                                        <p:strVal val="visible"/>
                                      </p:to>
                                    </p:set>
                                  </p:childTnLst>
                                </p:cTn>
                              </p:par>
                              <p:par>
                                <p:cTn id="401" nodeType="withEffect" fill="hold" presetClass="entr" presetID="1">
                                  <p:stCondLst>
                                    <p:cond delay="0"/>
                                  </p:stCondLst>
                                  <p:childTnLst>
                                    <p:set>
                                      <p:cBhvr>
                                        <p:cTn id="402" dur="1" fill="hold">
                                          <p:stCondLst>
                                            <p:cond delay="0"/>
                                          </p:stCondLst>
                                        </p:cTn>
                                        <p:tgtEl>
                                          <p:spTgt spid="419"/>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422"/>
                                        </p:tgtEl>
                                        <p:attrNameLst>
                                          <p:attrName>style.visibility</p:attrName>
                                        </p:attrNameLst>
                                      </p:cBhvr>
                                      <p:to>
                                        <p:strVal val="visible"/>
                                      </p:to>
                                    </p:set>
                                  </p:childTnLst>
                                </p:cTn>
                              </p:par>
                              <p:par>
                                <p:cTn id="407" nodeType="withEffect" fill="hold" presetClass="entr" presetID="1">
                                  <p:stCondLst>
                                    <p:cond delay="0"/>
                                  </p:stCondLst>
                                  <p:childTnLst>
                                    <p:set>
                                      <p:cBhvr>
                                        <p:cTn id="408" dur="1" fill="hold">
                                          <p:stCondLst>
                                            <p:cond delay="0"/>
                                          </p:stCondLst>
                                        </p:cTn>
                                        <p:tgtEl>
                                          <p:spTgt spid="421"/>
                                        </p:tgtEl>
                                        <p:attrNameLst>
                                          <p:attrName>style.visibility</p:attrName>
                                        </p:attrNameLst>
                                      </p:cBhvr>
                                      <p:to>
                                        <p:strVal val="visible"/>
                                      </p:to>
                                    </p:set>
                                  </p:childTnLst>
                                </p:cTn>
                              </p:par>
                              <p:par>
                                <p:cTn id="409" nodeType="withEffect" fill="hold" presetClass="entr" presetID="1">
                                  <p:stCondLst>
                                    <p:cond delay="0"/>
                                  </p:stCondLst>
                                  <p:childTnLst>
                                    <p:set>
                                      <p:cBhvr>
                                        <p:cTn id="410" dur="1" fill="hold">
                                          <p:stCondLst>
                                            <p:cond delay="0"/>
                                          </p:stCondLst>
                                        </p:cTn>
                                        <p:tgtEl>
                                          <p:spTgt spid="423"/>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Pointers and Arrays</a:t>
            </a:r>
            <a:endParaRPr b="0" lang="en-GB" sz="4400" spc="-1" strike="noStrike">
              <a:latin typeface="Arial"/>
            </a:endParaRPr>
          </a:p>
        </p:txBody>
      </p:sp>
      <p:sp>
        <p:nvSpPr>
          <p:cNvPr id="42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0" lang="en-GB" sz="2400" spc="-1" strike="noStrike">
                <a:solidFill>
                  <a:srgbClr val="e46c0a"/>
                </a:solidFill>
                <a:latin typeface="Calibri Light"/>
                <a:ea typeface="Calibri Light"/>
              </a:rPr>
              <a:t>name of an array </a:t>
            </a:r>
            <a:r>
              <a:rPr b="0" lang="en-GB" sz="2400" spc="-1" strike="noStrike">
                <a:solidFill>
                  <a:srgbClr val="000000"/>
                </a:solidFill>
                <a:latin typeface="Calibri Light"/>
                <a:ea typeface="Calibri Light"/>
              </a:rPr>
              <a:t>is indeed a pointer pointing to the first element of the array</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Hence, we may assign an array name to a pointer, and use the pointer to access the array elements</a:t>
            </a:r>
            <a:endParaRPr b="0" lang="en-GB" sz="2400" spc="-1" strike="noStrike">
              <a:latin typeface="Arial"/>
            </a:endParaRPr>
          </a:p>
        </p:txBody>
      </p:sp>
      <p:sp>
        <p:nvSpPr>
          <p:cNvPr id="42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6E7DBF3-F094-4948-998A-C078DE04DEF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28" name="CustomShape 4"/>
          <p:cNvSpPr/>
          <p:nvPr/>
        </p:nvSpPr>
        <p:spPr>
          <a:xfrm>
            <a:off x="936000" y="3553920"/>
            <a:ext cx="4222800" cy="29977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x[10], 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x[i] = 2 * 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p = x;</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p</a:t>
            </a:r>
            <a:r>
              <a:rPr b="0" lang="en-GB" sz="1800" spc="-1" strike="noStrike">
                <a:solidFill>
                  <a:srgbClr val="000000"/>
                </a:solidFill>
                <a:latin typeface="Consolas"/>
                <a:ea typeface="Consolas Regular"/>
              </a:rPr>
              <a:t>[i]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endl;</a:t>
            </a:r>
            <a:endParaRPr b="0" lang="en-GB" sz="1800" spc="-1" strike="noStrike">
              <a:latin typeface="Arial"/>
            </a:endParaRPr>
          </a:p>
        </p:txBody>
      </p:sp>
      <p:sp>
        <p:nvSpPr>
          <p:cNvPr id="429" name="CustomShape 5"/>
          <p:cNvSpPr/>
          <p:nvPr/>
        </p:nvSpPr>
        <p:spPr>
          <a:xfrm>
            <a:off x="5542560" y="3222720"/>
            <a:ext cx="3327840" cy="7304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Assigning an array name to a pointer of the same type as the array element</a:t>
            </a:r>
            <a:endParaRPr b="0" lang="en-GB" sz="1800" spc="-1" strike="noStrike">
              <a:latin typeface="Arial"/>
            </a:endParaRPr>
          </a:p>
        </p:txBody>
      </p:sp>
      <p:sp>
        <p:nvSpPr>
          <p:cNvPr id="430" name="CustomShape 6"/>
          <p:cNvSpPr/>
          <p:nvPr/>
        </p:nvSpPr>
        <p:spPr>
          <a:xfrm flipH="1">
            <a:off x="2968920" y="3588480"/>
            <a:ext cx="2572200" cy="1452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31" name="CustomShape 7"/>
          <p:cNvSpPr/>
          <p:nvPr/>
        </p:nvSpPr>
        <p:spPr>
          <a:xfrm>
            <a:off x="5542560" y="4064400"/>
            <a:ext cx="3327840" cy="7304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 pointer variable can be used </a:t>
            </a:r>
            <a:br/>
            <a:r>
              <a:rPr b="0" lang="en-GB" sz="1800" spc="-1" strike="noStrike">
                <a:solidFill>
                  <a:srgbClr val="000000"/>
                </a:solidFill>
                <a:latin typeface="Avenir Next Condensed Regular"/>
                <a:ea typeface="DejaVu Sans"/>
              </a:rPr>
              <a:t>just as an array name</a:t>
            </a:r>
            <a:endParaRPr b="0" lang="en-GB" sz="1800" spc="-1" strike="noStrike">
              <a:latin typeface="Arial"/>
            </a:endParaRPr>
          </a:p>
        </p:txBody>
      </p:sp>
      <p:sp>
        <p:nvSpPr>
          <p:cNvPr id="432" name="CustomShape 8"/>
          <p:cNvSpPr/>
          <p:nvPr/>
        </p:nvSpPr>
        <p:spPr>
          <a:xfrm flipH="1">
            <a:off x="3228120" y="4430160"/>
            <a:ext cx="2313000" cy="1338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33" name="CustomShape 9"/>
          <p:cNvSpPr/>
          <p:nvPr/>
        </p:nvSpPr>
        <p:spPr>
          <a:xfrm>
            <a:off x="5542560" y="5041440"/>
            <a:ext cx="3402360" cy="13820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800" spc="-1" strike="noStrike">
                <a:solidFill>
                  <a:srgbClr val="000000"/>
                </a:solidFill>
                <a:latin typeface="Avenir Next Condensed Regular"/>
                <a:ea typeface="DejaVu Sans"/>
              </a:rPr>
              <a:t>However, it is invalid to assign a pointer to an array name </a:t>
            </a:r>
            <a:br/>
            <a:r>
              <a:rPr b="0" lang="en-GB" sz="1800" spc="-1" strike="noStrike">
                <a:solidFill>
                  <a:srgbClr val="000000"/>
                </a:solidFill>
                <a:latin typeface="Avenir Next Condensed Regular"/>
                <a:ea typeface="DejaVu Sans"/>
              </a:rPr>
              <a:t>(e.g., </a:t>
            </a:r>
            <a:r>
              <a:rPr b="0" lang="en-GB" sz="1800" spc="-1" strike="noStrike">
                <a:solidFill>
                  <a:srgbClr val="000000"/>
                </a:solidFill>
                <a:latin typeface="Consolas"/>
                <a:ea typeface="Consolas Regular"/>
              </a:rPr>
              <a:t>x = p</a:t>
            </a:r>
            <a:r>
              <a:rPr b="0" lang="en-GB" sz="1800" spc="-1" strike="noStrike">
                <a:solidFill>
                  <a:srgbClr val="000000"/>
                </a:solidFill>
                <a:latin typeface="Avenir Next Condensed Regular"/>
                <a:ea typeface="Consolas Regular"/>
              </a:rPr>
              <a:t>), since an array name is a constant pointer variable.</a:t>
            </a:r>
            <a:endParaRPr b="0" lang="en-GB" sz="1800" spc="-1" strike="noStrike">
              <a:latin typeface="Arial"/>
            </a:endParaRPr>
          </a:p>
        </p:txBody>
      </p:sp>
    </p:spTree>
  </p:cSld>
  <p:timing>
    <p:tnLst>
      <p:par>
        <p:cTn id="415" dur="indefinite" restart="never" nodeType="tmRoot">
          <p:childTnLst>
            <p:seq>
              <p:cTn id="416" dur="indefinite" nodeType="mainSeq">
                <p:childTnLst>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428">
                                            <p:txEl>
                                              <p:pRg st="5" end="5"/>
                                            </p:txEl>
                                          </p:spTgt>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430"/>
                                        </p:tgtEl>
                                        <p:attrNameLst>
                                          <p:attrName>style.visibility</p:attrName>
                                        </p:attrNameLst>
                                      </p:cBhvr>
                                      <p:to>
                                        <p:strVal val="visible"/>
                                      </p:to>
                                    </p:set>
                                  </p:childTnLst>
                                </p:cTn>
                              </p:par>
                              <p:par>
                                <p:cTn id="425" nodeType="withEffect" fill="hold" presetClass="entr" presetID="1">
                                  <p:stCondLst>
                                    <p:cond delay="0"/>
                                  </p:stCondLst>
                                  <p:childTnLst>
                                    <p:set>
                                      <p:cBhvr>
                                        <p:cTn id="426" dur="1" fill="hold">
                                          <p:stCondLst>
                                            <p:cond delay="0"/>
                                          </p:stCondLst>
                                        </p:cTn>
                                        <p:tgtEl>
                                          <p:spTgt spid="429"/>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428">
                                            <p:txEl>
                                              <p:pRg st="7" end="7"/>
                                            </p:txEl>
                                          </p:spTgt>
                                        </p:tgtEl>
                                        <p:attrNameLst>
                                          <p:attrName>style.visibility</p:attrName>
                                        </p:attrNameLst>
                                      </p:cBhvr>
                                      <p:to>
                                        <p:strVal val="visible"/>
                                      </p:to>
                                    </p:set>
                                  </p:childTnLst>
                                </p:cTn>
                              </p:par>
                              <p:par>
                                <p:cTn id="431" nodeType="withEffect" fill="hold" presetClass="entr" presetID="1">
                                  <p:stCondLst>
                                    <p:cond delay="0"/>
                                  </p:stCondLst>
                                  <p:childTnLst>
                                    <p:set>
                                      <p:cBhvr>
                                        <p:cTn id="432" dur="1" fill="hold">
                                          <p:stCondLst>
                                            <p:cond delay="0"/>
                                          </p:stCondLst>
                                        </p:cTn>
                                        <p:tgtEl>
                                          <p:spTgt spid="428">
                                            <p:txEl>
                                              <p:pRg st="8" end="8"/>
                                            </p:txEl>
                                          </p:spTgt>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428">
                                            <p:txEl>
                                              <p:pRg st="9" end="9"/>
                                            </p:txEl>
                                          </p:spTgt>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
                                  <p:stCondLst>
                                    <p:cond delay="0"/>
                                  </p:stCondLst>
                                  <p:childTnLst>
                                    <p:set>
                                      <p:cBhvr>
                                        <p:cTn id="438" dur="1" fill="hold">
                                          <p:stCondLst>
                                            <p:cond delay="0"/>
                                          </p:stCondLst>
                                        </p:cTn>
                                        <p:tgtEl>
                                          <p:spTgt spid="432"/>
                                        </p:tgtEl>
                                        <p:attrNameLst>
                                          <p:attrName>style.visibility</p:attrName>
                                        </p:attrNameLst>
                                      </p:cBhvr>
                                      <p:to>
                                        <p:strVal val="visible"/>
                                      </p:to>
                                    </p:set>
                                  </p:childTnLst>
                                </p:cTn>
                              </p:par>
                              <p:par>
                                <p:cTn id="439" nodeType="withEffect" fill="hold" presetClass="entr" presetID="1">
                                  <p:stCondLst>
                                    <p:cond delay="0"/>
                                  </p:stCondLst>
                                  <p:childTnLst>
                                    <p:set>
                                      <p:cBhvr>
                                        <p:cTn id="440" dur="1" fill="hold">
                                          <p:stCondLst>
                                            <p:cond delay="0"/>
                                          </p:stCondLst>
                                        </p:cTn>
                                        <p:tgtEl>
                                          <p:spTgt spid="431"/>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Pointers and Arrays</a:t>
            </a:r>
            <a:endParaRPr b="0" lang="en-GB" sz="4400" spc="-1" strike="noStrike">
              <a:latin typeface="Arial"/>
            </a:endParaRPr>
          </a:p>
        </p:txBody>
      </p:sp>
      <p:sp>
        <p:nvSpPr>
          <p:cNvPr id="435"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65936AF-BD19-4F78-B6A3-C947C609FA2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36" name="CustomShape 3"/>
          <p:cNvSpPr/>
          <p:nvPr/>
        </p:nvSpPr>
        <p:spPr>
          <a:xfrm>
            <a:off x="858240" y="1206720"/>
            <a:ext cx="4222800" cy="5149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a[10], 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a[i] = 2 * i;</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p = a;</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p</a:t>
            </a:r>
            <a:r>
              <a:rPr b="0" lang="en-GB" sz="1800" spc="-1" strike="noStrike">
                <a:solidFill>
                  <a:srgbClr val="000000"/>
                </a:solidFill>
                <a:latin typeface="Consolas"/>
                <a:ea typeface="Consolas Regular"/>
              </a:rPr>
              <a:t>[i]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Regular"/>
              </a:rPr>
              <a:t>int * q = &amp;a[0];</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for ( i = 0; i &lt; 10; ++i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q</a:t>
            </a:r>
            <a:r>
              <a:rPr b="0" lang="en-GB" sz="1800" spc="-1" strike="noStrike">
                <a:solidFill>
                  <a:srgbClr val="000000"/>
                </a:solidFill>
                <a:latin typeface="Consolas"/>
                <a:ea typeface="Consolas Regular"/>
              </a:rPr>
              <a:t>[i]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p = </a:t>
            </a:r>
            <a:r>
              <a:rPr b="0" lang="en-GB" sz="1800" spc="-1" strike="noStrike">
                <a:solidFill>
                  <a:srgbClr val="e46c0a"/>
                </a:solidFill>
                <a:latin typeface="Consolas"/>
                <a:ea typeface="Consolas Regular"/>
              </a:rPr>
              <a:t>&amp;a[2]</a:t>
            </a: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cout &lt;&lt; </a:t>
            </a:r>
            <a:r>
              <a:rPr b="0" lang="en-GB" sz="1800" spc="-1" strike="noStrike">
                <a:solidFill>
                  <a:srgbClr val="e46c0a"/>
                </a:solidFill>
                <a:latin typeface="Consolas"/>
                <a:ea typeface="Consolas Regular"/>
              </a:rPr>
              <a:t>p[3]</a:t>
            </a:r>
            <a:r>
              <a:rPr b="0" lang="en-GB" sz="1800" spc="-1" strike="noStrike">
                <a:solidFill>
                  <a:srgbClr val="000000"/>
                </a:solidFill>
                <a:latin typeface="Consolas"/>
                <a:ea typeface="Consolas Regular"/>
              </a:rPr>
              <a:t> &lt;&lt; endl;</a:t>
            </a:r>
            <a:endParaRPr b="0" lang="en-GB" sz="1800" spc="-1" strike="noStrike">
              <a:latin typeface="Arial"/>
            </a:endParaRPr>
          </a:p>
        </p:txBody>
      </p:sp>
      <p:sp>
        <p:nvSpPr>
          <p:cNvPr id="437" name="CustomShape 4"/>
          <p:cNvSpPr/>
          <p:nvPr/>
        </p:nvSpPr>
        <p:spPr>
          <a:xfrm>
            <a:off x="5277960" y="1639080"/>
            <a:ext cx="3387960" cy="1346400"/>
          </a:xfrm>
          <a:prstGeom prst="rect">
            <a:avLst/>
          </a:prstGeom>
          <a:ln>
            <a:round/>
          </a:ln>
        </p:spPr>
        <p:style>
          <a:lnRef idx="2">
            <a:schemeClr val="accent4"/>
          </a:lnRef>
          <a:fillRef idx="1">
            <a:schemeClr val="lt1"/>
          </a:fillRef>
          <a:effectRef idx="0">
            <a:schemeClr val="accent4"/>
          </a:effectRef>
          <a:fontRef idx="minor"/>
        </p:style>
      </p:sp>
      <p:sp>
        <p:nvSpPr>
          <p:cNvPr id="438" name="CustomShape 5"/>
          <p:cNvSpPr/>
          <p:nvPr/>
        </p:nvSpPr>
        <p:spPr>
          <a:xfrm>
            <a:off x="5300280" y="136764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439" name="CustomShape 6"/>
          <p:cNvSpPr/>
          <p:nvPr/>
        </p:nvSpPr>
        <p:spPr>
          <a:xfrm>
            <a:off x="5242680" y="1729800"/>
            <a:ext cx="31053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0 2 4 6 8 10 12 14 16 18</a:t>
            </a:r>
            <a:endParaRPr b="0" lang="en-GB" sz="1600" spc="-1" strike="noStrike">
              <a:latin typeface="Arial"/>
            </a:endParaRPr>
          </a:p>
        </p:txBody>
      </p:sp>
      <p:sp>
        <p:nvSpPr>
          <p:cNvPr id="440" name="CustomShape 7"/>
          <p:cNvSpPr/>
          <p:nvPr/>
        </p:nvSpPr>
        <p:spPr>
          <a:xfrm>
            <a:off x="5242680" y="2068560"/>
            <a:ext cx="31053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0 2 4 6 8 10 12 14 16 18</a:t>
            </a:r>
            <a:endParaRPr b="0" lang="en-GB" sz="1600" spc="-1" strike="noStrike">
              <a:latin typeface="Arial"/>
            </a:endParaRPr>
          </a:p>
        </p:txBody>
      </p:sp>
      <p:sp>
        <p:nvSpPr>
          <p:cNvPr id="441" name="CustomShape 8"/>
          <p:cNvSpPr/>
          <p:nvPr/>
        </p:nvSpPr>
        <p:spPr>
          <a:xfrm>
            <a:off x="5349600" y="2406960"/>
            <a:ext cx="4230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Regular"/>
              </a:rPr>
              <a:t>10</a:t>
            </a:r>
            <a:endParaRPr b="0" lang="en-GB" sz="1600" spc="-1" strike="noStrike">
              <a:latin typeface="Arial"/>
            </a:endParaRPr>
          </a:p>
        </p:txBody>
      </p:sp>
      <p:sp>
        <p:nvSpPr>
          <p:cNvPr id="442" name="CustomShape 9"/>
          <p:cNvSpPr/>
          <p:nvPr/>
        </p:nvSpPr>
        <p:spPr>
          <a:xfrm>
            <a:off x="5004000" y="5987160"/>
            <a:ext cx="2166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pointer_array.cpp</a:t>
            </a:r>
            <a:endParaRPr b="0" lang="en-GB" sz="1800" spc="-1" strike="noStrike">
              <a:latin typeface="Arial"/>
            </a:endParaRPr>
          </a:p>
        </p:txBody>
      </p:sp>
    </p:spTree>
  </p:cSld>
  <p:timing>
    <p:tnLst>
      <p:par>
        <p:cTn id="445" dur="indefinite" restart="never" nodeType="tmRoot">
          <p:childTnLst>
            <p:seq>
              <p:cTn id="446" dur="indefinite" nodeType="mainSeq">
                <p:childTnLst>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436">
                                            <p:txEl>
                                              <p:pRg st="5" end="5"/>
                                            </p:txEl>
                                          </p:spTgt>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436">
                                            <p:txEl>
                                              <p:pRg st="6" end="6"/>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436">
                                            <p:txEl>
                                              <p:pRg st="7" end="7"/>
                                            </p:txEl>
                                          </p:spTgt>
                                        </p:tgtEl>
                                        <p:attrNameLst>
                                          <p:attrName>style.visibility</p:attrName>
                                        </p:attrNameLst>
                                      </p:cBhvr>
                                      <p:to>
                                        <p:strVal val="visible"/>
                                      </p:to>
                                    </p:set>
                                  </p:childTnLst>
                                </p:cTn>
                              </p:par>
                              <p:par>
                                <p:cTn id="455" nodeType="withEffect" fill="hold" presetClass="entr" presetID="1">
                                  <p:stCondLst>
                                    <p:cond delay="0"/>
                                  </p:stCondLst>
                                  <p:childTnLst>
                                    <p:set>
                                      <p:cBhvr>
                                        <p:cTn id="456" dur="1" fill="hold">
                                          <p:stCondLst>
                                            <p:cond delay="0"/>
                                          </p:stCondLst>
                                        </p:cTn>
                                        <p:tgtEl>
                                          <p:spTgt spid="436">
                                            <p:txEl>
                                              <p:pRg st="8" end="8"/>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439"/>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436">
                                            <p:txEl>
                                              <p:pRg st="10" end="10"/>
                                            </p:txEl>
                                          </p:spTgt>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436">
                                            <p:txEl>
                                              <p:pRg st="11" end="11"/>
                                            </p:txEl>
                                          </p:spTgt>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436">
                                            <p:txEl>
                                              <p:pRg st="12" end="12"/>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436">
                                            <p:txEl>
                                              <p:pRg st="13" end="13"/>
                                            </p:txEl>
                                          </p:spTgt>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440"/>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436">
                                            <p:txEl>
                                              <p:pRg st="15" end="15"/>
                                            </p:txEl>
                                          </p:spTgt>
                                        </p:tgtEl>
                                        <p:attrNameLst>
                                          <p:attrName>style.visibility</p:attrName>
                                        </p:attrNameLst>
                                      </p:cBhvr>
                                      <p:to>
                                        <p:strVal val="visible"/>
                                      </p:to>
                                    </p:set>
                                  </p:childTnLst>
                                </p:cTn>
                              </p:par>
                              <p:par>
                                <p:cTn id="479" nodeType="withEffect" fill="hold" presetClass="entr" presetID="1">
                                  <p:stCondLst>
                                    <p:cond delay="0"/>
                                  </p:stCondLst>
                                  <p:childTnLst>
                                    <p:set>
                                      <p:cBhvr>
                                        <p:cTn id="480" dur="1" fill="hold">
                                          <p:stCondLst>
                                            <p:cond delay="0"/>
                                          </p:stCondLst>
                                        </p:cTn>
                                        <p:tgtEl>
                                          <p:spTgt spid="436">
                                            <p:txEl>
                                              <p:pRg st="16" end="16"/>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44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 1</a:t>
            </a:r>
            <a:endParaRPr b="0" lang="en-GB" sz="4400" spc="-1" strike="noStrike">
              <a:latin typeface="Arial"/>
            </a:endParaRPr>
          </a:p>
        </p:txBody>
      </p:sp>
      <p:sp>
        <p:nvSpPr>
          <p:cNvPr id="44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function that takes an integer array and its size, and returns a pointer to the largest element in the array</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4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5739106-91A6-4071-A0C0-5B099EF9627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46" name="CustomShape 4"/>
          <p:cNvSpPr/>
          <p:nvPr/>
        </p:nvSpPr>
        <p:spPr>
          <a:xfrm>
            <a:off x="252360" y="5941440"/>
            <a:ext cx="22413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ea typeface="DejaVu Sans"/>
              </a:rPr>
              <a:t>Solution:  ex1.cpp</a:t>
            </a:r>
            <a:endParaRPr b="0" lang="en-GB" sz="1800" spc="-1" strike="noStrike">
              <a:latin typeface="Arial"/>
            </a:endParaRPr>
          </a:p>
        </p:txBody>
      </p:sp>
    </p:spTree>
  </p:cSld>
  <p:timing>
    <p:tnLst>
      <p:par>
        <p:cTn id="485" dur="indefinite" restart="never" nodeType="tmRoot">
          <p:childTnLst>
            <p:seq>
              <p:cTn id="48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000" spc="-1" strike="noStrike">
                <a:solidFill>
                  <a:srgbClr val="000000"/>
                </a:solidFill>
                <a:latin typeface="Avenir Next"/>
                <a:ea typeface="Avenir Next"/>
              </a:rPr>
              <a:t>Before We Start</a:t>
            </a:r>
            <a:endParaRPr b="0" lang="en-GB" sz="4000" spc="-1" strike="noStrike">
              <a:latin typeface="Arial"/>
            </a:endParaRPr>
          </a:p>
        </p:txBody>
      </p:sp>
      <p:sp>
        <p:nvSpPr>
          <p:cNvPr id="128" name="CustomShape 2"/>
          <p:cNvSpPr/>
          <p:nvPr/>
        </p:nvSpPr>
        <p:spPr>
          <a:xfrm>
            <a:off x="457200" y="1600200"/>
            <a:ext cx="8529840" cy="48524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will deal with only C++ in this module.</a:t>
            </a: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C++</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GB" sz="2400" spc="-1" strike="noStrike">
              <a:latin typeface="Arial"/>
            </a:endParaRPr>
          </a:p>
          <a:p>
            <a:pPr marL="539640">
              <a:lnSpc>
                <a:spcPct val="100000"/>
              </a:lnSpc>
              <a:spcBef>
                <a:spcPts val="400"/>
              </a:spcBef>
            </a:pPr>
            <a:r>
              <a:rPr b="0" lang="en-GB" sz="2000" spc="-1" strike="noStrike">
                <a:solidFill>
                  <a:srgbClr val="000000"/>
                </a:solidFill>
                <a:latin typeface="Consolas"/>
                <a:ea typeface="Menlo"/>
              </a:rPr>
              <a:t>g++ </a:t>
            </a:r>
            <a:r>
              <a:rPr b="0" lang="en-GB" sz="2000" spc="-1" strike="noStrike">
                <a:solidFill>
                  <a:srgbClr val="e46c0a"/>
                </a:solidFill>
                <a:latin typeface="Consolas"/>
                <a:ea typeface="Menlo"/>
              </a:rPr>
              <a:t>-pedantic-errors -std=c++11</a:t>
            </a:r>
            <a:r>
              <a:rPr b="0" lang="en-GB" sz="2000" spc="-1" strike="noStrike">
                <a:solidFill>
                  <a:srgbClr val="000000"/>
                </a:solidFill>
                <a:latin typeface="Consolas"/>
                <a:ea typeface="Menlo"/>
              </a:rPr>
              <a:t> your_program.cpp</a:t>
            </a:r>
            <a:endParaRPr b="0" lang="en-GB" sz="2000" spc="-1" strike="noStrike">
              <a:latin typeface="Arial"/>
            </a:endParaRPr>
          </a:p>
          <a:p>
            <a:pPr marL="539640">
              <a:lnSpc>
                <a:spcPct val="100000"/>
              </a:lnSpc>
              <a:spcBef>
                <a:spcPts val="400"/>
              </a:spcBef>
            </a:pPr>
            <a:endParaRPr b="0" lang="en-GB" sz="2000" spc="-1" strike="noStrike">
              <a:latin typeface="Arial"/>
            </a:endParaRPr>
          </a:p>
          <a:p>
            <a:pPr marL="539640">
              <a:lnSpc>
                <a:spcPct val="100000"/>
              </a:lnSpc>
              <a:spcBef>
                <a:spcPts val="400"/>
              </a:spcBef>
            </a:pPr>
            <a:endParaRPr b="0" lang="en-GB" sz="2000" spc="-1" strike="noStrike">
              <a:latin typeface="Arial"/>
            </a:endParaRPr>
          </a:p>
          <a:p>
            <a:pPr marL="539640">
              <a:lnSpc>
                <a:spcPct val="100000"/>
              </a:lnSpc>
              <a:spcBef>
                <a:spcPts val="479"/>
              </a:spcBef>
            </a:pPr>
            <a:endParaRPr b="0" lang="en-GB" sz="2000" spc="-1" strike="noStrike">
              <a:latin typeface="Arial"/>
            </a:endParaRPr>
          </a:p>
        </p:txBody>
      </p:sp>
      <p:sp>
        <p:nvSpPr>
          <p:cNvPr id="12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6427F7A-7EED-4ED6-B9EA-990EF36C259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Pass-by-reference </a:t>
            </a:r>
            <a:br/>
            <a:r>
              <a:rPr b="0" lang="en-GB" sz="4400" spc="-1" strike="noStrike">
                <a:solidFill>
                  <a:srgbClr val="000000"/>
                </a:solidFill>
                <a:latin typeface="Avenir Next"/>
                <a:ea typeface="Avenir Next"/>
              </a:rPr>
              <a:t>with Reference Arguments</a:t>
            </a:r>
            <a:endParaRPr b="0" lang="en-GB" sz="4400" spc="-1" strike="noStrike">
              <a:latin typeface="Arial"/>
            </a:endParaRPr>
          </a:p>
        </p:txBody>
      </p:sp>
      <p:sp>
        <p:nvSpPr>
          <p:cNvPr id="44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have learned </a:t>
            </a:r>
            <a:r>
              <a:rPr b="0" lang="en-GB" sz="2400" spc="-1" strike="noStrike">
                <a:solidFill>
                  <a:srgbClr val="31859c"/>
                </a:solidFill>
                <a:latin typeface="Calibri Light"/>
                <a:ea typeface="Calibri Light"/>
              </a:rPr>
              <a:t>pass-by-value</a:t>
            </a:r>
            <a:r>
              <a:rPr b="0" lang="en-GB" sz="2400" spc="-1" strike="noStrike">
                <a:solidFill>
                  <a:srgbClr val="000000"/>
                </a:solidFill>
                <a:latin typeface="Calibri Light"/>
                <a:ea typeface="Calibri Light"/>
              </a:rPr>
              <a:t> and </a:t>
            </a:r>
            <a:r>
              <a:rPr b="0" lang="en-GB" sz="2400" spc="-1" strike="noStrike">
                <a:solidFill>
                  <a:srgbClr val="31859c"/>
                </a:solidFill>
                <a:latin typeface="Calibri Light"/>
                <a:ea typeface="Calibri Light"/>
              </a:rPr>
              <a:t>pass-by-reference</a:t>
            </a:r>
            <a:r>
              <a:rPr b="0" lang="en-GB" sz="2400" spc="-1" strike="noStrike">
                <a:solidFill>
                  <a:srgbClr val="000000"/>
                </a:solidFill>
                <a:latin typeface="Calibri Light"/>
                <a:ea typeface="Calibri Light"/>
              </a:rPr>
              <a:t> for passing arguments to a function.</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Pass-by-reference enables the called functions to modify the values of the arguments passed from the caller.   </a:t>
            </a:r>
            <a:endParaRPr b="0" lang="en-GB" sz="2400" spc="-1" strike="noStrike">
              <a:latin typeface="Arial"/>
            </a:endParaRPr>
          </a:p>
        </p:txBody>
      </p:sp>
      <p:sp>
        <p:nvSpPr>
          <p:cNvPr id="44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CD14EED-13FD-435E-A4C5-F0DB14D2C6D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50" name="CustomShape 4"/>
          <p:cNvSpPr/>
          <p:nvPr/>
        </p:nvSpPr>
        <p:spPr>
          <a:xfrm>
            <a:off x="510120" y="3738600"/>
            <a:ext cx="4222800" cy="1844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void swap( int &amp; x, int &amp;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temp = x;</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x =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y = temp;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p:txBody>
      </p:sp>
      <p:sp>
        <p:nvSpPr>
          <p:cNvPr id="451" name="CustomShape 5"/>
          <p:cNvSpPr/>
          <p:nvPr/>
        </p:nvSpPr>
        <p:spPr>
          <a:xfrm>
            <a:off x="5113800" y="3927240"/>
            <a:ext cx="2880720" cy="1199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a = 2, b = 3;</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swap(a, b);</a:t>
            </a:r>
            <a:endParaRPr b="0" lang="en-GB" sz="1800" spc="-1" strike="noStrike">
              <a:latin typeface="Arial"/>
            </a:endParaRPr>
          </a:p>
        </p:txBody>
      </p:sp>
      <p:sp>
        <p:nvSpPr>
          <p:cNvPr id="452" name="CustomShape 6"/>
          <p:cNvSpPr/>
          <p:nvPr/>
        </p:nvSpPr>
        <p:spPr>
          <a:xfrm>
            <a:off x="4471920" y="3557880"/>
            <a:ext cx="4397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In the caller (e.g., the main function)</a:t>
            </a:r>
            <a:endParaRPr b="0" lang="en-GB" sz="1800" spc="-1" strike="noStrike">
              <a:latin typeface="Arial"/>
            </a:endParaRPr>
          </a:p>
        </p:txBody>
      </p:sp>
      <p:sp>
        <p:nvSpPr>
          <p:cNvPr id="453" name="CustomShape 7"/>
          <p:cNvSpPr/>
          <p:nvPr/>
        </p:nvSpPr>
        <p:spPr>
          <a:xfrm>
            <a:off x="1887120" y="3738600"/>
            <a:ext cx="1035720" cy="44424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4" name="CustomShape 8"/>
          <p:cNvSpPr/>
          <p:nvPr/>
        </p:nvSpPr>
        <p:spPr>
          <a:xfrm>
            <a:off x="3133080" y="3738600"/>
            <a:ext cx="1035720" cy="44424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5" name="CustomShape 9"/>
          <p:cNvSpPr/>
          <p:nvPr/>
        </p:nvSpPr>
        <p:spPr>
          <a:xfrm>
            <a:off x="2087640" y="5384160"/>
            <a:ext cx="2410560" cy="5954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e46c0a"/>
                </a:solidFill>
                <a:latin typeface="Avenir Next Condensed Regular"/>
                <a:ea typeface="DejaVu Sans"/>
              </a:rPr>
              <a:t>Reference arguments</a:t>
            </a:r>
            <a:endParaRPr b="0" lang="en-GB" sz="1800" spc="-1" strike="noStrike">
              <a:latin typeface="Arial"/>
            </a:endParaRPr>
          </a:p>
        </p:txBody>
      </p:sp>
      <p:sp>
        <p:nvSpPr>
          <p:cNvPr id="456" name="CustomShape 10"/>
          <p:cNvSpPr/>
          <p:nvPr/>
        </p:nvSpPr>
        <p:spPr>
          <a:xfrm flipH="1" flipV="1">
            <a:off x="2642040" y="4182840"/>
            <a:ext cx="649800" cy="1199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57" name="CustomShape 11"/>
          <p:cNvSpPr/>
          <p:nvPr/>
        </p:nvSpPr>
        <p:spPr>
          <a:xfrm flipV="1">
            <a:off x="3293280" y="4182840"/>
            <a:ext cx="357120" cy="1199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58" name="CustomShape 12"/>
          <p:cNvSpPr/>
          <p:nvPr/>
        </p:nvSpPr>
        <p:spPr>
          <a:xfrm>
            <a:off x="4610880" y="5127840"/>
            <a:ext cx="4244400" cy="126936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 values in </a:t>
            </a:r>
            <a:r>
              <a:rPr b="0" lang="en-GB" sz="1800" spc="-1" strike="noStrike">
                <a:solidFill>
                  <a:srgbClr val="000000"/>
                </a:solidFill>
                <a:latin typeface="Consolas"/>
                <a:ea typeface="Consolas Regular"/>
              </a:rPr>
              <a:t>a</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b</a:t>
            </a:r>
            <a:r>
              <a:rPr b="0" lang="en-GB" sz="1800" spc="-1" strike="noStrike">
                <a:solidFill>
                  <a:srgbClr val="000000"/>
                </a:solidFill>
                <a:latin typeface="Avenir Next Condensed Regular"/>
                <a:ea typeface="Consolas Regular"/>
              </a:rPr>
              <a:t> will be swapped after calling </a:t>
            </a:r>
            <a:r>
              <a:rPr b="0" lang="en-GB" sz="1800" spc="-1" strike="noStrike">
                <a:solidFill>
                  <a:srgbClr val="000000"/>
                </a:solidFill>
                <a:latin typeface="Consolas"/>
                <a:ea typeface="Consolas Regular"/>
              </a:rPr>
              <a:t>swap() </a:t>
            </a:r>
            <a:r>
              <a:rPr b="0" lang="en-GB" sz="1800" spc="-1" strike="noStrike">
                <a:solidFill>
                  <a:srgbClr val="000000"/>
                </a:solidFill>
                <a:latin typeface="Avenir Next Condensed Regular"/>
                <a:ea typeface="Consolas Regular"/>
              </a:rPr>
              <a:t>because </a:t>
            </a:r>
            <a:r>
              <a:rPr b="0" lang="en-GB" sz="1800" spc="-1" strike="noStrike">
                <a:solidFill>
                  <a:srgbClr val="000000"/>
                </a:solidFill>
                <a:latin typeface="Consolas"/>
                <a:ea typeface="Consolas Regular"/>
              </a:rPr>
              <a:t>x</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y</a:t>
            </a:r>
            <a:r>
              <a:rPr b="0" lang="en-GB" sz="1800" spc="-1" strike="noStrike">
                <a:solidFill>
                  <a:srgbClr val="000000"/>
                </a:solidFill>
                <a:latin typeface="Avenir Next Condensed Regular"/>
                <a:ea typeface="Consolas Regular"/>
              </a:rPr>
              <a:t> are just aliases of </a:t>
            </a:r>
            <a:r>
              <a:rPr b="0" lang="en-GB" sz="1800" spc="-1" strike="noStrike">
                <a:solidFill>
                  <a:srgbClr val="000000"/>
                </a:solidFill>
                <a:latin typeface="Consolas"/>
                <a:ea typeface="Consolas Regular"/>
              </a:rPr>
              <a:t>a</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b</a:t>
            </a:r>
            <a:r>
              <a:rPr b="0" lang="en-GB" sz="1800" spc="-1" strike="noStrike">
                <a:solidFill>
                  <a:srgbClr val="000000"/>
                </a:solidFill>
                <a:latin typeface="Avenir Next Condensed Regular"/>
                <a:ea typeface="Consolas Regular"/>
              </a:rPr>
              <a:t>, respectively (i.e., they share the same memory locations)</a:t>
            </a:r>
            <a:endParaRPr b="0" lang="en-GB" sz="1800" spc="-1" strike="noStrike">
              <a:latin typeface="Arial"/>
            </a:endParaRPr>
          </a:p>
        </p:txBody>
      </p:sp>
    </p:spTree>
  </p:cSld>
  <p:timing>
    <p:tnLst>
      <p:par>
        <p:cTn id="487" dur="indefinite" restart="never" nodeType="tmRoot">
          <p:childTnLst>
            <p:seq>
              <p:cTn id="488" dur="indefinite" nodeType="mainSeq">
                <p:childTnLst>
                  <p:par>
                    <p:cTn id="489" fill="hold">
                      <p:stCondLst>
                        <p:cond delay="indefinite"/>
                      </p:stCondLst>
                      <p:childTnLst>
                        <p:par>
                          <p:cTn id="490" fill="hold">
                            <p:stCondLst>
                              <p:cond delay="0"/>
                            </p:stCondLst>
                            <p:childTnLst>
                              <p:par>
                                <p:cTn id="491" nodeType="clickEffect" fill="hold" presetClass="entr" presetID="1">
                                  <p:stCondLst>
                                    <p:cond delay="0"/>
                                  </p:stCondLst>
                                  <p:childTnLst>
                                    <p:set>
                                      <p:cBhvr>
                                        <p:cTn id="492" dur="1" fill="hold">
                                          <p:stCondLst>
                                            <p:cond delay="0"/>
                                          </p:stCondLst>
                                        </p:cTn>
                                        <p:tgtEl>
                                          <p:spTgt spid="453"/>
                                        </p:tgtEl>
                                        <p:attrNameLst>
                                          <p:attrName>style.visibility</p:attrName>
                                        </p:attrNameLst>
                                      </p:cBhvr>
                                      <p:to>
                                        <p:strVal val="visible"/>
                                      </p:to>
                                    </p:set>
                                  </p:childTnLst>
                                </p:cTn>
                              </p:par>
                              <p:par>
                                <p:cTn id="493" nodeType="withEffect" fill="hold" presetClass="entr" presetID="1">
                                  <p:stCondLst>
                                    <p:cond delay="0"/>
                                  </p:stCondLst>
                                  <p:childTnLst>
                                    <p:set>
                                      <p:cBhvr>
                                        <p:cTn id="494" dur="1" fill="hold">
                                          <p:stCondLst>
                                            <p:cond delay="0"/>
                                          </p:stCondLst>
                                        </p:cTn>
                                        <p:tgtEl>
                                          <p:spTgt spid="456"/>
                                        </p:tgtEl>
                                        <p:attrNameLst>
                                          <p:attrName>style.visibility</p:attrName>
                                        </p:attrNameLst>
                                      </p:cBhvr>
                                      <p:to>
                                        <p:strVal val="visible"/>
                                      </p:to>
                                    </p:set>
                                  </p:childTnLst>
                                </p:cTn>
                              </p:par>
                              <p:par>
                                <p:cTn id="495" nodeType="withEffect" fill="hold" presetClass="entr" presetID="1">
                                  <p:stCondLst>
                                    <p:cond delay="0"/>
                                  </p:stCondLst>
                                  <p:childTnLst>
                                    <p:set>
                                      <p:cBhvr>
                                        <p:cTn id="496" dur="1" fill="hold">
                                          <p:stCondLst>
                                            <p:cond delay="0"/>
                                          </p:stCondLst>
                                        </p:cTn>
                                        <p:tgtEl>
                                          <p:spTgt spid="457"/>
                                        </p:tgtEl>
                                        <p:attrNameLst>
                                          <p:attrName>style.visibility</p:attrName>
                                        </p:attrNameLst>
                                      </p:cBhvr>
                                      <p:to>
                                        <p:strVal val="visible"/>
                                      </p:to>
                                    </p:set>
                                  </p:childTnLst>
                                </p:cTn>
                              </p:par>
                              <p:par>
                                <p:cTn id="497" nodeType="withEffect" fill="hold" presetClass="entr" presetID="1">
                                  <p:stCondLst>
                                    <p:cond delay="0"/>
                                  </p:stCondLst>
                                  <p:childTnLst>
                                    <p:set>
                                      <p:cBhvr>
                                        <p:cTn id="498" dur="1" fill="hold">
                                          <p:stCondLst>
                                            <p:cond delay="0"/>
                                          </p:stCondLst>
                                        </p:cTn>
                                        <p:tgtEl>
                                          <p:spTgt spid="454"/>
                                        </p:tgtEl>
                                        <p:attrNameLst>
                                          <p:attrName>style.visibility</p:attrName>
                                        </p:attrNameLst>
                                      </p:cBhvr>
                                      <p:to>
                                        <p:strVal val="visible"/>
                                      </p:to>
                                    </p:set>
                                  </p:childTnLst>
                                </p:cTn>
                              </p:par>
                              <p:par>
                                <p:cTn id="499" nodeType="withEffect" fill="hold" presetClass="entr" presetID="1">
                                  <p:stCondLst>
                                    <p:cond delay="0"/>
                                  </p:stCondLst>
                                  <p:childTnLst>
                                    <p:set>
                                      <p:cBhvr>
                                        <p:cTn id="500" dur="1" fill="hold">
                                          <p:stCondLst>
                                            <p:cond delay="0"/>
                                          </p:stCondLst>
                                        </p:cTn>
                                        <p:tgtEl>
                                          <p:spTgt spid="455"/>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Pass-by-reference with Pointers</a:t>
            </a:r>
            <a:endParaRPr b="0" lang="en-GB" sz="4400" spc="-1" strike="noStrike">
              <a:latin typeface="Arial"/>
            </a:endParaRPr>
          </a:p>
        </p:txBody>
      </p:sp>
      <p:sp>
        <p:nvSpPr>
          <p:cNvPr id="46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can also achieve pass-by-reference </a:t>
            </a:r>
            <a:r>
              <a:rPr b="1" lang="en-GB" sz="2400" spc="-1" strike="noStrike">
                <a:solidFill>
                  <a:srgbClr val="e46c0a"/>
                </a:solidFill>
                <a:latin typeface="Calibri Light"/>
                <a:ea typeface="Calibri Light"/>
              </a:rPr>
              <a:t>by passing pointers </a:t>
            </a:r>
            <a:r>
              <a:rPr b="0" lang="en-GB" sz="2400" spc="-1" strike="noStrike">
                <a:solidFill>
                  <a:srgbClr val="000000"/>
                </a:solidFill>
                <a:latin typeface="Calibri Light"/>
                <a:ea typeface="Calibri Light"/>
              </a:rPr>
              <a:t>as arguments.</a:t>
            </a:r>
            <a:endParaRPr b="0" lang="en-GB" sz="2400" spc="-1" strike="noStrike">
              <a:latin typeface="Arial"/>
            </a:endParaRPr>
          </a:p>
        </p:txBody>
      </p:sp>
      <p:sp>
        <p:nvSpPr>
          <p:cNvPr id="46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DEDE976-9E71-455E-A4F6-3CDE1CEE833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62" name="CustomShape 4"/>
          <p:cNvSpPr/>
          <p:nvPr/>
        </p:nvSpPr>
        <p:spPr>
          <a:xfrm>
            <a:off x="324000" y="2516760"/>
            <a:ext cx="4222800" cy="1844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void swap( int * x, int *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temp = *x;</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*x = *y;</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*y = temp;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p:txBody>
      </p:sp>
      <p:sp>
        <p:nvSpPr>
          <p:cNvPr id="463" name="CustomShape 5"/>
          <p:cNvSpPr/>
          <p:nvPr/>
        </p:nvSpPr>
        <p:spPr>
          <a:xfrm>
            <a:off x="4847400" y="2516760"/>
            <a:ext cx="2880720" cy="1199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a = 2, b = 3;</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swap(&amp;a, &amp;b);</a:t>
            </a:r>
            <a:endParaRPr b="0" lang="en-GB" sz="1800" spc="-1" strike="noStrike">
              <a:latin typeface="Arial"/>
            </a:endParaRPr>
          </a:p>
        </p:txBody>
      </p:sp>
      <p:sp>
        <p:nvSpPr>
          <p:cNvPr id="464" name="CustomShape 6"/>
          <p:cNvSpPr/>
          <p:nvPr/>
        </p:nvSpPr>
        <p:spPr>
          <a:xfrm>
            <a:off x="4205520" y="2208960"/>
            <a:ext cx="4397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In the caller (e.g., the main function)</a:t>
            </a:r>
            <a:endParaRPr b="0" lang="en-GB" sz="1800" spc="-1" strike="noStrike">
              <a:latin typeface="Arial"/>
            </a:endParaRPr>
          </a:p>
        </p:txBody>
      </p:sp>
      <p:sp>
        <p:nvSpPr>
          <p:cNvPr id="465" name="CustomShape 7"/>
          <p:cNvSpPr/>
          <p:nvPr/>
        </p:nvSpPr>
        <p:spPr>
          <a:xfrm>
            <a:off x="1667520" y="2516760"/>
            <a:ext cx="1035720" cy="44424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6" name="CustomShape 8"/>
          <p:cNvSpPr/>
          <p:nvPr/>
        </p:nvSpPr>
        <p:spPr>
          <a:xfrm>
            <a:off x="2913480" y="2516760"/>
            <a:ext cx="1035720" cy="444240"/>
          </a:xfrm>
          <a:prstGeom prst="ellipse">
            <a:avLst/>
          </a:prstGeom>
          <a:noFill/>
          <a:ln w="12600">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7" name="CustomShape 9"/>
          <p:cNvSpPr/>
          <p:nvPr/>
        </p:nvSpPr>
        <p:spPr>
          <a:xfrm>
            <a:off x="1901520" y="4162320"/>
            <a:ext cx="2817000" cy="59544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e46c0a"/>
                </a:solidFill>
                <a:latin typeface="Avenir Next Condensed Regular"/>
                <a:ea typeface="DejaVu Sans"/>
              </a:rPr>
              <a:t>Pointer arguments</a:t>
            </a:r>
            <a:endParaRPr b="0" lang="en-GB" sz="1800" spc="-1" strike="noStrike">
              <a:latin typeface="Arial"/>
            </a:endParaRPr>
          </a:p>
        </p:txBody>
      </p:sp>
      <p:sp>
        <p:nvSpPr>
          <p:cNvPr id="468" name="CustomShape 10"/>
          <p:cNvSpPr/>
          <p:nvPr/>
        </p:nvSpPr>
        <p:spPr>
          <a:xfrm flipH="1" flipV="1">
            <a:off x="2486160" y="2961000"/>
            <a:ext cx="822960" cy="1199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69" name="CustomShape 11"/>
          <p:cNvSpPr/>
          <p:nvPr/>
        </p:nvSpPr>
        <p:spPr>
          <a:xfrm flipV="1">
            <a:off x="3310560" y="2961000"/>
            <a:ext cx="120600" cy="1199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470" name="CustomShape 12"/>
          <p:cNvSpPr/>
          <p:nvPr/>
        </p:nvSpPr>
        <p:spPr>
          <a:xfrm>
            <a:off x="5016240" y="4875480"/>
            <a:ext cx="3852720" cy="7441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 values in </a:t>
            </a:r>
            <a:r>
              <a:rPr b="0" lang="en-GB" sz="1800" spc="-1" strike="noStrike">
                <a:solidFill>
                  <a:srgbClr val="000000"/>
                </a:solidFill>
                <a:latin typeface="Consolas"/>
                <a:ea typeface="Consolas Regular"/>
              </a:rPr>
              <a:t>a</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b</a:t>
            </a:r>
            <a:r>
              <a:rPr b="0" lang="en-GB" sz="1800" spc="-1" strike="noStrike">
                <a:solidFill>
                  <a:srgbClr val="000000"/>
                </a:solidFill>
                <a:latin typeface="Avenir Next Condensed Regular"/>
                <a:ea typeface="Consolas Regular"/>
              </a:rPr>
              <a:t> will be swapped after calling </a:t>
            </a:r>
            <a:r>
              <a:rPr b="0" lang="en-GB" sz="1800" spc="-1" strike="noStrike">
                <a:solidFill>
                  <a:srgbClr val="000000"/>
                </a:solidFill>
                <a:latin typeface="Consolas"/>
                <a:ea typeface="Consolas Regular"/>
              </a:rPr>
              <a:t>swap(). </a:t>
            </a:r>
            <a:endParaRPr b="0" lang="en-GB" sz="1800" spc="-1" strike="noStrike">
              <a:latin typeface="Arial"/>
            </a:endParaRPr>
          </a:p>
        </p:txBody>
      </p:sp>
      <p:sp>
        <p:nvSpPr>
          <p:cNvPr id="471" name="CustomShape 13"/>
          <p:cNvSpPr/>
          <p:nvPr/>
        </p:nvSpPr>
        <p:spPr>
          <a:xfrm>
            <a:off x="5016240" y="3669840"/>
            <a:ext cx="3852720" cy="120456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Here we explicitly pass the memory addresses of a and b to swap(), so that swap() operates on these memory locations directly. </a:t>
            </a:r>
            <a:endParaRPr b="0" lang="en-GB" sz="1800" spc="-1" strike="noStrike">
              <a:latin typeface="Arial"/>
            </a:endParaRPr>
          </a:p>
        </p:txBody>
      </p:sp>
      <p:sp>
        <p:nvSpPr>
          <p:cNvPr id="472" name="CustomShape 14"/>
          <p:cNvSpPr/>
          <p:nvPr/>
        </p:nvSpPr>
        <p:spPr>
          <a:xfrm>
            <a:off x="119160" y="4928040"/>
            <a:ext cx="2704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swap_by_pointers.cpp</a:t>
            </a:r>
            <a:endParaRPr b="0" lang="en-GB" sz="1800" spc="-1" strike="noStrike">
              <a:latin typeface="Arial"/>
            </a:endParaRPr>
          </a:p>
        </p:txBody>
      </p:sp>
    </p:spTree>
  </p:cSld>
  <p:timing>
    <p:tnLst>
      <p:par>
        <p:cTn id="505" dur="indefinite" restart="never" nodeType="tmRoot">
          <p:childTnLst>
            <p:seq>
              <p:cTn id="506" dur="indefinite" nodeType="mainSeq">
                <p:childTnLst>
                  <p:par>
                    <p:cTn id="507" fill="hold">
                      <p:stCondLst>
                        <p:cond delay="indefinite"/>
                      </p:stCondLst>
                      <p:childTnLst>
                        <p:par>
                          <p:cTn id="508" fill="hold">
                            <p:stCondLst>
                              <p:cond delay="0"/>
                            </p:stCondLst>
                            <p:childTnLst>
                              <p:par>
                                <p:cTn id="509" nodeType="clickEffect" fill="hold" presetClass="entr" presetID="1">
                                  <p:stCondLst>
                                    <p:cond delay="0"/>
                                  </p:stCondLst>
                                  <p:childTnLst>
                                    <p:set>
                                      <p:cBhvr>
                                        <p:cTn id="510" dur="1" fill="hold">
                                          <p:stCondLst>
                                            <p:cond delay="0"/>
                                          </p:stCondLst>
                                        </p:cTn>
                                        <p:tgtEl>
                                          <p:spTgt spid="465"/>
                                        </p:tgtEl>
                                        <p:attrNameLst>
                                          <p:attrName>style.visibility</p:attrName>
                                        </p:attrNameLst>
                                      </p:cBhvr>
                                      <p:to>
                                        <p:strVal val="visible"/>
                                      </p:to>
                                    </p:set>
                                  </p:childTnLst>
                                </p:cTn>
                              </p:par>
                              <p:par>
                                <p:cTn id="511" nodeType="withEffect" fill="hold" presetClass="entr" presetID="1">
                                  <p:stCondLst>
                                    <p:cond delay="0"/>
                                  </p:stCondLst>
                                  <p:childTnLst>
                                    <p:set>
                                      <p:cBhvr>
                                        <p:cTn id="512" dur="1" fill="hold">
                                          <p:stCondLst>
                                            <p:cond delay="0"/>
                                          </p:stCondLst>
                                        </p:cTn>
                                        <p:tgtEl>
                                          <p:spTgt spid="469"/>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468"/>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466"/>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467"/>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nodeType="clickEffect" fill="hold" presetClass="entr" presetID="1">
                                  <p:stCondLst>
                                    <p:cond delay="0"/>
                                  </p:stCondLst>
                                  <p:childTnLst>
                                    <p:set>
                                      <p:cBhvr>
                                        <p:cTn id="522" dur="1" fill="hold">
                                          <p:stCondLst>
                                            <p:cond delay="0"/>
                                          </p:stCondLst>
                                        </p:cTn>
                                        <p:tgtEl>
                                          <p:spTgt spid="464"/>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46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470"/>
                                        </p:tgtEl>
                                        <p:attrNameLst>
                                          <p:attrName>style.visibility</p:attrName>
                                        </p:attrNameLst>
                                      </p:cBhvr>
                                      <p:to>
                                        <p:strVal val="visible"/>
                                      </p:to>
                                    </p:set>
                                  </p:childTnLst>
                                </p:cTn>
                              </p:par>
                              <p:par>
                                <p:cTn id="529" nodeType="withEffect" fill="hold" presetClass="entr" presetID="1">
                                  <p:stCondLst>
                                    <p:cond delay="0"/>
                                  </p:stCondLst>
                                  <p:childTnLst>
                                    <p:set>
                                      <p:cBhvr>
                                        <p:cTn id="530"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 2</a:t>
            </a:r>
            <a:endParaRPr b="0" lang="en-GB" sz="4400" spc="-1" strike="noStrike">
              <a:latin typeface="Arial"/>
            </a:endParaRPr>
          </a:p>
        </p:txBody>
      </p:sp>
      <p:sp>
        <p:nvSpPr>
          <p:cNvPr id="47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function void addOne(int &amp;p) which adds 1 to the integer referenced by p</a:t>
            </a: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function void addOne(int *p) which adds 1 to the integer pointed to by p</a:t>
            </a: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Note the difference in the function parameter.  For each of the above, write the appropriate function call in the main body of your program.</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47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7979C32-2A02-42CD-96A9-4C7805D769F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531" dur="indefinite" restart="never" nodeType="tmRoot">
          <p:childTnLst>
            <p:seq>
              <p:cTn id="532"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Dynamic Memory Management</a:t>
            </a:r>
            <a:endParaRPr b="0" lang="en-GB" sz="4000" spc="-1" strike="noStrike">
              <a:latin typeface="Arial"/>
            </a:endParaRPr>
          </a:p>
        </p:txBody>
      </p:sp>
      <p:sp>
        <p:nvSpPr>
          <p:cNvPr id="477"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II</a:t>
            </a:r>
            <a:endParaRPr b="0" lang="en-GB" sz="2000" spc="-1" strike="noStrike">
              <a:latin typeface="Arial"/>
            </a:endParaRPr>
          </a:p>
        </p:txBody>
      </p:sp>
      <p:sp>
        <p:nvSpPr>
          <p:cNvPr id="47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BC4EAB0-9F76-4D5C-8195-BE8D6BBD8DE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533" dur="indefinite" restart="never" nodeType="tmRoot">
          <p:childTnLst>
            <p:seq>
              <p:cTn id="534"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48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Dynamic variables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Dynamic arrays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Pointer operations</a:t>
            </a:r>
            <a:endParaRPr b="0" lang="en-GB" sz="2400" spc="-1" strike="noStrike">
              <a:latin typeface="Arial"/>
            </a:endParaRPr>
          </a:p>
        </p:txBody>
      </p:sp>
      <p:sp>
        <p:nvSpPr>
          <p:cNvPr id="48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07ABC91-F3CD-4D69-9183-2FDCD337582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535" dur="indefinite" restart="never" nodeType="tmRoot">
          <p:childTnLst>
            <p:seq>
              <p:cTn id="536"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Static Variables</a:t>
            </a:r>
            <a:endParaRPr b="0" lang="en-GB" sz="4400" spc="-1" strike="noStrike">
              <a:latin typeface="Arial"/>
            </a:endParaRPr>
          </a:p>
        </p:txBody>
      </p:sp>
      <p:sp>
        <p:nvSpPr>
          <p:cNvPr id="483" name="CustomShape 2"/>
          <p:cNvSpPr/>
          <p:nvPr/>
        </p:nvSpPr>
        <p:spPr>
          <a:xfrm>
            <a:off x="457200" y="1304640"/>
            <a:ext cx="8228880" cy="482076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have used only </a:t>
            </a:r>
            <a:r>
              <a:rPr b="1" lang="en-GB" sz="2400" spc="-1" strike="noStrike">
                <a:solidFill>
                  <a:srgbClr val="e46c0a"/>
                </a:solidFill>
                <a:latin typeface="Calibri Light"/>
                <a:ea typeface="Calibri Light"/>
              </a:rPr>
              <a:t>static</a:t>
            </a:r>
            <a:r>
              <a:rPr b="0" lang="en-GB" sz="2400" spc="-1" strike="noStrike">
                <a:solidFill>
                  <a:srgbClr val="000000"/>
                </a:solidFill>
                <a:latin typeface="Calibri Light"/>
                <a:ea typeface="Calibri Light"/>
              </a:rPr>
              <a:t> variables in our programs so far, which means that:</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The number of variables is </a:t>
            </a:r>
            <a:r>
              <a:rPr b="0" lang="en-GB" sz="2000" spc="-1" strike="noStrike">
                <a:solidFill>
                  <a:srgbClr val="31859c"/>
                </a:solidFill>
                <a:latin typeface="Calibri Light"/>
                <a:ea typeface="Calibri Light"/>
              </a:rPr>
              <a:t>fixed</a:t>
            </a:r>
            <a:r>
              <a:rPr b="0" lang="en-GB" sz="2000" spc="-1" strike="noStrike">
                <a:solidFill>
                  <a:srgbClr val="000000"/>
                </a:solidFill>
                <a:latin typeface="Calibri Light"/>
                <a:ea typeface="Calibri Light"/>
              </a:rPr>
              <a:t>.</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The life span of variable is determined by its </a:t>
            </a:r>
            <a:r>
              <a:rPr b="0" lang="en-GB" sz="2000" spc="-1" strike="noStrike">
                <a:solidFill>
                  <a:srgbClr val="31859c"/>
                </a:solidFill>
                <a:latin typeface="Calibri Light"/>
                <a:ea typeface="Calibri Light"/>
              </a:rPr>
              <a:t>scope</a:t>
            </a:r>
            <a:r>
              <a:rPr b="0" lang="en-GB" sz="2000" spc="-1" strike="noStrike">
                <a:solidFill>
                  <a:srgbClr val="000000"/>
                </a:solidFill>
                <a:latin typeface="Calibri Light"/>
                <a:ea typeface="Calibri Light"/>
              </a:rPr>
              <a:t>; it is created (i.e., storage space is allocated) when it is declared and it is destroyed (i.e., storage space is released) when execution is out of scope.</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Each variable is given a name when it is declared.</a:t>
            </a:r>
            <a:endParaRPr b="0" lang="en-GB" sz="2000" spc="-1" strike="noStrike">
              <a:latin typeface="Arial"/>
            </a:endParaRPr>
          </a:p>
        </p:txBody>
      </p:sp>
      <p:sp>
        <p:nvSpPr>
          <p:cNvPr id="48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B063A87-3527-4229-AF2C-0A15E7C8250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85" name="CustomShape 4"/>
          <p:cNvSpPr/>
          <p:nvPr/>
        </p:nvSpPr>
        <p:spPr>
          <a:xfrm>
            <a:off x="777240" y="4766040"/>
            <a:ext cx="4222800" cy="13507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for (int i = 0; i &lt; 10;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i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a:t>
            </a:r>
            <a:endParaRPr b="0" lang="en-GB" sz="1800" spc="-1" strike="noStrike">
              <a:latin typeface="Arial"/>
            </a:endParaRPr>
          </a:p>
        </p:txBody>
      </p:sp>
      <p:grpSp>
        <p:nvGrpSpPr>
          <p:cNvPr id="486" name="Group 5"/>
          <p:cNvGrpSpPr/>
          <p:nvPr/>
        </p:nvGrpSpPr>
        <p:grpSpPr>
          <a:xfrm>
            <a:off x="5691600" y="4530600"/>
            <a:ext cx="1878840" cy="1098360"/>
            <a:chOff x="5691600" y="4530600"/>
            <a:chExt cx="1878840" cy="1098360"/>
          </a:xfrm>
        </p:grpSpPr>
        <p:sp>
          <p:nvSpPr>
            <p:cNvPr id="487" name="CustomShape 6"/>
            <p:cNvSpPr/>
            <p:nvPr/>
          </p:nvSpPr>
          <p:spPr>
            <a:xfrm>
              <a:off x="5725080" y="4530600"/>
              <a:ext cx="10706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ea typeface="DejaVu Sans"/>
                </a:rPr>
                <a:t>Memory </a:t>
              </a:r>
              <a:endParaRPr b="0" lang="en-GB" sz="1600" spc="-1" strike="noStrike">
                <a:latin typeface="Arial"/>
              </a:endParaRPr>
            </a:p>
          </p:txBody>
        </p:sp>
        <p:grpSp>
          <p:nvGrpSpPr>
            <p:cNvPr id="488" name="Group 7"/>
            <p:cNvGrpSpPr/>
            <p:nvPr/>
          </p:nvGrpSpPr>
          <p:grpSpPr>
            <a:xfrm>
              <a:off x="5691600" y="4928760"/>
              <a:ext cx="1878840" cy="700200"/>
              <a:chOff x="5691600" y="4928760"/>
              <a:chExt cx="1878840" cy="700200"/>
            </a:xfrm>
          </p:grpSpPr>
          <p:sp>
            <p:nvSpPr>
              <p:cNvPr id="489" name="CustomShape 8"/>
              <p:cNvSpPr/>
              <p:nvPr/>
            </p:nvSpPr>
            <p:spPr>
              <a:xfrm>
                <a:off x="5691600" y="4928760"/>
                <a:ext cx="1556640" cy="700200"/>
              </a:xfrm>
              <a:prstGeom prst="rect">
                <a:avLst/>
              </a:prstGeom>
              <a:ln>
                <a:round/>
              </a:ln>
            </p:spPr>
            <p:style>
              <a:lnRef idx="2">
                <a:schemeClr val="accent3"/>
              </a:lnRef>
              <a:fillRef idx="1">
                <a:schemeClr val="lt1"/>
              </a:fillRef>
              <a:effectRef idx="0">
                <a:schemeClr val="accent3"/>
              </a:effectRef>
              <a:fontRef idx="minor"/>
            </p:style>
          </p:sp>
          <p:sp>
            <p:nvSpPr>
              <p:cNvPr id="490" name="CustomShape 9"/>
              <p:cNvSpPr/>
              <p:nvPr/>
            </p:nvSpPr>
            <p:spPr>
              <a:xfrm>
                <a:off x="7254000" y="508752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491" name="CustomShape 10"/>
              <p:cNvSpPr/>
              <p:nvPr/>
            </p:nvSpPr>
            <p:spPr>
              <a:xfrm>
                <a:off x="5746680" y="512388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grpSp>
      </p:grpSp>
      <p:sp>
        <p:nvSpPr>
          <p:cNvPr id="492" name="CustomShape 11"/>
          <p:cNvSpPr/>
          <p:nvPr/>
        </p:nvSpPr>
        <p:spPr>
          <a:xfrm>
            <a:off x="5320800" y="5663520"/>
            <a:ext cx="2882160" cy="9756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 variable </a:t>
            </a:r>
            <a:r>
              <a:rPr b="0" lang="en-GB" sz="1800" spc="-1" strike="noStrike">
                <a:solidFill>
                  <a:srgbClr val="000000"/>
                </a:solidFill>
                <a:latin typeface="Consolas"/>
                <a:ea typeface="Consolas Regular"/>
              </a:rPr>
              <a:t>i</a:t>
            </a:r>
            <a:r>
              <a:rPr b="0" lang="en-GB" sz="1800" spc="-1" strike="noStrike">
                <a:solidFill>
                  <a:srgbClr val="000000"/>
                </a:solidFill>
                <a:latin typeface="Avenir Next Condensed Regular"/>
                <a:ea typeface="Consolas Regular"/>
              </a:rPr>
              <a:t> only exists in the memory during the execution of the </a:t>
            </a:r>
            <a:r>
              <a:rPr b="0" lang="en-GB" sz="1800" spc="-1" strike="noStrike">
                <a:solidFill>
                  <a:srgbClr val="000000"/>
                </a:solidFill>
                <a:latin typeface="Consolas"/>
                <a:ea typeface="Consolas Regular"/>
              </a:rPr>
              <a:t>for</a:t>
            </a:r>
            <a:r>
              <a:rPr b="0" lang="en-GB" sz="1800" spc="-1" strike="noStrike">
                <a:solidFill>
                  <a:srgbClr val="000000"/>
                </a:solidFill>
                <a:latin typeface="Avenir Next Condensed Regular"/>
                <a:ea typeface="Consolas Regular"/>
              </a:rPr>
              <a:t> loop.</a:t>
            </a:r>
            <a:endParaRPr b="0" lang="en-GB" sz="1800" spc="-1" strike="noStrike">
              <a:latin typeface="Arial"/>
            </a:endParaRPr>
          </a:p>
        </p:txBody>
      </p:sp>
    </p:spTree>
  </p:cSld>
  <p:timing>
    <p:tnLst>
      <p:par>
        <p:cTn id="537" dur="indefinite" restart="never" nodeType="tmRoot">
          <p:childTnLst>
            <p:seq>
              <p:cTn id="538"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Dynamic Variables</a:t>
            </a:r>
            <a:endParaRPr b="0" lang="en-GB" sz="4400" spc="-1" strike="noStrike">
              <a:latin typeface="Arial"/>
            </a:endParaRPr>
          </a:p>
        </p:txBody>
      </p:sp>
      <p:sp>
        <p:nvSpPr>
          <p:cNvPr id="4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Very often the number of variables that we need in a program is not known in advance.   For example, processing student records without knowing the number of students beforehand.</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can create </a:t>
            </a:r>
            <a:r>
              <a:rPr b="1" lang="en-GB" sz="2400" spc="-1" strike="noStrike">
                <a:solidFill>
                  <a:srgbClr val="e46c0a"/>
                </a:solidFill>
                <a:latin typeface="Calibri Light"/>
                <a:ea typeface="Calibri Light"/>
              </a:rPr>
              <a:t>dynamic variables</a:t>
            </a:r>
            <a:r>
              <a:rPr b="0" lang="en-GB" sz="2400" spc="-1" strike="noStrike">
                <a:solidFill>
                  <a:srgbClr val="000000"/>
                </a:solidFill>
                <a:latin typeface="Calibri Light"/>
                <a:ea typeface="Calibri Light"/>
              </a:rPr>
              <a:t> in our program so that memory storage is dynamically allocated or released at runtime.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p:txBody>
      </p:sp>
      <p:sp>
        <p:nvSpPr>
          <p:cNvPr id="49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4A6719B-57B6-4DDC-925A-7BFBDAB2D48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96" name="CustomShape 4"/>
          <p:cNvSpPr/>
          <p:nvPr/>
        </p:nvSpPr>
        <p:spPr>
          <a:xfrm>
            <a:off x="425880" y="4588200"/>
            <a:ext cx="3619440" cy="12456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2000" spc="-1" strike="noStrike">
                <a:solidFill>
                  <a:srgbClr val="000000"/>
                </a:solidFill>
                <a:latin typeface="Avenir Next Condensed Regular"/>
                <a:ea typeface="DejaVu Sans"/>
              </a:rPr>
              <a:t>Unlike static variables, dynamic variables have no names!</a:t>
            </a:r>
            <a:endParaRPr b="0" lang="en-GB" sz="2000" spc="-1" strike="noStrike">
              <a:latin typeface="Arial"/>
            </a:endParaRPr>
          </a:p>
        </p:txBody>
      </p:sp>
      <p:sp>
        <p:nvSpPr>
          <p:cNvPr id="497" name="CustomShape 5"/>
          <p:cNvSpPr/>
          <p:nvPr/>
        </p:nvSpPr>
        <p:spPr>
          <a:xfrm>
            <a:off x="4161600" y="4588200"/>
            <a:ext cx="4708800" cy="61416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2000" spc="-1" strike="noStrike">
                <a:solidFill>
                  <a:srgbClr val="000000"/>
                </a:solidFill>
                <a:latin typeface="Avenir Next Condensed Regular"/>
                <a:ea typeface="DejaVu Sans"/>
              </a:rPr>
              <a:t>So how may we access dynamic variables?   </a:t>
            </a:r>
            <a:endParaRPr b="0" lang="en-GB" sz="2000" spc="-1" strike="noStrike">
              <a:latin typeface="Arial"/>
            </a:endParaRPr>
          </a:p>
        </p:txBody>
      </p:sp>
      <p:sp>
        <p:nvSpPr>
          <p:cNvPr id="498" name="CustomShape 6"/>
          <p:cNvSpPr/>
          <p:nvPr/>
        </p:nvSpPr>
        <p:spPr>
          <a:xfrm>
            <a:off x="6567120" y="5090040"/>
            <a:ext cx="2303280" cy="614160"/>
          </a:xfrm>
          <a:prstGeom prst="roundRect">
            <a:avLst>
              <a:gd name="adj" fmla="val 16667"/>
            </a:avLst>
          </a:prstGeom>
          <a:solidFill>
            <a:srgbClr val="ffc000"/>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2000" spc="-1" strike="noStrike">
                <a:solidFill>
                  <a:srgbClr val="000000"/>
                </a:solidFill>
                <a:latin typeface="Avenir Next Condensed Regular"/>
                <a:ea typeface="DejaVu Sans"/>
              </a:rPr>
              <a:t>Pointers!!!</a:t>
            </a:r>
            <a:endParaRPr b="0" lang="en-GB" sz="2000" spc="-1" strike="noStrike">
              <a:latin typeface="Arial"/>
            </a:endParaRPr>
          </a:p>
        </p:txBody>
      </p:sp>
    </p:spTree>
  </p:cSld>
  <p:timing>
    <p:tnLst>
      <p:par>
        <p:cTn id="539" dur="indefinite" restart="never" nodeType="tmRoot">
          <p:childTnLst>
            <p:seq>
              <p:cTn id="540" dur="indefinite" nodeType="mainSeq">
                <p:childTnLst>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496"/>
                                        </p:tgtEl>
                                        <p:attrNameLst>
                                          <p:attrName>style.visibility</p:attrName>
                                        </p:attrNameLst>
                                      </p:cBhvr>
                                      <p:to>
                                        <p:strVal val="visible"/>
                                      </p:to>
                                    </p:set>
                                  </p:childTnLst>
                                </p:cTn>
                              </p:par>
                            </p:childTnLst>
                          </p:cTn>
                        </p:par>
                      </p:childTnLst>
                    </p:cTn>
                  </p:par>
                  <p:par>
                    <p:cTn id="545" fill="hold">
                      <p:stCondLst>
                        <p:cond delay="indefinite"/>
                      </p:stCondLst>
                      <p:childTnLst>
                        <p:par>
                          <p:cTn id="546" fill="hold">
                            <p:stCondLst>
                              <p:cond delay="0"/>
                            </p:stCondLst>
                            <p:childTnLst>
                              <p:par>
                                <p:cTn id="547" nodeType="clickEffect" fill="hold" presetClass="entr" presetID="1">
                                  <p:stCondLst>
                                    <p:cond delay="0"/>
                                  </p:stCondLst>
                                  <p:childTnLst>
                                    <p:set>
                                      <p:cBhvr>
                                        <p:cTn id="548" dur="1" fill="hold">
                                          <p:stCondLst>
                                            <p:cond delay="0"/>
                                          </p:stCondLst>
                                        </p:cTn>
                                        <p:tgtEl>
                                          <p:spTgt spid="497"/>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1">
                                  <p:stCondLst>
                                    <p:cond delay="0"/>
                                  </p:stCondLst>
                                  <p:childTnLst>
                                    <p:set>
                                      <p:cBhvr>
                                        <p:cTn id="552" dur="1" fill="hold">
                                          <p:stCondLst>
                                            <p:cond delay="0"/>
                                          </p:stCondLst>
                                        </p:cTn>
                                        <p:tgtEl>
                                          <p:spTgt spid="49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Creating Dynamic Variables</a:t>
            </a:r>
            <a:endParaRPr b="0" lang="en-GB" sz="4400" spc="-1" strike="noStrike">
              <a:latin typeface="Arial"/>
            </a:endParaRPr>
          </a:p>
        </p:txBody>
      </p:sp>
      <p:sp>
        <p:nvSpPr>
          <p:cNvPr id="500"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use the </a:t>
            </a:r>
            <a:r>
              <a:rPr b="1" lang="en-GB" sz="2400" spc="-1" strike="noStrike">
                <a:solidFill>
                  <a:srgbClr val="e46c0a"/>
                </a:solidFill>
                <a:latin typeface="Calibri Light"/>
                <a:ea typeface="Calibri Light"/>
              </a:rPr>
              <a:t>new</a:t>
            </a:r>
            <a:r>
              <a:rPr b="0" lang="en-GB" sz="2400" spc="-1" strike="noStrike">
                <a:solidFill>
                  <a:srgbClr val="000000"/>
                </a:solidFill>
                <a:latin typeface="Calibri Light"/>
                <a:ea typeface="Calibri Light"/>
              </a:rPr>
              <a:t> operator to create a dynamic variable:</a:t>
            </a:r>
            <a:endParaRPr b="0" lang="en-GB" sz="2400" spc="-1" strike="noStrike">
              <a:latin typeface="Arial"/>
            </a:endParaRPr>
          </a:p>
        </p:txBody>
      </p:sp>
      <p:sp>
        <p:nvSpPr>
          <p:cNvPr id="501" name="CustomShape 3"/>
          <p:cNvSpPr/>
          <p:nvPr/>
        </p:nvSpPr>
        <p:spPr>
          <a:xfrm>
            <a:off x="6640560" y="61819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D7AA3D2-B63A-4E7E-981A-2D750C1F84D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02" name="CustomShape 4"/>
          <p:cNvSpPr/>
          <p:nvPr/>
        </p:nvSpPr>
        <p:spPr>
          <a:xfrm>
            <a:off x="614160" y="2271960"/>
            <a:ext cx="3276360" cy="929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new int (42);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new string ("hello!");</a:t>
            </a:r>
            <a:endParaRPr b="0" lang="en-GB" sz="1800" spc="-1" strike="noStrike">
              <a:latin typeface="Arial"/>
            </a:endParaRPr>
          </a:p>
        </p:txBody>
      </p:sp>
      <p:sp>
        <p:nvSpPr>
          <p:cNvPr id="503" name="CustomShape 5"/>
          <p:cNvSpPr/>
          <p:nvPr/>
        </p:nvSpPr>
        <p:spPr>
          <a:xfrm>
            <a:off x="4191840" y="1967040"/>
            <a:ext cx="10706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ea typeface="DejaVu Sans"/>
              </a:rPr>
              <a:t>Memory </a:t>
            </a:r>
            <a:endParaRPr b="0" lang="en-GB" sz="1600" spc="-1" strike="noStrike">
              <a:latin typeface="Arial"/>
            </a:endParaRPr>
          </a:p>
        </p:txBody>
      </p:sp>
      <p:sp>
        <p:nvSpPr>
          <p:cNvPr id="504" name="CustomShape 6"/>
          <p:cNvSpPr/>
          <p:nvPr/>
        </p:nvSpPr>
        <p:spPr>
          <a:xfrm>
            <a:off x="4158000" y="2365560"/>
            <a:ext cx="1556640" cy="1081080"/>
          </a:xfrm>
          <a:prstGeom prst="rect">
            <a:avLst/>
          </a:prstGeom>
          <a:ln>
            <a:round/>
          </a:ln>
        </p:spPr>
        <p:style>
          <a:lnRef idx="2">
            <a:schemeClr val="accent3"/>
          </a:lnRef>
          <a:fillRef idx="1">
            <a:schemeClr val="lt1"/>
          </a:fillRef>
          <a:effectRef idx="0">
            <a:schemeClr val="accent3"/>
          </a:effectRef>
          <a:fontRef idx="minor"/>
        </p:style>
      </p:sp>
      <p:sp>
        <p:nvSpPr>
          <p:cNvPr id="505" name="CustomShape 7"/>
          <p:cNvSpPr/>
          <p:nvPr/>
        </p:nvSpPr>
        <p:spPr>
          <a:xfrm>
            <a:off x="4213440" y="252828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42</a:t>
            </a:r>
            <a:endParaRPr b="0" lang="en-GB" sz="1800" spc="-1" strike="noStrike">
              <a:latin typeface="Arial"/>
            </a:endParaRPr>
          </a:p>
        </p:txBody>
      </p:sp>
      <p:sp>
        <p:nvSpPr>
          <p:cNvPr id="506" name="CustomShape 8"/>
          <p:cNvSpPr/>
          <p:nvPr/>
        </p:nvSpPr>
        <p:spPr>
          <a:xfrm>
            <a:off x="4213440" y="297000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"hello!"</a:t>
            </a:r>
            <a:endParaRPr b="0" lang="en-GB" sz="1800" spc="-1" strike="noStrike">
              <a:latin typeface="Arial"/>
            </a:endParaRPr>
          </a:p>
        </p:txBody>
      </p:sp>
      <p:sp>
        <p:nvSpPr>
          <p:cNvPr id="507" name="CustomShape 9"/>
          <p:cNvSpPr/>
          <p:nvPr/>
        </p:nvSpPr>
        <p:spPr>
          <a:xfrm>
            <a:off x="5954040" y="2262960"/>
            <a:ext cx="2493720" cy="115128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No names for these memory locations, and there's no way that you can access them</a:t>
            </a:r>
            <a:endParaRPr b="0" lang="en-GB" sz="1800" spc="-1" strike="noStrike">
              <a:latin typeface="Arial"/>
            </a:endParaRPr>
          </a:p>
        </p:txBody>
      </p:sp>
      <p:sp>
        <p:nvSpPr>
          <p:cNvPr id="508" name="CustomShape 10"/>
          <p:cNvSpPr/>
          <p:nvPr/>
        </p:nvSpPr>
        <p:spPr>
          <a:xfrm>
            <a:off x="286560" y="3997440"/>
            <a:ext cx="4762080" cy="929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 = new int (42);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int * s = new string ("hello!");</a:t>
            </a:r>
            <a:endParaRPr b="0" lang="en-GB" sz="1800" spc="-1" strike="noStrike">
              <a:latin typeface="Arial"/>
            </a:endParaRPr>
          </a:p>
        </p:txBody>
      </p:sp>
      <p:sp>
        <p:nvSpPr>
          <p:cNvPr id="509" name="CustomShape 11"/>
          <p:cNvSpPr/>
          <p:nvPr/>
        </p:nvSpPr>
        <p:spPr>
          <a:xfrm>
            <a:off x="5492160" y="3782160"/>
            <a:ext cx="10706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halkduster"/>
                <a:ea typeface="DejaVu Sans"/>
              </a:rPr>
              <a:t>Memory </a:t>
            </a:r>
            <a:endParaRPr b="0" lang="en-GB" sz="1600" spc="-1" strike="noStrike">
              <a:latin typeface="Arial"/>
            </a:endParaRPr>
          </a:p>
        </p:txBody>
      </p:sp>
      <p:sp>
        <p:nvSpPr>
          <p:cNvPr id="510" name="CustomShape 12"/>
          <p:cNvSpPr/>
          <p:nvPr/>
        </p:nvSpPr>
        <p:spPr>
          <a:xfrm>
            <a:off x="5458680" y="4180320"/>
            <a:ext cx="1556640" cy="1926720"/>
          </a:xfrm>
          <a:prstGeom prst="rect">
            <a:avLst/>
          </a:prstGeom>
          <a:ln>
            <a:round/>
          </a:ln>
        </p:spPr>
        <p:style>
          <a:lnRef idx="2">
            <a:schemeClr val="accent3"/>
          </a:lnRef>
          <a:fillRef idx="1">
            <a:schemeClr val="lt1"/>
          </a:fillRef>
          <a:effectRef idx="0">
            <a:schemeClr val="accent3"/>
          </a:effectRef>
          <a:fontRef idx="minor"/>
        </p:style>
      </p:sp>
      <p:sp>
        <p:nvSpPr>
          <p:cNvPr id="511" name="CustomShape 13"/>
          <p:cNvSpPr/>
          <p:nvPr/>
        </p:nvSpPr>
        <p:spPr>
          <a:xfrm>
            <a:off x="5514120" y="434304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42</a:t>
            </a:r>
            <a:endParaRPr b="0" lang="en-GB" sz="1800" spc="-1" strike="noStrike">
              <a:latin typeface="Arial"/>
            </a:endParaRPr>
          </a:p>
        </p:txBody>
      </p:sp>
      <p:sp>
        <p:nvSpPr>
          <p:cNvPr id="512" name="CustomShape 14"/>
          <p:cNvSpPr/>
          <p:nvPr/>
        </p:nvSpPr>
        <p:spPr>
          <a:xfrm>
            <a:off x="5514120" y="478476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13" name="CustomShape 15"/>
          <p:cNvSpPr/>
          <p:nvPr/>
        </p:nvSpPr>
        <p:spPr>
          <a:xfrm>
            <a:off x="5514120" y="522864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"hello!"</a:t>
            </a:r>
            <a:endParaRPr b="0" lang="en-GB" sz="1800" spc="-1" strike="noStrike">
              <a:latin typeface="Arial"/>
            </a:endParaRPr>
          </a:p>
        </p:txBody>
      </p:sp>
      <p:sp>
        <p:nvSpPr>
          <p:cNvPr id="514" name="CustomShape 16"/>
          <p:cNvSpPr/>
          <p:nvPr/>
        </p:nvSpPr>
        <p:spPr>
          <a:xfrm>
            <a:off x="5514120" y="5670360"/>
            <a:ext cx="1461960" cy="308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15" name="CustomShape 17"/>
          <p:cNvSpPr/>
          <p:nvPr/>
        </p:nvSpPr>
        <p:spPr>
          <a:xfrm>
            <a:off x="6973920" y="47412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i</a:t>
            </a:r>
            <a:endParaRPr b="0" lang="en-GB" sz="1800" spc="-1" strike="noStrike">
              <a:latin typeface="Arial"/>
            </a:endParaRPr>
          </a:p>
        </p:txBody>
      </p:sp>
      <p:sp>
        <p:nvSpPr>
          <p:cNvPr id="516" name="CustomShape 18"/>
          <p:cNvSpPr/>
          <p:nvPr/>
        </p:nvSpPr>
        <p:spPr>
          <a:xfrm>
            <a:off x="6973920" y="5643000"/>
            <a:ext cx="3164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Regular"/>
              </a:rPr>
              <a:t>s</a:t>
            </a:r>
            <a:endParaRPr b="0" lang="en-GB" sz="1800" spc="-1" strike="noStrike">
              <a:latin typeface="Arial"/>
            </a:endParaRPr>
          </a:p>
        </p:txBody>
      </p:sp>
      <p:sp>
        <p:nvSpPr>
          <p:cNvPr id="517" name="CustomShape 19"/>
          <p:cNvSpPr/>
          <p:nvPr/>
        </p:nvSpPr>
        <p:spPr>
          <a:xfrm rot="10800000">
            <a:off x="5538960" y="5380920"/>
            <a:ext cx="11880" cy="441000"/>
          </a:xfrm>
          <a:prstGeom prst="curvedConnector3">
            <a:avLst>
              <a:gd name="adj1" fmla="val 180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518" name="CustomShape 20"/>
          <p:cNvSpPr/>
          <p:nvPr/>
        </p:nvSpPr>
        <p:spPr>
          <a:xfrm rot="10800000">
            <a:off x="5538960" y="6266520"/>
            <a:ext cx="11880" cy="441000"/>
          </a:xfrm>
          <a:prstGeom prst="curvedConnector3">
            <a:avLst>
              <a:gd name="adj1" fmla="val 180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519" name="CustomShape 21"/>
          <p:cNvSpPr/>
          <p:nvPr/>
        </p:nvSpPr>
        <p:spPr>
          <a:xfrm>
            <a:off x="7288200" y="4173840"/>
            <a:ext cx="1807200" cy="17467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Now we may access these memory locations via the pointers </a:t>
            </a:r>
            <a:r>
              <a:rPr b="0" lang="en-GB" sz="1800" spc="-1" strike="noStrike">
                <a:solidFill>
                  <a:srgbClr val="000000"/>
                </a:solidFill>
                <a:latin typeface="Consolas"/>
                <a:ea typeface="Consolas Regular"/>
              </a:rPr>
              <a:t>i</a:t>
            </a:r>
            <a:r>
              <a:rPr b="0" lang="en-GB" sz="1800" spc="-1" strike="noStrike">
                <a:solidFill>
                  <a:srgbClr val="000000"/>
                </a:solidFill>
                <a:latin typeface="Avenir Next Condensed Regular"/>
                <a:ea typeface="Consolas Regular"/>
              </a:rPr>
              <a:t> and </a:t>
            </a:r>
            <a:r>
              <a:rPr b="0" lang="en-GB" sz="1800" spc="-1" strike="noStrike">
                <a:solidFill>
                  <a:srgbClr val="000000"/>
                </a:solidFill>
                <a:latin typeface="Consolas"/>
                <a:ea typeface="Consolas Regular"/>
              </a:rPr>
              <a:t>s</a:t>
            </a:r>
            <a:r>
              <a:rPr b="0" lang="en-GB" sz="1800" spc="-1" strike="noStrike">
                <a:solidFill>
                  <a:srgbClr val="000000"/>
                </a:solidFill>
                <a:latin typeface="Avenir Next Condensed Regular"/>
                <a:ea typeface="Consolas Regular"/>
              </a:rPr>
              <a:t>.</a:t>
            </a:r>
            <a:endParaRPr b="0" lang="en-GB" sz="1800" spc="-1" strike="noStrike">
              <a:latin typeface="Arial"/>
            </a:endParaRPr>
          </a:p>
        </p:txBody>
      </p:sp>
      <p:sp>
        <p:nvSpPr>
          <p:cNvPr id="520" name="CustomShape 22"/>
          <p:cNvSpPr/>
          <p:nvPr/>
        </p:nvSpPr>
        <p:spPr>
          <a:xfrm>
            <a:off x="1982880" y="5228640"/>
            <a:ext cx="3237840" cy="137664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int * i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*i = 42;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string * s = new string;</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*s = "hello!";</a:t>
            </a:r>
            <a:endParaRPr b="0" lang="en-GB" sz="1800" spc="-1" strike="noStrike">
              <a:latin typeface="Arial"/>
            </a:endParaRPr>
          </a:p>
        </p:txBody>
      </p:sp>
      <p:sp>
        <p:nvSpPr>
          <p:cNvPr id="521" name="CustomShape 23"/>
          <p:cNvSpPr/>
          <p:nvPr/>
        </p:nvSpPr>
        <p:spPr>
          <a:xfrm flipH="1" flipV="1" rot="10800000">
            <a:off x="3719880" y="7788600"/>
            <a:ext cx="1716480" cy="1662840"/>
          </a:xfrm>
          <a:prstGeom prst="bentConnector3">
            <a:avLst>
              <a:gd name="adj1" fmla="val -7805"/>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22" name="CustomShape 24"/>
          <p:cNvSpPr/>
          <p:nvPr/>
        </p:nvSpPr>
        <p:spPr>
          <a:xfrm>
            <a:off x="286560" y="4784760"/>
            <a:ext cx="326520" cy="142560"/>
          </a:xfrm>
          <a:prstGeom prst="rect">
            <a:avLst/>
          </a:prstGeom>
          <a:no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3" name="CustomShape 25"/>
          <p:cNvSpPr/>
          <p:nvPr/>
        </p:nvSpPr>
        <p:spPr>
          <a:xfrm>
            <a:off x="-95040" y="5827680"/>
            <a:ext cx="2437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this is equivalent to</a:t>
            </a:r>
            <a:endParaRPr b="0" lang="en-GB" sz="1800" spc="-1" strike="noStrike">
              <a:latin typeface="Arial"/>
            </a:endParaRPr>
          </a:p>
        </p:txBody>
      </p:sp>
    </p:spTree>
  </p:cSld>
  <p:timing>
    <p:tnLst>
      <p:par>
        <p:cTn id="553" dur="indefinite" restart="never" nodeType="tmRoot">
          <p:childTnLst>
            <p:seq>
              <p:cTn id="554" dur="indefinite" nodeType="mainSeq">
                <p:childTnLst>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505"/>
                                        </p:tgtEl>
                                        <p:attrNameLst>
                                          <p:attrName>style.visibility</p:attrName>
                                        </p:attrNameLst>
                                      </p:cBhvr>
                                      <p:to>
                                        <p:strVal val="visible"/>
                                      </p:to>
                                    </p:set>
                                  </p:childTnLst>
                                </p:cTn>
                              </p:par>
                              <p:par>
                                <p:cTn id="559" nodeType="withEffect" fill="hold" presetClass="entr" presetID="1">
                                  <p:stCondLst>
                                    <p:cond delay="0"/>
                                  </p:stCondLst>
                                  <p:childTnLst>
                                    <p:set>
                                      <p:cBhvr>
                                        <p:cTn id="560" dur="1" fill="hold">
                                          <p:stCondLst>
                                            <p:cond delay="0"/>
                                          </p:stCondLst>
                                        </p:cTn>
                                        <p:tgtEl>
                                          <p:spTgt spid="506"/>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nodeType="clickEffect" fill="hold" presetClass="entr" presetID="1">
                                  <p:stCondLst>
                                    <p:cond delay="0"/>
                                  </p:stCondLst>
                                  <p:childTnLst>
                                    <p:set>
                                      <p:cBhvr>
                                        <p:cTn id="564" dur="1" fill="hold">
                                          <p:stCondLst>
                                            <p:cond delay="0"/>
                                          </p:stCondLst>
                                        </p:cTn>
                                        <p:tgtEl>
                                          <p:spTgt spid="507"/>
                                        </p:tgtEl>
                                        <p:attrNameLst>
                                          <p:attrName>style.visibility</p:attrName>
                                        </p:attrNameLst>
                                      </p:cBhvr>
                                      <p:to>
                                        <p:strVal val="visible"/>
                                      </p:to>
                                    </p:se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508"/>
                                        </p:tgtEl>
                                        <p:attrNameLst>
                                          <p:attrName>style.visibility</p:attrName>
                                        </p:attrNameLst>
                                      </p:cBhvr>
                                      <p:to>
                                        <p:strVal val="visible"/>
                                      </p:to>
                                    </p:set>
                                  </p:childTnLst>
                                </p:cTn>
                              </p:par>
                              <p:par>
                                <p:cTn id="569" nodeType="withEffect" fill="hold" presetClass="entr" presetID="1">
                                  <p:stCondLst>
                                    <p:cond delay="0"/>
                                  </p:stCondLst>
                                  <p:childTnLst>
                                    <p:set>
                                      <p:cBhvr>
                                        <p:cTn id="570" dur="1" fill="hold">
                                          <p:stCondLst>
                                            <p:cond delay="0"/>
                                          </p:stCondLst>
                                        </p:cTn>
                                        <p:tgtEl>
                                          <p:spTgt spid="509"/>
                                        </p:tgtEl>
                                        <p:attrNameLst>
                                          <p:attrName>style.visibility</p:attrName>
                                        </p:attrNameLst>
                                      </p:cBhvr>
                                      <p:to>
                                        <p:strVal val="visible"/>
                                      </p:to>
                                    </p:set>
                                  </p:childTnLst>
                                </p:cTn>
                              </p:par>
                              <p:par>
                                <p:cTn id="571" nodeType="withEffect" fill="hold" presetClass="entr" presetID="1">
                                  <p:stCondLst>
                                    <p:cond delay="0"/>
                                  </p:stCondLst>
                                  <p:childTnLst>
                                    <p:set>
                                      <p:cBhvr>
                                        <p:cTn id="572" dur="1" fill="hold">
                                          <p:stCondLst>
                                            <p:cond delay="0"/>
                                          </p:stCondLst>
                                        </p:cTn>
                                        <p:tgtEl>
                                          <p:spTgt spid="510"/>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511"/>
                                        </p:tgtEl>
                                        <p:attrNameLst>
                                          <p:attrName>style.visibility</p:attrName>
                                        </p:attrNameLst>
                                      </p:cBhvr>
                                      <p:to>
                                        <p:strVal val="visible"/>
                                      </p:to>
                                    </p:set>
                                  </p:childTnLst>
                                </p:cTn>
                              </p:par>
                              <p:par>
                                <p:cTn id="577" nodeType="withEffect" fill="hold" presetClass="entr" presetID="1">
                                  <p:stCondLst>
                                    <p:cond delay="0"/>
                                  </p:stCondLst>
                                  <p:childTnLst>
                                    <p:set>
                                      <p:cBhvr>
                                        <p:cTn id="578" dur="1" fill="hold">
                                          <p:stCondLst>
                                            <p:cond delay="0"/>
                                          </p:stCondLst>
                                        </p:cTn>
                                        <p:tgtEl>
                                          <p:spTgt spid="512"/>
                                        </p:tgtEl>
                                        <p:attrNameLst>
                                          <p:attrName>style.visibility</p:attrName>
                                        </p:attrNameLst>
                                      </p:cBhvr>
                                      <p:to>
                                        <p:strVal val="visible"/>
                                      </p:to>
                                    </p:set>
                                  </p:childTnLst>
                                </p:cTn>
                              </p:par>
                              <p:par>
                                <p:cTn id="579" nodeType="withEffect" fill="hold" presetClass="entr" presetID="1">
                                  <p:stCondLst>
                                    <p:cond delay="0"/>
                                  </p:stCondLst>
                                  <p:childTnLst>
                                    <p:set>
                                      <p:cBhvr>
                                        <p:cTn id="580" dur="1" fill="hold">
                                          <p:stCondLst>
                                            <p:cond delay="0"/>
                                          </p:stCondLst>
                                        </p:cTn>
                                        <p:tgtEl>
                                          <p:spTgt spid="517"/>
                                        </p:tgtEl>
                                        <p:attrNameLst>
                                          <p:attrName>style.visibility</p:attrName>
                                        </p:attrNameLst>
                                      </p:cBhvr>
                                      <p:to>
                                        <p:strVal val="visible"/>
                                      </p:to>
                                    </p:set>
                                  </p:childTnLst>
                                </p:cTn>
                              </p:par>
                              <p:par>
                                <p:cTn id="581" nodeType="withEffect" fill="hold" presetClass="entr" presetID="1">
                                  <p:stCondLst>
                                    <p:cond delay="0"/>
                                  </p:stCondLst>
                                  <p:childTnLst>
                                    <p:set>
                                      <p:cBhvr>
                                        <p:cTn id="582" dur="1" fill="hold">
                                          <p:stCondLst>
                                            <p:cond delay="0"/>
                                          </p:stCondLst>
                                        </p:cTn>
                                        <p:tgtEl>
                                          <p:spTgt spid="515"/>
                                        </p:tgtEl>
                                        <p:attrNameLst>
                                          <p:attrName>style.visibility</p:attrName>
                                        </p:attrNameLst>
                                      </p:cBhvr>
                                      <p:to>
                                        <p:strVal val="visible"/>
                                      </p:to>
                                    </p:set>
                                  </p:childTnLst>
                                </p:cTn>
                              </p:par>
                              <p:par>
                                <p:cTn id="583" nodeType="withEffect" fill="hold" presetClass="entr" presetID="1">
                                  <p:stCondLst>
                                    <p:cond delay="0"/>
                                  </p:stCondLst>
                                  <p:childTnLst>
                                    <p:set>
                                      <p:cBhvr>
                                        <p:cTn id="584" dur="1" fill="hold">
                                          <p:stCondLst>
                                            <p:cond delay="0"/>
                                          </p:stCondLst>
                                        </p:cTn>
                                        <p:tgtEl>
                                          <p:spTgt spid="513"/>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514"/>
                                        </p:tgtEl>
                                        <p:attrNameLst>
                                          <p:attrName>style.visibility</p:attrName>
                                        </p:attrNameLst>
                                      </p:cBhvr>
                                      <p:to>
                                        <p:strVal val="visible"/>
                                      </p:to>
                                    </p:set>
                                  </p:childTnLst>
                                </p:cTn>
                              </p:par>
                              <p:par>
                                <p:cTn id="587" nodeType="withEffect" fill="hold" presetClass="entr" presetID="1">
                                  <p:stCondLst>
                                    <p:cond delay="0"/>
                                  </p:stCondLst>
                                  <p:childTnLst>
                                    <p:set>
                                      <p:cBhvr>
                                        <p:cTn id="588" dur="1" fill="hold">
                                          <p:stCondLst>
                                            <p:cond delay="0"/>
                                          </p:stCondLst>
                                        </p:cTn>
                                        <p:tgtEl>
                                          <p:spTgt spid="518"/>
                                        </p:tgtEl>
                                        <p:attrNameLst>
                                          <p:attrName>style.visibility</p:attrName>
                                        </p:attrNameLst>
                                      </p:cBhvr>
                                      <p:to>
                                        <p:strVal val="visible"/>
                                      </p:to>
                                    </p:set>
                                  </p:childTnLst>
                                </p:cTn>
                              </p:par>
                              <p:par>
                                <p:cTn id="589" nodeType="withEffect" fill="hold" presetClass="entr" presetID="1">
                                  <p:stCondLst>
                                    <p:cond delay="0"/>
                                  </p:stCondLst>
                                  <p:childTnLst>
                                    <p:set>
                                      <p:cBhvr>
                                        <p:cTn id="590" dur="1" fill="hold">
                                          <p:stCondLst>
                                            <p:cond delay="0"/>
                                          </p:stCondLst>
                                        </p:cTn>
                                        <p:tgtEl>
                                          <p:spTgt spid="516"/>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1">
                                  <p:stCondLst>
                                    <p:cond delay="0"/>
                                  </p:stCondLst>
                                  <p:childTnLst>
                                    <p:set>
                                      <p:cBhvr>
                                        <p:cTn id="594" dur="1" fill="hold">
                                          <p:stCondLst>
                                            <p:cond delay="0"/>
                                          </p:stCondLst>
                                        </p:cTn>
                                        <p:tgtEl>
                                          <p:spTgt spid="519"/>
                                        </p:tgtEl>
                                        <p:attrNameLst>
                                          <p:attrName>style.visibility</p:attrName>
                                        </p:attrNameLst>
                                      </p:cBhvr>
                                      <p:to>
                                        <p:strVal val="visible"/>
                                      </p:to>
                                    </p:se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521"/>
                                        </p:tgtEl>
                                        <p:attrNameLst>
                                          <p:attrName>style.visibility</p:attrName>
                                        </p:attrNameLst>
                                      </p:cBhvr>
                                      <p:to>
                                        <p:strVal val="visible"/>
                                      </p:to>
                                    </p:set>
                                  </p:childTnLst>
                                </p:cTn>
                              </p:par>
                              <p:par>
                                <p:cTn id="599" nodeType="withEffect" fill="hold" presetClass="entr" presetID="1">
                                  <p:stCondLst>
                                    <p:cond delay="0"/>
                                  </p:stCondLst>
                                  <p:childTnLst>
                                    <p:set>
                                      <p:cBhvr>
                                        <p:cTn id="600" dur="1" fill="hold">
                                          <p:stCondLst>
                                            <p:cond delay="0"/>
                                          </p:stCondLst>
                                        </p:cTn>
                                        <p:tgtEl>
                                          <p:spTgt spid="523"/>
                                        </p:tgtEl>
                                        <p:attrNameLst>
                                          <p:attrName>style.visibility</p:attrName>
                                        </p:attrNameLst>
                                      </p:cBhvr>
                                      <p:to>
                                        <p:strVal val="visible"/>
                                      </p:to>
                                    </p:set>
                                  </p:childTnLst>
                                </p:cTn>
                              </p:par>
                              <p:par>
                                <p:cTn id="601" nodeType="withEffect" fill="hold" presetClass="entr" presetID="1">
                                  <p:stCondLst>
                                    <p:cond delay="0"/>
                                  </p:stCondLst>
                                  <p:childTnLst>
                                    <p:set>
                                      <p:cBhvr>
                                        <p:cTn id="602"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2C38905-5A43-425A-A159-C1F124943A9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25" name="CustomShape 2"/>
          <p:cNvSpPr/>
          <p:nvPr/>
        </p:nvSpPr>
        <p:spPr>
          <a:xfrm>
            <a:off x="131040" y="315720"/>
            <a:ext cx="501120" cy="4231800"/>
          </a:xfrm>
          <a:prstGeom prst="rect">
            <a:avLst/>
          </a:prstGeom>
          <a:solidFill>
            <a:schemeClr val="accent3">
              <a:lumMod val="60000"/>
              <a:lumOff val="4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alibri Light"/>
                <a:ea typeface="Consolas Regular"/>
              </a:rPr>
              <a:t>01:</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02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03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04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05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06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07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08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09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10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11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12 :</a:t>
            </a:r>
            <a:endParaRPr b="0" lang="en-GB" sz="1600" spc="-1" strike="noStrike">
              <a:latin typeface="Arial"/>
            </a:endParaRPr>
          </a:p>
          <a:p>
            <a:pPr>
              <a:lnSpc>
                <a:spcPct val="100000"/>
              </a:lnSpc>
            </a:pPr>
            <a:r>
              <a:rPr b="0" lang="en-GB" sz="1600" spc="-1" strike="noStrike">
                <a:solidFill>
                  <a:srgbClr val="808080"/>
                </a:solidFill>
                <a:latin typeface="Calibri Light"/>
                <a:ea typeface="Consolas Regular"/>
              </a:rPr>
              <a:t>13 :</a:t>
            </a:r>
            <a:endParaRPr b="0" lang="en-GB" sz="1600" spc="-1" strike="noStrike">
              <a:latin typeface="Arial"/>
            </a:endParaRPr>
          </a:p>
        </p:txBody>
      </p:sp>
      <p:sp>
        <p:nvSpPr>
          <p:cNvPr id="526" name="CustomShape 3"/>
          <p:cNvSpPr/>
          <p:nvPr/>
        </p:nvSpPr>
        <p:spPr>
          <a:xfrm>
            <a:off x="632520" y="315720"/>
            <a:ext cx="4033080" cy="423180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0" tIns="45000" bIns="45000" anchor="ctr"/>
          <a:p>
            <a:pPr>
              <a:lnSpc>
                <a:spcPct val="100000"/>
              </a:lnSpc>
            </a:pPr>
            <a:r>
              <a:rPr b="0" lang="en-GB" sz="1600" spc="-1" strike="noStrike">
                <a:solidFill>
                  <a:srgbClr val="000000"/>
                </a:solidFill>
                <a:latin typeface="Consolas"/>
                <a:ea typeface="Consolas Regular"/>
              </a:rPr>
              <a:t>int *p1, *p2;</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new int;</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42;</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p2 = p1;</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"*p1 = " &lt;&lt; *p1 &lt;&lt; ", ";</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"*p2 = " &lt;&lt; *p2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*p2 = 53;</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"*p1 = " &lt;&lt; *p1 &lt;&lt; ", ";</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"*p2 = " &lt;&lt; *p2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new int;</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*p1 = 88;</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"*p1 = " &lt;&lt; *p1 &lt;&lt; ", ";</a:t>
            </a:r>
            <a:endParaRPr b="0" lang="en-GB" sz="1600" spc="-1" strike="noStrike">
              <a:latin typeface="Arial"/>
            </a:endParaRPr>
          </a:p>
          <a:p>
            <a:pPr>
              <a:lnSpc>
                <a:spcPct val="100000"/>
              </a:lnSpc>
            </a:pPr>
            <a:r>
              <a:rPr b="0" lang="en-GB" sz="1600" spc="-1" strike="noStrike">
                <a:solidFill>
                  <a:srgbClr val="000000"/>
                </a:solidFill>
                <a:latin typeface="Consolas"/>
                <a:ea typeface="Consolas Regular"/>
              </a:rPr>
              <a:t>cout &lt;&lt; "*p2 = " &lt;&lt; *p2 &lt;&lt; endl;</a:t>
            </a:r>
            <a:endParaRPr b="0" lang="en-GB" sz="1600" spc="-1" strike="noStrike">
              <a:latin typeface="Arial"/>
            </a:endParaRPr>
          </a:p>
        </p:txBody>
      </p:sp>
      <p:grpSp>
        <p:nvGrpSpPr>
          <p:cNvPr id="527" name="Group 4"/>
          <p:cNvGrpSpPr/>
          <p:nvPr/>
        </p:nvGrpSpPr>
        <p:grpSpPr>
          <a:xfrm>
            <a:off x="4680000" y="489240"/>
            <a:ext cx="1370160" cy="965880"/>
            <a:chOff x="4680000" y="489240"/>
            <a:chExt cx="1370160" cy="965880"/>
          </a:xfrm>
        </p:grpSpPr>
        <p:sp>
          <p:nvSpPr>
            <p:cNvPr id="528" name="CustomShape 5"/>
            <p:cNvSpPr/>
            <p:nvPr/>
          </p:nvSpPr>
          <p:spPr>
            <a:xfrm>
              <a:off x="4680000" y="53676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01:</a:t>
              </a:r>
              <a:endParaRPr b="0" lang="en-GB" sz="1600" spc="-1" strike="noStrike">
                <a:latin typeface="Arial"/>
              </a:endParaRPr>
            </a:p>
          </p:txBody>
        </p:sp>
        <p:sp>
          <p:nvSpPr>
            <p:cNvPr id="529" name="CustomShape 6"/>
            <p:cNvSpPr/>
            <p:nvPr/>
          </p:nvSpPr>
          <p:spPr>
            <a:xfrm>
              <a:off x="5563080" y="48924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30" name="CustomShape 7"/>
            <p:cNvSpPr/>
            <p:nvPr/>
          </p:nvSpPr>
          <p:spPr>
            <a:xfrm>
              <a:off x="5077800" y="51804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531" name="CustomShape 8"/>
            <p:cNvSpPr/>
            <p:nvPr/>
          </p:nvSpPr>
          <p:spPr>
            <a:xfrm>
              <a:off x="5565600" y="102888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32" name="CustomShape 9"/>
            <p:cNvSpPr/>
            <p:nvPr/>
          </p:nvSpPr>
          <p:spPr>
            <a:xfrm>
              <a:off x="5080320" y="105768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grpSp>
      <p:grpSp>
        <p:nvGrpSpPr>
          <p:cNvPr id="533" name="Group 10"/>
          <p:cNvGrpSpPr/>
          <p:nvPr/>
        </p:nvGrpSpPr>
        <p:grpSpPr>
          <a:xfrm>
            <a:off x="4680000" y="1891800"/>
            <a:ext cx="2080080" cy="965880"/>
            <a:chOff x="4680000" y="1891800"/>
            <a:chExt cx="2080080" cy="965880"/>
          </a:xfrm>
        </p:grpSpPr>
        <p:sp>
          <p:nvSpPr>
            <p:cNvPr id="534" name="CustomShape 11"/>
            <p:cNvSpPr/>
            <p:nvPr/>
          </p:nvSpPr>
          <p:spPr>
            <a:xfrm>
              <a:off x="4680000" y="193968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02:</a:t>
              </a:r>
              <a:endParaRPr b="0" lang="en-GB" sz="1600" spc="-1" strike="noStrike">
                <a:latin typeface="Arial"/>
              </a:endParaRPr>
            </a:p>
          </p:txBody>
        </p:sp>
        <p:sp>
          <p:nvSpPr>
            <p:cNvPr id="535" name="CustomShape 12"/>
            <p:cNvSpPr/>
            <p:nvPr/>
          </p:nvSpPr>
          <p:spPr>
            <a:xfrm>
              <a:off x="5563080" y="18918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36" name="CustomShape 13"/>
            <p:cNvSpPr/>
            <p:nvPr/>
          </p:nvSpPr>
          <p:spPr>
            <a:xfrm>
              <a:off x="5078160" y="192096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537" name="CustomShape 14"/>
            <p:cNvSpPr/>
            <p:nvPr/>
          </p:nvSpPr>
          <p:spPr>
            <a:xfrm>
              <a:off x="5565600" y="243144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38" name="CustomShape 15"/>
            <p:cNvSpPr/>
            <p:nvPr/>
          </p:nvSpPr>
          <p:spPr>
            <a:xfrm>
              <a:off x="5080680" y="246060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539" name="CustomShape 16"/>
            <p:cNvSpPr/>
            <p:nvPr/>
          </p:nvSpPr>
          <p:spPr>
            <a:xfrm>
              <a:off x="6275520" y="18918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40" name="CustomShape 17"/>
            <p:cNvSpPr/>
            <p:nvPr/>
          </p:nvSpPr>
          <p:spPr>
            <a:xfrm>
              <a:off x="5808240" y="210528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41" name="Group 18"/>
          <p:cNvGrpSpPr/>
          <p:nvPr/>
        </p:nvGrpSpPr>
        <p:grpSpPr>
          <a:xfrm>
            <a:off x="4680000" y="3290760"/>
            <a:ext cx="2080080" cy="965880"/>
            <a:chOff x="4680000" y="3290760"/>
            <a:chExt cx="2080080" cy="965880"/>
          </a:xfrm>
        </p:grpSpPr>
        <p:sp>
          <p:nvSpPr>
            <p:cNvPr id="542" name="CustomShape 19"/>
            <p:cNvSpPr/>
            <p:nvPr/>
          </p:nvSpPr>
          <p:spPr>
            <a:xfrm>
              <a:off x="4680000" y="333828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03:</a:t>
              </a:r>
              <a:endParaRPr b="0" lang="en-GB" sz="1600" spc="-1" strike="noStrike">
                <a:latin typeface="Arial"/>
              </a:endParaRPr>
            </a:p>
          </p:txBody>
        </p:sp>
        <p:sp>
          <p:nvSpPr>
            <p:cNvPr id="543" name="CustomShape 20"/>
            <p:cNvSpPr/>
            <p:nvPr/>
          </p:nvSpPr>
          <p:spPr>
            <a:xfrm>
              <a:off x="5563080" y="329076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44" name="CustomShape 21"/>
            <p:cNvSpPr/>
            <p:nvPr/>
          </p:nvSpPr>
          <p:spPr>
            <a:xfrm>
              <a:off x="5078160" y="331956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545" name="CustomShape 22"/>
            <p:cNvSpPr/>
            <p:nvPr/>
          </p:nvSpPr>
          <p:spPr>
            <a:xfrm>
              <a:off x="5565600" y="38304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46" name="CustomShape 23"/>
            <p:cNvSpPr/>
            <p:nvPr/>
          </p:nvSpPr>
          <p:spPr>
            <a:xfrm>
              <a:off x="5080680" y="385920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547" name="CustomShape 24"/>
            <p:cNvSpPr/>
            <p:nvPr/>
          </p:nvSpPr>
          <p:spPr>
            <a:xfrm>
              <a:off x="6275520" y="329076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42</a:t>
              </a:r>
              <a:endParaRPr b="0" lang="en-GB" sz="1600" spc="-1" strike="noStrike">
                <a:latin typeface="Arial"/>
              </a:endParaRPr>
            </a:p>
          </p:txBody>
        </p:sp>
        <p:sp>
          <p:nvSpPr>
            <p:cNvPr id="548" name="CustomShape 25"/>
            <p:cNvSpPr/>
            <p:nvPr/>
          </p:nvSpPr>
          <p:spPr>
            <a:xfrm>
              <a:off x="5808240" y="350424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49" name="Group 26"/>
          <p:cNvGrpSpPr/>
          <p:nvPr/>
        </p:nvGrpSpPr>
        <p:grpSpPr>
          <a:xfrm>
            <a:off x="4680000" y="4689720"/>
            <a:ext cx="2080080" cy="965880"/>
            <a:chOff x="4680000" y="4689720"/>
            <a:chExt cx="2080080" cy="965880"/>
          </a:xfrm>
        </p:grpSpPr>
        <p:sp>
          <p:nvSpPr>
            <p:cNvPr id="550" name="CustomShape 27"/>
            <p:cNvSpPr/>
            <p:nvPr/>
          </p:nvSpPr>
          <p:spPr>
            <a:xfrm>
              <a:off x="4680000" y="473724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04:</a:t>
              </a:r>
              <a:endParaRPr b="0" lang="en-GB" sz="1600" spc="-1" strike="noStrike">
                <a:latin typeface="Arial"/>
              </a:endParaRPr>
            </a:p>
          </p:txBody>
        </p:sp>
        <p:sp>
          <p:nvSpPr>
            <p:cNvPr id="551" name="CustomShape 28"/>
            <p:cNvSpPr/>
            <p:nvPr/>
          </p:nvSpPr>
          <p:spPr>
            <a:xfrm>
              <a:off x="5563080" y="468972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52" name="CustomShape 29"/>
            <p:cNvSpPr/>
            <p:nvPr/>
          </p:nvSpPr>
          <p:spPr>
            <a:xfrm>
              <a:off x="5078160" y="471852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553" name="CustomShape 30"/>
            <p:cNvSpPr/>
            <p:nvPr/>
          </p:nvSpPr>
          <p:spPr>
            <a:xfrm>
              <a:off x="5565600" y="522936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54" name="CustomShape 31"/>
            <p:cNvSpPr/>
            <p:nvPr/>
          </p:nvSpPr>
          <p:spPr>
            <a:xfrm>
              <a:off x="5080680" y="525816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555" name="CustomShape 32"/>
            <p:cNvSpPr/>
            <p:nvPr/>
          </p:nvSpPr>
          <p:spPr>
            <a:xfrm>
              <a:off x="6275520" y="468972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42</a:t>
              </a:r>
              <a:endParaRPr b="0" lang="en-GB" sz="1600" spc="-1" strike="noStrike">
                <a:latin typeface="Arial"/>
              </a:endParaRPr>
            </a:p>
          </p:txBody>
        </p:sp>
        <p:sp>
          <p:nvSpPr>
            <p:cNvPr id="556" name="CustomShape 33"/>
            <p:cNvSpPr/>
            <p:nvPr/>
          </p:nvSpPr>
          <p:spPr>
            <a:xfrm>
              <a:off x="5808240" y="490320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57" name="CustomShape 34"/>
            <p:cNvSpPr/>
            <p:nvPr/>
          </p:nvSpPr>
          <p:spPr>
            <a:xfrm flipV="1">
              <a:off x="5808240" y="4358160"/>
              <a:ext cx="466560" cy="358200"/>
            </a:xfrm>
            <a:prstGeom prst="bentConnector3">
              <a:avLst>
                <a:gd name="adj1" fmla="val 65267"/>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58" name="Group 35"/>
          <p:cNvGrpSpPr/>
          <p:nvPr/>
        </p:nvGrpSpPr>
        <p:grpSpPr>
          <a:xfrm>
            <a:off x="6890040" y="489240"/>
            <a:ext cx="2080080" cy="965880"/>
            <a:chOff x="6890040" y="489240"/>
            <a:chExt cx="2080080" cy="965880"/>
          </a:xfrm>
        </p:grpSpPr>
        <p:sp>
          <p:nvSpPr>
            <p:cNvPr id="559" name="CustomShape 36"/>
            <p:cNvSpPr/>
            <p:nvPr/>
          </p:nvSpPr>
          <p:spPr>
            <a:xfrm>
              <a:off x="6890040" y="53676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07:</a:t>
              </a:r>
              <a:endParaRPr b="0" lang="en-GB" sz="1600" spc="-1" strike="noStrike">
                <a:latin typeface="Arial"/>
              </a:endParaRPr>
            </a:p>
          </p:txBody>
        </p:sp>
        <p:sp>
          <p:nvSpPr>
            <p:cNvPr id="560" name="CustomShape 37"/>
            <p:cNvSpPr/>
            <p:nvPr/>
          </p:nvSpPr>
          <p:spPr>
            <a:xfrm>
              <a:off x="7773120" y="48924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61" name="CustomShape 38"/>
            <p:cNvSpPr/>
            <p:nvPr/>
          </p:nvSpPr>
          <p:spPr>
            <a:xfrm>
              <a:off x="7288200" y="51804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562" name="CustomShape 39"/>
            <p:cNvSpPr/>
            <p:nvPr/>
          </p:nvSpPr>
          <p:spPr>
            <a:xfrm>
              <a:off x="7775280" y="102888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63" name="CustomShape 40"/>
            <p:cNvSpPr/>
            <p:nvPr/>
          </p:nvSpPr>
          <p:spPr>
            <a:xfrm>
              <a:off x="7290720" y="105768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564" name="CustomShape 41"/>
            <p:cNvSpPr/>
            <p:nvPr/>
          </p:nvSpPr>
          <p:spPr>
            <a:xfrm>
              <a:off x="8485560" y="48924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565" name="CustomShape 42"/>
            <p:cNvSpPr/>
            <p:nvPr/>
          </p:nvSpPr>
          <p:spPr>
            <a:xfrm>
              <a:off x="8018280" y="70272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66" name="CustomShape 43"/>
            <p:cNvSpPr/>
            <p:nvPr/>
          </p:nvSpPr>
          <p:spPr>
            <a:xfrm flipV="1">
              <a:off x="8018280" y="157680"/>
              <a:ext cx="466560" cy="358200"/>
            </a:xfrm>
            <a:prstGeom prst="bentConnector3">
              <a:avLst>
                <a:gd name="adj1" fmla="val 65267"/>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67" name="Group 44"/>
          <p:cNvGrpSpPr/>
          <p:nvPr/>
        </p:nvGrpSpPr>
        <p:grpSpPr>
          <a:xfrm>
            <a:off x="6890040" y="1887480"/>
            <a:ext cx="2080080" cy="965880"/>
            <a:chOff x="6890040" y="1887480"/>
            <a:chExt cx="2080080" cy="965880"/>
          </a:xfrm>
        </p:grpSpPr>
        <p:sp>
          <p:nvSpPr>
            <p:cNvPr id="568" name="CustomShape 45"/>
            <p:cNvSpPr/>
            <p:nvPr/>
          </p:nvSpPr>
          <p:spPr>
            <a:xfrm>
              <a:off x="6890040" y="193500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10:</a:t>
              </a:r>
              <a:endParaRPr b="0" lang="en-GB" sz="1600" spc="-1" strike="noStrike">
                <a:latin typeface="Arial"/>
              </a:endParaRPr>
            </a:p>
          </p:txBody>
        </p:sp>
        <p:sp>
          <p:nvSpPr>
            <p:cNvPr id="569" name="CustomShape 46"/>
            <p:cNvSpPr/>
            <p:nvPr/>
          </p:nvSpPr>
          <p:spPr>
            <a:xfrm>
              <a:off x="7773120" y="188748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70" name="CustomShape 47"/>
            <p:cNvSpPr/>
            <p:nvPr/>
          </p:nvSpPr>
          <p:spPr>
            <a:xfrm>
              <a:off x="7288200" y="191628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571" name="CustomShape 48"/>
            <p:cNvSpPr/>
            <p:nvPr/>
          </p:nvSpPr>
          <p:spPr>
            <a:xfrm>
              <a:off x="7775280" y="242712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72" name="CustomShape 49"/>
            <p:cNvSpPr/>
            <p:nvPr/>
          </p:nvSpPr>
          <p:spPr>
            <a:xfrm>
              <a:off x="7290720" y="245592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573" name="CustomShape 50"/>
            <p:cNvSpPr/>
            <p:nvPr/>
          </p:nvSpPr>
          <p:spPr>
            <a:xfrm>
              <a:off x="8485560" y="188748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a:t>
              </a:r>
              <a:endParaRPr b="0" lang="en-GB" sz="1600" spc="-1" strike="noStrike">
                <a:latin typeface="Arial"/>
              </a:endParaRPr>
            </a:p>
          </p:txBody>
        </p:sp>
        <p:sp>
          <p:nvSpPr>
            <p:cNvPr id="574" name="CustomShape 51"/>
            <p:cNvSpPr/>
            <p:nvPr/>
          </p:nvSpPr>
          <p:spPr>
            <a:xfrm>
              <a:off x="8018280" y="210096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75" name="CustomShape 52"/>
            <p:cNvSpPr/>
            <p:nvPr/>
          </p:nvSpPr>
          <p:spPr>
            <a:xfrm>
              <a:off x="8485560" y="24210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576" name="CustomShape 53"/>
            <p:cNvSpPr/>
            <p:nvPr/>
          </p:nvSpPr>
          <p:spPr>
            <a:xfrm>
              <a:off x="8018280" y="263448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577" name="Group 54"/>
          <p:cNvGrpSpPr/>
          <p:nvPr/>
        </p:nvGrpSpPr>
        <p:grpSpPr>
          <a:xfrm>
            <a:off x="6890040" y="3285000"/>
            <a:ext cx="2080080" cy="965880"/>
            <a:chOff x="6890040" y="3285000"/>
            <a:chExt cx="2080080" cy="965880"/>
          </a:xfrm>
        </p:grpSpPr>
        <p:sp>
          <p:nvSpPr>
            <p:cNvPr id="578" name="CustomShape 55"/>
            <p:cNvSpPr/>
            <p:nvPr/>
          </p:nvSpPr>
          <p:spPr>
            <a:xfrm>
              <a:off x="6890040" y="333252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11:</a:t>
              </a:r>
              <a:endParaRPr b="0" lang="en-GB" sz="1600" spc="-1" strike="noStrike">
                <a:latin typeface="Arial"/>
              </a:endParaRPr>
            </a:p>
          </p:txBody>
        </p:sp>
        <p:sp>
          <p:nvSpPr>
            <p:cNvPr id="579" name="CustomShape 56"/>
            <p:cNvSpPr/>
            <p:nvPr/>
          </p:nvSpPr>
          <p:spPr>
            <a:xfrm>
              <a:off x="7773120" y="32850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80" name="CustomShape 57"/>
            <p:cNvSpPr/>
            <p:nvPr/>
          </p:nvSpPr>
          <p:spPr>
            <a:xfrm>
              <a:off x="7288200" y="331380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581" name="CustomShape 58"/>
            <p:cNvSpPr/>
            <p:nvPr/>
          </p:nvSpPr>
          <p:spPr>
            <a:xfrm>
              <a:off x="7775280" y="382464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582" name="CustomShape 59"/>
            <p:cNvSpPr/>
            <p:nvPr/>
          </p:nvSpPr>
          <p:spPr>
            <a:xfrm>
              <a:off x="7290720" y="385344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583" name="CustomShape 60"/>
            <p:cNvSpPr/>
            <p:nvPr/>
          </p:nvSpPr>
          <p:spPr>
            <a:xfrm>
              <a:off x="8485560" y="32850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88</a:t>
              </a:r>
              <a:endParaRPr b="0" lang="en-GB" sz="1600" spc="-1" strike="noStrike">
                <a:latin typeface="Arial"/>
              </a:endParaRPr>
            </a:p>
          </p:txBody>
        </p:sp>
        <p:sp>
          <p:nvSpPr>
            <p:cNvPr id="584" name="CustomShape 61"/>
            <p:cNvSpPr/>
            <p:nvPr/>
          </p:nvSpPr>
          <p:spPr>
            <a:xfrm>
              <a:off x="8018280" y="349848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585" name="CustomShape 62"/>
            <p:cNvSpPr/>
            <p:nvPr/>
          </p:nvSpPr>
          <p:spPr>
            <a:xfrm>
              <a:off x="8485560" y="381852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586" name="CustomShape 63"/>
            <p:cNvSpPr/>
            <p:nvPr/>
          </p:nvSpPr>
          <p:spPr>
            <a:xfrm>
              <a:off x="8018280" y="403200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587" name="CustomShape 64"/>
          <p:cNvSpPr/>
          <p:nvPr/>
        </p:nvSpPr>
        <p:spPr>
          <a:xfrm>
            <a:off x="1063800" y="5045760"/>
            <a:ext cx="3017160" cy="1203480"/>
          </a:xfrm>
          <a:prstGeom prst="rect">
            <a:avLst/>
          </a:prstGeom>
          <a:ln>
            <a:round/>
          </a:ln>
        </p:spPr>
        <p:style>
          <a:lnRef idx="2">
            <a:schemeClr val="accent4"/>
          </a:lnRef>
          <a:fillRef idx="1">
            <a:schemeClr val="lt1"/>
          </a:fillRef>
          <a:effectRef idx="0">
            <a:schemeClr val="accent4"/>
          </a:effectRef>
          <a:fontRef idx="minor"/>
        </p:style>
      </p:sp>
      <p:sp>
        <p:nvSpPr>
          <p:cNvPr id="588" name="CustomShape 65"/>
          <p:cNvSpPr/>
          <p:nvPr/>
        </p:nvSpPr>
        <p:spPr>
          <a:xfrm>
            <a:off x="1020960" y="4759920"/>
            <a:ext cx="2035080" cy="3031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589" name="CustomShape 66"/>
          <p:cNvSpPr/>
          <p:nvPr/>
        </p:nvSpPr>
        <p:spPr>
          <a:xfrm>
            <a:off x="1020960" y="5103000"/>
            <a:ext cx="263160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Regular"/>
              </a:rPr>
              <a:t>*p1 = 42, *p2 = 42</a:t>
            </a:r>
            <a:endParaRPr b="0" lang="en-GB" sz="1800" spc="-1" strike="noStrike">
              <a:latin typeface="Arial"/>
            </a:endParaRPr>
          </a:p>
        </p:txBody>
      </p:sp>
      <p:sp>
        <p:nvSpPr>
          <p:cNvPr id="590" name="CustomShape 67"/>
          <p:cNvSpPr/>
          <p:nvPr/>
        </p:nvSpPr>
        <p:spPr>
          <a:xfrm>
            <a:off x="1020960" y="5453640"/>
            <a:ext cx="263160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Regular"/>
              </a:rPr>
              <a:t>*p1 = 53, *p2 = 53</a:t>
            </a:r>
            <a:endParaRPr b="0" lang="en-GB" sz="1800" spc="-1" strike="noStrike">
              <a:latin typeface="Arial"/>
            </a:endParaRPr>
          </a:p>
        </p:txBody>
      </p:sp>
      <p:sp>
        <p:nvSpPr>
          <p:cNvPr id="591" name="CustomShape 68"/>
          <p:cNvSpPr/>
          <p:nvPr/>
        </p:nvSpPr>
        <p:spPr>
          <a:xfrm>
            <a:off x="1020960" y="5803920"/>
            <a:ext cx="263160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Regular"/>
              </a:rPr>
              <a:t>*p1 = 88, *p2 = 53</a:t>
            </a:r>
            <a:endParaRPr b="0" lang="en-GB" sz="1800" spc="-1" strike="noStrike">
              <a:latin typeface="Arial"/>
            </a:endParaRPr>
          </a:p>
        </p:txBody>
      </p:sp>
      <p:sp>
        <p:nvSpPr>
          <p:cNvPr id="592" name="CustomShape 69"/>
          <p:cNvSpPr/>
          <p:nvPr/>
        </p:nvSpPr>
        <p:spPr>
          <a:xfrm>
            <a:off x="2831040" y="-21600"/>
            <a:ext cx="1643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dynamic.cpp</a:t>
            </a:r>
            <a:endParaRPr b="0" lang="en-GB" sz="1800" spc="-1" strike="noStrike">
              <a:latin typeface="Arial"/>
            </a:endParaRPr>
          </a:p>
        </p:txBody>
      </p:sp>
    </p:spTree>
  </p:cSld>
  <p:timing>
    <p:tnLst>
      <p:par>
        <p:cTn id="603" dur="indefinite" restart="never" nodeType="tmRoot">
          <p:childTnLst>
            <p:seq>
              <p:cTn id="604" dur="indefinite" nodeType="mainSeq">
                <p:childTnLst>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527"/>
                                        </p:tgtEl>
                                        <p:attrNameLst>
                                          <p:attrName>style.visibility</p:attrName>
                                        </p:attrNameLst>
                                      </p:cBhvr>
                                      <p:to>
                                        <p:strVal val="visible"/>
                                      </p:to>
                                    </p:set>
                                  </p:childTnLst>
                                </p:cTn>
                              </p:par>
                            </p:childTnLst>
                          </p:cTn>
                        </p:par>
                      </p:childTnLst>
                    </p:cTn>
                  </p:par>
                  <p:par>
                    <p:cTn id="609" fill="hold">
                      <p:stCondLst>
                        <p:cond delay="indefinite"/>
                      </p:stCondLst>
                      <p:childTnLst>
                        <p:par>
                          <p:cTn id="610" fill="hold">
                            <p:stCondLst>
                              <p:cond delay="0"/>
                            </p:stCondLst>
                            <p:childTnLst>
                              <p:par>
                                <p:cTn id="611" nodeType="clickEffect" fill="hold" presetClass="entr" presetID="1">
                                  <p:stCondLst>
                                    <p:cond delay="0"/>
                                  </p:stCondLst>
                                  <p:childTnLst>
                                    <p:set>
                                      <p:cBhvr>
                                        <p:cTn id="612" dur="1" fill="hold">
                                          <p:stCondLst>
                                            <p:cond delay="0"/>
                                          </p:stCondLst>
                                        </p:cTn>
                                        <p:tgtEl>
                                          <p:spTgt spid="526">
                                            <p:txEl>
                                              <p:pRg st="1" end="1"/>
                                            </p:txEl>
                                          </p:spTgt>
                                        </p:tgtEl>
                                        <p:attrNameLst>
                                          <p:attrName>style.visibility</p:attrName>
                                        </p:attrNameLst>
                                      </p:cBhvr>
                                      <p:to>
                                        <p:strVal val="visible"/>
                                      </p:to>
                                    </p:set>
                                  </p:childTnLst>
                                </p:cTn>
                              </p:par>
                            </p:childTnLst>
                          </p:cTn>
                        </p:par>
                      </p:childTnLst>
                    </p:cTn>
                  </p:par>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533"/>
                                        </p:tgtEl>
                                        <p:attrNameLst>
                                          <p:attrName>style.visibility</p:attrName>
                                        </p:attrNameLst>
                                      </p:cBhvr>
                                      <p:to>
                                        <p:strVal val="visible"/>
                                      </p:to>
                                    </p:se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1">
                                  <p:stCondLst>
                                    <p:cond delay="0"/>
                                  </p:stCondLst>
                                  <p:childTnLst>
                                    <p:set>
                                      <p:cBhvr>
                                        <p:cTn id="620" dur="1" fill="hold">
                                          <p:stCondLst>
                                            <p:cond delay="0"/>
                                          </p:stCondLst>
                                        </p:cTn>
                                        <p:tgtEl>
                                          <p:spTgt spid="526">
                                            <p:txEl>
                                              <p:pRg st="2" end="2"/>
                                            </p:txEl>
                                          </p:spTgt>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541"/>
                                        </p:tgtEl>
                                        <p:attrNameLst>
                                          <p:attrName>style.visibility</p:attrName>
                                        </p:attrNameLst>
                                      </p:cBhvr>
                                      <p:to>
                                        <p:strVal val="visible"/>
                                      </p:to>
                                    </p:se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1">
                                  <p:stCondLst>
                                    <p:cond delay="0"/>
                                  </p:stCondLst>
                                  <p:childTnLst>
                                    <p:set>
                                      <p:cBhvr>
                                        <p:cTn id="628" dur="1" fill="hold">
                                          <p:stCondLst>
                                            <p:cond delay="0"/>
                                          </p:stCondLst>
                                        </p:cTn>
                                        <p:tgtEl>
                                          <p:spTgt spid="526">
                                            <p:txEl>
                                              <p:pRg st="3" end="3"/>
                                            </p:txEl>
                                          </p:spTgt>
                                        </p:tgtEl>
                                        <p:attrNameLst>
                                          <p:attrName>style.visibility</p:attrName>
                                        </p:attrNameLst>
                                      </p:cBhvr>
                                      <p:to>
                                        <p:strVal val="visible"/>
                                      </p:to>
                                    </p:set>
                                  </p:childTnLst>
                                </p:cTn>
                              </p:par>
                            </p:childTnLst>
                          </p:cTn>
                        </p:par>
                      </p:childTnLst>
                    </p:cTn>
                  </p:par>
                  <p:par>
                    <p:cTn id="629" fill="hold">
                      <p:stCondLst>
                        <p:cond delay="indefinite"/>
                      </p:stCondLst>
                      <p:childTnLst>
                        <p:par>
                          <p:cTn id="630" fill="hold">
                            <p:stCondLst>
                              <p:cond delay="0"/>
                            </p:stCondLst>
                            <p:childTnLst>
                              <p:par>
                                <p:cTn id="631" nodeType="clickEffect" fill="hold" presetClass="entr" presetID="1">
                                  <p:stCondLst>
                                    <p:cond delay="0"/>
                                  </p:stCondLst>
                                  <p:childTnLst>
                                    <p:set>
                                      <p:cBhvr>
                                        <p:cTn id="632" dur="1" fill="hold">
                                          <p:stCondLst>
                                            <p:cond delay="0"/>
                                          </p:stCondLst>
                                        </p:cTn>
                                        <p:tgtEl>
                                          <p:spTgt spid="549"/>
                                        </p:tgtEl>
                                        <p:attrNameLst>
                                          <p:attrName>style.visibility</p:attrName>
                                        </p:attrNameLst>
                                      </p:cBhvr>
                                      <p:to>
                                        <p:strVal val="visible"/>
                                      </p:to>
                                    </p:set>
                                  </p:childTnLst>
                                </p:cTn>
                              </p:par>
                            </p:childTnLst>
                          </p:cTn>
                        </p:par>
                      </p:childTnLst>
                    </p:cTn>
                  </p:par>
                  <p:par>
                    <p:cTn id="633" fill="hold">
                      <p:stCondLst>
                        <p:cond delay="indefinite"/>
                      </p:stCondLst>
                      <p:childTnLst>
                        <p:par>
                          <p:cTn id="634" fill="hold">
                            <p:stCondLst>
                              <p:cond delay="0"/>
                            </p:stCondLst>
                            <p:childTnLst>
                              <p:par>
                                <p:cTn id="635" nodeType="clickEffect" fill="hold" presetClass="entr" presetID="1">
                                  <p:stCondLst>
                                    <p:cond delay="0"/>
                                  </p:stCondLst>
                                  <p:childTnLst>
                                    <p:set>
                                      <p:cBhvr>
                                        <p:cTn id="636" dur="1" fill="hold">
                                          <p:stCondLst>
                                            <p:cond delay="0"/>
                                          </p:stCondLst>
                                        </p:cTn>
                                        <p:tgtEl>
                                          <p:spTgt spid="526">
                                            <p:txEl>
                                              <p:pRg st="5" end="5"/>
                                            </p:txEl>
                                          </p:spTgt>
                                        </p:tgtEl>
                                        <p:attrNameLst>
                                          <p:attrName>style.visibility</p:attrName>
                                        </p:attrNameLst>
                                      </p:cBhvr>
                                      <p:to>
                                        <p:strVal val="visible"/>
                                      </p:to>
                                    </p:set>
                                  </p:childTnLst>
                                </p:cTn>
                              </p:par>
                              <p:par>
                                <p:cTn id="637" nodeType="withEffect" fill="hold" presetClass="entr" presetID="1">
                                  <p:stCondLst>
                                    <p:cond delay="0"/>
                                  </p:stCondLst>
                                  <p:childTnLst>
                                    <p:set>
                                      <p:cBhvr>
                                        <p:cTn id="638" dur="1" fill="hold">
                                          <p:stCondLst>
                                            <p:cond delay="0"/>
                                          </p:stCondLst>
                                        </p:cTn>
                                        <p:tgtEl>
                                          <p:spTgt spid="526">
                                            <p:txEl>
                                              <p:pRg st="6" end="6"/>
                                            </p:txEl>
                                          </p:spTgt>
                                        </p:tgtEl>
                                        <p:attrNameLst>
                                          <p:attrName>style.visibility</p:attrName>
                                        </p:attrNameLst>
                                      </p:cBhvr>
                                      <p:to>
                                        <p:strVal val="visible"/>
                                      </p:to>
                                    </p:se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589"/>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526">
                                            <p:txEl>
                                              <p:pRg st="8" end="8"/>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558"/>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526">
                                            <p:txEl>
                                              <p:pRg st="9" end="9"/>
                                            </p:txEl>
                                          </p:spTgt>
                                        </p:tgtEl>
                                        <p:attrNameLst>
                                          <p:attrName>style.visibility</p:attrName>
                                        </p:attrNameLst>
                                      </p:cBhvr>
                                      <p:to>
                                        <p:strVal val="visible"/>
                                      </p:to>
                                    </p:set>
                                  </p:childTnLst>
                                </p:cTn>
                              </p:par>
                              <p:par>
                                <p:cTn id="655" nodeType="withEffect" fill="hold" presetClass="entr" presetID="1">
                                  <p:stCondLst>
                                    <p:cond delay="0"/>
                                  </p:stCondLst>
                                  <p:childTnLst>
                                    <p:set>
                                      <p:cBhvr>
                                        <p:cTn id="656" dur="1" fill="hold">
                                          <p:stCondLst>
                                            <p:cond delay="0"/>
                                          </p:stCondLst>
                                        </p:cTn>
                                        <p:tgtEl>
                                          <p:spTgt spid="526">
                                            <p:txEl>
                                              <p:pRg st="10" end="10"/>
                                            </p:txEl>
                                          </p:spTgt>
                                        </p:tgtEl>
                                        <p:attrNameLst>
                                          <p:attrName>style.visibility</p:attrName>
                                        </p:attrNameLst>
                                      </p:cBhvr>
                                      <p:to>
                                        <p:strVal val="visible"/>
                                      </p:to>
                                    </p:se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1">
                                  <p:stCondLst>
                                    <p:cond delay="0"/>
                                  </p:stCondLst>
                                  <p:childTnLst>
                                    <p:set>
                                      <p:cBhvr>
                                        <p:cTn id="660" dur="1" fill="hold">
                                          <p:stCondLst>
                                            <p:cond delay="0"/>
                                          </p:stCondLst>
                                        </p:cTn>
                                        <p:tgtEl>
                                          <p:spTgt spid="590"/>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526">
                                            <p:txEl>
                                              <p:pRg st="12" end="12"/>
                                            </p:txEl>
                                          </p:spTgt>
                                        </p:tgtEl>
                                        <p:attrNameLst>
                                          <p:attrName>style.visibility</p:attrName>
                                        </p:attrNameLst>
                                      </p:cBhvr>
                                      <p:to>
                                        <p:strVal val="visible"/>
                                      </p:to>
                                    </p:set>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1">
                                  <p:stCondLst>
                                    <p:cond delay="0"/>
                                  </p:stCondLst>
                                  <p:childTnLst>
                                    <p:set>
                                      <p:cBhvr>
                                        <p:cTn id="668" dur="1" fill="hold">
                                          <p:stCondLst>
                                            <p:cond delay="0"/>
                                          </p:stCondLst>
                                        </p:cTn>
                                        <p:tgtEl>
                                          <p:spTgt spid="567"/>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526">
                                            <p:txEl>
                                              <p:pRg st="13" end="13"/>
                                            </p:txEl>
                                          </p:spTgt>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577"/>
                                        </p:tgtEl>
                                        <p:attrNameLst>
                                          <p:attrName>style.visibility</p:attrName>
                                        </p:attrNameLst>
                                      </p:cBhvr>
                                      <p:to>
                                        <p:strVal val="visible"/>
                                      </p:to>
                                    </p:set>
                                  </p:childTnLst>
                                </p:cTn>
                              </p:par>
                            </p:childTnLst>
                          </p:cTn>
                        </p:par>
                      </p:childTnLst>
                    </p:cTn>
                  </p:par>
                  <p:par>
                    <p:cTn id="677" fill="hold">
                      <p:stCondLst>
                        <p:cond delay="indefinite"/>
                      </p:stCondLst>
                      <p:childTnLst>
                        <p:par>
                          <p:cTn id="678" fill="hold">
                            <p:stCondLst>
                              <p:cond delay="0"/>
                            </p:stCondLst>
                            <p:childTnLst>
                              <p:par>
                                <p:cTn id="679" nodeType="clickEffect" fill="hold" presetClass="entr" presetID="1">
                                  <p:stCondLst>
                                    <p:cond delay="0"/>
                                  </p:stCondLst>
                                  <p:childTnLst>
                                    <p:set>
                                      <p:cBhvr>
                                        <p:cTn id="680" dur="1" fill="hold">
                                          <p:stCondLst>
                                            <p:cond delay="0"/>
                                          </p:stCondLst>
                                        </p:cTn>
                                        <p:tgtEl>
                                          <p:spTgt spid="526">
                                            <p:txEl>
                                              <p:pRg st="14" end="14"/>
                                            </p:txEl>
                                          </p:spTgt>
                                        </p:tgtEl>
                                        <p:attrNameLst>
                                          <p:attrName>style.visibility</p:attrName>
                                        </p:attrNameLst>
                                      </p:cBhvr>
                                      <p:to>
                                        <p:strVal val="visible"/>
                                      </p:to>
                                    </p:set>
                                  </p:childTnLst>
                                </p:cTn>
                              </p:par>
                              <p:par>
                                <p:cTn id="681" nodeType="withEffect" fill="hold" presetClass="entr" presetID="1">
                                  <p:stCondLst>
                                    <p:cond delay="0"/>
                                  </p:stCondLst>
                                  <p:childTnLst>
                                    <p:set>
                                      <p:cBhvr>
                                        <p:cTn id="682" dur="1" fill="hold">
                                          <p:stCondLst>
                                            <p:cond delay="0"/>
                                          </p:stCondLst>
                                        </p:cTn>
                                        <p:tgtEl>
                                          <p:spTgt spid="526">
                                            <p:txEl>
                                              <p:pRg st="15" end="15"/>
                                            </p:txEl>
                                          </p:spTgt>
                                        </p:tgtEl>
                                        <p:attrNameLst>
                                          <p:attrName>style.visibility</p:attrName>
                                        </p:attrNameLst>
                                      </p:cBhvr>
                                      <p:to>
                                        <p:strVal val="visible"/>
                                      </p:to>
                                    </p:se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Destroying Dynamic Variables</a:t>
            </a:r>
            <a:endParaRPr b="0" lang="en-GB" sz="4400" spc="-1" strike="noStrike">
              <a:latin typeface="Arial"/>
            </a:endParaRPr>
          </a:p>
        </p:txBody>
      </p:sp>
      <p:sp>
        <p:nvSpPr>
          <p:cNvPr id="5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Memory allocated to dynamic variables can be freed using the </a:t>
            </a:r>
            <a:r>
              <a:rPr b="0" lang="en-GB" sz="2400" spc="-1" strike="noStrike">
                <a:solidFill>
                  <a:srgbClr val="e46c0a"/>
                </a:solidFill>
                <a:latin typeface="Calibri Light"/>
                <a:ea typeface="Calibri Light"/>
              </a:rPr>
              <a:t>delete</a:t>
            </a:r>
            <a:r>
              <a:rPr b="0" lang="en-GB" sz="2400" spc="-1" strike="noStrike">
                <a:solidFill>
                  <a:srgbClr val="000000"/>
                </a:solidFill>
                <a:latin typeface="Calibri Light"/>
                <a:ea typeface="Calibri Light"/>
              </a:rPr>
              <a:t> keyword:</a:t>
            </a:r>
            <a:endParaRPr b="0" lang="en-GB" sz="2400" spc="-1" strike="noStrike">
              <a:latin typeface="Arial"/>
            </a:endParaRPr>
          </a:p>
        </p:txBody>
      </p:sp>
      <p:sp>
        <p:nvSpPr>
          <p:cNvPr id="59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C646E53-650F-4770-B997-AE4416699B0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96" name="CustomShape 4"/>
          <p:cNvSpPr/>
          <p:nvPr/>
        </p:nvSpPr>
        <p:spPr>
          <a:xfrm>
            <a:off x="1170360" y="2669760"/>
            <a:ext cx="498600" cy="1169640"/>
          </a:xfrm>
          <a:prstGeom prst="rect">
            <a:avLst/>
          </a:prstGeom>
          <a:solidFill>
            <a:schemeClr val="accent3">
              <a:lumMod val="60000"/>
              <a:lumOff val="4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0" tIns="45000" bIns="45000" anchor="ctr"/>
          <a:p>
            <a:pPr>
              <a:lnSpc>
                <a:spcPct val="100000"/>
              </a:lnSpc>
            </a:pPr>
            <a:r>
              <a:rPr b="0" lang="en-GB" sz="1800" spc="-1" strike="noStrike">
                <a:solidFill>
                  <a:srgbClr val="808080"/>
                </a:solidFill>
                <a:latin typeface="Calibri Light"/>
                <a:ea typeface="Consolas Regular"/>
              </a:rPr>
              <a:t>14:</a:t>
            </a:r>
            <a:endParaRPr b="0" lang="en-GB" sz="1800" spc="-1" strike="noStrike">
              <a:latin typeface="Arial"/>
            </a:endParaRPr>
          </a:p>
          <a:p>
            <a:pPr>
              <a:lnSpc>
                <a:spcPct val="100000"/>
              </a:lnSpc>
            </a:pPr>
            <a:r>
              <a:rPr b="0" lang="en-GB" sz="1800" spc="-1" strike="noStrike">
                <a:solidFill>
                  <a:srgbClr val="808080"/>
                </a:solidFill>
                <a:latin typeface="Calibri Light"/>
                <a:ea typeface="Consolas Regular"/>
              </a:rPr>
              <a:t>15 :</a:t>
            </a:r>
            <a:endParaRPr b="0" lang="en-GB" sz="1800" spc="-1" strike="noStrike">
              <a:latin typeface="Arial"/>
            </a:endParaRPr>
          </a:p>
        </p:txBody>
      </p:sp>
      <p:sp>
        <p:nvSpPr>
          <p:cNvPr id="597" name="CustomShape 5"/>
          <p:cNvSpPr/>
          <p:nvPr/>
        </p:nvSpPr>
        <p:spPr>
          <a:xfrm>
            <a:off x="1669680" y="2669760"/>
            <a:ext cx="2011320" cy="116964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0" tIns="45000" bIns="45000" anchor="ctr"/>
          <a:p>
            <a:pPr>
              <a:lnSpc>
                <a:spcPct val="100000"/>
              </a:lnSpc>
            </a:pPr>
            <a:r>
              <a:rPr b="0" lang="en-GB" sz="1800" spc="-1" strike="noStrike">
                <a:solidFill>
                  <a:srgbClr val="000000"/>
                </a:solidFill>
                <a:latin typeface="Consolas"/>
                <a:ea typeface="Consolas Regular"/>
              </a:rPr>
              <a:t>delete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delete p2;</a:t>
            </a:r>
            <a:endParaRPr b="0" lang="en-GB" sz="1800" spc="-1" strike="noStrike">
              <a:latin typeface="Arial"/>
            </a:endParaRPr>
          </a:p>
        </p:txBody>
      </p:sp>
      <p:sp>
        <p:nvSpPr>
          <p:cNvPr id="598" name="CustomShape 6"/>
          <p:cNvSpPr/>
          <p:nvPr/>
        </p:nvSpPr>
        <p:spPr>
          <a:xfrm>
            <a:off x="692640" y="4134600"/>
            <a:ext cx="3131280" cy="7441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 pointer pointing to the memory location that needs to be freed.</a:t>
            </a:r>
            <a:endParaRPr b="0" lang="en-GB" sz="1800" spc="-1" strike="noStrike">
              <a:latin typeface="Arial"/>
            </a:endParaRPr>
          </a:p>
        </p:txBody>
      </p:sp>
      <p:sp>
        <p:nvSpPr>
          <p:cNvPr id="599" name="CustomShape 7"/>
          <p:cNvSpPr/>
          <p:nvPr/>
        </p:nvSpPr>
        <p:spPr>
          <a:xfrm flipV="1">
            <a:off x="2259000" y="3525480"/>
            <a:ext cx="636480" cy="607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grpSp>
        <p:nvGrpSpPr>
          <p:cNvPr id="600" name="Group 8"/>
          <p:cNvGrpSpPr/>
          <p:nvPr/>
        </p:nvGrpSpPr>
        <p:grpSpPr>
          <a:xfrm>
            <a:off x="3952800" y="2811960"/>
            <a:ext cx="2080080" cy="965880"/>
            <a:chOff x="3952800" y="2811960"/>
            <a:chExt cx="2080080" cy="965880"/>
          </a:xfrm>
        </p:grpSpPr>
        <p:sp>
          <p:nvSpPr>
            <p:cNvPr id="601" name="CustomShape 9"/>
            <p:cNvSpPr/>
            <p:nvPr/>
          </p:nvSpPr>
          <p:spPr>
            <a:xfrm>
              <a:off x="3952800" y="285948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14:</a:t>
              </a:r>
              <a:endParaRPr b="0" lang="en-GB" sz="1600" spc="-1" strike="noStrike">
                <a:latin typeface="Arial"/>
              </a:endParaRPr>
            </a:p>
          </p:txBody>
        </p:sp>
        <p:sp>
          <p:nvSpPr>
            <p:cNvPr id="602" name="CustomShape 10"/>
            <p:cNvSpPr/>
            <p:nvPr/>
          </p:nvSpPr>
          <p:spPr>
            <a:xfrm>
              <a:off x="4835880" y="281196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03" name="CustomShape 11"/>
            <p:cNvSpPr/>
            <p:nvPr/>
          </p:nvSpPr>
          <p:spPr>
            <a:xfrm>
              <a:off x="4350960" y="284076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604" name="CustomShape 12"/>
            <p:cNvSpPr/>
            <p:nvPr/>
          </p:nvSpPr>
          <p:spPr>
            <a:xfrm>
              <a:off x="4838040" y="33516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05" name="CustomShape 13"/>
            <p:cNvSpPr/>
            <p:nvPr/>
          </p:nvSpPr>
          <p:spPr>
            <a:xfrm>
              <a:off x="4353480" y="338040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606" name="CustomShape 14"/>
            <p:cNvSpPr/>
            <p:nvPr/>
          </p:nvSpPr>
          <p:spPr>
            <a:xfrm>
              <a:off x="5548320" y="2811960"/>
              <a:ext cx="484560" cy="426240"/>
            </a:xfrm>
            <a:prstGeom prst="rect">
              <a:avLst/>
            </a:prstGeom>
            <a:solidFill>
              <a:schemeClr val="bg1">
                <a:lumMod val="95000"/>
              </a:schemeClr>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bfbfbf"/>
                  </a:solidFill>
                  <a:latin typeface="Consolas"/>
                  <a:ea typeface="Consolas Regular"/>
                </a:rPr>
                <a:t>88</a:t>
              </a:r>
              <a:endParaRPr b="0" lang="en-GB" sz="1600" spc="-1" strike="noStrike">
                <a:latin typeface="Arial"/>
              </a:endParaRPr>
            </a:p>
          </p:txBody>
        </p:sp>
        <p:sp>
          <p:nvSpPr>
            <p:cNvPr id="607" name="CustomShape 15"/>
            <p:cNvSpPr/>
            <p:nvPr/>
          </p:nvSpPr>
          <p:spPr>
            <a:xfrm>
              <a:off x="5081040" y="302544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08" name="CustomShape 16"/>
            <p:cNvSpPr/>
            <p:nvPr/>
          </p:nvSpPr>
          <p:spPr>
            <a:xfrm>
              <a:off x="5548320" y="334548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Consolas Regular"/>
                </a:rPr>
                <a:t>53</a:t>
              </a:r>
              <a:endParaRPr b="0" lang="en-GB" sz="1600" spc="-1" strike="noStrike">
                <a:latin typeface="Arial"/>
              </a:endParaRPr>
            </a:p>
          </p:txBody>
        </p:sp>
        <p:sp>
          <p:nvSpPr>
            <p:cNvPr id="609" name="CustomShape 17"/>
            <p:cNvSpPr/>
            <p:nvPr/>
          </p:nvSpPr>
          <p:spPr>
            <a:xfrm>
              <a:off x="5081040" y="355896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610" name="Group 18"/>
          <p:cNvGrpSpPr/>
          <p:nvPr/>
        </p:nvGrpSpPr>
        <p:grpSpPr>
          <a:xfrm>
            <a:off x="6401880" y="2811960"/>
            <a:ext cx="2080080" cy="965880"/>
            <a:chOff x="6401880" y="2811960"/>
            <a:chExt cx="2080080" cy="965880"/>
          </a:xfrm>
        </p:grpSpPr>
        <p:sp>
          <p:nvSpPr>
            <p:cNvPr id="611" name="CustomShape 19"/>
            <p:cNvSpPr/>
            <p:nvPr/>
          </p:nvSpPr>
          <p:spPr>
            <a:xfrm>
              <a:off x="6401880" y="2859480"/>
              <a:ext cx="5068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15:</a:t>
              </a:r>
              <a:endParaRPr b="0" lang="en-GB" sz="1600" spc="-1" strike="noStrike">
                <a:latin typeface="Arial"/>
              </a:endParaRPr>
            </a:p>
          </p:txBody>
        </p:sp>
        <p:sp>
          <p:nvSpPr>
            <p:cNvPr id="612" name="CustomShape 20"/>
            <p:cNvSpPr/>
            <p:nvPr/>
          </p:nvSpPr>
          <p:spPr>
            <a:xfrm>
              <a:off x="7284960" y="281196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13" name="CustomShape 21"/>
            <p:cNvSpPr/>
            <p:nvPr/>
          </p:nvSpPr>
          <p:spPr>
            <a:xfrm>
              <a:off x="6800040" y="284076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p1</a:t>
              </a:r>
              <a:endParaRPr b="0" lang="en-GB" sz="1800" spc="-1" strike="noStrike">
                <a:latin typeface="Arial"/>
              </a:endParaRPr>
            </a:p>
          </p:txBody>
        </p:sp>
        <p:sp>
          <p:nvSpPr>
            <p:cNvPr id="614" name="CustomShape 22"/>
            <p:cNvSpPr/>
            <p:nvPr/>
          </p:nvSpPr>
          <p:spPr>
            <a:xfrm>
              <a:off x="7287480" y="335160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15" name="CustomShape 23"/>
            <p:cNvSpPr/>
            <p:nvPr/>
          </p:nvSpPr>
          <p:spPr>
            <a:xfrm>
              <a:off x="6802560" y="338040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p2</a:t>
              </a:r>
              <a:endParaRPr b="0" lang="en-GB" sz="1800" spc="-1" strike="noStrike">
                <a:latin typeface="Arial"/>
              </a:endParaRPr>
            </a:p>
          </p:txBody>
        </p:sp>
        <p:sp>
          <p:nvSpPr>
            <p:cNvPr id="616" name="CustomShape 24"/>
            <p:cNvSpPr/>
            <p:nvPr/>
          </p:nvSpPr>
          <p:spPr>
            <a:xfrm>
              <a:off x="7997400" y="2811960"/>
              <a:ext cx="484560" cy="426240"/>
            </a:xfrm>
            <a:prstGeom prst="rect">
              <a:avLst/>
            </a:prstGeom>
            <a:solidFill>
              <a:schemeClr val="bg1">
                <a:lumMod val="95000"/>
              </a:schemeClr>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bfbfbf"/>
                  </a:solidFill>
                  <a:latin typeface="Consolas"/>
                  <a:ea typeface="Consolas Regular"/>
                </a:rPr>
                <a:t>88</a:t>
              </a:r>
              <a:endParaRPr b="0" lang="en-GB" sz="1600" spc="-1" strike="noStrike">
                <a:latin typeface="Arial"/>
              </a:endParaRPr>
            </a:p>
          </p:txBody>
        </p:sp>
        <p:sp>
          <p:nvSpPr>
            <p:cNvPr id="617" name="CustomShape 25"/>
            <p:cNvSpPr/>
            <p:nvPr/>
          </p:nvSpPr>
          <p:spPr>
            <a:xfrm>
              <a:off x="7530120" y="302544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18" name="CustomShape 26"/>
            <p:cNvSpPr/>
            <p:nvPr/>
          </p:nvSpPr>
          <p:spPr>
            <a:xfrm>
              <a:off x="7997400" y="3345480"/>
              <a:ext cx="484560" cy="426240"/>
            </a:xfrm>
            <a:prstGeom prst="rect">
              <a:avLst/>
            </a:prstGeom>
            <a:solidFill>
              <a:schemeClr val="bg1">
                <a:lumMod val="95000"/>
              </a:schemeClr>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00" spc="-1" strike="noStrike">
                  <a:solidFill>
                    <a:srgbClr val="bfbfbf"/>
                  </a:solidFill>
                  <a:latin typeface="Consolas"/>
                  <a:ea typeface="Consolas Regular"/>
                </a:rPr>
                <a:t>53</a:t>
              </a:r>
              <a:endParaRPr b="0" lang="en-GB" sz="1600" spc="-1" strike="noStrike">
                <a:latin typeface="Arial"/>
              </a:endParaRPr>
            </a:p>
          </p:txBody>
        </p:sp>
        <p:sp>
          <p:nvSpPr>
            <p:cNvPr id="619" name="CustomShape 27"/>
            <p:cNvSpPr/>
            <p:nvPr/>
          </p:nvSpPr>
          <p:spPr>
            <a:xfrm>
              <a:off x="7530120" y="3558960"/>
              <a:ext cx="466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620" name="CustomShape 28"/>
          <p:cNvSpPr/>
          <p:nvPr/>
        </p:nvSpPr>
        <p:spPr>
          <a:xfrm>
            <a:off x="4206600" y="4143240"/>
            <a:ext cx="2988360" cy="7441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The freed memory space can be re-used by the system.</a:t>
            </a:r>
            <a:endParaRPr b="0" lang="en-GB" sz="1800" spc="-1" strike="noStrike">
              <a:latin typeface="Arial"/>
            </a:endParaRPr>
          </a:p>
        </p:txBody>
      </p:sp>
    </p:spTree>
  </p:cSld>
  <p:timing>
    <p:tnLst>
      <p:par>
        <p:cTn id="687" dur="indefinite" restart="never" nodeType="tmRoot">
          <p:childTnLst>
            <p:seq>
              <p:cTn id="688" dur="indefinite" nodeType="mainSeq">
                <p:childTnLst>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599"/>
                                        </p:tgtEl>
                                        <p:attrNameLst>
                                          <p:attrName>style.visibility</p:attrName>
                                        </p:attrNameLst>
                                      </p:cBhvr>
                                      <p:to>
                                        <p:strVal val="visible"/>
                                      </p:to>
                                    </p:set>
                                  </p:childTnLst>
                                </p:cTn>
                              </p:par>
                              <p:par>
                                <p:cTn id="693" nodeType="withEffect" fill="hold" presetClass="entr" presetID="1">
                                  <p:stCondLst>
                                    <p:cond delay="0"/>
                                  </p:stCondLst>
                                  <p:childTnLst>
                                    <p:set>
                                      <p:cBhvr>
                                        <p:cTn id="694" dur="1" fill="hold">
                                          <p:stCondLst>
                                            <p:cond delay="0"/>
                                          </p:stCondLst>
                                        </p:cTn>
                                        <p:tgtEl>
                                          <p:spTgt spid="598"/>
                                        </p:tgtEl>
                                        <p:attrNameLst>
                                          <p:attrName>style.visibility</p:attrName>
                                        </p:attrNameLst>
                                      </p:cBhvr>
                                      <p:to>
                                        <p:strVal val="visible"/>
                                      </p:to>
                                    </p:set>
                                  </p:childTnLst>
                                </p:cTn>
                              </p:par>
                            </p:childTnLst>
                          </p:cTn>
                        </p:par>
                      </p:childTnLst>
                    </p:cTn>
                  </p:par>
                  <p:par>
                    <p:cTn id="695" fill="hold">
                      <p:stCondLst>
                        <p:cond delay="indefinite"/>
                      </p:stCondLst>
                      <p:childTnLst>
                        <p:par>
                          <p:cTn id="696" fill="hold">
                            <p:stCondLst>
                              <p:cond delay="0"/>
                            </p:stCondLst>
                            <p:childTnLst>
                              <p:par>
                                <p:cTn id="697" nodeType="clickEffect" fill="hold" presetClass="entr" presetID="1">
                                  <p:stCondLst>
                                    <p:cond delay="0"/>
                                  </p:stCondLst>
                                  <p:childTnLst>
                                    <p:set>
                                      <p:cBhvr>
                                        <p:cTn id="698" dur="1" fill="hold">
                                          <p:stCondLst>
                                            <p:cond delay="0"/>
                                          </p:stCondLst>
                                        </p:cTn>
                                        <p:tgtEl>
                                          <p:spTgt spid="600"/>
                                        </p:tgtEl>
                                        <p:attrNameLst>
                                          <p:attrName>style.visibility</p:attrName>
                                        </p:attrNameLst>
                                      </p:cBhvr>
                                      <p:to>
                                        <p:strVal val="visible"/>
                                      </p:to>
                                    </p:set>
                                  </p:childTnLst>
                                </p:cTn>
                              </p:par>
                            </p:childTnLst>
                          </p:cTn>
                        </p:par>
                      </p:childTnLst>
                    </p:cTn>
                  </p:par>
                  <p:par>
                    <p:cTn id="699" fill="hold">
                      <p:stCondLst>
                        <p:cond delay="indefinite"/>
                      </p:stCondLst>
                      <p:childTnLst>
                        <p:par>
                          <p:cTn id="700" fill="hold">
                            <p:stCondLst>
                              <p:cond delay="0"/>
                            </p:stCondLst>
                            <p:childTnLst>
                              <p:par>
                                <p:cTn id="701" nodeType="clickEffect" fill="hold" presetClass="entr" presetID="1">
                                  <p:stCondLst>
                                    <p:cond delay="0"/>
                                  </p:stCondLst>
                                  <p:childTnLst>
                                    <p:set>
                                      <p:cBhvr>
                                        <p:cTn id="702" dur="1" fill="hold">
                                          <p:stCondLst>
                                            <p:cond delay="0"/>
                                          </p:stCondLst>
                                        </p:cTn>
                                        <p:tgtEl>
                                          <p:spTgt spid="610"/>
                                        </p:tgtEl>
                                        <p:attrNameLst>
                                          <p:attrName>style.visibility</p:attrName>
                                        </p:attrNameLst>
                                      </p:cBhvr>
                                      <p:to>
                                        <p:strVal val="visible"/>
                                      </p:to>
                                    </p:set>
                                  </p:childTnLst>
                                </p:cTn>
                              </p:par>
                            </p:childTnLst>
                          </p:cTn>
                        </p:par>
                      </p:childTnLst>
                    </p:cTn>
                  </p:par>
                  <p:par>
                    <p:cTn id="703" fill="hold">
                      <p:stCondLst>
                        <p:cond delay="indefinite"/>
                      </p:stCondLst>
                      <p:childTnLst>
                        <p:par>
                          <p:cTn id="704" fill="hold">
                            <p:stCondLst>
                              <p:cond delay="0"/>
                            </p:stCondLst>
                            <p:childTnLst>
                              <p:par>
                                <p:cTn id="705" nodeType="clickEffect" fill="hold" presetClass="entr" presetID="1">
                                  <p:stCondLst>
                                    <p:cond delay="0"/>
                                  </p:stCondLst>
                                  <p:childTnLst>
                                    <p:set>
                                      <p:cBhvr>
                                        <p:cTn id="706" dur="1" fill="hold">
                                          <p:stCondLst>
                                            <p:cond delay="0"/>
                                          </p:stCondLst>
                                        </p:cTn>
                                        <p:tgtEl>
                                          <p:spTgt spid="62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How to Use this Guidance Notes</a:t>
            </a:r>
            <a:endParaRPr b="0" lang="en-GB" sz="4400" spc="-1" strike="noStrike">
              <a:latin typeface="Arial"/>
            </a:endParaRPr>
          </a:p>
        </p:txBody>
      </p:sp>
      <p:sp>
        <p:nvSpPr>
          <p:cNvPr id="13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10000"/>
              </a:lnSpc>
              <a:spcBef>
                <a:spcPts val="901"/>
              </a:spcBef>
              <a:buClr>
                <a:srgbClr val="000000"/>
              </a:buClr>
              <a:buFont typeface="Arial"/>
              <a:buChar char="•"/>
            </a:pPr>
            <a:r>
              <a:rPr b="0" lang="en-GB" sz="2400" spc="-1" strike="noStrike">
                <a:solidFill>
                  <a:srgbClr val="000000"/>
                </a:solidFill>
                <a:latin typeface="Calibri Light"/>
                <a:ea typeface="Calibri Light"/>
              </a:rPr>
              <a:t>This guidance notes aim to lead you through the learning of the C/C++ materials.  It also defines the scope of this course, i.e., what we expect you should know for the purpose of this course.  (and which should not limit what you should know about C/C++ programming.)</a:t>
            </a:r>
            <a:endParaRPr b="0" lang="en-GB" sz="2400" spc="-1" strike="noStrike">
              <a:latin typeface="Arial"/>
            </a:endParaRPr>
          </a:p>
          <a:p>
            <a:pPr marL="343080" indent="-342360">
              <a:lnSpc>
                <a:spcPct val="110000"/>
              </a:lnSpc>
              <a:spcBef>
                <a:spcPts val="901"/>
              </a:spcBef>
              <a:buClr>
                <a:srgbClr val="000000"/>
              </a:buClr>
              <a:buFont typeface="Arial"/>
              <a:buChar char="•"/>
            </a:pPr>
            <a:r>
              <a:rPr b="0" lang="en-GB" sz="2400" spc="-1" strike="noStrike">
                <a:solidFill>
                  <a:srgbClr val="e46c0a"/>
                </a:solidFill>
                <a:latin typeface="Calibri Light"/>
                <a:ea typeface="Calibri Light"/>
              </a:rPr>
              <a:t>Use “Presentation Mode” in PowerPoint to go through the slides</a:t>
            </a:r>
            <a:r>
              <a:rPr b="0" lang="en-GB" sz="2400" spc="-1" strike="noStrike">
                <a:solidFill>
                  <a:srgbClr val="000000"/>
                </a:solidFill>
                <a:latin typeface="Calibri Light"/>
                <a:ea typeface="Calibri Light"/>
              </a:rPr>
              <a:t> since animations are incorporated which may enhance the flow of reading</a:t>
            </a:r>
            <a:endParaRPr b="0" lang="en-GB" sz="2400" spc="-1" strike="noStrike">
              <a:latin typeface="Arial"/>
            </a:endParaRPr>
          </a:p>
          <a:p>
            <a:pPr marL="343080" indent="-342360">
              <a:lnSpc>
                <a:spcPct val="110000"/>
              </a:lnSpc>
              <a:spcBef>
                <a:spcPts val="901"/>
              </a:spcBef>
              <a:buClr>
                <a:srgbClr val="000000"/>
              </a:buClr>
              <a:buFont typeface="Arial"/>
              <a:buChar char="•"/>
            </a:pPr>
            <a:r>
              <a:rPr b="0" lang="en-GB" sz="2400" spc="-1" strike="noStrike">
                <a:solidFill>
                  <a:srgbClr val="000000"/>
                </a:solidFill>
                <a:latin typeface="Calibri Light"/>
                <a:ea typeface="Calibri Light"/>
              </a:rPr>
              <a:t>Pages marked with “</a:t>
            </a:r>
            <a:r>
              <a:rPr b="0" lang="en-GB" sz="2400" spc="-1" strike="noStrike">
                <a:solidFill>
                  <a:srgbClr val="31859c"/>
                </a:solidFill>
                <a:latin typeface="Calibri Light"/>
                <a:ea typeface="Calibri Light"/>
              </a:rPr>
              <a:t>Reference Only</a:t>
            </a:r>
            <a:r>
              <a:rPr b="0" lang="en-GB" sz="2400" spc="-1" strike="noStrike">
                <a:solidFill>
                  <a:srgbClr val="000000"/>
                </a:solidFill>
                <a:latin typeface="Calibri Light"/>
                <a:ea typeface="Calibri Light"/>
              </a:rPr>
              <a:t>” means that they are not in the scope of assessment for this course.</a:t>
            </a:r>
            <a:endParaRPr b="0" lang="en-GB" sz="2400" spc="-1" strike="noStrike">
              <a:latin typeface="Arial"/>
            </a:endParaRPr>
          </a:p>
        </p:txBody>
      </p:sp>
      <p:sp>
        <p:nvSpPr>
          <p:cNvPr id="13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9C828A9-D47E-41D6-BC6C-353F1621441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Destroying Dynamic Variables</a:t>
            </a:r>
            <a:endParaRPr b="0" lang="en-GB" sz="4400" spc="-1" strike="noStrike">
              <a:latin typeface="Arial"/>
            </a:endParaRPr>
          </a:p>
        </p:txBody>
      </p:sp>
      <p:sp>
        <p:nvSpPr>
          <p:cNvPr id="62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It's a good practice to reset a pointer to zero after the memory location that it points to is freed.</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320"/>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It's the programmer's responsibility to free up all dynamic variables that are no longer in use.  </a:t>
            </a:r>
            <a:endParaRPr b="0" lang="en-GB" sz="2400" spc="-1" strike="noStrike">
              <a:latin typeface="Arial"/>
            </a:endParaRPr>
          </a:p>
        </p:txBody>
      </p:sp>
      <p:sp>
        <p:nvSpPr>
          <p:cNvPr id="62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F26F28F-DE8D-46FA-92F7-4A819C868F2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24" name="CustomShape 4"/>
          <p:cNvSpPr/>
          <p:nvPr/>
        </p:nvSpPr>
        <p:spPr>
          <a:xfrm>
            <a:off x="2456640" y="2398320"/>
            <a:ext cx="4280040" cy="1340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1800" spc="-1" strike="noStrike">
                <a:solidFill>
                  <a:srgbClr val="000000"/>
                </a:solidFill>
                <a:latin typeface="Consolas"/>
                <a:ea typeface="Consolas Regular"/>
              </a:rPr>
              <a:t>int * p1 = new int (42);</a:t>
            </a:r>
            <a:endParaRPr b="0" lang="en-GB" sz="1800" spc="-1" strike="noStrike">
              <a:latin typeface="Arial"/>
            </a:endParaRPr>
          </a:p>
          <a:p>
            <a:pPr marL="457200">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*p1;</a:t>
            </a:r>
            <a:endParaRPr b="0" lang="en-GB" sz="1800" spc="-1" strike="noStrike">
              <a:latin typeface="Arial"/>
            </a:endParaRPr>
          </a:p>
          <a:p>
            <a:pPr marL="457200">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p1;</a:t>
            </a:r>
            <a:endParaRPr b="0" lang="en-GB" sz="1800" spc="-1" strike="noStrike">
              <a:latin typeface="Arial"/>
            </a:endParaRPr>
          </a:p>
          <a:p>
            <a:pPr marL="457200">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p1 = 0; </a:t>
            </a:r>
            <a:endParaRPr b="0" lang="en-GB" sz="1800" spc="-1" strike="noStrike">
              <a:latin typeface="Arial"/>
            </a:endParaRPr>
          </a:p>
        </p:txBody>
      </p:sp>
      <p:sp>
        <p:nvSpPr>
          <p:cNvPr id="625" name="CustomShape 5"/>
          <p:cNvSpPr/>
          <p:nvPr/>
        </p:nvSpPr>
        <p:spPr>
          <a:xfrm>
            <a:off x="2220480" y="5003280"/>
            <a:ext cx="4956840" cy="122436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Failing to do so will lead to </a:t>
            </a:r>
            <a:r>
              <a:rPr b="0" lang="en-GB" sz="1800" spc="-1" strike="noStrike">
                <a:solidFill>
                  <a:srgbClr val="e46c0a"/>
                </a:solidFill>
                <a:latin typeface="Avenir Next Condensed Regular"/>
                <a:ea typeface="DejaVu Sans"/>
              </a:rPr>
              <a:t>memory leak</a:t>
            </a:r>
            <a:r>
              <a:rPr b="0" lang="en-GB" sz="1800" spc="-1" strike="noStrike">
                <a:solidFill>
                  <a:srgbClr val="000000"/>
                </a:solidFill>
                <a:latin typeface="Avenir Next Condensed Regular"/>
                <a:ea typeface="DejaVu Sans"/>
              </a:rPr>
              <a:t>, i.e., having memory space that the system cannot reclaim, and the system may gradually </a:t>
            </a:r>
            <a:r>
              <a:rPr b="0" lang="en-GB" sz="1800" spc="-1" strike="noStrike">
                <a:solidFill>
                  <a:srgbClr val="e46c0a"/>
                </a:solidFill>
                <a:latin typeface="Avenir Next Condensed Regular"/>
                <a:ea typeface="DejaVu Sans"/>
              </a:rPr>
              <a:t>run out of memory</a:t>
            </a:r>
            <a:endParaRPr b="0" lang="en-GB" sz="1800" spc="-1" strike="noStrike">
              <a:latin typeface="Arial"/>
            </a:endParaRPr>
          </a:p>
        </p:txBody>
      </p:sp>
    </p:spTree>
  </p:cSld>
  <p:timing>
    <p:tnLst>
      <p:par>
        <p:cTn id="707" dur="indefinite" restart="never" nodeType="tmRoot">
          <p:childTnLst>
            <p:seq>
              <p:cTn id="708" dur="indefinite" nodeType="mainSeq">
                <p:childTnLst>
                  <p:par>
                    <p:cTn id="709" fill="hold">
                      <p:stCondLst>
                        <p:cond delay="indefinite"/>
                      </p:stCondLst>
                      <p:childTnLst>
                        <p:par>
                          <p:cTn id="710" fill="hold">
                            <p:stCondLst>
                              <p:cond delay="0"/>
                            </p:stCondLst>
                            <p:childTnLst>
                              <p:par>
                                <p:cTn id="711" nodeType="clickEffect" fill="hold" presetClass="entr" presetID="1">
                                  <p:stCondLst>
                                    <p:cond delay="0"/>
                                  </p:stCondLst>
                                  <p:childTnLst>
                                    <p:set>
                                      <p:cBhvr>
                                        <p:cTn id="712"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Common Mistakes with Pointers</a:t>
            </a:r>
            <a:endParaRPr b="0" lang="en-GB" sz="4400" spc="-1" strike="noStrike">
              <a:latin typeface="Arial"/>
            </a:endParaRPr>
          </a:p>
        </p:txBody>
      </p:sp>
      <p:sp>
        <p:nvSpPr>
          <p:cNvPr id="627"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9D78A15-4864-4DD1-8F54-595DA78E17C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628" name="Group 3"/>
          <p:cNvGrpSpPr/>
          <p:nvPr/>
        </p:nvGrpSpPr>
        <p:grpSpPr>
          <a:xfrm>
            <a:off x="286560" y="1307520"/>
            <a:ext cx="2836800" cy="1556280"/>
            <a:chOff x="286560" y="1307520"/>
            <a:chExt cx="2836800" cy="1556280"/>
          </a:xfrm>
        </p:grpSpPr>
        <p:sp>
          <p:nvSpPr>
            <p:cNvPr id="629" name="CustomShape 4"/>
            <p:cNvSpPr/>
            <p:nvPr/>
          </p:nvSpPr>
          <p:spPr>
            <a:xfrm>
              <a:off x="744120" y="1933920"/>
              <a:ext cx="2379240" cy="92988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88;</a:t>
              </a:r>
              <a:endParaRPr b="0" lang="en-GB" sz="1800" spc="-1" strike="noStrike">
                <a:latin typeface="Arial"/>
              </a:endParaRPr>
            </a:p>
          </p:txBody>
        </p:sp>
        <p:sp>
          <p:nvSpPr>
            <p:cNvPr id="630" name="CustomShape 5"/>
            <p:cNvSpPr/>
            <p:nvPr/>
          </p:nvSpPr>
          <p:spPr>
            <a:xfrm>
              <a:off x="286560" y="1307520"/>
              <a:ext cx="2652480" cy="74412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Dereferencing a pointer before it is initialized</a:t>
              </a:r>
              <a:endParaRPr b="0" lang="en-GB" sz="1800" spc="-1" strike="noStrike">
                <a:latin typeface="Arial"/>
              </a:endParaRPr>
            </a:p>
          </p:txBody>
        </p:sp>
      </p:grpSp>
      <p:sp>
        <p:nvSpPr>
          <p:cNvPr id="631" name="CustomShape 6"/>
          <p:cNvSpPr/>
          <p:nvPr/>
        </p:nvSpPr>
        <p:spPr>
          <a:xfrm>
            <a:off x="3758760" y="1927080"/>
            <a:ext cx="3152160" cy="150444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88;</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a:t>
            </a:r>
            <a:endParaRPr b="0" lang="en-GB" sz="1800" spc="-1" strike="noStrike">
              <a:latin typeface="Arial"/>
            </a:endParaRPr>
          </a:p>
        </p:txBody>
      </p:sp>
      <p:sp>
        <p:nvSpPr>
          <p:cNvPr id="632" name="CustomShape 7"/>
          <p:cNvSpPr/>
          <p:nvPr/>
        </p:nvSpPr>
        <p:spPr>
          <a:xfrm>
            <a:off x="3301200" y="1300680"/>
            <a:ext cx="2652480" cy="7441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Dereferencing a dangling pointer</a:t>
            </a:r>
            <a:endParaRPr b="0" lang="en-GB" sz="1800" spc="-1" strike="noStrike">
              <a:latin typeface="Arial"/>
            </a:endParaRPr>
          </a:p>
        </p:txBody>
      </p:sp>
      <p:sp>
        <p:nvSpPr>
          <p:cNvPr id="633" name="CustomShape 8"/>
          <p:cNvSpPr/>
          <p:nvPr/>
        </p:nvSpPr>
        <p:spPr>
          <a:xfrm>
            <a:off x="6225480" y="2679480"/>
            <a:ext cx="2521800" cy="150444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p1, * p2;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p1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p2 =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*p2;</a:t>
            </a:r>
            <a:endParaRPr b="0" lang="en-GB" sz="1800" spc="-1" strike="noStrike">
              <a:latin typeface="Arial"/>
            </a:endParaRPr>
          </a:p>
        </p:txBody>
      </p:sp>
      <p:sp>
        <p:nvSpPr>
          <p:cNvPr id="634" name="CustomShape 9"/>
          <p:cNvSpPr/>
          <p:nvPr/>
        </p:nvSpPr>
        <p:spPr>
          <a:xfrm>
            <a:off x="552960" y="4038840"/>
            <a:ext cx="2690280" cy="150444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p1, * p2;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p1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p2 =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p1;</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p2;</a:t>
            </a:r>
            <a:endParaRPr b="0" lang="en-GB" sz="1800" spc="-1" strike="noStrike">
              <a:latin typeface="Arial"/>
            </a:endParaRPr>
          </a:p>
        </p:txBody>
      </p:sp>
      <p:sp>
        <p:nvSpPr>
          <p:cNvPr id="635" name="CustomShape 10"/>
          <p:cNvSpPr/>
          <p:nvPr/>
        </p:nvSpPr>
        <p:spPr>
          <a:xfrm>
            <a:off x="286560" y="3304080"/>
            <a:ext cx="3013920" cy="74412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Deleting a pointer that does not point to a valid memory location </a:t>
            </a:r>
            <a:endParaRPr b="0" lang="en-GB" sz="1800" spc="-1" strike="noStrike">
              <a:latin typeface="Arial"/>
            </a:endParaRPr>
          </a:p>
        </p:txBody>
      </p:sp>
      <p:sp>
        <p:nvSpPr>
          <p:cNvPr id="636" name="CustomShape 11"/>
          <p:cNvSpPr/>
          <p:nvPr/>
        </p:nvSpPr>
        <p:spPr>
          <a:xfrm>
            <a:off x="2939760" y="4509000"/>
            <a:ext cx="2158560" cy="184644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delete p;</a:t>
            </a:r>
            <a:endParaRPr b="0" lang="en-GB" sz="1800" spc="-1" strike="noStrike">
              <a:latin typeface="Arial"/>
            </a:endParaRPr>
          </a:p>
        </p:txBody>
      </p:sp>
      <p:sp>
        <p:nvSpPr>
          <p:cNvPr id="637" name="CustomShape 12"/>
          <p:cNvSpPr/>
          <p:nvPr/>
        </p:nvSpPr>
        <p:spPr>
          <a:xfrm>
            <a:off x="6170400" y="4859640"/>
            <a:ext cx="2576880" cy="150444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p1, *p2;</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q = new int;</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q = p;</a:t>
            </a:r>
            <a:endParaRPr b="0" lang="en-GB" sz="1800" spc="-1" strike="noStrike">
              <a:latin typeface="Arial"/>
            </a:endParaRPr>
          </a:p>
        </p:txBody>
      </p:sp>
      <p:sp>
        <p:nvSpPr>
          <p:cNvPr id="638" name="CustomShape 13"/>
          <p:cNvSpPr/>
          <p:nvPr/>
        </p:nvSpPr>
        <p:spPr>
          <a:xfrm>
            <a:off x="5655240" y="4531680"/>
            <a:ext cx="2163240" cy="513000"/>
          </a:xfrm>
          <a:prstGeom prst="roundRect">
            <a:avLst>
              <a:gd name="adj" fmla="val 16667"/>
            </a:avLst>
          </a:prstGeom>
          <a:ln>
            <a:solidFill>
              <a:schemeClr val="accent5">
                <a:lumMod val="50000"/>
              </a:schemeClr>
            </a:solidFill>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Memory leak</a:t>
            </a:r>
            <a:endParaRPr b="0" lang="en-GB" sz="1800" spc="-1" strike="noStrike">
              <a:latin typeface="Arial"/>
            </a:endParaRPr>
          </a:p>
        </p:txBody>
      </p:sp>
    </p:spTree>
  </p:cSld>
  <p:timing>
    <p:tnLst>
      <p:par>
        <p:cTn id="713" dur="indefinite" restart="never" nodeType="tmRoot">
          <p:childTnLst>
            <p:seq>
              <p:cTn id="714" dur="indefinite" nodeType="mainSeq">
                <p:childTnLst>
                  <p:par>
                    <p:cTn id="715" fill="hold">
                      <p:stCondLst>
                        <p:cond delay="indefinite"/>
                      </p:stCondLst>
                      <p:childTnLst>
                        <p:par>
                          <p:cTn id="716" fill="hold">
                            <p:stCondLst>
                              <p:cond delay="0"/>
                            </p:stCondLst>
                            <p:childTnLst>
                              <p:par>
                                <p:cTn id="717" nodeType="clickEffect" fill="hold" presetClass="entr" presetID="1">
                                  <p:stCondLst>
                                    <p:cond delay="0"/>
                                  </p:stCondLst>
                                  <p:childTnLst>
                                    <p:set>
                                      <p:cBhvr>
                                        <p:cTn id="718" dur="1" fill="hold">
                                          <p:stCondLst>
                                            <p:cond delay="0"/>
                                          </p:stCondLst>
                                        </p:cTn>
                                        <p:tgtEl>
                                          <p:spTgt spid="628"/>
                                        </p:tgtEl>
                                        <p:attrNameLst>
                                          <p:attrName>style.visibility</p:attrName>
                                        </p:attrNameLst>
                                      </p:cBhvr>
                                      <p:to>
                                        <p:strVal val="visible"/>
                                      </p:to>
                                    </p:set>
                                  </p:childTnLst>
                                </p:cTn>
                              </p:par>
                            </p:childTnLst>
                          </p:cTn>
                        </p:par>
                      </p:childTnLst>
                    </p:cTn>
                  </p:par>
                  <p:par>
                    <p:cTn id="719" fill="hold">
                      <p:stCondLst>
                        <p:cond delay="indefinite"/>
                      </p:stCondLst>
                      <p:childTnLst>
                        <p:par>
                          <p:cTn id="720" fill="hold">
                            <p:stCondLst>
                              <p:cond delay="0"/>
                            </p:stCondLst>
                            <p:childTnLst>
                              <p:par>
                                <p:cTn id="721" nodeType="clickEffect" fill="hold" presetClass="entr" presetID="1">
                                  <p:stCondLst>
                                    <p:cond delay="0"/>
                                  </p:stCondLst>
                                  <p:childTnLst>
                                    <p:set>
                                      <p:cBhvr>
                                        <p:cTn id="722" dur="1" fill="hold">
                                          <p:stCondLst>
                                            <p:cond delay="0"/>
                                          </p:stCondLst>
                                        </p:cTn>
                                        <p:tgtEl>
                                          <p:spTgt spid="632"/>
                                        </p:tgtEl>
                                        <p:attrNameLst>
                                          <p:attrName>style.visibility</p:attrName>
                                        </p:attrNameLst>
                                      </p:cBhvr>
                                      <p:to>
                                        <p:strVal val="visible"/>
                                      </p:to>
                                    </p:set>
                                  </p:childTnLst>
                                </p:cTn>
                              </p:par>
                              <p:par>
                                <p:cTn id="723" nodeType="withEffect" fill="hold" presetClass="entr" presetID="1">
                                  <p:stCondLst>
                                    <p:cond delay="0"/>
                                  </p:stCondLst>
                                  <p:childTnLst>
                                    <p:set>
                                      <p:cBhvr>
                                        <p:cTn id="724" dur="1" fill="hold">
                                          <p:stCondLst>
                                            <p:cond delay="0"/>
                                          </p:stCondLst>
                                        </p:cTn>
                                        <p:tgtEl>
                                          <p:spTgt spid="631"/>
                                        </p:tgtEl>
                                        <p:attrNameLst>
                                          <p:attrName>style.visibility</p:attrName>
                                        </p:attrNameLst>
                                      </p:cBhvr>
                                      <p:to>
                                        <p:strVal val="visible"/>
                                      </p:to>
                                    </p:set>
                                  </p:childTnLst>
                                </p:cTn>
                              </p:par>
                            </p:childTnLst>
                          </p:cTn>
                        </p:par>
                      </p:childTnLst>
                    </p:cTn>
                  </p:par>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633"/>
                                        </p:tgtEl>
                                        <p:attrNameLst>
                                          <p:attrName>style.visibility</p:attrName>
                                        </p:attrNameLst>
                                      </p:cBhvr>
                                      <p:to>
                                        <p:strVal val="visible"/>
                                      </p:to>
                                    </p:set>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635"/>
                                        </p:tgtEl>
                                        <p:attrNameLst>
                                          <p:attrName>style.visibility</p:attrName>
                                        </p:attrNameLst>
                                      </p:cBhvr>
                                      <p:to>
                                        <p:strVal val="visible"/>
                                      </p:to>
                                    </p:set>
                                  </p:childTnLst>
                                </p:cTn>
                              </p:par>
                              <p:par>
                                <p:cTn id="733" nodeType="withEffect" fill="hold" presetClass="entr" presetID="1">
                                  <p:stCondLst>
                                    <p:cond delay="0"/>
                                  </p:stCondLst>
                                  <p:childTnLst>
                                    <p:set>
                                      <p:cBhvr>
                                        <p:cTn id="734" dur="1" fill="hold">
                                          <p:stCondLst>
                                            <p:cond delay="0"/>
                                          </p:stCondLst>
                                        </p:cTn>
                                        <p:tgtEl>
                                          <p:spTgt spid="634"/>
                                        </p:tgtEl>
                                        <p:attrNameLst>
                                          <p:attrName>style.visibility</p:attrName>
                                        </p:attrNameLst>
                                      </p:cBhvr>
                                      <p:to>
                                        <p:strVal val="visible"/>
                                      </p:to>
                                    </p:set>
                                  </p:childTnLst>
                                </p:cTn>
                              </p:par>
                            </p:childTnLst>
                          </p:cTn>
                        </p:par>
                      </p:childTnLst>
                    </p:cTn>
                  </p:par>
                  <p:par>
                    <p:cTn id="735" fill="hold">
                      <p:stCondLst>
                        <p:cond delay="indefinite"/>
                      </p:stCondLst>
                      <p:childTnLst>
                        <p:par>
                          <p:cTn id="736" fill="hold">
                            <p:stCondLst>
                              <p:cond delay="0"/>
                            </p:stCondLst>
                            <p:childTnLst>
                              <p:par>
                                <p:cTn id="737" nodeType="clickEffect" fill="hold" presetClass="entr" presetID="1">
                                  <p:stCondLst>
                                    <p:cond delay="0"/>
                                  </p:stCondLst>
                                  <p:childTnLst>
                                    <p:set>
                                      <p:cBhvr>
                                        <p:cTn id="738" dur="1" fill="hold">
                                          <p:stCondLst>
                                            <p:cond delay="0"/>
                                          </p:stCondLst>
                                        </p:cTn>
                                        <p:tgtEl>
                                          <p:spTgt spid="636"/>
                                        </p:tgtEl>
                                        <p:attrNameLst>
                                          <p:attrName>style.visibility</p:attrName>
                                        </p:attrNameLst>
                                      </p:cBhvr>
                                      <p:to>
                                        <p:strVal val="visible"/>
                                      </p:to>
                                    </p:set>
                                  </p:childTnLst>
                                </p:cTn>
                              </p:par>
                            </p:childTnLst>
                          </p:cTn>
                        </p:par>
                      </p:childTnLst>
                    </p:cTn>
                  </p:par>
                  <p:par>
                    <p:cTn id="739" fill="hold">
                      <p:stCondLst>
                        <p:cond delay="indefinite"/>
                      </p:stCondLst>
                      <p:childTnLst>
                        <p:par>
                          <p:cTn id="740" fill="hold">
                            <p:stCondLst>
                              <p:cond delay="0"/>
                            </p:stCondLst>
                            <p:childTnLst>
                              <p:par>
                                <p:cTn id="741" nodeType="clickEffect" fill="hold" presetClass="entr" presetID="1">
                                  <p:stCondLst>
                                    <p:cond delay="0"/>
                                  </p:stCondLst>
                                  <p:childTnLst>
                                    <p:set>
                                      <p:cBhvr>
                                        <p:cTn id="742" dur="1" fill="hold">
                                          <p:stCondLst>
                                            <p:cond delay="0"/>
                                          </p:stCondLst>
                                        </p:cTn>
                                        <p:tgtEl>
                                          <p:spTgt spid="638"/>
                                        </p:tgtEl>
                                        <p:attrNameLst>
                                          <p:attrName>style.visibility</p:attrName>
                                        </p:attrNameLst>
                                      </p:cBhvr>
                                      <p:to>
                                        <p:strVal val="visible"/>
                                      </p:to>
                                    </p:set>
                                  </p:childTnLst>
                                </p:cTn>
                              </p:par>
                              <p:par>
                                <p:cTn id="743" nodeType="withEffect" fill="hold" presetClass="entr" presetID="1">
                                  <p:stCondLst>
                                    <p:cond delay="0"/>
                                  </p:stCondLst>
                                  <p:childTnLst>
                                    <p:set>
                                      <p:cBhvr>
                                        <p:cTn id="744"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Dynamic Arrays</a:t>
            </a:r>
            <a:endParaRPr b="0" lang="en-GB" sz="4400" spc="-1" strike="noStrike">
              <a:latin typeface="Arial"/>
            </a:endParaRPr>
          </a:p>
        </p:txBody>
      </p:sp>
      <p:sp>
        <p:nvSpPr>
          <p:cNvPr id="640"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E627D51-47BF-4371-B122-EF0EEC19E7A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41" name="CustomShape 3"/>
          <p:cNvSpPr/>
          <p:nvPr/>
        </p:nvSpPr>
        <p:spPr>
          <a:xfrm>
            <a:off x="1272240" y="1998360"/>
            <a:ext cx="2251080" cy="654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2000" spc="-1" strike="noStrike">
                <a:solidFill>
                  <a:srgbClr val="000000"/>
                </a:solidFill>
                <a:latin typeface="Consolas"/>
                <a:ea typeface="Consolas Regular"/>
              </a:rPr>
              <a:t>int a[10];</a:t>
            </a:r>
            <a:endParaRPr b="0" lang="en-GB" sz="2000" spc="-1" strike="noStrike">
              <a:latin typeface="Arial"/>
            </a:endParaRPr>
          </a:p>
        </p:txBody>
      </p:sp>
      <p:sp>
        <p:nvSpPr>
          <p:cNvPr id="642" name="CustomShape 4"/>
          <p:cNvSpPr/>
          <p:nvPr/>
        </p:nvSpPr>
        <p:spPr>
          <a:xfrm>
            <a:off x="3882600" y="1410840"/>
            <a:ext cx="4167720" cy="9140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This declares an array of 10 integers.  The size of the array is determined at compilation time.</a:t>
            </a:r>
            <a:endParaRPr b="0" lang="en-GB" sz="1800" spc="-1" strike="noStrike">
              <a:latin typeface="Arial"/>
            </a:endParaRPr>
          </a:p>
        </p:txBody>
      </p:sp>
      <p:sp>
        <p:nvSpPr>
          <p:cNvPr id="643" name="CustomShape 5"/>
          <p:cNvSpPr/>
          <p:nvPr/>
        </p:nvSpPr>
        <p:spPr>
          <a:xfrm>
            <a:off x="4464000" y="2829600"/>
            <a:ext cx="3822840" cy="9140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What if we need more elements in the array during execution or the size of the array can only be known during runtime?</a:t>
            </a:r>
            <a:endParaRPr b="0" lang="en-GB" sz="1800" spc="-1" strike="noStrike">
              <a:latin typeface="Arial"/>
            </a:endParaRPr>
          </a:p>
        </p:txBody>
      </p:sp>
      <p:sp>
        <p:nvSpPr>
          <p:cNvPr id="644" name="CustomShape 6"/>
          <p:cNvSpPr/>
          <p:nvPr/>
        </p:nvSpPr>
        <p:spPr>
          <a:xfrm>
            <a:off x="614880" y="3960000"/>
            <a:ext cx="7819200" cy="8215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DejaVu Sans"/>
              </a:rPr>
              <a:t>We may dynamically create an array at runtime using the </a:t>
            </a:r>
            <a:r>
              <a:rPr b="0" lang="en-GB" sz="2400" spc="-1" strike="noStrike">
                <a:solidFill>
                  <a:srgbClr val="e46c0a"/>
                </a:solidFill>
                <a:latin typeface="Calibri Light"/>
                <a:ea typeface="DejaVu Sans"/>
              </a:rPr>
              <a:t>new </a:t>
            </a:r>
            <a:r>
              <a:rPr b="0" lang="en-GB" sz="2400" spc="-1" strike="noStrike">
                <a:solidFill>
                  <a:srgbClr val="000000"/>
                </a:solidFill>
                <a:latin typeface="Calibri Light"/>
                <a:ea typeface="DejaVu Sans"/>
              </a:rPr>
              <a:t>operator:</a:t>
            </a:r>
            <a:endParaRPr b="0" lang="en-GB" sz="2400" spc="-1" strike="noStrike">
              <a:latin typeface="Arial"/>
            </a:endParaRPr>
          </a:p>
        </p:txBody>
      </p:sp>
      <p:sp>
        <p:nvSpPr>
          <p:cNvPr id="645" name="CustomShape 7"/>
          <p:cNvSpPr/>
          <p:nvPr/>
        </p:nvSpPr>
        <p:spPr>
          <a:xfrm>
            <a:off x="5616000" y="5105160"/>
            <a:ext cx="3081240" cy="654480"/>
          </a:xfrm>
          <a:prstGeom prst="rect">
            <a:avLst/>
          </a:prstGeom>
          <a:solidFill>
            <a:schemeClr val="accent3">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2400" spc="-1" strike="noStrike">
                <a:solidFill>
                  <a:srgbClr val="e46c0a"/>
                </a:solidFill>
                <a:latin typeface="Consolas"/>
                <a:ea typeface="Consolas Regular"/>
              </a:rPr>
              <a:t>new </a:t>
            </a:r>
            <a:r>
              <a:rPr b="0" lang="en-GB" sz="2400" spc="-1" strike="noStrike">
                <a:solidFill>
                  <a:srgbClr val="000000"/>
                </a:solidFill>
                <a:latin typeface="Consolas"/>
                <a:ea typeface="Consolas Regular"/>
              </a:rPr>
              <a:t>int [10];</a:t>
            </a:r>
            <a:endParaRPr b="0" lang="en-GB" sz="2400" spc="-1" strike="noStrike">
              <a:latin typeface="Arial"/>
            </a:endParaRPr>
          </a:p>
        </p:txBody>
      </p:sp>
      <p:sp>
        <p:nvSpPr>
          <p:cNvPr id="646" name="CustomShape 8"/>
          <p:cNvSpPr/>
          <p:nvPr/>
        </p:nvSpPr>
        <p:spPr>
          <a:xfrm>
            <a:off x="982440" y="1654200"/>
            <a:ext cx="8604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Regular"/>
                <a:ea typeface="DejaVu Sans"/>
              </a:rPr>
              <a:t>Recall</a:t>
            </a:r>
            <a:endParaRPr b="0" lang="en-GB" sz="1800" spc="-1" strike="noStrike">
              <a:latin typeface="Arial"/>
            </a:endParaRPr>
          </a:p>
        </p:txBody>
      </p:sp>
      <p:sp>
        <p:nvSpPr>
          <p:cNvPr id="647" name="CustomShape 9"/>
          <p:cNvSpPr/>
          <p:nvPr/>
        </p:nvSpPr>
        <p:spPr>
          <a:xfrm>
            <a:off x="1080000" y="5105520"/>
            <a:ext cx="4181760" cy="7981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This allocates a dynamic array of 10 integers at runtime.  </a:t>
            </a:r>
            <a:endParaRPr b="0" lang="en-GB" sz="1800" spc="-1" strike="noStrike">
              <a:latin typeface="Arial"/>
            </a:endParaRPr>
          </a:p>
        </p:txBody>
      </p:sp>
      <p:sp>
        <p:nvSpPr>
          <p:cNvPr id="648" name="CustomShape 10"/>
          <p:cNvSpPr/>
          <p:nvPr/>
        </p:nvSpPr>
        <p:spPr>
          <a:xfrm>
            <a:off x="3672000" y="5969520"/>
            <a:ext cx="4181760" cy="798120"/>
          </a:xfrm>
          <a:prstGeom prst="roundRect">
            <a:avLst>
              <a:gd name="adj" fmla="val 16667"/>
            </a:avLst>
          </a:prstGeom>
          <a:ln>
            <a:solidFill>
              <a:schemeClr val="accent2"/>
            </a:solidFill>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However, the dynamic array is without a name.  So what's next?</a:t>
            </a:r>
            <a:endParaRPr b="0" lang="en-GB" sz="1800" spc="-1" strike="noStrike">
              <a:latin typeface="Arial"/>
            </a:endParaRPr>
          </a:p>
        </p:txBody>
      </p:sp>
    </p:spTree>
  </p:cSld>
  <p:timing>
    <p:tnLst>
      <p:par>
        <p:cTn id="745" dur="indefinite" restart="never" nodeType="tmRoot">
          <p:childTnLst>
            <p:seq>
              <p:cTn id="746" dur="indefinite" nodeType="mainSeq">
                <p:childTnLst>
                  <p:par>
                    <p:cTn id="747" fill="hold">
                      <p:stCondLst>
                        <p:cond delay="indefinite"/>
                      </p:stCondLst>
                      <p:childTnLst>
                        <p:par>
                          <p:cTn id="748" fill="hold">
                            <p:stCondLst>
                              <p:cond delay="0"/>
                            </p:stCondLst>
                            <p:childTnLst>
                              <p:par>
                                <p:cTn id="749" nodeType="clickEffect" fill="hold" presetClass="entr" presetID="1">
                                  <p:stCondLst>
                                    <p:cond delay="0"/>
                                  </p:stCondLst>
                                  <p:childTnLst>
                                    <p:set>
                                      <p:cBhvr>
                                        <p:cTn id="750" dur="1" fill="hold">
                                          <p:stCondLst>
                                            <p:cond delay="0"/>
                                          </p:stCondLst>
                                        </p:cTn>
                                        <p:tgtEl>
                                          <p:spTgt spid="643"/>
                                        </p:tgtEl>
                                        <p:attrNameLst>
                                          <p:attrName>style.visibility</p:attrName>
                                        </p:attrNameLst>
                                      </p:cBhvr>
                                      <p:to>
                                        <p:strVal val="visible"/>
                                      </p:to>
                                    </p:set>
                                  </p:childTnLst>
                                </p:cTn>
                              </p:par>
                            </p:childTnLst>
                          </p:cTn>
                        </p:par>
                      </p:childTnLst>
                    </p:cTn>
                  </p:par>
                  <p:par>
                    <p:cTn id="751" fill="hold">
                      <p:stCondLst>
                        <p:cond delay="indefinite"/>
                      </p:stCondLst>
                      <p:childTnLst>
                        <p:par>
                          <p:cTn id="752" fill="hold">
                            <p:stCondLst>
                              <p:cond delay="0"/>
                            </p:stCondLst>
                            <p:childTnLst>
                              <p:par>
                                <p:cTn id="753" nodeType="clickEffect" fill="hold" presetClass="entr" presetID="1">
                                  <p:stCondLst>
                                    <p:cond delay="0"/>
                                  </p:stCondLst>
                                  <p:childTnLst>
                                    <p:set>
                                      <p:cBhvr>
                                        <p:cTn id="754" dur="1" fill="hold">
                                          <p:stCondLst>
                                            <p:cond delay="0"/>
                                          </p:stCondLst>
                                        </p:cTn>
                                        <p:tgtEl>
                                          <p:spTgt spid="644"/>
                                        </p:tgtEl>
                                        <p:attrNameLst>
                                          <p:attrName>style.visibility</p:attrName>
                                        </p:attrNameLst>
                                      </p:cBhvr>
                                      <p:to>
                                        <p:strVal val="visible"/>
                                      </p:to>
                                    </p:set>
                                  </p:childTnLst>
                                </p:cTn>
                              </p:par>
                              <p:par>
                                <p:cTn id="755" nodeType="withEffect" fill="hold" presetClass="entr" presetID="1">
                                  <p:stCondLst>
                                    <p:cond delay="0"/>
                                  </p:stCondLst>
                                  <p:childTnLst>
                                    <p:set>
                                      <p:cBhvr>
                                        <p:cTn id="756" dur="1" fill="hold">
                                          <p:stCondLst>
                                            <p:cond delay="0"/>
                                          </p:stCondLst>
                                        </p:cTn>
                                        <p:tgtEl>
                                          <p:spTgt spid="645"/>
                                        </p:tgtEl>
                                        <p:attrNameLst>
                                          <p:attrName>style.visibility</p:attrName>
                                        </p:attrNameLst>
                                      </p:cBhvr>
                                      <p:to>
                                        <p:strVal val="visible"/>
                                      </p:to>
                                    </p:set>
                                  </p:childTnLst>
                                </p:cTn>
                              </p:par>
                            </p:childTnLst>
                          </p:cTn>
                        </p:par>
                      </p:childTnLst>
                    </p:cTn>
                  </p:par>
                  <p:par>
                    <p:cTn id="757" fill="hold">
                      <p:stCondLst>
                        <p:cond delay="indefinite"/>
                      </p:stCondLst>
                      <p:childTnLst>
                        <p:par>
                          <p:cTn id="758" fill="hold">
                            <p:stCondLst>
                              <p:cond delay="0"/>
                            </p:stCondLst>
                            <p:childTnLst>
                              <p:par>
                                <p:cTn id="759" nodeType="clickEffect" fill="hold" presetClass="entr" presetID="1">
                                  <p:stCondLst>
                                    <p:cond delay="0"/>
                                  </p:stCondLst>
                                  <p:childTnLst>
                                    <p:set>
                                      <p:cBhvr>
                                        <p:cTn id="760" dur="1" fill="hold">
                                          <p:stCondLst>
                                            <p:cond delay="0"/>
                                          </p:stCondLst>
                                        </p:cTn>
                                        <p:tgtEl>
                                          <p:spTgt spid="647"/>
                                        </p:tgtEl>
                                        <p:attrNameLst>
                                          <p:attrName>style.visibility</p:attrName>
                                        </p:attrNameLst>
                                      </p:cBhvr>
                                      <p:to>
                                        <p:strVal val="visible"/>
                                      </p:to>
                                    </p:set>
                                  </p:childTnLst>
                                </p:cTn>
                              </p:par>
                              <p:par>
                                <p:cTn id="761" nodeType="withEffect" fill="hold" presetClass="entr" presetID="1">
                                  <p:stCondLst>
                                    <p:cond delay="0"/>
                                  </p:stCondLst>
                                  <p:childTnLst>
                                    <p:set>
                                      <p:cBhvr>
                                        <p:cTn id="762" dur="1" fill="hold">
                                          <p:stCondLst>
                                            <p:cond delay="0"/>
                                          </p:stCondLst>
                                        </p:cTn>
                                        <p:tgtEl>
                                          <p:spTgt spid="6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Dynamic Arrays</a:t>
            </a:r>
            <a:endParaRPr b="0" lang="en-GB" sz="4400" spc="-1" strike="noStrike">
              <a:latin typeface="Arial"/>
            </a:endParaRPr>
          </a:p>
        </p:txBody>
      </p:sp>
      <p:sp>
        <p:nvSpPr>
          <p:cNvPr id="65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example for the full cycle of a dynamic array</a:t>
            </a:r>
            <a:endParaRPr b="0" lang="en-GB" sz="2400" spc="-1" strike="noStrike">
              <a:latin typeface="Arial"/>
            </a:endParaRPr>
          </a:p>
        </p:txBody>
      </p:sp>
      <p:sp>
        <p:nvSpPr>
          <p:cNvPr id="65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5137905-9B3B-4E85-90FC-3D630192AC1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52" name="CustomShape 4"/>
          <p:cNvSpPr/>
          <p:nvPr/>
        </p:nvSpPr>
        <p:spPr>
          <a:xfrm>
            <a:off x="872640" y="2161080"/>
            <a:ext cx="4664160" cy="347976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n;</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cin &gt;&gt; 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int * a = new int [n];</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for (int i = 0; i &lt; n;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a</a:t>
            </a:r>
            <a:r>
              <a:rPr b="0" lang="en-GB" sz="1800" spc="-1" strike="noStrike">
                <a:solidFill>
                  <a:srgbClr val="000000"/>
                </a:solidFill>
                <a:latin typeface="Consolas"/>
                <a:ea typeface="Consolas Regular"/>
              </a:rPr>
              <a:t>[i] = i;</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e46c0a"/>
                </a:solidFill>
                <a:latin typeface="Consolas"/>
                <a:ea typeface="Consolas Regular"/>
              </a:rPr>
              <a:t>delete []</a:t>
            </a:r>
            <a:r>
              <a:rPr b="0" lang="en-GB" sz="1800" spc="-1" strike="noStrike">
                <a:solidFill>
                  <a:srgbClr val="000000"/>
                </a:solidFill>
                <a:latin typeface="Consolas"/>
                <a:ea typeface="Consolas Regular"/>
              </a:rPr>
              <a:t> a;</a:t>
            </a:r>
            <a:endParaRPr b="0" lang="en-GB" sz="1800" spc="-1" strike="noStrike">
              <a:latin typeface="Arial"/>
            </a:endParaRPr>
          </a:p>
        </p:txBody>
      </p:sp>
      <p:sp>
        <p:nvSpPr>
          <p:cNvPr id="653" name="CustomShape 5"/>
          <p:cNvSpPr/>
          <p:nvPr/>
        </p:nvSpPr>
        <p:spPr>
          <a:xfrm>
            <a:off x="5668920" y="2161080"/>
            <a:ext cx="2988360" cy="116100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Create a dynamic array and use a pointer to point to it.  Note that the value of </a:t>
            </a:r>
            <a:r>
              <a:rPr b="0" lang="en-GB" sz="1800" spc="-1" strike="noStrike">
                <a:solidFill>
                  <a:srgbClr val="e46c0a"/>
                </a:solidFill>
                <a:latin typeface="Consolas"/>
                <a:ea typeface="DejaVu Sans"/>
              </a:rPr>
              <a:t>n</a:t>
            </a:r>
            <a:r>
              <a:rPr b="0" lang="en-GB" sz="1800" spc="-1" strike="noStrike">
                <a:solidFill>
                  <a:srgbClr val="000000"/>
                </a:solidFill>
                <a:latin typeface="Avenir Next Condensed Regular"/>
                <a:ea typeface="DejaVu Sans"/>
              </a:rPr>
              <a:t> is only known at runtime.</a:t>
            </a:r>
            <a:endParaRPr b="0" lang="en-GB" sz="1800" spc="-1" strike="noStrike">
              <a:latin typeface="Arial"/>
            </a:endParaRPr>
          </a:p>
        </p:txBody>
      </p:sp>
      <p:sp>
        <p:nvSpPr>
          <p:cNvPr id="654" name="CustomShape 6"/>
          <p:cNvSpPr/>
          <p:nvPr/>
        </p:nvSpPr>
        <p:spPr>
          <a:xfrm flipH="1">
            <a:off x="4311000" y="2741760"/>
            <a:ext cx="1356480" cy="580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655" name="CustomShape 7"/>
          <p:cNvSpPr/>
          <p:nvPr/>
        </p:nvSpPr>
        <p:spPr>
          <a:xfrm>
            <a:off x="5668920" y="3861000"/>
            <a:ext cx="2988360" cy="744120"/>
          </a:xfrm>
          <a:prstGeom prst="roundRect">
            <a:avLst>
              <a:gd name="adj" fmla="val 16667"/>
            </a:avLst>
          </a:prstGeom>
          <a:ln>
            <a:solidFill>
              <a:schemeClr val="accent4">
                <a:lumMod val="75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Use the array pointer </a:t>
            </a:r>
            <a:r>
              <a:rPr b="0" lang="en-GB" sz="1800" spc="-1" strike="noStrike">
                <a:solidFill>
                  <a:srgbClr val="e46c0a"/>
                </a:solidFill>
                <a:latin typeface="Consolas"/>
                <a:ea typeface="DejaVu Sans"/>
              </a:rPr>
              <a:t>a</a:t>
            </a:r>
            <a:r>
              <a:rPr b="0" lang="en-GB" sz="1800" spc="-1" strike="noStrike">
                <a:solidFill>
                  <a:srgbClr val="000000"/>
                </a:solidFill>
                <a:latin typeface="Avenir Next Condensed Regular"/>
                <a:ea typeface="DejaVu Sans"/>
              </a:rPr>
              <a:t> to access the elements</a:t>
            </a:r>
            <a:endParaRPr b="0" lang="en-GB" sz="1800" spc="-1" strike="noStrike">
              <a:latin typeface="Arial"/>
            </a:endParaRPr>
          </a:p>
        </p:txBody>
      </p:sp>
      <p:sp>
        <p:nvSpPr>
          <p:cNvPr id="656" name="CustomShape 8"/>
          <p:cNvSpPr/>
          <p:nvPr/>
        </p:nvSpPr>
        <p:spPr>
          <a:xfrm flipH="1">
            <a:off x="2878560" y="4233240"/>
            <a:ext cx="2788920" cy="360"/>
          </a:xfrm>
          <a:custGeom>
            <a:avLst/>
            <a:gdLst/>
            <a:ahLst/>
            <a:rect l="l" t="t" r="r" b="b"/>
            <a:pathLst>
              <a:path w="21600" h="21600">
                <a:moveTo>
                  <a:pt x="0" y="0"/>
                </a:moveTo>
                <a:lnTo>
                  <a:pt x="21600" y="21600"/>
                </a:lnTo>
              </a:path>
            </a:pathLst>
          </a:custGeom>
          <a:noFill/>
          <a:ln>
            <a:solidFill>
              <a:srgbClr val="604a7b"/>
            </a:solidFill>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657" name="CustomShape 9"/>
          <p:cNvSpPr/>
          <p:nvPr/>
        </p:nvSpPr>
        <p:spPr>
          <a:xfrm>
            <a:off x="5668920" y="5148000"/>
            <a:ext cx="3201120" cy="744120"/>
          </a:xfrm>
          <a:prstGeom prst="roundRect">
            <a:avLst>
              <a:gd name="adj" fmla="val 16667"/>
            </a:avLst>
          </a:prstGeom>
          <a:ln>
            <a:solidFill>
              <a:schemeClr val="accent2">
                <a:lumMod val="75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Use </a:t>
            </a:r>
            <a:r>
              <a:rPr b="0" lang="en-GB" sz="1800" spc="-1" strike="noStrike">
                <a:solidFill>
                  <a:srgbClr val="e46c0a"/>
                </a:solidFill>
                <a:latin typeface="Consolas"/>
                <a:ea typeface="DejaVu Sans"/>
              </a:rPr>
              <a:t>delete []</a:t>
            </a:r>
            <a:r>
              <a:rPr b="0" lang="en-GB" sz="1800" spc="-1" strike="noStrike">
                <a:solidFill>
                  <a:srgbClr val="000000"/>
                </a:solidFill>
                <a:latin typeface="Avenir Next Condensed Regular"/>
                <a:ea typeface="DejaVu Sans"/>
              </a:rPr>
              <a:t> to free the dynamic array pointed to by </a:t>
            </a:r>
            <a:r>
              <a:rPr b="0" lang="en-GB" sz="1800" spc="-1" strike="noStrike">
                <a:solidFill>
                  <a:srgbClr val="e46c0a"/>
                </a:solidFill>
                <a:latin typeface="Consolas"/>
                <a:ea typeface="DejaVu Sans"/>
              </a:rPr>
              <a:t>a</a:t>
            </a:r>
            <a:endParaRPr b="0" lang="en-GB" sz="1800" spc="-1" strike="noStrike">
              <a:latin typeface="Arial"/>
            </a:endParaRPr>
          </a:p>
        </p:txBody>
      </p:sp>
      <p:sp>
        <p:nvSpPr>
          <p:cNvPr id="658" name="CustomShape 10"/>
          <p:cNvSpPr/>
          <p:nvPr/>
        </p:nvSpPr>
        <p:spPr>
          <a:xfrm flipH="1" flipV="1">
            <a:off x="2878560" y="5301000"/>
            <a:ext cx="2788920" cy="217800"/>
          </a:xfrm>
          <a:custGeom>
            <a:avLst/>
            <a:gdLst/>
            <a:ahLst/>
            <a:rect l="l" t="t" r="r" b="b"/>
            <a:pathLst>
              <a:path w="21600" h="21600">
                <a:moveTo>
                  <a:pt x="0" y="0"/>
                </a:moveTo>
                <a:lnTo>
                  <a:pt x="21600" y="21600"/>
                </a:lnTo>
              </a:path>
            </a:pathLst>
          </a:custGeom>
          <a:noFill/>
          <a:ln>
            <a:solidFill>
              <a:srgbClr val="953735"/>
            </a:solidFill>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659" name="CustomShape 11"/>
          <p:cNvSpPr/>
          <p:nvPr/>
        </p:nvSpPr>
        <p:spPr>
          <a:xfrm>
            <a:off x="698400" y="5662080"/>
            <a:ext cx="2325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dynamic_array.cpp</a:t>
            </a:r>
            <a:endParaRPr b="0" lang="en-GB" sz="1800" spc="-1" strike="noStrike">
              <a:latin typeface="Arial"/>
            </a:endParaRPr>
          </a:p>
        </p:txBody>
      </p:sp>
    </p:spTree>
  </p:cSld>
  <p:timing>
    <p:tnLst>
      <p:par>
        <p:cTn id="763" dur="indefinite" restart="never" nodeType="tmRoot">
          <p:childTnLst>
            <p:seq>
              <p:cTn id="764" dur="indefinite" nodeType="mainSeq">
                <p:childTnLst>
                  <p:par>
                    <p:cTn id="765" fill="hold">
                      <p:stCondLst>
                        <p:cond delay="indefinite"/>
                      </p:stCondLst>
                      <p:childTnLst>
                        <p:par>
                          <p:cTn id="766" fill="hold">
                            <p:stCondLst>
                              <p:cond delay="0"/>
                            </p:stCondLst>
                            <p:childTnLst>
                              <p:par>
                                <p:cTn id="767" nodeType="clickEffect" fill="hold" presetClass="entr" presetID="1">
                                  <p:stCondLst>
                                    <p:cond delay="0"/>
                                  </p:stCondLst>
                                  <p:childTnLst>
                                    <p:set>
                                      <p:cBhvr>
                                        <p:cTn id="768" dur="1" fill="hold">
                                          <p:stCondLst>
                                            <p:cond delay="0"/>
                                          </p:stCondLst>
                                        </p:cTn>
                                        <p:tgtEl>
                                          <p:spTgt spid="652">
                                            <p:txEl>
                                              <p:pRg st="3" end="3"/>
                                            </p:txEl>
                                          </p:spTgt>
                                        </p:tgtEl>
                                        <p:attrNameLst>
                                          <p:attrName>style.visibility</p:attrName>
                                        </p:attrNameLst>
                                      </p:cBhvr>
                                      <p:to>
                                        <p:strVal val="visible"/>
                                      </p:to>
                                    </p:set>
                                  </p:childTnLst>
                                </p:cTn>
                              </p:par>
                            </p:childTnLst>
                          </p:cTn>
                        </p:par>
                      </p:childTnLst>
                    </p:cTn>
                  </p:par>
                  <p:par>
                    <p:cTn id="769" fill="hold">
                      <p:stCondLst>
                        <p:cond delay="indefinite"/>
                      </p:stCondLst>
                      <p:childTnLst>
                        <p:par>
                          <p:cTn id="770" fill="hold">
                            <p:stCondLst>
                              <p:cond delay="0"/>
                            </p:stCondLst>
                            <p:childTnLst>
                              <p:par>
                                <p:cTn id="771" nodeType="clickEffect" fill="hold" presetClass="entr" presetID="1">
                                  <p:stCondLst>
                                    <p:cond delay="0"/>
                                  </p:stCondLst>
                                  <p:childTnLst>
                                    <p:set>
                                      <p:cBhvr>
                                        <p:cTn id="772" dur="1" fill="hold">
                                          <p:stCondLst>
                                            <p:cond delay="0"/>
                                          </p:stCondLst>
                                        </p:cTn>
                                        <p:tgtEl>
                                          <p:spTgt spid="653"/>
                                        </p:tgtEl>
                                        <p:attrNameLst>
                                          <p:attrName>style.visibility</p:attrName>
                                        </p:attrNameLst>
                                      </p:cBhvr>
                                      <p:to>
                                        <p:strVal val="visible"/>
                                      </p:to>
                                    </p:set>
                                  </p:childTnLst>
                                </p:cTn>
                              </p:par>
                              <p:par>
                                <p:cTn id="773" nodeType="withEffect" fill="hold" presetClass="entr" presetID="1">
                                  <p:stCondLst>
                                    <p:cond delay="0"/>
                                  </p:stCondLst>
                                  <p:childTnLst>
                                    <p:set>
                                      <p:cBhvr>
                                        <p:cTn id="774" dur="1" fill="hold">
                                          <p:stCondLst>
                                            <p:cond delay="0"/>
                                          </p:stCondLst>
                                        </p:cTn>
                                        <p:tgtEl>
                                          <p:spTgt spid="654"/>
                                        </p:tgtEl>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
                                  <p:stCondLst>
                                    <p:cond delay="0"/>
                                  </p:stCondLst>
                                  <p:childTnLst>
                                    <p:set>
                                      <p:cBhvr>
                                        <p:cTn id="778" dur="1" fill="hold">
                                          <p:stCondLst>
                                            <p:cond delay="0"/>
                                          </p:stCondLst>
                                        </p:cTn>
                                        <p:tgtEl>
                                          <p:spTgt spid="652">
                                            <p:txEl>
                                              <p:pRg st="5" end="5"/>
                                            </p:txEl>
                                          </p:spTgt>
                                        </p:tgtEl>
                                        <p:attrNameLst>
                                          <p:attrName>style.visibility</p:attrName>
                                        </p:attrNameLst>
                                      </p:cBhvr>
                                      <p:to>
                                        <p:strVal val="visible"/>
                                      </p:to>
                                    </p:set>
                                  </p:childTnLst>
                                </p:cTn>
                              </p:par>
                              <p:par>
                                <p:cTn id="779" nodeType="withEffect" fill="hold" presetClass="entr" presetID="1">
                                  <p:stCondLst>
                                    <p:cond delay="0"/>
                                  </p:stCondLst>
                                  <p:childTnLst>
                                    <p:set>
                                      <p:cBhvr>
                                        <p:cTn id="780" dur="1" fill="hold">
                                          <p:stCondLst>
                                            <p:cond delay="0"/>
                                          </p:stCondLst>
                                        </p:cTn>
                                        <p:tgtEl>
                                          <p:spTgt spid="652">
                                            <p:txEl>
                                              <p:pRg st="6" end="6"/>
                                            </p:txEl>
                                          </p:spTgt>
                                        </p:tgtEl>
                                        <p:attrNameLst>
                                          <p:attrName>style.visibility</p:attrName>
                                        </p:attrNameLst>
                                      </p:cBhvr>
                                      <p:to>
                                        <p:strVal val="visible"/>
                                      </p:to>
                                    </p:set>
                                  </p:childTnLst>
                                </p:cTn>
                              </p:par>
                            </p:childTnLst>
                          </p:cTn>
                        </p:par>
                      </p:childTnLst>
                    </p:cTn>
                  </p:par>
                  <p:par>
                    <p:cTn id="781" fill="hold">
                      <p:stCondLst>
                        <p:cond delay="indefinite"/>
                      </p:stCondLst>
                      <p:childTnLst>
                        <p:par>
                          <p:cTn id="782" fill="hold">
                            <p:stCondLst>
                              <p:cond delay="0"/>
                            </p:stCondLst>
                            <p:childTnLst>
                              <p:par>
                                <p:cTn id="783" nodeType="clickEffect" fill="hold" presetClass="entr" presetID="1">
                                  <p:stCondLst>
                                    <p:cond delay="0"/>
                                  </p:stCondLst>
                                  <p:childTnLst>
                                    <p:set>
                                      <p:cBhvr>
                                        <p:cTn id="784" dur="1" fill="hold">
                                          <p:stCondLst>
                                            <p:cond delay="0"/>
                                          </p:stCondLst>
                                        </p:cTn>
                                        <p:tgtEl>
                                          <p:spTgt spid="656"/>
                                        </p:tgtEl>
                                        <p:attrNameLst>
                                          <p:attrName>style.visibility</p:attrName>
                                        </p:attrNameLst>
                                      </p:cBhvr>
                                      <p:to>
                                        <p:strVal val="visible"/>
                                      </p:to>
                                    </p:set>
                                  </p:childTnLst>
                                </p:cTn>
                              </p:par>
                              <p:par>
                                <p:cTn id="785" nodeType="withEffect" fill="hold" presetClass="entr" presetID="1">
                                  <p:stCondLst>
                                    <p:cond delay="0"/>
                                  </p:stCondLst>
                                  <p:childTnLst>
                                    <p:set>
                                      <p:cBhvr>
                                        <p:cTn id="786" dur="1" fill="hold">
                                          <p:stCondLst>
                                            <p:cond delay="0"/>
                                          </p:stCondLst>
                                        </p:cTn>
                                        <p:tgtEl>
                                          <p:spTgt spid="655"/>
                                        </p:tgtEl>
                                        <p:attrNameLst>
                                          <p:attrName>style.visibility</p:attrName>
                                        </p:attrNameLst>
                                      </p:cBhvr>
                                      <p:to>
                                        <p:strVal val="visible"/>
                                      </p:to>
                                    </p:set>
                                  </p:childTnLst>
                                </p:cTn>
                              </p:par>
                            </p:childTnLst>
                          </p:cTn>
                        </p:par>
                      </p:childTnLst>
                    </p:cTn>
                  </p:par>
                  <p:par>
                    <p:cTn id="787" fill="hold">
                      <p:stCondLst>
                        <p:cond delay="indefinite"/>
                      </p:stCondLst>
                      <p:childTnLst>
                        <p:par>
                          <p:cTn id="788" fill="hold">
                            <p:stCondLst>
                              <p:cond delay="0"/>
                            </p:stCondLst>
                            <p:childTnLst>
                              <p:par>
                                <p:cTn id="789" nodeType="clickEffect" fill="hold" presetClass="entr" presetID="1">
                                  <p:stCondLst>
                                    <p:cond delay="0"/>
                                  </p:stCondLst>
                                  <p:childTnLst>
                                    <p:set>
                                      <p:cBhvr>
                                        <p:cTn id="790" dur="1" fill="hold">
                                          <p:stCondLst>
                                            <p:cond delay="0"/>
                                          </p:stCondLst>
                                        </p:cTn>
                                        <p:tgtEl>
                                          <p:spTgt spid="652">
                                            <p:txEl>
                                              <p:pRg st="8" end="8"/>
                                            </p:txEl>
                                          </p:spTgt>
                                        </p:tgtEl>
                                        <p:attrNameLst>
                                          <p:attrName>style.visibility</p:attrName>
                                        </p:attrNameLst>
                                      </p:cBhvr>
                                      <p:to>
                                        <p:strVal val="visible"/>
                                      </p:to>
                                    </p:set>
                                  </p:childTnLst>
                                </p:cTn>
                              </p:par>
                              <p:par>
                                <p:cTn id="791" nodeType="withEffect" fill="hold" presetClass="entr" presetID="1">
                                  <p:stCondLst>
                                    <p:cond delay="0"/>
                                  </p:stCondLst>
                                  <p:childTnLst>
                                    <p:set>
                                      <p:cBhvr>
                                        <p:cTn id="792" dur="1" fill="hold">
                                          <p:stCondLst>
                                            <p:cond delay="0"/>
                                          </p:stCondLst>
                                        </p:cTn>
                                        <p:tgtEl>
                                          <p:spTgt spid="652">
                                            <p:txEl>
                                              <p:pRg st="10" end="10"/>
                                            </p:txEl>
                                          </p:spTgt>
                                        </p:tgtEl>
                                        <p:attrNameLst>
                                          <p:attrName>style.visibility</p:attrName>
                                        </p:attrNameLst>
                                      </p:cBhvr>
                                      <p:to>
                                        <p:strVal val="visible"/>
                                      </p:to>
                                    </p:set>
                                  </p:childTnLst>
                                </p:cTn>
                              </p:par>
                            </p:childTnLst>
                          </p:cTn>
                        </p:par>
                      </p:childTnLst>
                    </p:cTn>
                  </p:par>
                  <p:par>
                    <p:cTn id="793" fill="hold">
                      <p:stCondLst>
                        <p:cond delay="indefinite"/>
                      </p:stCondLst>
                      <p:childTnLst>
                        <p:par>
                          <p:cTn id="794" fill="hold">
                            <p:stCondLst>
                              <p:cond delay="0"/>
                            </p:stCondLst>
                            <p:childTnLst>
                              <p:par>
                                <p:cTn id="795" nodeType="clickEffect" fill="hold" presetClass="entr" presetID="1">
                                  <p:stCondLst>
                                    <p:cond delay="0"/>
                                  </p:stCondLst>
                                  <p:childTnLst>
                                    <p:set>
                                      <p:cBhvr>
                                        <p:cTn id="796" dur="1" fill="hold">
                                          <p:stCondLst>
                                            <p:cond delay="0"/>
                                          </p:stCondLst>
                                        </p:cTn>
                                        <p:tgtEl>
                                          <p:spTgt spid="658"/>
                                        </p:tgtEl>
                                        <p:attrNameLst>
                                          <p:attrName>style.visibility</p:attrName>
                                        </p:attrNameLst>
                                      </p:cBhvr>
                                      <p:to>
                                        <p:strVal val="visible"/>
                                      </p:to>
                                    </p:set>
                                  </p:childTnLst>
                                </p:cTn>
                              </p:par>
                              <p:par>
                                <p:cTn id="797" nodeType="withEffect" fill="hold" presetClass="entr" presetID="1">
                                  <p:stCondLst>
                                    <p:cond delay="0"/>
                                  </p:stCondLst>
                                  <p:childTnLst>
                                    <p:set>
                                      <p:cBhvr>
                                        <p:cTn id="798" dur="1" fill="hold">
                                          <p:stCondLst>
                                            <p:cond delay="0"/>
                                          </p:stCondLst>
                                        </p:cTn>
                                        <p:tgtEl>
                                          <p:spTgt spid="6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 Operations</a:t>
            </a:r>
            <a:endParaRPr b="0" lang="en-GB" sz="4400" spc="-1" strike="noStrike">
              <a:latin typeface="Arial"/>
            </a:endParaRPr>
          </a:p>
        </p:txBody>
      </p:sp>
      <p:sp>
        <p:nvSpPr>
          <p:cNvPr id="66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may carry out </a:t>
            </a:r>
            <a:r>
              <a:rPr b="0" lang="en-GB" sz="2400" spc="-1" strike="noStrike">
                <a:solidFill>
                  <a:srgbClr val="e46c0a"/>
                </a:solidFill>
                <a:latin typeface="Calibri Light"/>
                <a:ea typeface="Calibri Light"/>
              </a:rPr>
              <a:t>addition</a:t>
            </a:r>
            <a:r>
              <a:rPr b="0" lang="en-GB" sz="2400" spc="-1" strike="noStrike">
                <a:solidFill>
                  <a:srgbClr val="000000"/>
                </a:solidFill>
                <a:latin typeface="Calibri Light"/>
                <a:ea typeface="Calibri Light"/>
              </a:rPr>
              <a:t> and </a:t>
            </a:r>
            <a:r>
              <a:rPr b="0" lang="en-GB" sz="2400" spc="-1" strike="noStrike">
                <a:solidFill>
                  <a:srgbClr val="e46c0a"/>
                </a:solidFill>
                <a:latin typeface="Calibri Light"/>
                <a:ea typeface="Calibri Light"/>
              </a:rPr>
              <a:t>subtraction</a:t>
            </a:r>
            <a:r>
              <a:rPr b="0" lang="en-GB" sz="2400" spc="-1" strike="noStrike">
                <a:solidFill>
                  <a:srgbClr val="000000"/>
                </a:solidFill>
                <a:latin typeface="Calibri Light"/>
                <a:ea typeface="Calibri Light"/>
              </a:rPr>
              <a:t> on pointers.</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Since they are actually memory addresses, the unit of addition and subtraction depends on the size of the data type to which they point.</a:t>
            </a:r>
            <a:endParaRPr b="0" lang="en-GB" sz="2400" spc="-1" strike="noStrike">
              <a:latin typeface="Arial"/>
            </a:endParaRPr>
          </a:p>
        </p:txBody>
      </p:sp>
      <p:sp>
        <p:nvSpPr>
          <p:cNvPr id="66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CAC713E-0BD6-414B-BA73-4CD7B7BA49F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663" name="Table 4"/>
          <p:cNvGraphicFramePr/>
          <p:nvPr/>
        </p:nvGraphicFramePr>
        <p:xfrm>
          <a:off x="1391040" y="3583440"/>
          <a:ext cx="7246440" cy="370080"/>
        </p:xfrm>
        <a:graphic>
          <a:graphicData uri="http://schemas.openxmlformats.org/drawingml/2006/table">
            <a:tbl>
              <a:tblPr/>
              <a:tblGrid>
                <a:gridCol w="1449360"/>
                <a:gridCol w="1449360"/>
                <a:gridCol w="1449360"/>
                <a:gridCol w="1449360"/>
                <a:gridCol w="1449360"/>
              </a:tblGrid>
              <a:tr h="370080">
                <a:tc>
                  <a:txBody>
                    <a:bodyPr/>
                    <a:p>
                      <a:pPr algn="ctr">
                        <a:lnSpc>
                          <a:spcPct val="100000"/>
                        </a:lnSpc>
                      </a:pPr>
                      <a:r>
                        <a:rPr b="0" lang="en-GB" sz="1800" spc="-1" strike="noStrike">
                          <a:solidFill>
                            <a:srgbClr val="808080"/>
                          </a:solidFill>
                          <a:latin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1</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2</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3</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p>
                      <a:pPr algn="ctr">
                        <a:lnSpc>
                          <a:spcPct val="100000"/>
                        </a:lnSpc>
                      </a:pPr>
                      <a:r>
                        <a:rPr b="0" lang="en-GB" sz="1800" spc="-1" strike="noStrike">
                          <a:solidFill>
                            <a:srgbClr val="808080"/>
                          </a:solidFill>
                          <a:latin typeface="Consolas"/>
                        </a:rPr>
                        <a:t>4</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r>
            </a:tbl>
          </a:graphicData>
        </a:graphic>
      </p:graphicFrame>
      <p:sp>
        <p:nvSpPr>
          <p:cNvPr id="664" name="CustomShape 5"/>
          <p:cNvSpPr/>
          <p:nvPr/>
        </p:nvSpPr>
        <p:spPr>
          <a:xfrm>
            <a:off x="1095120" y="3494880"/>
            <a:ext cx="317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a</a:t>
            </a:r>
            <a:endParaRPr b="0" lang="en-GB" sz="1800" spc="-1" strike="noStrike">
              <a:latin typeface="Arial"/>
            </a:endParaRPr>
          </a:p>
        </p:txBody>
      </p:sp>
      <p:sp>
        <p:nvSpPr>
          <p:cNvPr id="665" name="CustomShape 6"/>
          <p:cNvSpPr/>
          <p:nvPr/>
        </p:nvSpPr>
        <p:spPr>
          <a:xfrm>
            <a:off x="1866600" y="3330000"/>
            <a:ext cx="4993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DejaVu Sans"/>
              </a:rPr>
              <a:t>[0]</a:t>
            </a:r>
            <a:endParaRPr b="0" lang="en-GB" sz="1400" spc="-1" strike="noStrike">
              <a:latin typeface="Arial"/>
            </a:endParaRPr>
          </a:p>
        </p:txBody>
      </p:sp>
      <p:sp>
        <p:nvSpPr>
          <p:cNvPr id="666" name="CustomShape 7"/>
          <p:cNvSpPr/>
          <p:nvPr/>
        </p:nvSpPr>
        <p:spPr>
          <a:xfrm>
            <a:off x="3311280" y="3330000"/>
            <a:ext cx="4993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DejaVu Sans"/>
              </a:rPr>
              <a:t>[1]</a:t>
            </a:r>
            <a:endParaRPr b="0" lang="en-GB" sz="1400" spc="-1" strike="noStrike">
              <a:latin typeface="Arial"/>
            </a:endParaRPr>
          </a:p>
        </p:txBody>
      </p:sp>
      <p:sp>
        <p:nvSpPr>
          <p:cNvPr id="667" name="CustomShape 8"/>
          <p:cNvSpPr/>
          <p:nvPr/>
        </p:nvSpPr>
        <p:spPr>
          <a:xfrm>
            <a:off x="4755960" y="3330000"/>
            <a:ext cx="4993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DejaVu Sans"/>
              </a:rPr>
              <a:t>[2]</a:t>
            </a:r>
            <a:endParaRPr b="0" lang="en-GB" sz="1400" spc="-1" strike="noStrike">
              <a:latin typeface="Arial"/>
            </a:endParaRPr>
          </a:p>
        </p:txBody>
      </p:sp>
      <p:sp>
        <p:nvSpPr>
          <p:cNvPr id="668" name="CustomShape 9"/>
          <p:cNvSpPr/>
          <p:nvPr/>
        </p:nvSpPr>
        <p:spPr>
          <a:xfrm>
            <a:off x="6200280" y="3330000"/>
            <a:ext cx="4993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DejaVu Sans"/>
              </a:rPr>
              <a:t>[3]</a:t>
            </a:r>
            <a:endParaRPr b="0" lang="en-GB" sz="1400" spc="-1" strike="noStrike">
              <a:latin typeface="Arial"/>
            </a:endParaRPr>
          </a:p>
        </p:txBody>
      </p:sp>
      <p:sp>
        <p:nvSpPr>
          <p:cNvPr id="669" name="CustomShape 10"/>
          <p:cNvSpPr/>
          <p:nvPr/>
        </p:nvSpPr>
        <p:spPr>
          <a:xfrm>
            <a:off x="7644960" y="3330000"/>
            <a:ext cx="4993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DejaVu Sans"/>
              </a:rPr>
              <a:t>[4]</a:t>
            </a:r>
            <a:endParaRPr b="0" lang="en-GB" sz="1400" spc="-1" strike="noStrike">
              <a:latin typeface="Arial"/>
            </a:endParaRPr>
          </a:p>
        </p:txBody>
      </p:sp>
      <p:sp>
        <p:nvSpPr>
          <p:cNvPr id="670" name="CustomShape 11"/>
          <p:cNvSpPr/>
          <p:nvPr/>
        </p:nvSpPr>
        <p:spPr>
          <a:xfrm>
            <a:off x="1524960" y="3984120"/>
            <a:ext cx="12157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ea typeface="DejaVu Sans"/>
              </a:rPr>
              <a:t>10010000</a:t>
            </a:r>
            <a:endParaRPr b="0" lang="en-GB" sz="1600" spc="-1" strike="noStrike">
              <a:latin typeface="Arial"/>
            </a:endParaRPr>
          </a:p>
        </p:txBody>
      </p:sp>
      <p:sp>
        <p:nvSpPr>
          <p:cNvPr id="671" name="CustomShape 12"/>
          <p:cNvSpPr/>
          <p:nvPr/>
        </p:nvSpPr>
        <p:spPr>
          <a:xfrm>
            <a:off x="2967480" y="3984120"/>
            <a:ext cx="12157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ea typeface="DejaVu Sans"/>
              </a:rPr>
              <a:t>10010004</a:t>
            </a:r>
            <a:endParaRPr b="0" lang="en-GB" sz="1600" spc="-1" strike="noStrike">
              <a:latin typeface="Arial"/>
            </a:endParaRPr>
          </a:p>
        </p:txBody>
      </p:sp>
      <p:sp>
        <p:nvSpPr>
          <p:cNvPr id="672" name="CustomShape 13"/>
          <p:cNvSpPr/>
          <p:nvPr/>
        </p:nvSpPr>
        <p:spPr>
          <a:xfrm>
            <a:off x="4410720" y="3984120"/>
            <a:ext cx="12157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ea typeface="DejaVu Sans"/>
              </a:rPr>
              <a:t>10010008</a:t>
            </a:r>
            <a:endParaRPr b="0" lang="en-GB" sz="1600" spc="-1" strike="noStrike">
              <a:latin typeface="Arial"/>
            </a:endParaRPr>
          </a:p>
        </p:txBody>
      </p:sp>
      <p:sp>
        <p:nvSpPr>
          <p:cNvPr id="673" name="CustomShape 14"/>
          <p:cNvSpPr/>
          <p:nvPr/>
        </p:nvSpPr>
        <p:spPr>
          <a:xfrm>
            <a:off x="5853600" y="3984120"/>
            <a:ext cx="12157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ea typeface="DejaVu Sans"/>
              </a:rPr>
              <a:t>10010012</a:t>
            </a:r>
            <a:endParaRPr b="0" lang="en-GB" sz="1600" spc="-1" strike="noStrike">
              <a:latin typeface="Arial"/>
            </a:endParaRPr>
          </a:p>
        </p:txBody>
      </p:sp>
      <p:sp>
        <p:nvSpPr>
          <p:cNvPr id="674" name="CustomShape 15"/>
          <p:cNvSpPr/>
          <p:nvPr/>
        </p:nvSpPr>
        <p:spPr>
          <a:xfrm>
            <a:off x="7295400" y="3984120"/>
            <a:ext cx="12157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ea typeface="DejaVu Sans"/>
              </a:rPr>
              <a:t>10010016</a:t>
            </a:r>
            <a:endParaRPr b="0" lang="en-GB" sz="1600" spc="-1" strike="noStrike">
              <a:latin typeface="Arial"/>
            </a:endParaRPr>
          </a:p>
        </p:txBody>
      </p:sp>
      <p:sp>
        <p:nvSpPr>
          <p:cNvPr id="675" name="CustomShape 16"/>
          <p:cNvSpPr/>
          <p:nvPr/>
        </p:nvSpPr>
        <p:spPr>
          <a:xfrm>
            <a:off x="658800" y="3984120"/>
            <a:ext cx="1069200" cy="576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77933c"/>
                </a:solidFill>
                <a:latin typeface="Calibri Light"/>
                <a:ea typeface="DejaVu Sans"/>
              </a:rPr>
              <a:t>Memory </a:t>
            </a:r>
            <a:br/>
            <a:r>
              <a:rPr b="0" lang="en-GB" sz="1600" spc="-1" strike="noStrike">
                <a:solidFill>
                  <a:srgbClr val="77933c"/>
                </a:solidFill>
                <a:latin typeface="Calibri Light"/>
                <a:ea typeface="DejaVu Sans"/>
              </a:rPr>
              <a:t>address</a:t>
            </a:r>
            <a:endParaRPr b="0" lang="en-GB" sz="1600" spc="-1" strike="noStrike">
              <a:latin typeface="Arial"/>
            </a:endParaRPr>
          </a:p>
        </p:txBody>
      </p:sp>
      <p:sp>
        <p:nvSpPr>
          <p:cNvPr id="676" name="CustomShape 17"/>
          <p:cNvSpPr/>
          <p:nvPr/>
        </p:nvSpPr>
        <p:spPr>
          <a:xfrm>
            <a:off x="4966560" y="4602960"/>
            <a:ext cx="3671280" cy="160776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a[5];</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 = a;</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*(p+1) &lt;&lt; endl;</a:t>
            </a:r>
            <a:endParaRPr b="0" lang="en-GB" sz="1800" spc="-1" strike="noStrike">
              <a:latin typeface="Arial"/>
            </a:endParaRPr>
          </a:p>
        </p:txBody>
      </p:sp>
      <p:sp>
        <p:nvSpPr>
          <p:cNvPr id="677" name="CustomShape 18"/>
          <p:cNvSpPr/>
          <p:nvPr/>
        </p:nvSpPr>
        <p:spPr>
          <a:xfrm>
            <a:off x="725760" y="5805000"/>
            <a:ext cx="3017160" cy="550800"/>
          </a:xfrm>
          <a:prstGeom prst="rect">
            <a:avLst/>
          </a:prstGeom>
          <a:ln>
            <a:round/>
          </a:ln>
        </p:spPr>
        <p:style>
          <a:lnRef idx="2">
            <a:schemeClr val="accent4"/>
          </a:lnRef>
          <a:fillRef idx="1">
            <a:schemeClr val="lt1"/>
          </a:fillRef>
          <a:effectRef idx="0">
            <a:schemeClr val="accent4"/>
          </a:effectRef>
          <a:fontRef idx="minor"/>
        </p:style>
      </p:sp>
      <p:sp>
        <p:nvSpPr>
          <p:cNvPr id="678" name="CustomShape 19"/>
          <p:cNvSpPr/>
          <p:nvPr/>
        </p:nvSpPr>
        <p:spPr>
          <a:xfrm>
            <a:off x="683280" y="5519160"/>
            <a:ext cx="2035080" cy="3031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679" name="CustomShape 20"/>
          <p:cNvSpPr/>
          <p:nvPr/>
        </p:nvSpPr>
        <p:spPr>
          <a:xfrm>
            <a:off x="757080" y="5817960"/>
            <a:ext cx="2631600" cy="3333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Regular"/>
              </a:rPr>
              <a:t>0 1</a:t>
            </a:r>
            <a:endParaRPr b="0" lang="en-GB" sz="1600" spc="-1" strike="noStrike">
              <a:latin typeface="Arial"/>
            </a:endParaRPr>
          </a:p>
        </p:txBody>
      </p:sp>
      <p:sp>
        <p:nvSpPr>
          <p:cNvPr id="680" name="CustomShape 21"/>
          <p:cNvSpPr/>
          <p:nvPr/>
        </p:nvSpPr>
        <p:spPr>
          <a:xfrm>
            <a:off x="1968840" y="4870080"/>
            <a:ext cx="33336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onsolas"/>
                <a:ea typeface="DejaVu Sans"/>
              </a:rPr>
              <a:t>p</a:t>
            </a:r>
            <a:endParaRPr b="0" lang="en-GB" sz="2000" spc="-1" strike="noStrike">
              <a:latin typeface="Arial"/>
            </a:endParaRPr>
          </a:p>
        </p:txBody>
      </p:sp>
      <p:sp>
        <p:nvSpPr>
          <p:cNvPr id="681" name="CustomShape 22"/>
          <p:cNvSpPr/>
          <p:nvPr/>
        </p:nvSpPr>
        <p:spPr>
          <a:xfrm>
            <a:off x="1899000" y="4516920"/>
            <a:ext cx="484560" cy="42624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sp>
      <p:sp>
        <p:nvSpPr>
          <p:cNvPr id="682" name="CustomShape 23"/>
          <p:cNvSpPr/>
          <p:nvPr/>
        </p:nvSpPr>
        <p:spPr>
          <a:xfrm flipH="1" flipV="1">
            <a:off x="2132280" y="4321800"/>
            <a:ext cx="10440" cy="407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83" name="CustomShape 24"/>
          <p:cNvSpPr/>
          <p:nvPr/>
        </p:nvSpPr>
        <p:spPr>
          <a:xfrm>
            <a:off x="3272040" y="4633920"/>
            <a:ext cx="64116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0000"/>
                </a:solidFill>
                <a:latin typeface="Consolas"/>
                <a:ea typeface="DejaVu Sans"/>
              </a:rPr>
              <a:t>p+1</a:t>
            </a:r>
            <a:endParaRPr b="0" lang="en-GB" sz="2000" spc="-1" strike="noStrike">
              <a:latin typeface="Arial"/>
            </a:endParaRPr>
          </a:p>
        </p:txBody>
      </p:sp>
      <p:sp>
        <p:nvSpPr>
          <p:cNvPr id="684" name="CustomShape 25"/>
          <p:cNvSpPr/>
          <p:nvPr/>
        </p:nvSpPr>
        <p:spPr>
          <a:xfrm flipH="1" flipV="1">
            <a:off x="3581280" y="4321800"/>
            <a:ext cx="10440" cy="4071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799" dur="indefinite" restart="never" nodeType="tmRoot">
          <p:childTnLst>
            <p:seq>
              <p:cTn id="800" dur="indefinite" nodeType="mainSeq">
                <p:childTnLst>
                  <p:par>
                    <p:cTn id="801" fill="hold">
                      <p:stCondLst>
                        <p:cond delay="indefinite"/>
                      </p:stCondLst>
                      <p:childTnLst>
                        <p:par>
                          <p:cTn id="802" fill="hold">
                            <p:stCondLst>
                              <p:cond delay="0"/>
                            </p:stCondLst>
                            <p:childTnLst>
                              <p:par>
                                <p:cTn id="803" nodeType="clickEffect" fill="hold" presetClass="entr" presetID="1">
                                  <p:stCondLst>
                                    <p:cond delay="0"/>
                                  </p:stCondLst>
                                  <p:childTnLst>
                                    <p:set>
                                      <p:cBhvr>
                                        <p:cTn id="804" dur="1" fill="hold">
                                          <p:stCondLst>
                                            <p:cond delay="0"/>
                                          </p:stCondLst>
                                        </p:cTn>
                                        <p:tgtEl>
                                          <p:spTgt spid="661">
                                            <p:txEl>
                                              <p:pRg st="1" end="1"/>
                                            </p:txEl>
                                          </p:spTgt>
                                        </p:tgtEl>
                                        <p:attrNameLst>
                                          <p:attrName>style.visibility</p:attrName>
                                        </p:attrNameLst>
                                      </p:cBhvr>
                                      <p:to>
                                        <p:strVal val="visible"/>
                                      </p:to>
                                    </p:set>
                                  </p:childTnLst>
                                </p:cTn>
                              </p:par>
                            </p:childTnLst>
                          </p:cTn>
                        </p:par>
                      </p:childTnLst>
                    </p:cTn>
                  </p:par>
                  <p:par>
                    <p:cTn id="805" fill="hold">
                      <p:stCondLst>
                        <p:cond delay="indefinite"/>
                      </p:stCondLst>
                      <p:childTnLst>
                        <p:par>
                          <p:cTn id="806" fill="hold">
                            <p:stCondLst>
                              <p:cond delay="0"/>
                            </p:stCondLst>
                            <p:childTnLst>
                              <p:par>
                                <p:cTn id="807" nodeType="clickEffect" fill="hold" presetClass="entr" presetID="1">
                                  <p:stCondLst>
                                    <p:cond delay="0"/>
                                  </p:stCondLst>
                                  <p:childTnLst>
                                    <p:set>
                                      <p:cBhvr>
                                        <p:cTn id="808"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809" fill="hold">
                      <p:stCondLst>
                        <p:cond delay="indefinite"/>
                      </p:stCondLst>
                      <p:childTnLst>
                        <p:par>
                          <p:cTn id="810" fill="hold">
                            <p:stCondLst>
                              <p:cond delay="0"/>
                            </p:stCondLst>
                            <p:childTnLst>
                              <p:par>
                                <p:cTn id="811" nodeType="clickEffect" fill="hold" presetClass="entr" presetID="1">
                                  <p:stCondLst>
                                    <p:cond delay="0"/>
                                  </p:stCondLst>
                                  <p:childTnLst>
                                    <p:set>
                                      <p:cBhvr>
                                        <p:cTn id="812" dur="1" fill="hold">
                                          <p:stCondLst>
                                            <p:cond delay="0"/>
                                          </p:stCondLst>
                                        </p:cTn>
                                        <p:tgtEl>
                                          <p:spTgt spid="663"/>
                                        </p:tgtEl>
                                        <p:attrNameLst>
                                          <p:attrName>style.visibility</p:attrName>
                                        </p:attrNameLst>
                                      </p:cBhvr>
                                      <p:to>
                                        <p:strVal val="visible"/>
                                      </p:to>
                                    </p:set>
                                  </p:childTnLst>
                                </p:cTn>
                              </p:par>
                              <p:par>
                                <p:cTn id="813" nodeType="withEffect" fill="hold" presetClass="entr" presetID="1">
                                  <p:stCondLst>
                                    <p:cond delay="0"/>
                                  </p:stCondLst>
                                  <p:childTnLst>
                                    <p:set>
                                      <p:cBhvr>
                                        <p:cTn id="814" dur="1" fill="hold">
                                          <p:stCondLst>
                                            <p:cond delay="0"/>
                                          </p:stCondLst>
                                        </p:cTn>
                                        <p:tgtEl>
                                          <p:spTgt spid="664"/>
                                        </p:tgtEl>
                                        <p:attrNameLst>
                                          <p:attrName>style.visibility</p:attrName>
                                        </p:attrNameLst>
                                      </p:cBhvr>
                                      <p:to>
                                        <p:strVal val="visible"/>
                                      </p:to>
                                    </p:set>
                                  </p:childTnLst>
                                </p:cTn>
                              </p:par>
                              <p:par>
                                <p:cTn id="815" nodeType="withEffect" fill="hold" presetClass="entr" presetID="1">
                                  <p:stCondLst>
                                    <p:cond delay="0"/>
                                  </p:stCondLst>
                                  <p:childTnLst>
                                    <p:set>
                                      <p:cBhvr>
                                        <p:cTn id="816" dur="1" fill="hold">
                                          <p:stCondLst>
                                            <p:cond delay="0"/>
                                          </p:stCondLst>
                                        </p:cTn>
                                        <p:tgtEl>
                                          <p:spTgt spid="665"/>
                                        </p:tgtEl>
                                        <p:attrNameLst>
                                          <p:attrName>style.visibility</p:attrName>
                                        </p:attrNameLst>
                                      </p:cBhvr>
                                      <p:to>
                                        <p:strVal val="visible"/>
                                      </p:to>
                                    </p:set>
                                  </p:childTnLst>
                                </p:cTn>
                              </p:par>
                              <p:par>
                                <p:cTn id="817" nodeType="withEffect" fill="hold" presetClass="entr" presetID="1">
                                  <p:stCondLst>
                                    <p:cond delay="0"/>
                                  </p:stCondLst>
                                  <p:childTnLst>
                                    <p:set>
                                      <p:cBhvr>
                                        <p:cTn id="818" dur="1" fill="hold">
                                          <p:stCondLst>
                                            <p:cond delay="0"/>
                                          </p:stCondLst>
                                        </p:cTn>
                                        <p:tgtEl>
                                          <p:spTgt spid="666"/>
                                        </p:tgtEl>
                                        <p:attrNameLst>
                                          <p:attrName>style.visibility</p:attrName>
                                        </p:attrNameLst>
                                      </p:cBhvr>
                                      <p:to>
                                        <p:strVal val="visible"/>
                                      </p:to>
                                    </p:set>
                                  </p:childTnLst>
                                </p:cTn>
                              </p:par>
                              <p:par>
                                <p:cTn id="819" nodeType="withEffect" fill="hold" presetClass="entr" presetID="1">
                                  <p:stCondLst>
                                    <p:cond delay="0"/>
                                  </p:stCondLst>
                                  <p:childTnLst>
                                    <p:set>
                                      <p:cBhvr>
                                        <p:cTn id="820" dur="1" fill="hold">
                                          <p:stCondLst>
                                            <p:cond delay="0"/>
                                          </p:stCondLst>
                                        </p:cTn>
                                        <p:tgtEl>
                                          <p:spTgt spid="667"/>
                                        </p:tgtEl>
                                        <p:attrNameLst>
                                          <p:attrName>style.visibility</p:attrName>
                                        </p:attrNameLst>
                                      </p:cBhvr>
                                      <p:to>
                                        <p:strVal val="visible"/>
                                      </p:to>
                                    </p:set>
                                  </p:childTnLst>
                                </p:cTn>
                              </p:par>
                              <p:par>
                                <p:cTn id="821" nodeType="withEffect" fill="hold" presetClass="entr" presetID="1">
                                  <p:stCondLst>
                                    <p:cond delay="0"/>
                                  </p:stCondLst>
                                  <p:childTnLst>
                                    <p:set>
                                      <p:cBhvr>
                                        <p:cTn id="822" dur="1" fill="hold">
                                          <p:stCondLst>
                                            <p:cond delay="0"/>
                                          </p:stCondLst>
                                        </p:cTn>
                                        <p:tgtEl>
                                          <p:spTgt spid="668"/>
                                        </p:tgtEl>
                                        <p:attrNameLst>
                                          <p:attrName>style.visibility</p:attrName>
                                        </p:attrNameLst>
                                      </p:cBhvr>
                                      <p:to>
                                        <p:strVal val="visible"/>
                                      </p:to>
                                    </p:set>
                                  </p:childTnLst>
                                </p:cTn>
                              </p:par>
                              <p:par>
                                <p:cTn id="823" nodeType="withEffect" fill="hold" presetClass="entr" presetID="1">
                                  <p:stCondLst>
                                    <p:cond delay="0"/>
                                  </p:stCondLst>
                                  <p:childTnLst>
                                    <p:set>
                                      <p:cBhvr>
                                        <p:cTn id="824" dur="1" fill="hold">
                                          <p:stCondLst>
                                            <p:cond delay="0"/>
                                          </p:stCondLst>
                                        </p:cTn>
                                        <p:tgtEl>
                                          <p:spTgt spid="669"/>
                                        </p:tgtEl>
                                        <p:attrNameLst>
                                          <p:attrName>style.visibility</p:attrName>
                                        </p:attrNameLst>
                                      </p:cBhvr>
                                      <p:to>
                                        <p:strVal val="visible"/>
                                      </p:to>
                                    </p:set>
                                  </p:childTnLst>
                                </p:cTn>
                              </p:par>
                              <p:par>
                                <p:cTn id="825" nodeType="withEffect" fill="hold" presetClass="entr" presetID="1">
                                  <p:stCondLst>
                                    <p:cond delay="0"/>
                                  </p:stCondLst>
                                  <p:childTnLst>
                                    <p:set>
                                      <p:cBhvr>
                                        <p:cTn id="826" dur="1" fill="hold">
                                          <p:stCondLst>
                                            <p:cond delay="0"/>
                                          </p:stCondLst>
                                        </p:cTn>
                                        <p:tgtEl>
                                          <p:spTgt spid="670"/>
                                        </p:tgtEl>
                                        <p:attrNameLst>
                                          <p:attrName>style.visibility</p:attrName>
                                        </p:attrNameLst>
                                      </p:cBhvr>
                                      <p:to>
                                        <p:strVal val="visible"/>
                                      </p:to>
                                    </p:set>
                                  </p:childTnLst>
                                </p:cTn>
                              </p:par>
                              <p:par>
                                <p:cTn id="827" nodeType="withEffect" fill="hold" presetClass="entr" presetID="1">
                                  <p:stCondLst>
                                    <p:cond delay="0"/>
                                  </p:stCondLst>
                                  <p:childTnLst>
                                    <p:set>
                                      <p:cBhvr>
                                        <p:cTn id="828" dur="1" fill="hold">
                                          <p:stCondLst>
                                            <p:cond delay="0"/>
                                          </p:stCondLst>
                                        </p:cTn>
                                        <p:tgtEl>
                                          <p:spTgt spid="671"/>
                                        </p:tgtEl>
                                        <p:attrNameLst>
                                          <p:attrName>style.visibility</p:attrName>
                                        </p:attrNameLst>
                                      </p:cBhvr>
                                      <p:to>
                                        <p:strVal val="visible"/>
                                      </p:to>
                                    </p:set>
                                  </p:childTnLst>
                                </p:cTn>
                              </p:par>
                              <p:par>
                                <p:cTn id="829" nodeType="withEffect" fill="hold" presetClass="entr" presetID="1">
                                  <p:stCondLst>
                                    <p:cond delay="0"/>
                                  </p:stCondLst>
                                  <p:childTnLst>
                                    <p:set>
                                      <p:cBhvr>
                                        <p:cTn id="830" dur="1" fill="hold">
                                          <p:stCondLst>
                                            <p:cond delay="0"/>
                                          </p:stCondLst>
                                        </p:cTn>
                                        <p:tgtEl>
                                          <p:spTgt spid="672"/>
                                        </p:tgtEl>
                                        <p:attrNameLst>
                                          <p:attrName>style.visibility</p:attrName>
                                        </p:attrNameLst>
                                      </p:cBhvr>
                                      <p:to>
                                        <p:strVal val="visible"/>
                                      </p:to>
                                    </p:set>
                                  </p:childTnLst>
                                </p:cTn>
                              </p:par>
                              <p:par>
                                <p:cTn id="831" nodeType="withEffect" fill="hold" presetClass="entr" presetID="1">
                                  <p:stCondLst>
                                    <p:cond delay="0"/>
                                  </p:stCondLst>
                                  <p:childTnLst>
                                    <p:set>
                                      <p:cBhvr>
                                        <p:cTn id="832" dur="1" fill="hold">
                                          <p:stCondLst>
                                            <p:cond delay="0"/>
                                          </p:stCondLst>
                                        </p:cTn>
                                        <p:tgtEl>
                                          <p:spTgt spid="673"/>
                                        </p:tgtEl>
                                        <p:attrNameLst>
                                          <p:attrName>style.visibility</p:attrName>
                                        </p:attrNameLst>
                                      </p:cBhvr>
                                      <p:to>
                                        <p:strVal val="visible"/>
                                      </p:to>
                                    </p:set>
                                  </p:childTnLst>
                                </p:cTn>
                              </p:par>
                              <p:par>
                                <p:cTn id="833" nodeType="withEffect" fill="hold" presetClass="entr" presetID="1">
                                  <p:stCondLst>
                                    <p:cond delay="0"/>
                                  </p:stCondLst>
                                  <p:childTnLst>
                                    <p:set>
                                      <p:cBhvr>
                                        <p:cTn id="834" dur="1" fill="hold">
                                          <p:stCondLst>
                                            <p:cond delay="0"/>
                                          </p:stCondLst>
                                        </p:cTn>
                                        <p:tgtEl>
                                          <p:spTgt spid="674"/>
                                        </p:tgtEl>
                                        <p:attrNameLst>
                                          <p:attrName>style.visibility</p:attrName>
                                        </p:attrNameLst>
                                      </p:cBhvr>
                                      <p:to>
                                        <p:strVal val="visible"/>
                                      </p:to>
                                    </p:set>
                                  </p:childTnLst>
                                </p:cTn>
                              </p:par>
                              <p:par>
                                <p:cTn id="835" nodeType="withEffect" fill="hold" presetClass="entr" presetID="1">
                                  <p:stCondLst>
                                    <p:cond delay="0"/>
                                  </p:stCondLst>
                                  <p:childTnLst>
                                    <p:set>
                                      <p:cBhvr>
                                        <p:cTn id="836" dur="1" fill="hold">
                                          <p:stCondLst>
                                            <p:cond delay="0"/>
                                          </p:stCondLst>
                                        </p:cTn>
                                        <p:tgtEl>
                                          <p:spTgt spid="675"/>
                                        </p:tgtEl>
                                        <p:attrNameLst>
                                          <p:attrName>style.visibility</p:attrName>
                                        </p:attrNameLst>
                                      </p:cBhvr>
                                      <p:to>
                                        <p:strVal val="visible"/>
                                      </p:to>
                                    </p:set>
                                  </p:childTnLst>
                                </p:cTn>
                              </p:par>
                            </p:childTnLst>
                          </p:cTn>
                        </p:par>
                      </p:childTnLst>
                    </p:cTn>
                  </p:par>
                  <p:par>
                    <p:cTn id="837" fill="hold">
                      <p:stCondLst>
                        <p:cond delay="indefinite"/>
                      </p:stCondLst>
                      <p:childTnLst>
                        <p:par>
                          <p:cTn id="838" fill="hold">
                            <p:stCondLst>
                              <p:cond delay="0"/>
                            </p:stCondLst>
                            <p:childTnLst>
                              <p:par>
                                <p:cTn id="839" nodeType="clickEffect" fill="hold" presetClass="entr" presetID="1">
                                  <p:stCondLst>
                                    <p:cond delay="0"/>
                                  </p:stCondLst>
                                  <p:childTnLst>
                                    <p:set>
                                      <p:cBhvr>
                                        <p:cTn id="840" dur="1" fill="hold">
                                          <p:stCondLst>
                                            <p:cond delay="0"/>
                                          </p:stCondLst>
                                        </p:cTn>
                                        <p:tgtEl>
                                          <p:spTgt spid="676">
                                            <p:txEl>
                                              <p:pRg st="1" end="1"/>
                                            </p:txEl>
                                          </p:spTgt>
                                        </p:tgtEl>
                                        <p:attrNameLst>
                                          <p:attrName>style.visibility</p:attrName>
                                        </p:attrNameLst>
                                      </p:cBhvr>
                                      <p:to>
                                        <p:strVal val="visible"/>
                                      </p:to>
                                    </p:set>
                                  </p:childTnLst>
                                </p:cTn>
                              </p:par>
                              <p:par>
                                <p:cTn id="841" nodeType="withEffect" fill="hold" presetClass="entr" presetID="1">
                                  <p:stCondLst>
                                    <p:cond delay="0"/>
                                  </p:stCondLst>
                                  <p:childTnLst>
                                    <p:set>
                                      <p:cBhvr>
                                        <p:cTn id="842"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843" fill="hold">
                      <p:stCondLst>
                        <p:cond delay="indefinite"/>
                      </p:stCondLst>
                      <p:childTnLst>
                        <p:par>
                          <p:cTn id="844" fill="hold">
                            <p:stCondLst>
                              <p:cond delay="0"/>
                            </p:stCondLst>
                            <p:childTnLst>
                              <p:par>
                                <p:cTn id="845" nodeType="clickEffect" fill="hold" presetClass="entr" presetID="1">
                                  <p:stCondLst>
                                    <p:cond delay="0"/>
                                  </p:stCondLst>
                                  <p:childTnLst>
                                    <p:set>
                                      <p:cBhvr>
                                        <p:cTn id="846" dur="1" fill="hold">
                                          <p:stCondLst>
                                            <p:cond delay="0"/>
                                          </p:stCondLst>
                                        </p:cTn>
                                        <p:tgtEl>
                                          <p:spTgt spid="681"/>
                                        </p:tgtEl>
                                        <p:attrNameLst>
                                          <p:attrName>style.visibility</p:attrName>
                                        </p:attrNameLst>
                                      </p:cBhvr>
                                      <p:to>
                                        <p:strVal val="visible"/>
                                      </p:to>
                                    </p:set>
                                  </p:childTnLst>
                                </p:cTn>
                              </p:par>
                              <p:par>
                                <p:cTn id="847" nodeType="withEffect" fill="hold" presetClass="entr" presetID="1">
                                  <p:stCondLst>
                                    <p:cond delay="0"/>
                                  </p:stCondLst>
                                  <p:childTnLst>
                                    <p:set>
                                      <p:cBhvr>
                                        <p:cTn id="848" dur="1" fill="hold">
                                          <p:stCondLst>
                                            <p:cond delay="0"/>
                                          </p:stCondLst>
                                        </p:cTn>
                                        <p:tgtEl>
                                          <p:spTgt spid="682"/>
                                        </p:tgtEl>
                                        <p:attrNameLst>
                                          <p:attrName>style.visibility</p:attrName>
                                        </p:attrNameLst>
                                      </p:cBhvr>
                                      <p:to>
                                        <p:strVal val="visible"/>
                                      </p:to>
                                    </p:set>
                                  </p:childTnLst>
                                </p:cTn>
                              </p:par>
                              <p:par>
                                <p:cTn id="849" nodeType="withEffect" fill="hold" presetClass="entr" presetID="1">
                                  <p:stCondLst>
                                    <p:cond delay="0"/>
                                  </p:stCondLst>
                                  <p:childTnLst>
                                    <p:set>
                                      <p:cBhvr>
                                        <p:cTn id="850" dur="1" fill="hold">
                                          <p:stCondLst>
                                            <p:cond delay="0"/>
                                          </p:stCondLst>
                                        </p:cTn>
                                        <p:tgtEl>
                                          <p:spTgt spid="680"/>
                                        </p:tgtEl>
                                        <p:attrNameLst>
                                          <p:attrName>style.visibility</p:attrName>
                                        </p:attrNameLst>
                                      </p:cBhvr>
                                      <p:to>
                                        <p:strVal val="visible"/>
                                      </p:to>
                                    </p:set>
                                  </p:childTnLst>
                                </p:cTn>
                              </p:par>
                              <p:par>
                                <p:cTn id="851" nodeType="withEffect" fill="hold" presetClass="entr" presetID="1">
                                  <p:stCondLst>
                                    <p:cond delay="0"/>
                                  </p:stCondLst>
                                  <p:childTnLst>
                                    <p:set>
                                      <p:cBhvr>
                                        <p:cTn id="852" dur="1" fill="hold">
                                          <p:stCondLst>
                                            <p:cond delay="0"/>
                                          </p:stCondLst>
                                        </p:cTn>
                                        <p:tgtEl>
                                          <p:spTgt spid="682"/>
                                        </p:tgtEl>
                                        <p:attrNameLst>
                                          <p:attrName>style.visibility</p:attrName>
                                        </p:attrNameLst>
                                      </p:cBhvr>
                                      <p:to>
                                        <p:strVal val="visible"/>
                                      </p:to>
                                    </p:set>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1">
                                  <p:stCondLst>
                                    <p:cond delay="0"/>
                                  </p:stCondLst>
                                  <p:childTnLst>
                                    <p:set>
                                      <p:cBhvr>
                                        <p:cTn id="856" dur="1" fill="hold">
                                          <p:stCondLst>
                                            <p:cond delay="0"/>
                                          </p:stCondLst>
                                        </p:cTn>
                                        <p:tgtEl>
                                          <p:spTgt spid="676">
                                            <p:txEl>
                                              <p:pRg st="3" end="3"/>
                                            </p:txEl>
                                          </p:spTgt>
                                        </p:tgtEl>
                                        <p:attrNameLst>
                                          <p:attrName>style.visibility</p:attrName>
                                        </p:attrNameLst>
                                      </p:cBhvr>
                                      <p:to>
                                        <p:strVal val="visible"/>
                                      </p:to>
                                    </p:set>
                                  </p:childTnLst>
                                </p:cTn>
                              </p:par>
                              <p:par>
                                <p:cTn id="857" nodeType="withEffect" fill="hold" presetClass="entr" presetID="1">
                                  <p:stCondLst>
                                    <p:cond delay="0"/>
                                  </p:stCondLst>
                                  <p:childTnLst>
                                    <p:set>
                                      <p:cBhvr>
                                        <p:cTn id="858" dur="1" fill="hold">
                                          <p:stCondLst>
                                            <p:cond delay="0"/>
                                          </p:stCondLst>
                                        </p:cTn>
                                        <p:tgtEl>
                                          <p:spTgt spid="676">
                                            <p:txEl>
                                              <p:pRg st="4" end="4"/>
                                            </p:txEl>
                                          </p:spTgt>
                                        </p:tgtEl>
                                        <p:attrNameLst>
                                          <p:attrName>style.visibility</p:attrName>
                                        </p:attrNameLst>
                                      </p:cBhvr>
                                      <p:to>
                                        <p:strVal val="visible"/>
                                      </p:to>
                                    </p:set>
                                  </p:childTnLst>
                                </p:cTn>
                              </p:par>
                            </p:childTnLst>
                          </p:cTn>
                        </p:par>
                      </p:childTnLst>
                    </p:cTn>
                  </p:par>
                  <p:par>
                    <p:cTn id="859" fill="hold">
                      <p:stCondLst>
                        <p:cond delay="indefinite"/>
                      </p:stCondLst>
                      <p:childTnLst>
                        <p:par>
                          <p:cTn id="860" fill="hold">
                            <p:stCondLst>
                              <p:cond delay="0"/>
                            </p:stCondLst>
                            <p:childTnLst>
                              <p:par>
                                <p:cTn id="861" nodeType="clickEffect" fill="hold" presetClass="entr" presetID="1">
                                  <p:stCondLst>
                                    <p:cond delay="0"/>
                                  </p:stCondLst>
                                  <p:childTnLst>
                                    <p:set>
                                      <p:cBhvr>
                                        <p:cTn id="862" dur="1" fill="hold">
                                          <p:stCondLst>
                                            <p:cond delay="0"/>
                                          </p:stCondLst>
                                        </p:cTn>
                                        <p:tgtEl>
                                          <p:spTgt spid="684"/>
                                        </p:tgtEl>
                                        <p:attrNameLst>
                                          <p:attrName>style.visibility</p:attrName>
                                        </p:attrNameLst>
                                      </p:cBhvr>
                                      <p:to>
                                        <p:strVal val="visible"/>
                                      </p:to>
                                    </p:set>
                                  </p:childTnLst>
                                </p:cTn>
                              </p:par>
                              <p:par>
                                <p:cTn id="863" nodeType="withEffect" fill="hold" presetClass="entr" presetID="1">
                                  <p:stCondLst>
                                    <p:cond delay="0"/>
                                  </p:stCondLst>
                                  <p:childTnLst>
                                    <p:set>
                                      <p:cBhvr>
                                        <p:cTn id="864" dur="1" fill="hold">
                                          <p:stCondLst>
                                            <p:cond delay="0"/>
                                          </p:stCondLst>
                                        </p:cTn>
                                        <p:tgtEl>
                                          <p:spTgt spid="683"/>
                                        </p:tgtEl>
                                        <p:attrNameLst>
                                          <p:attrName>style.visibility</p:attrName>
                                        </p:attrNameLst>
                                      </p:cBhvr>
                                      <p:to>
                                        <p:strVal val="visible"/>
                                      </p:to>
                                    </p:set>
                                  </p:childTnLst>
                                </p:cTn>
                              </p:par>
                            </p:childTnLst>
                          </p:cTn>
                        </p:par>
                      </p:childTnLst>
                    </p:cTn>
                  </p:par>
                  <p:par>
                    <p:cTn id="865" fill="hold">
                      <p:stCondLst>
                        <p:cond delay="indefinite"/>
                      </p:stCondLst>
                      <p:childTnLst>
                        <p:par>
                          <p:cTn id="866" fill="hold">
                            <p:stCondLst>
                              <p:cond delay="0"/>
                            </p:stCondLst>
                            <p:childTnLst>
                              <p:par>
                                <p:cTn id="867" nodeType="clickEffect" fill="hold" presetClass="entr" presetID="1">
                                  <p:stCondLst>
                                    <p:cond delay="0"/>
                                  </p:stCondLst>
                                  <p:childTnLst>
                                    <p:set>
                                      <p:cBhvr>
                                        <p:cTn id="868" dur="1" fill="hold">
                                          <p:stCondLst>
                                            <p:cond delay="0"/>
                                          </p:stCondLst>
                                        </p:cTn>
                                        <p:tgtEl>
                                          <p:spTgt spid="6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Pointer Operations</a:t>
            </a:r>
            <a:endParaRPr b="0" lang="en-GB" sz="4400" spc="-1" strike="noStrike">
              <a:latin typeface="Arial"/>
            </a:endParaRPr>
          </a:p>
        </p:txBody>
      </p:sp>
      <p:sp>
        <p:nvSpPr>
          <p:cNvPr id="6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may also compare if two pointers are the same, i.e., if they point to the same memory location:</a:t>
            </a:r>
            <a:endParaRPr b="0" lang="en-GB" sz="2400" spc="-1" strike="noStrike">
              <a:latin typeface="Arial"/>
            </a:endParaRPr>
          </a:p>
        </p:txBody>
      </p:sp>
      <p:sp>
        <p:nvSpPr>
          <p:cNvPr id="68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872FA88-7DB5-4FCF-99B3-6761B4372F9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88" name="CustomShape 4"/>
          <p:cNvSpPr/>
          <p:nvPr/>
        </p:nvSpPr>
        <p:spPr>
          <a:xfrm>
            <a:off x="1653840" y="2520360"/>
            <a:ext cx="4251960" cy="3238560"/>
          </a:xfrm>
          <a:prstGeom prst="rect">
            <a:avLst/>
          </a:prstGeom>
          <a:solidFill>
            <a:srgbClr val="dce6f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a[5];</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int * p = a, * q = a + 5;</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while ( </a:t>
            </a:r>
            <a:r>
              <a:rPr b="0" lang="en-GB" sz="1800" spc="-1" strike="noStrike">
                <a:solidFill>
                  <a:srgbClr val="e46c0a"/>
                </a:solidFill>
                <a:latin typeface="Consolas"/>
                <a:ea typeface="Consolas Regular"/>
              </a:rPr>
              <a:t>p != q</a:t>
            </a:r>
            <a:r>
              <a:rPr b="0" lang="en-GB" sz="1800" spc="-1" strike="noStrike">
                <a:solidFill>
                  <a:srgbClr val="000000"/>
                </a:solidFill>
                <a:latin typeface="Consolas"/>
                <a:ea typeface="Consolas Regular"/>
              </a:rPr>
              <a: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cout &lt;&lt; *p &lt;&lt; ' ';</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++p;</a:t>
            </a:r>
            <a:endParaRPr b="0" lang="en-GB" sz="1800" spc="-1" strike="noStrike">
              <a:latin typeface="Arial"/>
            </a:endParaRPr>
          </a:p>
          <a:p>
            <a:pPr>
              <a:lnSpc>
                <a:spcPct val="100000"/>
              </a:lnSpc>
            </a:pPr>
            <a:r>
              <a:rPr b="0" lang="en-GB" sz="1800" spc="-1" strike="noStrike">
                <a:solidFill>
                  <a:srgbClr val="000000"/>
                </a:solidFill>
                <a:latin typeface="Consolas"/>
                <a:ea typeface="Consolas Regular"/>
              </a:rPr>
              <a:t>  </a:t>
            </a:r>
            <a:r>
              <a:rPr b="0" lang="en-GB" sz="1800" spc="-1" strike="noStrike">
                <a:solidFill>
                  <a:srgbClr val="000000"/>
                </a:solidFill>
                <a:latin typeface="Consolas"/>
                <a:ea typeface="Consolas Regular"/>
              </a:rPr>
              <a:t>}</a:t>
            </a:r>
            <a:endParaRPr b="0" lang="en-GB" sz="1800" spc="-1" strike="noStrike">
              <a:latin typeface="Arial"/>
            </a:endParaRPr>
          </a:p>
        </p:txBody>
      </p:sp>
      <p:sp>
        <p:nvSpPr>
          <p:cNvPr id="689" name="CustomShape 5"/>
          <p:cNvSpPr/>
          <p:nvPr/>
        </p:nvSpPr>
        <p:spPr>
          <a:xfrm>
            <a:off x="1458360" y="5697360"/>
            <a:ext cx="2698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pointer_operation.cpp</a:t>
            </a:r>
            <a:endParaRPr b="0" lang="en-GB" sz="1800" spc="-1" strike="noStrike">
              <a:latin typeface="Arial"/>
            </a:endParaRPr>
          </a:p>
        </p:txBody>
      </p:sp>
      <p:sp>
        <p:nvSpPr>
          <p:cNvPr id="690" name="CustomShape 6"/>
          <p:cNvSpPr/>
          <p:nvPr/>
        </p:nvSpPr>
        <p:spPr>
          <a:xfrm>
            <a:off x="5136480" y="5148000"/>
            <a:ext cx="3201120" cy="7441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Avenir Next Condensed Regular"/>
                <a:ea typeface="DejaVu Sans"/>
              </a:rPr>
              <a:t>What does this program do?</a:t>
            </a:r>
            <a:endParaRPr b="0" lang="en-GB" sz="1800" spc="-1" strike="noStrike">
              <a:latin typeface="Arial"/>
            </a:endParaRPr>
          </a:p>
        </p:txBody>
      </p:sp>
    </p:spTree>
  </p:cSld>
  <p:timing>
    <p:tnLst>
      <p:par>
        <p:cTn id="869" dur="indefinite" restart="never" nodeType="tmRoot">
          <p:childTnLst>
            <p:seq>
              <p:cTn id="87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PhoneBook Manager</a:t>
            </a:r>
            <a:endParaRPr b="0" lang="en-GB" sz="4000" spc="-1" strike="noStrike">
              <a:latin typeface="Arial"/>
            </a:endParaRPr>
          </a:p>
        </p:txBody>
      </p:sp>
      <p:sp>
        <p:nvSpPr>
          <p:cNvPr id="692"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Tutorial Problems – Dynamic Memory Management</a:t>
            </a:r>
            <a:endParaRPr b="0" lang="en-GB" sz="2000" spc="-1" strike="noStrike">
              <a:latin typeface="Arial"/>
            </a:endParaRPr>
          </a:p>
        </p:txBody>
      </p:sp>
      <p:sp>
        <p:nvSpPr>
          <p:cNvPr id="69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014644B-E0E9-48F0-8F49-40BB127F77D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71" dur="indefinite" restart="never" nodeType="tmRoot">
          <p:childTnLst>
            <p:seq>
              <p:cTn id="87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Phonebook Manager</a:t>
            </a:r>
            <a:endParaRPr b="0" lang="en-GB" sz="4400" spc="-1" strike="noStrike">
              <a:latin typeface="Arial"/>
            </a:endParaRPr>
          </a:p>
        </p:txBody>
      </p:sp>
      <p:sp>
        <p:nvSpPr>
          <p:cNvPr id="6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are going to work on a program that manages a phonebook that stores phone records.  Functions provided by the phonebook are:</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Load a phonebook from an external file</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Print the records in a phonebook</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Sort the records in a phonebook</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Search in a phonebook</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Save a phonebook to an external file</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Add a record</a:t>
            </a:r>
            <a:endParaRPr b="0" lang="en-GB" sz="2000" spc="-1" strike="noStrike">
              <a:latin typeface="Arial"/>
            </a:endParaRPr>
          </a:p>
          <a:p>
            <a:pPr>
              <a:lnSpc>
                <a:spcPct val="100000"/>
              </a:lnSpc>
            </a:pPr>
            <a:endParaRPr b="0" lang="en-GB" sz="2000" spc="-1" strike="noStrike">
              <a:latin typeface="Arial"/>
            </a:endParaRPr>
          </a:p>
        </p:txBody>
      </p:sp>
      <p:sp>
        <p:nvSpPr>
          <p:cNvPr id="69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C956E8B-07C6-42D0-AD0E-46F0715620C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97" name="CustomShape 4"/>
          <p:cNvSpPr/>
          <p:nvPr/>
        </p:nvSpPr>
        <p:spPr>
          <a:xfrm>
            <a:off x="574560" y="5160240"/>
            <a:ext cx="7575840" cy="79632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000000"/>
                </a:solidFill>
                <a:latin typeface="Consolas"/>
                <a:ea typeface="Menlo Regular"/>
              </a:rPr>
              <a:t>phonebook_incomplete.cpp</a:t>
            </a:r>
            <a:r>
              <a:rPr b="0" lang="en-GB" sz="1600" spc="-1" strike="noStrike">
                <a:solidFill>
                  <a:srgbClr val="000000"/>
                </a:solidFill>
                <a:latin typeface="Segoe Print"/>
                <a:ea typeface="Menlo Regular"/>
              </a:rPr>
              <a:t> and </a:t>
            </a:r>
            <a:r>
              <a:rPr b="0" lang="en-GB" sz="1600" spc="-1" strike="noStrike">
                <a:solidFill>
                  <a:srgbClr val="000000"/>
                </a:solidFill>
                <a:latin typeface="Consolas"/>
                <a:ea typeface="Menlo Regular"/>
              </a:rPr>
              <a:t>phonebook.txt</a:t>
            </a:r>
            <a:r>
              <a:rPr b="0" lang="en-GB" sz="1600" spc="-1" strike="noStrike">
                <a:solidFill>
                  <a:srgbClr val="000000"/>
                </a:solidFill>
                <a:latin typeface="Segoe Print"/>
                <a:ea typeface="Menlo Regular"/>
              </a:rPr>
              <a:t> (a file containing phone records) are given to you.</a:t>
            </a:r>
            <a:endParaRPr b="0" lang="en-GB" sz="1600" spc="-1" strike="noStrike">
              <a:latin typeface="Arial"/>
            </a:endParaRPr>
          </a:p>
        </p:txBody>
      </p:sp>
      <p:sp>
        <p:nvSpPr>
          <p:cNvPr id="698" name="CustomShape 5"/>
          <p:cNvSpPr/>
          <p:nvPr/>
        </p:nvSpPr>
        <p:spPr>
          <a:xfrm>
            <a:off x="5328000" y="3126960"/>
            <a:ext cx="3636720" cy="1613880"/>
          </a:xfrm>
          <a:prstGeom prst="roundRect">
            <a:avLst>
              <a:gd name="adj" fmla="val 16667"/>
            </a:avLst>
          </a:prstGeom>
          <a:solidFill>
            <a:schemeClr val="accent6"/>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No worry, most of these functions are implemented.  But it is recommended that you take time (could be after the tutorial) to go through the codes and learn more about them.</a:t>
            </a:r>
            <a:endParaRPr b="0" lang="en-GB" sz="1400" spc="-1" strike="noStrike">
              <a:latin typeface="Arial"/>
            </a:endParaRPr>
          </a:p>
        </p:txBody>
      </p:sp>
      <p:sp>
        <p:nvSpPr>
          <p:cNvPr id="699" name="CustomShape 6"/>
          <p:cNvSpPr/>
          <p:nvPr/>
        </p:nvSpPr>
        <p:spPr>
          <a:xfrm>
            <a:off x="457200" y="5991120"/>
            <a:ext cx="7485120" cy="91224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e46c0a"/>
                </a:solidFill>
                <a:latin typeface="Calibri Light"/>
                <a:ea typeface="DejaVu Sans"/>
              </a:rPr>
              <a:t>phonebook.cpp provides the completed version of this tutorial problem.  You may compile and run it to see the expected results first.</a:t>
            </a:r>
            <a:endParaRPr b="0" lang="en-GB" sz="1800" spc="-1" strike="noStrike">
              <a:latin typeface="Arial"/>
            </a:endParaRPr>
          </a:p>
        </p:txBody>
      </p:sp>
    </p:spTree>
  </p:cSld>
  <p:timing>
    <p:tnLst>
      <p:par>
        <p:cTn id="873" dur="indefinite" restart="never" nodeType="tmRoot">
          <p:childTnLst>
            <p:seq>
              <p:cTn id="87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Phonebook Manager</a:t>
            </a:r>
            <a:endParaRPr b="0" lang="en-GB" sz="4400" spc="-1" strike="noStrike">
              <a:latin typeface="Arial"/>
            </a:endParaRPr>
          </a:p>
        </p:txBody>
      </p:sp>
      <p:sp>
        <p:nvSpPr>
          <p:cNvPr id="70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focus ONLY on maintaining a dynamic array that stores the phone records so that the phonebook manager can handle as many phonebook records as the user requires, in a time/space efficient manner.</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will be implementing a function called </a:t>
            </a:r>
            <a:r>
              <a:rPr b="0" lang="en-GB" sz="1800" spc="-1" strike="noStrike">
                <a:solidFill>
                  <a:srgbClr val="000000"/>
                </a:solidFill>
                <a:latin typeface="Consolas"/>
                <a:ea typeface="Calibri Light"/>
              </a:rPr>
              <a:t>grow_phonebook() </a:t>
            </a:r>
            <a:r>
              <a:rPr b="0" lang="en-GB" sz="2400" spc="-1" strike="noStrike">
                <a:solidFill>
                  <a:srgbClr val="000000"/>
                </a:solidFill>
                <a:latin typeface="Calibri Light"/>
                <a:ea typeface="Calibri Light"/>
              </a:rPr>
              <a:t>which enlarges the size of the dynamic array</a:t>
            </a:r>
            <a:r>
              <a:rPr b="0" lang="en-GB" sz="2400" spc="-1" strike="noStrike">
                <a:solidFill>
                  <a:srgbClr val="e46c0a"/>
                </a:solidFill>
                <a:latin typeface="Calibri Light"/>
                <a:ea typeface="Calibri Light"/>
              </a:rPr>
              <a:t> </a:t>
            </a:r>
            <a:r>
              <a:rPr b="0" i="1" lang="en-GB" sz="2400" spc="-1" strike="noStrike">
                <a:solidFill>
                  <a:srgbClr val="e46c0a"/>
                </a:solidFill>
                <a:latin typeface="Calibri Light"/>
                <a:ea typeface="Calibri Light"/>
              </a:rPr>
              <a:t>(i.e., the size of phonebook)</a:t>
            </a:r>
            <a:r>
              <a:rPr b="0" lang="en-GB" sz="2400" spc="-1" strike="noStrike">
                <a:solidFill>
                  <a:srgbClr val="000000"/>
                </a:solidFill>
                <a:latin typeface="Calibri Light"/>
                <a:ea typeface="Calibri Light"/>
              </a:rPr>
              <a:t> when necessary.</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phonebook is initially of size 3, i.e., it can hold 3 records at most:</a:t>
            </a:r>
            <a:endParaRPr b="0" lang="en-GB" sz="2400" spc="-1" strike="noStrike">
              <a:latin typeface="Arial"/>
            </a:endParaRPr>
          </a:p>
        </p:txBody>
      </p:sp>
      <p:sp>
        <p:nvSpPr>
          <p:cNvPr id="70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93D59BA-F3B3-4687-97BA-AFF139D48F4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03" name="CustomShape 4"/>
          <p:cNvSpPr/>
          <p:nvPr/>
        </p:nvSpPr>
        <p:spPr>
          <a:xfrm>
            <a:off x="1827720" y="5473440"/>
            <a:ext cx="6303240" cy="7218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1400" spc="-1" strike="noStrike">
                <a:solidFill>
                  <a:srgbClr val="000000"/>
                </a:solidFill>
                <a:latin typeface="Consolas"/>
                <a:ea typeface="DejaVu Sans"/>
              </a:rPr>
              <a:t>int phonebook_size = 3;</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PhoneRec * phonebook = new PhoneRec[phonebook_size];</a:t>
            </a:r>
            <a:endParaRPr b="0" lang="en-GB" sz="1400" spc="-1" strike="noStrike">
              <a:latin typeface="Arial"/>
            </a:endParaRPr>
          </a:p>
        </p:txBody>
      </p:sp>
      <p:sp>
        <p:nvSpPr>
          <p:cNvPr id="704" name="CustomShape 5"/>
          <p:cNvSpPr/>
          <p:nvPr/>
        </p:nvSpPr>
        <p:spPr>
          <a:xfrm>
            <a:off x="1616040" y="5142960"/>
            <a:ext cx="12934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In main():</a:t>
            </a:r>
            <a:endParaRPr b="0" lang="en-GB" sz="1800" spc="-1" strike="noStrike">
              <a:latin typeface="Arial"/>
            </a:endParaRPr>
          </a:p>
        </p:txBody>
      </p:sp>
    </p:spTree>
  </p:cSld>
  <p:timing>
    <p:tnLst>
      <p:par>
        <p:cTn id="875" dur="indefinite" restart="never" nodeType="tmRoot">
          <p:childTnLst>
            <p:seq>
              <p:cTn id="87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Phonebook Manager</a:t>
            </a:r>
            <a:endParaRPr b="0" lang="en-GB" sz="4400" spc="-1" strike="noStrike">
              <a:latin typeface="Arial"/>
            </a:endParaRPr>
          </a:p>
        </p:txBody>
      </p:sp>
      <p:sp>
        <p:nvSpPr>
          <p:cNvPr id="7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Compile and run </a:t>
            </a:r>
            <a:r>
              <a:rPr b="0" lang="en-GB" sz="2000" spc="-1" strike="noStrike">
                <a:solidFill>
                  <a:srgbClr val="000000"/>
                </a:solidFill>
                <a:latin typeface="Consolas"/>
                <a:ea typeface="Menlo Regular"/>
              </a:rPr>
              <a:t>phonebook_incomplete.cpp</a:t>
            </a:r>
            <a:r>
              <a:rPr b="0" lang="en-GB" sz="2400" spc="-1" strike="noStrike">
                <a:solidFill>
                  <a:srgbClr val="000000"/>
                </a:solidFill>
                <a:latin typeface="Calibri Light"/>
                <a:ea typeface="Calibri Light"/>
              </a:rPr>
              <a:t>.</a:t>
            </a:r>
            <a:endParaRPr b="0" lang="en-GB" sz="2400" spc="-1" strike="noStrike">
              <a:latin typeface="Arial"/>
            </a:endParaRPr>
          </a:p>
        </p:txBody>
      </p:sp>
      <p:sp>
        <p:nvSpPr>
          <p:cNvPr id="70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6493BD-CEA7-4C62-B126-0DC2D93AE24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08" name="CustomShape 4"/>
          <p:cNvSpPr/>
          <p:nvPr/>
        </p:nvSpPr>
        <p:spPr>
          <a:xfrm>
            <a:off x="2582640" y="2062800"/>
            <a:ext cx="6258240" cy="429264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Welcome to Phonebook Manager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 Load a phonebook.</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2. Print all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3. Sort the records by ascending order of the name.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4. Search the records by partial match of the name.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5. Save the phonebook.</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6. Add a new record.</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 Quit.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Please enter your choice: </a:t>
            </a:r>
            <a:r>
              <a:rPr b="0" lang="en-GB" sz="1200" spc="-1" strike="noStrike">
                <a:solidFill>
                  <a:srgbClr val="ff6600"/>
                </a:solidFill>
                <a:latin typeface="Consolas"/>
                <a:ea typeface="DejaVu Sans"/>
              </a:rPr>
              <a:t>1</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Please enter the filename: </a:t>
            </a:r>
            <a:r>
              <a:rPr b="0" lang="en-GB" sz="1200" spc="-1" strike="noStrike">
                <a:solidFill>
                  <a:srgbClr val="ff6600"/>
                </a:solidFill>
                <a:latin typeface="Consolas"/>
                <a:ea typeface="DejaVu Sans"/>
              </a:rPr>
              <a:t>phonebook.txt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---&gt;phonebook size enlarged to hold a maximum of 3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---&gt;phonebook size enlarged to hold a maximum of 3 records.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3 record(s) loaded.</a:t>
            </a:r>
            <a:endParaRPr b="0" lang="en-GB" sz="1200" spc="-1" strike="noStrike">
              <a:latin typeface="Arial"/>
            </a:endParaRPr>
          </a:p>
          <a:p>
            <a:pPr>
              <a:lnSpc>
                <a:spcPct val="100000"/>
              </a:lnSpc>
            </a:pPr>
            <a:endParaRPr b="0" lang="en-GB" sz="1200" spc="-1" strike="noStrike">
              <a:latin typeface="Arial"/>
            </a:endParaRPr>
          </a:p>
        </p:txBody>
      </p:sp>
      <p:sp>
        <p:nvSpPr>
          <p:cNvPr id="709" name="CustomShape 5"/>
          <p:cNvSpPr/>
          <p:nvPr/>
        </p:nvSpPr>
        <p:spPr>
          <a:xfrm>
            <a:off x="221040" y="2710800"/>
            <a:ext cx="2298960" cy="195084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Since we have not implemented </a:t>
            </a:r>
            <a:r>
              <a:rPr b="0" lang="en-GB" sz="1400" spc="-1" strike="noStrike">
                <a:solidFill>
                  <a:srgbClr val="000000"/>
                </a:solidFill>
                <a:latin typeface="Consolas"/>
                <a:ea typeface="DejaVu Sans"/>
              </a:rPr>
              <a:t>grow_phonebook()</a:t>
            </a:r>
            <a:r>
              <a:rPr b="0" lang="en-GB" sz="1400" spc="-1" strike="noStrike">
                <a:solidFill>
                  <a:srgbClr val="000000"/>
                </a:solidFill>
                <a:latin typeface="Segoe Print"/>
                <a:ea typeface="DejaVu Sans"/>
              </a:rPr>
              <a:t>, the program can only read in 3 records.  (Note that there are 10 records in </a:t>
            </a:r>
            <a:r>
              <a:rPr b="0" lang="en-GB" sz="1400" spc="-1" strike="noStrike">
                <a:solidFill>
                  <a:srgbClr val="000000"/>
                </a:solidFill>
                <a:latin typeface="Consolas"/>
                <a:ea typeface="DejaVu Sans"/>
              </a:rPr>
              <a:t>phonebook.txt</a:t>
            </a:r>
            <a:r>
              <a:rPr b="0" lang="en-GB" sz="1400" spc="-1" strike="noStrike">
                <a:solidFill>
                  <a:srgbClr val="000000"/>
                </a:solidFill>
                <a:latin typeface="Segoe Print"/>
                <a:ea typeface="DejaVu Sans"/>
              </a:rPr>
              <a:t>.)</a:t>
            </a:r>
            <a:endParaRPr b="0" lang="en-GB" sz="1400" spc="-1" strike="noStrike">
              <a:latin typeface="Arial"/>
            </a:endParaRPr>
          </a:p>
        </p:txBody>
      </p:sp>
      <p:sp>
        <p:nvSpPr>
          <p:cNvPr id="710" name="CustomShape 6"/>
          <p:cNvSpPr/>
          <p:nvPr/>
        </p:nvSpPr>
        <p:spPr>
          <a:xfrm>
            <a:off x="1657440" y="5916960"/>
            <a:ext cx="831960" cy="223920"/>
          </a:xfrm>
          <a:prstGeom prst="rightArrow">
            <a:avLst>
              <a:gd name="adj1" fmla="val 50000"/>
              <a:gd name="adj2" fmla="val 50000"/>
            </a:avLst>
          </a:prstGeom>
          <a:ln>
            <a:round/>
          </a:ln>
        </p:spPr>
        <p:style>
          <a:lnRef idx="2">
            <a:schemeClr val="accent2">
              <a:shade val="50000"/>
            </a:schemeClr>
          </a:lnRef>
          <a:fillRef idx="1">
            <a:schemeClr val="accent2"/>
          </a:fillRef>
          <a:effectRef idx="0">
            <a:schemeClr val="accent2"/>
          </a:effectRef>
          <a:fontRef idx="minor"/>
        </p:style>
      </p:sp>
    </p:spTree>
  </p:cSld>
  <p:timing>
    <p:tnLst>
      <p:par>
        <p:cTn id="877" dur="indefinite" restart="never" nodeType="tmRoot">
          <p:childTnLst>
            <p:seq>
              <p:cTn id="87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How to Use this Guidance Notes</a:t>
            </a:r>
            <a:endParaRPr b="0" lang="en-GB" sz="4400" spc="-1" strike="noStrike">
              <a:latin typeface="Arial"/>
            </a:endParaRPr>
          </a:p>
        </p:txBody>
      </p:sp>
      <p:sp>
        <p:nvSpPr>
          <p:cNvPr id="134" name="CustomShape 2"/>
          <p:cNvSpPr/>
          <p:nvPr/>
        </p:nvSpPr>
        <p:spPr>
          <a:xfrm>
            <a:off x="457200" y="16002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The corresponding textbook chapters that we expect you to read will also be given.  The textbook may contain more details and information than we have here in this notes, and these extra textbook materials are considered references only.</a:t>
            </a:r>
            <a:endParaRPr b="0" lang="en-GB" sz="2400" spc="-1" strike="noStrike">
              <a:latin typeface="Arial"/>
            </a:endParaRPr>
          </a:p>
          <a:p>
            <a:pPr marL="343080" indent="-34236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We suggest you to copy the code segments in this notes to the coding environment and try run the program yourself.  </a:t>
            </a:r>
            <a:endParaRPr b="0" lang="en-GB" sz="2400" spc="-1" strike="noStrike">
              <a:latin typeface="Arial"/>
            </a:endParaRPr>
          </a:p>
          <a:p>
            <a:pPr marL="343080" indent="-342360">
              <a:lnSpc>
                <a:spcPct val="100000"/>
              </a:lnSpc>
              <a:spcBef>
                <a:spcPts val="901"/>
              </a:spcBef>
              <a:buClr>
                <a:srgbClr val="000000"/>
              </a:buClr>
              <a:buFont typeface="Arial"/>
              <a:buChar char="•"/>
            </a:pPr>
            <a:r>
              <a:rPr b="0" lang="en-GB" sz="2400" spc="-1" strike="noStrike">
                <a:solidFill>
                  <a:srgbClr val="000000"/>
                </a:solidFill>
                <a:latin typeface="Calibri Light"/>
                <a:ea typeface="Calibri Light"/>
              </a:rPr>
              <a:t>Also, try make change to the code, then observe the output and deduce the behavior of the code.  This way of playing around with the code can help give you a better understanding of the programming language.</a:t>
            </a:r>
            <a:endParaRPr b="0" lang="en-GB" sz="2400" spc="-1" strike="noStrike">
              <a:latin typeface="Arial"/>
            </a:endParaRPr>
          </a:p>
        </p:txBody>
      </p:sp>
      <p:sp>
        <p:nvSpPr>
          <p:cNvPr id="13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C6239DD-6154-4ECD-A86F-EE0EE5E5148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Phonebook Manager</a:t>
            </a:r>
            <a:endParaRPr b="0" lang="en-GB" sz="4400" spc="-1" strike="noStrike">
              <a:latin typeface="Arial"/>
            </a:endParaRPr>
          </a:p>
        </p:txBody>
      </p:sp>
      <p:sp>
        <p:nvSpPr>
          <p:cNvPr id="71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After implemented </a:t>
            </a:r>
            <a:r>
              <a:rPr b="0" lang="en-GB" sz="2400" spc="-1" strike="noStrike">
                <a:solidFill>
                  <a:srgbClr val="000000"/>
                </a:solidFill>
                <a:latin typeface="Consolas"/>
                <a:ea typeface="Calibri Light"/>
              </a:rPr>
              <a:t>grow_phonebook()</a:t>
            </a:r>
            <a:r>
              <a:rPr b="0" lang="en-GB" sz="2400" spc="-1" strike="noStrike">
                <a:solidFill>
                  <a:srgbClr val="000000"/>
                </a:solidFill>
                <a:latin typeface="Calibri Light"/>
                <a:ea typeface="Calibri Light"/>
              </a:rPr>
              <a:t> correctly, the result should look like:</a:t>
            </a:r>
            <a:endParaRPr b="0" lang="en-GB" sz="2400" spc="-1" strike="noStrike">
              <a:latin typeface="Arial"/>
            </a:endParaRPr>
          </a:p>
        </p:txBody>
      </p:sp>
      <p:sp>
        <p:nvSpPr>
          <p:cNvPr id="7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42F5C7F-2D7A-485B-8E8E-93C44CB4EA9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14" name="CustomShape 4"/>
          <p:cNvSpPr/>
          <p:nvPr/>
        </p:nvSpPr>
        <p:spPr>
          <a:xfrm>
            <a:off x="1684440" y="2383200"/>
            <a:ext cx="6258240" cy="374220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 Welcome to Phonebook Manager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1. Load a phonebook.</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2. Print all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3. Sort the records by ascending order of the name.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4. Search the records by partial match of the name.</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5. Save the phonebook.</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6. Add a new record.</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0. Quit. </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Please enter your choice: </a:t>
            </a:r>
            <a:r>
              <a:rPr b="0" lang="en-GB" sz="1200" spc="-1" strike="noStrike">
                <a:solidFill>
                  <a:srgbClr val="ff6600"/>
                </a:solidFill>
                <a:latin typeface="Consolas"/>
                <a:ea typeface="DejaVu Sans"/>
              </a:rPr>
              <a:t>1</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Please enter the filename: </a:t>
            </a:r>
            <a:r>
              <a:rPr b="0" lang="en-GB" sz="1200" spc="-1" strike="noStrike">
                <a:solidFill>
                  <a:srgbClr val="ff6600"/>
                </a:solidFill>
                <a:latin typeface="Consolas"/>
                <a:ea typeface="DejaVu Sans"/>
              </a:rPr>
              <a:t>phonebook.txt</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 phonebook size enlarged to hold a maximum of 6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 phonebook size enlarged to hold a maximum of 9 records.</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---&gt; phonebook size enlarged to hold a maximum of 12 records.</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ea typeface="DejaVu Sans"/>
              </a:rPr>
              <a:t>10 record(s) loaded.</a:t>
            </a:r>
            <a:endParaRPr b="0" lang="en-GB" sz="1200" spc="-1" strike="noStrike">
              <a:latin typeface="Arial"/>
            </a:endParaRPr>
          </a:p>
        </p:txBody>
      </p:sp>
      <p:sp>
        <p:nvSpPr>
          <p:cNvPr id="715" name="CustomShape 5"/>
          <p:cNvSpPr/>
          <p:nvPr/>
        </p:nvSpPr>
        <p:spPr>
          <a:xfrm>
            <a:off x="712440" y="5692320"/>
            <a:ext cx="831960" cy="223920"/>
          </a:xfrm>
          <a:prstGeom prst="rightArrow">
            <a:avLst>
              <a:gd name="adj1" fmla="val 50000"/>
              <a:gd name="adj2" fmla="val 50000"/>
            </a:avLst>
          </a:prstGeom>
          <a:ln>
            <a:round/>
          </a:ln>
        </p:spPr>
        <p:style>
          <a:lnRef idx="2">
            <a:schemeClr val="accent2">
              <a:shade val="50000"/>
            </a:schemeClr>
          </a:lnRef>
          <a:fillRef idx="1">
            <a:schemeClr val="accent2"/>
          </a:fillRef>
          <a:effectRef idx="0">
            <a:schemeClr val="accent2"/>
          </a:effectRef>
          <a:fontRef idx="minor"/>
        </p:style>
      </p:sp>
    </p:spTree>
  </p:cSld>
  <p:timing>
    <p:tnLst>
      <p:par>
        <p:cTn id="879" dur="indefinite" restart="never" nodeType="tmRoot">
          <p:childTnLst>
            <p:seq>
              <p:cTn id="88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When will </a:t>
            </a:r>
            <a:r>
              <a:rPr b="0" lang="en-GB" sz="3200" spc="-1" strike="noStrike">
                <a:solidFill>
                  <a:srgbClr val="000000"/>
                </a:solidFill>
                <a:latin typeface="Consolas"/>
                <a:ea typeface="Avenir Next"/>
              </a:rPr>
              <a:t>grow_phonebook()</a:t>
            </a:r>
            <a:r>
              <a:rPr b="0" lang="en-GB" sz="4400" spc="-1" strike="noStrike">
                <a:solidFill>
                  <a:srgbClr val="000000"/>
                </a:solidFill>
                <a:latin typeface="Consolas"/>
                <a:ea typeface="Avenir Next"/>
              </a:rPr>
              <a:t> </a:t>
            </a:r>
            <a:r>
              <a:rPr b="0" lang="en-GB" sz="4400" spc="-1" strike="noStrike">
                <a:solidFill>
                  <a:srgbClr val="000000"/>
                </a:solidFill>
                <a:latin typeface="Avenir Next"/>
                <a:ea typeface="Avenir Next"/>
              </a:rPr>
              <a:t>be called?</a:t>
            </a:r>
            <a:endParaRPr b="0" lang="en-GB" sz="4400" spc="-1" strike="noStrike">
              <a:latin typeface="Arial"/>
            </a:endParaRPr>
          </a:p>
        </p:txBody>
      </p:sp>
      <p:sp>
        <p:nvSpPr>
          <p:cNvPr id="717" name="CustomShape 2"/>
          <p:cNvSpPr/>
          <p:nvPr/>
        </p:nvSpPr>
        <p:spPr>
          <a:xfrm>
            <a:off x="457200" y="1275840"/>
            <a:ext cx="8228880" cy="4679280"/>
          </a:xfrm>
          <a:prstGeom prst="rect">
            <a:avLst/>
          </a:prstGeom>
          <a:noFill/>
          <a:ln>
            <a:noFill/>
          </a:ln>
        </p:spPr>
        <p:style>
          <a:lnRef idx="0"/>
          <a:fillRef idx="0"/>
          <a:effectRef idx="0"/>
          <a:fontRef idx="minor"/>
        </p:style>
        <p:txBody>
          <a:bodyPr lIns="90000" rIns="90000" tIns="45000" bIns="45000"/>
          <a:p>
            <a:pPr lvl="1"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In </a:t>
            </a:r>
            <a:r>
              <a:rPr b="0" lang="en-GB" sz="2000" spc="-1" strike="noStrike">
                <a:solidFill>
                  <a:srgbClr val="000000"/>
                </a:solidFill>
                <a:latin typeface="Consolas"/>
                <a:ea typeface="Calibri Light"/>
              </a:rPr>
              <a:t>load_phonebook()</a:t>
            </a:r>
            <a:r>
              <a:rPr b="0" lang="en-GB" sz="2000" spc="-1" strike="noStrike">
                <a:solidFill>
                  <a:srgbClr val="000000"/>
                </a:solidFill>
                <a:latin typeface="Calibri Light"/>
                <a:ea typeface="Calibri Light"/>
              </a:rPr>
              <a:t> when the number of records read in exceeds the phonebook size.  </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spcBef>
                <a:spcPts val="479"/>
              </a:spcBef>
            </a:pPr>
            <a:endParaRPr b="0" lang="en-GB" sz="2000" spc="-1" strike="noStrike">
              <a:latin typeface="Arial"/>
            </a:endParaRPr>
          </a:p>
          <a:p>
            <a:pPr>
              <a:lnSpc>
                <a:spcPct val="100000"/>
              </a:lnSpc>
            </a:pPr>
            <a:endParaRPr b="0" lang="en-GB" sz="2000" spc="-1" strike="noStrike">
              <a:latin typeface="Arial"/>
            </a:endParaRPr>
          </a:p>
          <a:p>
            <a:pPr lvl="1"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Before calling </a:t>
            </a:r>
            <a:r>
              <a:rPr b="0" lang="en-GB" sz="2000" spc="-1" strike="noStrike">
                <a:solidFill>
                  <a:srgbClr val="000000"/>
                </a:solidFill>
                <a:latin typeface="Consolas"/>
                <a:ea typeface="Calibri Light"/>
              </a:rPr>
              <a:t>add_record()</a:t>
            </a:r>
            <a:r>
              <a:rPr b="0" lang="en-GB" sz="2000" spc="-1" strike="noStrike">
                <a:solidFill>
                  <a:srgbClr val="000000"/>
                </a:solidFill>
                <a:latin typeface="Calibri Light"/>
                <a:ea typeface="Calibri Light"/>
              </a:rPr>
              <a:t> when the phonebook is already full.  </a:t>
            </a:r>
            <a:endParaRPr b="0" lang="en-GB" sz="2000" spc="-1" strike="noStrike">
              <a:latin typeface="Arial"/>
            </a:endParaRPr>
          </a:p>
        </p:txBody>
      </p:sp>
      <p:sp>
        <p:nvSpPr>
          <p:cNvPr id="71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41C785-A4EC-44FA-922A-D809A3EFF76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19" name="CustomShape 4"/>
          <p:cNvSpPr/>
          <p:nvPr/>
        </p:nvSpPr>
        <p:spPr>
          <a:xfrm>
            <a:off x="1031760" y="2059560"/>
            <a:ext cx="5520600" cy="1936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int load_phonebook(...)</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if (i &gt;= phonebook_size)</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e46c0a"/>
                </a:solidFill>
                <a:latin typeface="Consolas"/>
                <a:ea typeface="DejaVu Sans"/>
              </a:rPr>
              <a:t>grow_phonebook(...);</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720" name="CustomShape 5"/>
          <p:cNvSpPr/>
          <p:nvPr/>
        </p:nvSpPr>
        <p:spPr>
          <a:xfrm>
            <a:off x="5536800" y="2133000"/>
            <a:ext cx="3304080" cy="16758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The variable </a:t>
            </a:r>
            <a:r>
              <a:rPr b="0" lang="en-GB" sz="1400" spc="-1" strike="noStrike">
                <a:solidFill>
                  <a:srgbClr val="000000"/>
                </a:solidFill>
                <a:latin typeface="Consolas"/>
                <a:ea typeface="DejaVu Sans"/>
              </a:rPr>
              <a:t>i</a:t>
            </a:r>
            <a:r>
              <a:rPr b="0" lang="en-GB" sz="1400" spc="-1" strike="noStrike">
                <a:solidFill>
                  <a:srgbClr val="000000"/>
                </a:solidFill>
                <a:latin typeface="Segoe Print"/>
                <a:ea typeface="DejaVu Sans"/>
              </a:rPr>
              <a:t> keeps track of the number of records read in so far, and </a:t>
            </a:r>
            <a:r>
              <a:rPr b="0" lang="en-GB" sz="1400" spc="-1" strike="noStrike">
                <a:solidFill>
                  <a:srgbClr val="000000"/>
                </a:solidFill>
                <a:latin typeface="Consolas"/>
                <a:ea typeface="DejaVu Sans"/>
              </a:rPr>
              <a:t>phonebook_size</a:t>
            </a:r>
            <a:r>
              <a:rPr b="0" lang="en-GB" sz="1400" spc="-1" strike="noStrike">
                <a:solidFill>
                  <a:srgbClr val="000000"/>
                </a:solidFill>
                <a:latin typeface="Segoe Print"/>
                <a:ea typeface="DejaVu Sans"/>
              </a:rPr>
              <a:t> stores the capacity of the phonebook, i.e., the size of the dynamic array for holding the records</a:t>
            </a:r>
            <a:endParaRPr b="0" lang="en-GB" sz="1400" spc="-1" strike="noStrike">
              <a:latin typeface="Arial"/>
            </a:endParaRPr>
          </a:p>
        </p:txBody>
      </p:sp>
      <p:sp>
        <p:nvSpPr>
          <p:cNvPr id="721" name="CustomShape 6"/>
          <p:cNvSpPr/>
          <p:nvPr/>
        </p:nvSpPr>
        <p:spPr>
          <a:xfrm>
            <a:off x="1031760" y="4607640"/>
            <a:ext cx="5520600" cy="1936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int main()</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a:t>
            </a:r>
            <a:endParaRPr b="0" lang="en-GB" sz="1400" spc="-1" strike="noStrike">
              <a:latin typeface="Arial"/>
            </a:endParaRPr>
          </a:p>
          <a:p>
            <a:pPr>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case '6':</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if (num_records &gt;= phonebook_size)</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e46c0a"/>
                </a:solidFill>
                <a:latin typeface="Consolas"/>
                <a:ea typeface="DejaVu Sans"/>
              </a:rPr>
              <a:t>grow_phonebook(...);</a:t>
            </a:r>
            <a:r>
              <a:rPr b="0" lang="en-GB" sz="1400" spc="-1" strike="noStrike">
                <a:solidFill>
                  <a:srgbClr val="e46c0a"/>
                </a:solidFill>
                <a:latin typeface="Consolas"/>
                <a:ea typeface="DejaVu Sans"/>
              </a:rPr>
              <a:t>	</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	</a:t>
            </a:r>
            <a:r>
              <a:rPr b="0" lang="en-GB" sz="1400" spc="-1" strike="noStrike">
                <a:solidFill>
                  <a:srgbClr val="000000"/>
                </a:solidFill>
                <a:latin typeface="Consolas"/>
                <a:ea typeface="DejaVu Sans"/>
              </a:rPr>
              <a:t>...</a:t>
            </a:r>
            <a:endParaRPr b="0" lang="en-GB" sz="1400" spc="-1" strike="noStrike">
              <a:latin typeface="Arial"/>
            </a:endParaRPr>
          </a:p>
          <a:p>
            <a:pPr marL="457200">
              <a:lnSpc>
                <a:spcPct val="100000"/>
              </a:lnSpc>
            </a:pPr>
            <a:r>
              <a:rPr b="0" lang="en-GB" sz="1400" spc="-1" strike="noStrike">
                <a:solidFill>
                  <a:srgbClr val="000000"/>
                </a:solidFill>
                <a:latin typeface="Consolas"/>
                <a:ea typeface="DejaVu Sans"/>
              </a:rPr>
              <a:t>}</a:t>
            </a:r>
            <a:endParaRPr b="0" lang="en-GB" sz="1400" spc="-1" strike="noStrike">
              <a:latin typeface="Arial"/>
            </a:endParaRPr>
          </a:p>
        </p:txBody>
      </p:sp>
      <p:sp>
        <p:nvSpPr>
          <p:cNvPr id="722" name="CustomShape 7"/>
          <p:cNvSpPr/>
          <p:nvPr/>
        </p:nvSpPr>
        <p:spPr>
          <a:xfrm>
            <a:off x="5536800" y="4607640"/>
            <a:ext cx="3304080" cy="90144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The variable </a:t>
            </a:r>
            <a:r>
              <a:rPr b="0" lang="en-GB" sz="1400" spc="-1" strike="noStrike">
                <a:solidFill>
                  <a:srgbClr val="000000"/>
                </a:solidFill>
                <a:latin typeface="Consolas"/>
                <a:ea typeface="DejaVu Sans"/>
              </a:rPr>
              <a:t>num_records </a:t>
            </a:r>
            <a:r>
              <a:rPr b="0" lang="en-GB" sz="1400" spc="-1" strike="noStrike">
                <a:solidFill>
                  <a:srgbClr val="000000"/>
                </a:solidFill>
                <a:latin typeface="Segoe Print"/>
                <a:ea typeface="DejaVu Sans"/>
              </a:rPr>
              <a:t>stores the number of records that are kept in the dynamic array</a:t>
            </a:r>
            <a:endParaRPr b="0" lang="en-GB" sz="1400" spc="-1" strike="noStrike">
              <a:latin typeface="Arial"/>
            </a:endParaRPr>
          </a:p>
        </p:txBody>
      </p:sp>
    </p:spTree>
  </p:cSld>
  <p:timing>
    <p:tnLst>
      <p:par>
        <p:cTn id="881" dur="indefinite" restart="never" nodeType="tmRoot">
          <p:childTnLst>
            <p:seq>
              <p:cTn id="88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23" name="Table 1"/>
          <p:cNvGraphicFramePr/>
          <p:nvPr/>
        </p:nvGraphicFramePr>
        <p:xfrm>
          <a:off x="1797480" y="4105080"/>
          <a:ext cx="3058920" cy="428400"/>
        </p:xfrm>
        <a:graphic>
          <a:graphicData uri="http://schemas.openxmlformats.org/drawingml/2006/table">
            <a:tbl>
              <a:tblPr/>
              <a:tblGrid>
                <a:gridCol w="611640"/>
                <a:gridCol w="611640"/>
                <a:gridCol w="611640"/>
                <a:gridCol w="611640"/>
                <a:gridCol w="612720"/>
              </a:tblGrid>
              <a:tr h="428760">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24"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What does </a:t>
            </a:r>
            <a:r>
              <a:rPr b="0" lang="en-GB" sz="4400" spc="-1" strike="noStrike">
                <a:solidFill>
                  <a:srgbClr val="000000"/>
                </a:solidFill>
                <a:latin typeface="Consolas"/>
                <a:ea typeface="Avenir Next"/>
              </a:rPr>
              <a:t>grow_phonebook() </a:t>
            </a:r>
            <a:r>
              <a:rPr b="0" lang="en-GB" sz="4400" spc="-1" strike="noStrike">
                <a:solidFill>
                  <a:srgbClr val="000000"/>
                </a:solidFill>
                <a:latin typeface="Avenir Next"/>
                <a:ea typeface="Avenir Next"/>
              </a:rPr>
              <a:t>do?</a:t>
            </a:r>
            <a:endParaRPr b="0" lang="en-GB" sz="4400" spc="-1" strike="noStrike">
              <a:latin typeface="Arial"/>
            </a:endParaRPr>
          </a:p>
        </p:txBody>
      </p:sp>
      <p:sp>
        <p:nvSpPr>
          <p:cNvPr id="72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24A02A7-0213-4CEA-80A2-4591BA76ABF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26" name="CustomShape 4"/>
          <p:cNvSpPr/>
          <p:nvPr/>
        </p:nvSpPr>
        <p:spPr>
          <a:xfrm>
            <a:off x="1267920" y="1596960"/>
            <a:ext cx="6429240" cy="700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void grow_phonebook(PhoneRec * &amp;pb, int &amp;pb_size, int n);</a:t>
            </a:r>
            <a:endParaRPr b="0" lang="en-GB" sz="1400" spc="-1" strike="noStrike">
              <a:latin typeface="Arial"/>
            </a:endParaRPr>
          </a:p>
        </p:txBody>
      </p:sp>
      <p:sp>
        <p:nvSpPr>
          <p:cNvPr id="727" name="CustomShape 5"/>
          <p:cNvSpPr/>
          <p:nvPr/>
        </p:nvSpPr>
        <p:spPr>
          <a:xfrm>
            <a:off x="457200" y="2583000"/>
            <a:ext cx="2407320" cy="82008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ea typeface="DejaVu Sans"/>
              </a:rPr>
              <a:t>pb </a:t>
            </a:r>
            <a:r>
              <a:rPr b="0" lang="en-GB" sz="1400" spc="-1" strike="noStrike">
                <a:solidFill>
                  <a:srgbClr val="000000"/>
                </a:solidFill>
                <a:latin typeface="Segoe Print"/>
                <a:ea typeface="DejaVu Sans"/>
              </a:rPr>
              <a:t>points to the dynamic array storing the phonebook </a:t>
            </a:r>
            <a:endParaRPr b="0" lang="en-GB" sz="1400" spc="-1" strike="noStrike">
              <a:latin typeface="Arial"/>
            </a:endParaRPr>
          </a:p>
        </p:txBody>
      </p:sp>
      <p:sp>
        <p:nvSpPr>
          <p:cNvPr id="728" name="CustomShape 6"/>
          <p:cNvSpPr/>
          <p:nvPr/>
        </p:nvSpPr>
        <p:spPr>
          <a:xfrm>
            <a:off x="2956680" y="2583000"/>
            <a:ext cx="2401560" cy="82008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ea typeface="DejaVu Sans"/>
              </a:rPr>
              <a:t>pb_size </a:t>
            </a:r>
            <a:r>
              <a:rPr b="0" lang="en-GB" sz="1400" spc="-1" strike="noStrike">
                <a:solidFill>
                  <a:srgbClr val="000000"/>
                </a:solidFill>
                <a:latin typeface="Segoe Print"/>
                <a:ea typeface="DejaVu Sans"/>
              </a:rPr>
              <a:t>is the current size of the dynamic array</a:t>
            </a:r>
            <a:endParaRPr b="0" lang="en-GB" sz="1400" spc="-1" strike="noStrike">
              <a:latin typeface="Arial"/>
            </a:endParaRPr>
          </a:p>
        </p:txBody>
      </p:sp>
      <p:sp>
        <p:nvSpPr>
          <p:cNvPr id="729" name="CustomShape 7"/>
          <p:cNvSpPr/>
          <p:nvPr/>
        </p:nvSpPr>
        <p:spPr>
          <a:xfrm>
            <a:off x="5420880" y="2583000"/>
            <a:ext cx="3607200" cy="9525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ea typeface="DejaVu Sans"/>
              </a:rPr>
              <a:t>n </a:t>
            </a:r>
            <a:r>
              <a:rPr b="0" lang="en-GB" sz="1400" spc="-1" strike="noStrike">
                <a:solidFill>
                  <a:srgbClr val="000000"/>
                </a:solidFill>
                <a:latin typeface="Segoe Print"/>
                <a:ea typeface="DejaVu Sans"/>
              </a:rPr>
              <a:t>is the size by which to increase the dynamic array.  Hence, the new size of the array is </a:t>
            </a:r>
            <a:r>
              <a:rPr b="0" lang="en-GB" sz="1400" spc="-1" strike="noStrike">
                <a:solidFill>
                  <a:srgbClr val="000000"/>
                </a:solidFill>
                <a:latin typeface="Consolas"/>
                <a:ea typeface="DejaVu Sans"/>
              </a:rPr>
              <a:t>pb_size + n </a:t>
            </a:r>
            <a:r>
              <a:rPr b="0" lang="en-GB" sz="1400" spc="-1" strike="noStrike">
                <a:solidFill>
                  <a:srgbClr val="000000"/>
                </a:solidFill>
                <a:latin typeface="Segoe Print"/>
                <a:ea typeface="DejaVu Sans"/>
              </a:rPr>
              <a:t>after calling this function</a:t>
            </a:r>
            <a:endParaRPr b="0" lang="en-GB" sz="1400" spc="-1" strike="noStrike">
              <a:latin typeface="Arial"/>
            </a:endParaRPr>
          </a:p>
        </p:txBody>
      </p:sp>
      <p:sp>
        <p:nvSpPr>
          <p:cNvPr id="730" name="CustomShape 8"/>
          <p:cNvSpPr/>
          <p:nvPr/>
        </p:nvSpPr>
        <p:spPr>
          <a:xfrm flipV="1">
            <a:off x="1661400" y="2110320"/>
            <a:ext cx="2612880" cy="471240"/>
          </a:xfrm>
          <a:custGeom>
            <a:avLst/>
            <a:gdLst/>
            <a:ahLst/>
            <a:rect l="l" t="t" r="r" b="b"/>
            <a:pathLst>
              <a:path w="21600" h="21600">
                <a:moveTo>
                  <a:pt x="0" y="0"/>
                </a:moveTo>
                <a:lnTo>
                  <a:pt x="21600" y="21600"/>
                </a:lnTo>
              </a:path>
            </a:pathLst>
          </a:custGeom>
          <a:noFill/>
          <a:ln>
            <a:solidFill>
              <a:srgbClr val="ff66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31" name="CustomShape 9"/>
          <p:cNvSpPr/>
          <p:nvPr/>
        </p:nvSpPr>
        <p:spPr>
          <a:xfrm flipV="1">
            <a:off x="4158000" y="2110320"/>
            <a:ext cx="1448280" cy="471240"/>
          </a:xfrm>
          <a:custGeom>
            <a:avLst/>
            <a:gdLst/>
            <a:ahLst/>
            <a:rect l="l" t="t" r="r" b="b"/>
            <a:pathLst>
              <a:path w="21600" h="21600">
                <a:moveTo>
                  <a:pt x="0" y="0"/>
                </a:moveTo>
                <a:lnTo>
                  <a:pt x="21600" y="21600"/>
                </a:lnTo>
              </a:path>
            </a:pathLst>
          </a:custGeom>
          <a:noFill/>
          <a:ln>
            <a:solidFill>
              <a:srgbClr val="ff66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32" name="CustomShape 10"/>
          <p:cNvSpPr/>
          <p:nvPr/>
        </p:nvSpPr>
        <p:spPr>
          <a:xfrm flipH="1" flipV="1">
            <a:off x="6798600" y="2110320"/>
            <a:ext cx="424800" cy="471240"/>
          </a:xfrm>
          <a:custGeom>
            <a:avLst/>
            <a:gdLst/>
            <a:ahLst/>
            <a:rect l="l" t="t" r="r" b="b"/>
            <a:pathLst>
              <a:path w="21600" h="21600">
                <a:moveTo>
                  <a:pt x="0" y="0"/>
                </a:moveTo>
                <a:lnTo>
                  <a:pt x="21600" y="21600"/>
                </a:lnTo>
              </a:path>
            </a:pathLst>
          </a:custGeom>
          <a:noFill/>
          <a:ln>
            <a:solidFill>
              <a:srgbClr val="ff66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33" name="CustomShape 11"/>
          <p:cNvSpPr/>
          <p:nvPr/>
        </p:nvSpPr>
        <p:spPr>
          <a:xfrm>
            <a:off x="1245600" y="1281600"/>
            <a:ext cx="2302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ea typeface="DejaVu Sans"/>
              </a:rPr>
              <a:t>function prototype</a:t>
            </a:r>
            <a:endParaRPr b="0" lang="en-GB" sz="1800" spc="-1" strike="noStrike">
              <a:latin typeface="Arial"/>
            </a:endParaRPr>
          </a:p>
        </p:txBody>
      </p:sp>
      <p:sp>
        <p:nvSpPr>
          <p:cNvPr id="734" name="CustomShape 12"/>
          <p:cNvSpPr/>
          <p:nvPr/>
        </p:nvSpPr>
        <p:spPr>
          <a:xfrm>
            <a:off x="317160" y="4465440"/>
            <a:ext cx="1413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phonebook</a:t>
            </a:r>
            <a:endParaRPr b="0" lang="en-GB" sz="1800" spc="-1" strike="noStrike">
              <a:latin typeface="Arial"/>
            </a:endParaRPr>
          </a:p>
        </p:txBody>
      </p:sp>
      <p:sp>
        <p:nvSpPr>
          <p:cNvPr id="735" name="CustomShape 13"/>
          <p:cNvSpPr/>
          <p:nvPr/>
        </p:nvSpPr>
        <p:spPr>
          <a:xfrm>
            <a:off x="902160" y="411840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36" name="CustomShape 14"/>
          <p:cNvSpPr/>
          <p:nvPr/>
        </p:nvSpPr>
        <p:spPr>
          <a:xfrm>
            <a:off x="1189080" y="4287600"/>
            <a:ext cx="607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37" name="CustomShape 15"/>
          <p:cNvSpPr/>
          <p:nvPr/>
        </p:nvSpPr>
        <p:spPr>
          <a:xfrm>
            <a:off x="1957680" y="4465440"/>
            <a:ext cx="2648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phonebook_size = 5</a:t>
            </a:r>
            <a:endParaRPr b="0" lang="en-GB" sz="1800" spc="-1" strike="noStrike">
              <a:latin typeface="Arial"/>
            </a:endParaRPr>
          </a:p>
        </p:txBody>
      </p:sp>
      <p:sp>
        <p:nvSpPr>
          <p:cNvPr id="738" name="CustomShape 16"/>
          <p:cNvSpPr/>
          <p:nvPr/>
        </p:nvSpPr>
        <p:spPr>
          <a:xfrm>
            <a:off x="452160" y="4955040"/>
            <a:ext cx="5193360" cy="5774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After calling </a:t>
            </a:r>
            <a:br/>
            <a:r>
              <a:rPr b="0" lang="en-GB" sz="1400" spc="-1" strike="noStrike">
                <a:solidFill>
                  <a:srgbClr val="000000"/>
                </a:solidFill>
                <a:latin typeface="Consolas"/>
                <a:ea typeface="DejaVu Sans"/>
              </a:rPr>
              <a:t>grow_phonebook( phonebook, phonebook_size, 2 );</a:t>
            </a:r>
            <a:endParaRPr b="0" lang="en-GB" sz="1400" spc="-1" strike="noStrike">
              <a:latin typeface="Arial"/>
            </a:endParaRPr>
          </a:p>
        </p:txBody>
      </p:sp>
      <p:sp>
        <p:nvSpPr>
          <p:cNvPr id="739" name="CustomShape 17"/>
          <p:cNvSpPr/>
          <p:nvPr/>
        </p:nvSpPr>
        <p:spPr>
          <a:xfrm>
            <a:off x="281880" y="3683160"/>
            <a:ext cx="1249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ea typeface="DejaVu Sans"/>
              </a:rPr>
              <a:t>Example:</a:t>
            </a:r>
            <a:endParaRPr b="0" lang="en-GB" sz="1800" spc="-1" strike="noStrike">
              <a:latin typeface="Arial"/>
            </a:endParaRPr>
          </a:p>
        </p:txBody>
      </p:sp>
      <p:graphicFrame>
        <p:nvGraphicFramePr>
          <p:cNvPr id="740" name="Table 18"/>
          <p:cNvGraphicFramePr/>
          <p:nvPr/>
        </p:nvGraphicFramePr>
        <p:xfrm>
          <a:off x="1797480" y="5571720"/>
          <a:ext cx="4282920" cy="457200"/>
        </p:xfrm>
        <a:graphic>
          <a:graphicData uri="http://schemas.openxmlformats.org/drawingml/2006/table">
            <a:tbl>
              <a:tblPr/>
              <a:tblGrid>
                <a:gridCol w="611640"/>
                <a:gridCol w="611640"/>
                <a:gridCol w="611640"/>
                <a:gridCol w="611640"/>
                <a:gridCol w="611640"/>
                <a:gridCol w="611640"/>
                <a:gridCol w="61344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41" name="CustomShape 19"/>
          <p:cNvSpPr/>
          <p:nvPr/>
        </p:nvSpPr>
        <p:spPr>
          <a:xfrm>
            <a:off x="317160" y="5914800"/>
            <a:ext cx="1413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phonebook</a:t>
            </a:r>
            <a:endParaRPr b="0" lang="en-GB" sz="1800" spc="-1" strike="noStrike">
              <a:latin typeface="Arial"/>
            </a:endParaRPr>
          </a:p>
        </p:txBody>
      </p:sp>
      <p:sp>
        <p:nvSpPr>
          <p:cNvPr id="742" name="CustomShape 20"/>
          <p:cNvSpPr/>
          <p:nvPr/>
        </p:nvSpPr>
        <p:spPr>
          <a:xfrm>
            <a:off x="902160" y="556812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43" name="CustomShape 21"/>
          <p:cNvSpPr/>
          <p:nvPr/>
        </p:nvSpPr>
        <p:spPr>
          <a:xfrm>
            <a:off x="1189080" y="5737320"/>
            <a:ext cx="607680" cy="16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44" name="CustomShape 22"/>
          <p:cNvSpPr/>
          <p:nvPr/>
        </p:nvSpPr>
        <p:spPr>
          <a:xfrm>
            <a:off x="1957680" y="5914800"/>
            <a:ext cx="2648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phonebook_size = 7</a:t>
            </a:r>
            <a:endParaRPr b="0" lang="en-GB" sz="1800" spc="-1" strike="noStrike">
              <a:latin typeface="Arial"/>
            </a:endParaRPr>
          </a:p>
        </p:txBody>
      </p:sp>
      <p:sp>
        <p:nvSpPr>
          <p:cNvPr id="745" name="CustomShape 23"/>
          <p:cNvSpPr/>
          <p:nvPr/>
        </p:nvSpPr>
        <p:spPr>
          <a:xfrm>
            <a:off x="5297040" y="3881520"/>
            <a:ext cx="3607200" cy="952560"/>
          </a:xfrm>
          <a:prstGeom prst="roundRect">
            <a:avLst>
              <a:gd name="adj" fmla="val 16667"/>
            </a:avLst>
          </a:prstGeom>
          <a:solidFill>
            <a:schemeClr val="accent4">
              <a:lumMod val="40000"/>
              <a:lumOff val="60000"/>
            </a:schemeClr>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Consolas"/>
                <a:ea typeface="DejaVu Sans"/>
              </a:rPr>
              <a:t>phonebook_size </a:t>
            </a:r>
            <a:r>
              <a:rPr b="0" lang="en-GB" sz="1400" spc="-1" strike="noStrike">
                <a:solidFill>
                  <a:srgbClr val="000000"/>
                </a:solidFill>
                <a:latin typeface="Segoe Print"/>
                <a:ea typeface="DejaVu Sans"/>
              </a:rPr>
              <a:t>is modified and hence it is passed as a reference parameter</a:t>
            </a:r>
            <a:endParaRPr b="0" lang="en-GB" sz="1400" spc="-1" strike="noStrike">
              <a:latin typeface="Arial"/>
            </a:endParaRPr>
          </a:p>
        </p:txBody>
      </p:sp>
      <p:sp>
        <p:nvSpPr>
          <p:cNvPr id="746" name="CustomShape 24"/>
          <p:cNvSpPr/>
          <p:nvPr/>
        </p:nvSpPr>
        <p:spPr>
          <a:xfrm>
            <a:off x="6241680" y="4834800"/>
            <a:ext cx="2585160" cy="1613520"/>
          </a:xfrm>
          <a:prstGeom prst="roundRect">
            <a:avLst>
              <a:gd name="adj" fmla="val 16667"/>
            </a:avLst>
          </a:prstGeom>
          <a:solidFill>
            <a:schemeClr val="accent4">
              <a:lumMod val="40000"/>
              <a:lumOff val="60000"/>
            </a:schemeClr>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 </a:t>
            </a:r>
            <a:r>
              <a:rPr b="0" lang="en-GB" sz="1400" spc="-1" strike="noStrike">
                <a:solidFill>
                  <a:srgbClr val="000000"/>
                </a:solidFill>
                <a:latin typeface="Segoe Print"/>
                <a:ea typeface="DejaVu Sans"/>
              </a:rPr>
              <a:t>the new array occupies a new chunk of memory and hence the pointer </a:t>
            </a:r>
            <a:r>
              <a:rPr b="0" lang="en-GB" sz="1400" spc="-1" strike="noStrike">
                <a:solidFill>
                  <a:srgbClr val="000000"/>
                </a:solidFill>
                <a:latin typeface="Consolas"/>
                <a:ea typeface="DejaVu Sans"/>
              </a:rPr>
              <a:t>phonebook</a:t>
            </a:r>
            <a:r>
              <a:rPr b="0" lang="en-GB" sz="1400" spc="-1" strike="noStrike">
                <a:solidFill>
                  <a:srgbClr val="000000"/>
                </a:solidFill>
                <a:latin typeface="Segoe Print"/>
                <a:ea typeface="DejaVu Sans"/>
              </a:rPr>
              <a:t> needs also be modified; it is therefore passed as a reference parameter</a:t>
            </a:r>
            <a:endParaRPr b="0" lang="en-GB" sz="1400" spc="-1" strike="noStrike">
              <a:latin typeface="Arial"/>
            </a:endParaRPr>
          </a:p>
        </p:txBody>
      </p:sp>
    </p:spTree>
  </p:cSld>
  <p:timing>
    <p:tnLst>
      <p:par>
        <p:cTn id="883" dur="indefinite" restart="never" nodeType="tmRoot">
          <p:childTnLst>
            <p:seq>
              <p:cTn id="88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Implementing </a:t>
            </a:r>
            <a:r>
              <a:rPr b="0" lang="en-GB" sz="3600" spc="-1" strike="noStrike">
                <a:solidFill>
                  <a:srgbClr val="000000"/>
                </a:solidFill>
                <a:latin typeface="Consolas"/>
                <a:ea typeface="Avenir Next"/>
              </a:rPr>
              <a:t>grow_phonebook()</a:t>
            </a:r>
            <a:endParaRPr b="0" lang="en-GB" sz="3600" spc="-1" strike="noStrike">
              <a:latin typeface="Arial"/>
            </a:endParaRPr>
          </a:p>
        </p:txBody>
      </p:sp>
      <p:sp>
        <p:nvSpPr>
          <p:cNvPr id="748" name="CustomShape 2"/>
          <p:cNvSpPr/>
          <p:nvPr/>
        </p:nvSpPr>
        <p:spPr>
          <a:xfrm>
            <a:off x="457200" y="2261520"/>
            <a:ext cx="8228880" cy="386388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endParaRPr b="0" lang="en-GB" sz="1800" spc="-1" strike="noStrike">
              <a:latin typeface="Arial"/>
            </a:endParaRPr>
          </a:p>
          <a:p>
            <a:pPr>
              <a:lnSpc>
                <a:spcPct val="100000"/>
              </a:lnSpc>
              <a:spcBef>
                <a:spcPts val="479"/>
              </a:spcBef>
            </a:pPr>
            <a:endParaRPr b="0" lang="en-GB" sz="18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Now, let's do the following steps for </a:t>
            </a:r>
            <a:r>
              <a:rPr b="0" lang="en-GB" sz="1800" spc="-1" strike="noStrike">
                <a:solidFill>
                  <a:srgbClr val="000000"/>
                </a:solidFill>
                <a:latin typeface="Consolas"/>
                <a:ea typeface="Calibri Light"/>
              </a:rPr>
              <a:t>grow_phonebook()</a:t>
            </a:r>
            <a:endParaRPr b="0" lang="en-GB" sz="18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ff0000"/>
                </a:solidFill>
                <a:latin typeface="Calibri Light"/>
                <a:ea typeface="Calibri Light"/>
              </a:rPr>
              <a:t>Step 1:  </a:t>
            </a:r>
            <a:r>
              <a:rPr b="0" lang="en-GB" sz="2400" spc="-1" strike="noStrike">
                <a:solidFill>
                  <a:srgbClr val="000000"/>
                </a:solidFill>
                <a:latin typeface="Calibri Light"/>
                <a:ea typeface="Calibri Light"/>
              </a:rPr>
              <a:t>create a new dynamic array with a new size equals </a:t>
            </a:r>
            <a:r>
              <a:rPr b="0" lang="en-GB" sz="1800" spc="-1" strike="noStrike">
                <a:solidFill>
                  <a:srgbClr val="000000"/>
                </a:solidFill>
                <a:latin typeface="Consolas"/>
                <a:ea typeface="Calibri Light"/>
              </a:rPr>
              <a:t>pb_size + n </a:t>
            </a:r>
            <a:r>
              <a:rPr b="0" lang="en-GB" sz="2400" spc="-1" strike="noStrike">
                <a:solidFill>
                  <a:srgbClr val="000000"/>
                </a:solidFill>
                <a:latin typeface="Calibri Light"/>
                <a:ea typeface="Calibri Light"/>
              </a:rPr>
              <a:t>dynamic array, pointed to by a pointer</a:t>
            </a:r>
            <a:endParaRPr b="0" lang="en-GB" sz="2400" spc="-1" strike="noStrike">
              <a:latin typeface="Arial"/>
            </a:endParaRPr>
          </a:p>
        </p:txBody>
      </p:sp>
      <p:sp>
        <p:nvSpPr>
          <p:cNvPr id="74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19A4C50-0F35-4FF7-844D-A92AD0DA53B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50" name="CustomShape 4"/>
          <p:cNvSpPr/>
          <p:nvPr/>
        </p:nvSpPr>
        <p:spPr>
          <a:xfrm>
            <a:off x="1267920" y="1436400"/>
            <a:ext cx="6429240" cy="700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DejaVu Sans"/>
              </a:rPr>
              <a:t>void grow_phonebook(PhoneRec * &amp;pb, int &amp;pb_size, int n);</a:t>
            </a:r>
            <a:endParaRPr b="0" lang="en-GB" sz="1400" spc="-1" strike="noStrike">
              <a:latin typeface="Arial"/>
            </a:endParaRPr>
          </a:p>
        </p:txBody>
      </p:sp>
      <p:sp>
        <p:nvSpPr>
          <p:cNvPr id="751" name="CustomShape 5"/>
          <p:cNvSpPr/>
          <p:nvPr/>
        </p:nvSpPr>
        <p:spPr>
          <a:xfrm>
            <a:off x="2599560" y="272196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pb</a:t>
            </a:r>
            <a:endParaRPr b="0" lang="en-GB" sz="1800" spc="-1" strike="noStrike">
              <a:latin typeface="Arial"/>
            </a:endParaRPr>
          </a:p>
        </p:txBody>
      </p:sp>
      <p:sp>
        <p:nvSpPr>
          <p:cNvPr id="752" name="CustomShape 6"/>
          <p:cNvSpPr/>
          <p:nvPr/>
        </p:nvSpPr>
        <p:spPr>
          <a:xfrm>
            <a:off x="2598120" y="237528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53" name="CustomShape 7"/>
          <p:cNvSpPr/>
          <p:nvPr/>
        </p:nvSpPr>
        <p:spPr>
          <a:xfrm>
            <a:off x="2885040" y="2544120"/>
            <a:ext cx="607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54" name="CustomShape 8"/>
          <p:cNvSpPr/>
          <p:nvPr/>
        </p:nvSpPr>
        <p:spPr>
          <a:xfrm>
            <a:off x="3452760" y="2706480"/>
            <a:ext cx="2623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ea typeface="DejaVu Sans"/>
              </a:rPr>
              <a:t>array of size </a:t>
            </a:r>
            <a:r>
              <a:rPr b="0" lang="en-GB" sz="1800" spc="-1" strike="noStrike">
                <a:solidFill>
                  <a:srgbClr val="000000"/>
                </a:solidFill>
                <a:latin typeface="Consolas"/>
                <a:ea typeface="DejaVu Sans"/>
              </a:rPr>
              <a:t>pb_size</a:t>
            </a:r>
            <a:endParaRPr b="0" lang="en-GB" sz="1800" spc="-1" strike="noStrike">
              <a:latin typeface="Arial"/>
            </a:endParaRPr>
          </a:p>
        </p:txBody>
      </p:sp>
      <p:graphicFrame>
        <p:nvGraphicFramePr>
          <p:cNvPr id="755" name="Table 9"/>
          <p:cNvGraphicFramePr/>
          <p:nvPr/>
        </p:nvGraphicFramePr>
        <p:xfrm>
          <a:off x="3493440" y="5028480"/>
          <a:ext cx="4203720" cy="457200"/>
        </p:xfrm>
        <a:graphic>
          <a:graphicData uri="http://schemas.openxmlformats.org/drawingml/2006/table">
            <a:tbl>
              <a:tblPr/>
              <a:tblGrid>
                <a:gridCol w="420120"/>
                <a:gridCol w="420120"/>
                <a:gridCol w="420120"/>
                <a:gridCol w="420120"/>
                <a:gridCol w="420120"/>
                <a:gridCol w="420120"/>
                <a:gridCol w="420120"/>
                <a:gridCol w="420120"/>
                <a:gridCol w="420120"/>
                <a:gridCol w="42300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56" name="CustomShape 10"/>
          <p:cNvSpPr/>
          <p:nvPr/>
        </p:nvSpPr>
        <p:spPr>
          <a:xfrm>
            <a:off x="2300400" y="5388840"/>
            <a:ext cx="1002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pb_new</a:t>
            </a:r>
            <a:endParaRPr b="0" lang="en-GB" sz="1800" spc="-1" strike="noStrike">
              <a:latin typeface="Arial"/>
            </a:endParaRPr>
          </a:p>
        </p:txBody>
      </p:sp>
      <p:sp>
        <p:nvSpPr>
          <p:cNvPr id="757" name="CustomShape 11"/>
          <p:cNvSpPr/>
          <p:nvPr/>
        </p:nvSpPr>
        <p:spPr>
          <a:xfrm>
            <a:off x="2598120" y="504180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58" name="CustomShape 12"/>
          <p:cNvSpPr/>
          <p:nvPr/>
        </p:nvSpPr>
        <p:spPr>
          <a:xfrm>
            <a:off x="2885040" y="5211000"/>
            <a:ext cx="607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59" name="CustomShape 13"/>
          <p:cNvSpPr/>
          <p:nvPr/>
        </p:nvSpPr>
        <p:spPr>
          <a:xfrm>
            <a:off x="3431520" y="5373360"/>
            <a:ext cx="3172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ea typeface="DejaVu Sans"/>
              </a:rPr>
              <a:t>array of size </a:t>
            </a:r>
            <a:r>
              <a:rPr b="0" lang="en-GB" sz="1800" spc="-1" strike="noStrike">
                <a:solidFill>
                  <a:srgbClr val="000000"/>
                </a:solidFill>
                <a:latin typeface="Consolas"/>
                <a:ea typeface="DejaVu Sans"/>
              </a:rPr>
              <a:t>pb_size + n</a:t>
            </a:r>
            <a:endParaRPr b="0" lang="en-GB" sz="1800" spc="-1" strike="noStrike">
              <a:latin typeface="Arial"/>
            </a:endParaRPr>
          </a:p>
        </p:txBody>
      </p:sp>
      <p:graphicFrame>
        <p:nvGraphicFramePr>
          <p:cNvPr id="760" name="Table 14"/>
          <p:cNvGraphicFramePr/>
          <p:nvPr/>
        </p:nvGraphicFramePr>
        <p:xfrm>
          <a:off x="3493440" y="2374560"/>
          <a:ext cx="2942280" cy="457200"/>
        </p:xfrm>
        <a:graphic>
          <a:graphicData uri="http://schemas.openxmlformats.org/drawingml/2006/table">
            <a:tbl>
              <a:tblPr/>
              <a:tblGrid>
                <a:gridCol w="420120"/>
                <a:gridCol w="420120"/>
                <a:gridCol w="420120"/>
                <a:gridCol w="420120"/>
                <a:gridCol w="420120"/>
                <a:gridCol w="420120"/>
                <a:gridCol w="42192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61" name="CustomShape 15"/>
          <p:cNvSpPr/>
          <p:nvPr/>
        </p:nvSpPr>
        <p:spPr>
          <a:xfrm>
            <a:off x="840240" y="5826960"/>
            <a:ext cx="3515040" cy="5976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What is the data type of </a:t>
            </a:r>
            <a:r>
              <a:rPr b="0" lang="en-GB" sz="1400" spc="-1" strike="noStrike">
                <a:solidFill>
                  <a:srgbClr val="000000"/>
                </a:solidFill>
                <a:latin typeface="Consolas"/>
                <a:ea typeface="DejaVu Sans"/>
              </a:rPr>
              <a:t>pb_new</a:t>
            </a:r>
            <a:r>
              <a:rPr b="0" lang="en-GB" sz="1400" spc="-1" strike="noStrike">
                <a:solidFill>
                  <a:srgbClr val="000000"/>
                </a:solidFill>
                <a:latin typeface="Segoe Print"/>
                <a:ea typeface="DejaVu Sans"/>
              </a:rPr>
              <a:t>?</a:t>
            </a:r>
            <a:endParaRPr b="0" lang="en-GB" sz="1400" spc="-1" strike="noStrike">
              <a:latin typeface="Arial"/>
            </a:endParaRPr>
          </a:p>
        </p:txBody>
      </p:sp>
      <p:sp>
        <p:nvSpPr>
          <p:cNvPr id="762" name="CustomShape 16"/>
          <p:cNvSpPr/>
          <p:nvPr/>
        </p:nvSpPr>
        <p:spPr>
          <a:xfrm>
            <a:off x="4716000" y="5826960"/>
            <a:ext cx="3515040" cy="5976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How to create a dynamic array?</a:t>
            </a:r>
            <a:endParaRPr b="0" lang="en-GB" sz="1400" spc="-1" strike="noStrike">
              <a:latin typeface="Arial"/>
            </a:endParaRPr>
          </a:p>
        </p:txBody>
      </p:sp>
    </p:spTree>
  </p:cSld>
  <p:timing>
    <p:tnLst>
      <p:par>
        <p:cTn id="885" dur="indefinite" restart="never" nodeType="tmRoot">
          <p:childTnLst>
            <p:seq>
              <p:cTn id="88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Implementing </a:t>
            </a:r>
            <a:r>
              <a:rPr b="0" lang="en-GB" sz="4400" spc="-1" strike="noStrike">
                <a:solidFill>
                  <a:srgbClr val="000000"/>
                </a:solidFill>
                <a:latin typeface="Consolas"/>
                <a:ea typeface="Avenir Next"/>
              </a:rPr>
              <a:t>grow_phonebook()</a:t>
            </a:r>
            <a:endParaRPr b="0" lang="en-GB" sz="4400" spc="-1" strike="noStrike">
              <a:latin typeface="Arial"/>
            </a:endParaRPr>
          </a:p>
        </p:txBody>
      </p:sp>
      <p:sp>
        <p:nvSpPr>
          <p:cNvPr id="76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1" lang="en-GB" sz="2400" spc="-1" strike="noStrike">
                <a:solidFill>
                  <a:srgbClr val="ff0000"/>
                </a:solidFill>
                <a:latin typeface="Calibri Light"/>
                <a:ea typeface="Calibri Light"/>
              </a:rPr>
              <a:t>Step 2:  </a:t>
            </a:r>
            <a:r>
              <a:rPr b="0" lang="en-GB" sz="2400" spc="-1" strike="noStrike">
                <a:solidFill>
                  <a:srgbClr val="000000"/>
                </a:solidFill>
                <a:latin typeface="Calibri Light"/>
                <a:ea typeface="Calibri Light"/>
              </a:rPr>
              <a:t>Copy all the records from the original array to the new array</a:t>
            </a:r>
            <a:endParaRPr b="0" lang="en-GB" sz="2400" spc="-1" strike="noStrike">
              <a:latin typeface="Arial"/>
            </a:endParaRPr>
          </a:p>
        </p:txBody>
      </p:sp>
      <p:sp>
        <p:nvSpPr>
          <p:cNvPr id="76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AC311EF-AC24-42FB-AE0D-036F6DFBB77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66" name="CustomShape 4"/>
          <p:cNvSpPr/>
          <p:nvPr/>
        </p:nvSpPr>
        <p:spPr>
          <a:xfrm>
            <a:off x="2599560" y="303480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pb</a:t>
            </a:r>
            <a:endParaRPr b="0" lang="en-GB" sz="1800" spc="-1" strike="noStrike">
              <a:latin typeface="Arial"/>
            </a:endParaRPr>
          </a:p>
        </p:txBody>
      </p:sp>
      <p:sp>
        <p:nvSpPr>
          <p:cNvPr id="767" name="CustomShape 5"/>
          <p:cNvSpPr/>
          <p:nvPr/>
        </p:nvSpPr>
        <p:spPr>
          <a:xfrm>
            <a:off x="2598120" y="268776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68" name="CustomShape 6"/>
          <p:cNvSpPr/>
          <p:nvPr/>
        </p:nvSpPr>
        <p:spPr>
          <a:xfrm>
            <a:off x="2885040" y="2856960"/>
            <a:ext cx="607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69" name="CustomShape 7"/>
          <p:cNvSpPr/>
          <p:nvPr/>
        </p:nvSpPr>
        <p:spPr>
          <a:xfrm>
            <a:off x="3452760" y="2317680"/>
            <a:ext cx="2623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ea typeface="DejaVu Sans"/>
              </a:rPr>
              <a:t>array of size </a:t>
            </a:r>
            <a:r>
              <a:rPr b="0" lang="en-GB" sz="1800" spc="-1" strike="noStrike">
                <a:solidFill>
                  <a:srgbClr val="000000"/>
                </a:solidFill>
                <a:latin typeface="Consolas"/>
                <a:ea typeface="DejaVu Sans"/>
              </a:rPr>
              <a:t>pb_size</a:t>
            </a:r>
            <a:endParaRPr b="0" lang="en-GB" sz="1800" spc="-1" strike="noStrike">
              <a:latin typeface="Arial"/>
            </a:endParaRPr>
          </a:p>
        </p:txBody>
      </p:sp>
      <p:graphicFrame>
        <p:nvGraphicFramePr>
          <p:cNvPr id="770" name="Table 8"/>
          <p:cNvGraphicFramePr/>
          <p:nvPr/>
        </p:nvGraphicFramePr>
        <p:xfrm>
          <a:off x="3493440" y="2687040"/>
          <a:ext cx="2942280" cy="457200"/>
        </p:xfrm>
        <a:graphic>
          <a:graphicData uri="http://schemas.openxmlformats.org/drawingml/2006/table">
            <a:tbl>
              <a:tblPr/>
              <a:tblGrid>
                <a:gridCol w="420120"/>
                <a:gridCol w="420120"/>
                <a:gridCol w="420120"/>
                <a:gridCol w="420120"/>
                <a:gridCol w="420120"/>
                <a:gridCol w="420120"/>
                <a:gridCol w="42192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graphicFrame>
        <p:nvGraphicFramePr>
          <p:cNvPr id="771" name="Table 9"/>
          <p:cNvGraphicFramePr/>
          <p:nvPr/>
        </p:nvGraphicFramePr>
        <p:xfrm>
          <a:off x="3493440" y="3699000"/>
          <a:ext cx="4203720" cy="457200"/>
        </p:xfrm>
        <a:graphic>
          <a:graphicData uri="http://schemas.openxmlformats.org/drawingml/2006/table">
            <a:tbl>
              <a:tblPr/>
              <a:tblGrid>
                <a:gridCol w="420120"/>
                <a:gridCol w="420120"/>
                <a:gridCol w="420120"/>
                <a:gridCol w="420120"/>
                <a:gridCol w="420120"/>
                <a:gridCol w="420120"/>
                <a:gridCol w="420120"/>
                <a:gridCol w="420120"/>
                <a:gridCol w="420120"/>
                <a:gridCol w="42300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72" name="CustomShape 10"/>
          <p:cNvSpPr/>
          <p:nvPr/>
        </p:nvSpPr>
        <p:spPr>
          <a:xfrm>
            <a:off x="2300400" y="4059360"/>
            <a:ext cx="1002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pb_new</a:t>
            </a:r>
            <a:endParaRPr b="0" lang="en-GB" sz="1800" spc="-1" strike="noStrike">
              <a:latin typeface="Arial"/>
            </a:endParaRPr>
          </a:p>
        </p:txBody>
      </p:sp>
      <p:sp>
        <p:nvSpPr>
          <p:cNvPr id="773" name="CustomShape 11"/>
          <p:cNvSpPr/>
          <p:nvPr/>
        </p:nvSpPr>
        <p:spPr>
          <a:xfrm>
            <a:off x="2598120" y="371268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74" name="CustomShape 12"/>
          <p:cNvSpPr/>
          <p:nvPr/>
        </p:nvSpPr>
        <p:spPr>
          <a:xfrm>
            <a:off x="2885040" y="3881520"/>
            <a:ext cx="607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75" name="CustomShape 13"/>
          <p:cNvSpPr/>
          <p:nvPr/>
        </p:nvSpPr>
        <p:spPr>
          <a:xfrm>
            <a:off x="3431520" y="4043880"/>
            <a:ext cx="3172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ea typeface="DejaVu Sans"/>
              </a:rPr>
              <a:t>array of size </a:t>
            </a:r>
            <a:r>
              <a:rPr b="0" lang="en-GB" sz="1800" spc="-1" strike="noStrike">
                <a:solidFill>
                  <a:srgbClr val="000000"/>
                </a:solidFill>
                <a:latin typeface="Consolas"/>
                <a:ea typeface="DejaVu Sans"/>
              </a:rPr>
              <a:t>pb_size + n</a:t>
            </a:r>
            <a:endParaRPr b="0" lang="en-GB" sz="1800" spc="-1" strike="noStrike">
              <a:latin typeface="Arial"/>
            </a:endParaRPr>
          </a:p>
        </p:txBody>
      </p:sp>
      <p:sp>
        <p:nvSpPr>
          <p:cNvPr id="776" name="CustomShape 14"/>
          <p:cNvSpPr/>
          <p:nvPr/>
        </p:nvSpPr>
        <p:spPr>
          <a:xfrm>
            <a:off x="3612240" y="3128760"/>
            <a:ext cx="166320" cy="50760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77" name="CustomShape 15"/>
          <p:cNvSpPr/>
          <p:nvPr/>
        </p:nvSpPr>
        <p:spPr>
          <a:xfrm>
            <a:off x="4035960" y="3128760"/>
            <a:ext cx="166320" cy="50760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78" name="CustomShape 16"/>
          <p:cNvSpPr/>
          <p:nvPr/>
        </p:nvSpPr>
        <p:spPr>
          <a:xfrm>
            <a:off x="4460040" y="3128760"/>
            <a:ext cx="166320" cy="50760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79" name="CustomShape 17"/>
          <p:cNvSpPr/>
          <p:nvPr/>
        </p:nvSpPr>
        <p:spPr>
          <a:xfrm>
            <a:off x="4884120" y="3128760"/>
            <a:ext cx="166320" cy="50760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0" name="CustomShape 18"/>
          <p:cNvSpPr/>
          <p:nvPr/>
        </p:nvSpPr>
        <p:spPr>
          <a:xfrm>
            <a:off x="5308200" y="3128760"/>
            <a:ext cx="166320" cy="50760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1" name="CustomShape 19"/>
          <p:cNvSpPr/>
          <p:nvPr/>
        </p:nvSpPr>
        <p:spPr>
          <a:xfrm>
            <a:off x="5732280" y="3128760"/>
            <a:ext cx="166320" cy="50760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2" name="CustomShape 20"/>
          <p:cNvSpPr/>
          <p:nvPr/>
        </p:nvSpPr>
        <p:spPr>
          <a:xfrm>
            <a:off x="6156000" y="3128760"/>
            <a:ext cx="166320" cy="507600"/>
          </a:xfrm>
          <a:prstGeom prst="downArrow">
            <a:avLst>
              <a:gd name="adj1" fmla="val 50000"/>
              <a:gd name="adj2" fmla="val 50000"/>
            </a:avLst>
          </a:prstGeom>
          <a:ln>
            <a:solidFill>
              <a:srgbClr val="7d5fa0"/>
            </a:solidFill>
            <a:round/>
          </a:ln>
          <a:effectLst>
            <a:outerShdw blurRad="40000" dir="5400000" dist="23000" rotWithShape="0">
              <a:srgbClr val="000000">
                <a:alpha val="35000"/>
              </a:srgbClr>
            </a:outerShdw>
          </a:effectLst>
        </p:spPr>
        <p:style>
          <a:lnRef idx="1">
            <a:schemeClr val="accent4"/>
          </a:lnRef>
          <a:fillRef idx="3">
            <a:schemeClr val="accent4"/>
          </a:fillRef>
          <a:effectRef idx="2">
            <a:schemeClr val="accent4"/>
          </a:effectRef>
          <a:fontRef idx="minor"/>
        </p:style>
      </p:sp>
      <p:sp>
        <p:nvSpPr>
          <p:cNvPr id="783" name="CustomShape 21"/>
          <p:cNvSpPr/>
          <p:nvPr/>
        </p:nvSpPr>
        <p:spPr>
          <a:xfrm>
            <a:off x="1371960" y="4916160"/>
            <a:ext cx="6509880" cy="98784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You just need to treat it as ordinary copying of array elements.  Remember that a pointer to array can be used as an array name for accessing the elements, e.g., you may write </a:t>
            </a:r>
            <a:r>
              <a:rPr b="0" lang="en-GB" sz="1400" spc="-1" strike="noStrike">
                <a:solidFill>
                  <a:srgbClr val="000000"/>
                </a:solidFill>
                <a:latin typeface="Consolas"/>
                <a:ea typeface="DejaVu Sans"/>
              </a:rPr>
              <a:t>pb[i]</a:t>
            </a:r>
            <a:r>
              <a:rPr b="0" lang="en-GB" sz="1400" spc="-1" strike="noStrike">
                <a:solidFill>
                  <a:srgbClr val="000000"/>
                </a:solidFill>
                <a:latin typeface="Segoe Print"/>
                <a:ea typeface="DejaVu Sans"/>
              </a:rPr>
              <a:t>, </a:t>
            </a:r>
            <a:r>
              <a:rPr b="0" lang="en-GB" sz="1400" spc="-1" strike="noStrike">
                <a:solidFill>
                  <a:srgbClr val="000000"/>
                </a:solidFill>
                <a:latin typeface="Consolas"/>
                <a:ea typeface="DejaVu Sans"/>
              </a:rPr>
              <a:t>pb_new[i] </a:t>
            </a:r>
            <a:endParaRPr b="0" lang="en-GB" sz="1400" spc="-1" strike="noStrike">
              <a:latin typeface="Arial"/>
            </a:endParaRPr>
          </a:p>
        </p:txBody>
      </p:sp>
    </p:spTree>
  </p:cSld>
  <p:timing>
    <p:tnLst>
      <p:par>
        <p:cTn id="887" dur="indefinite" restart="never" nodeType="tmRoot">
          <p:childTnLst>
            <p:seq>
              <p:cTn id="88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Implementing </a:t>
            </a:r>
            <a:r>
              <a:rPr b="0" lang="en-GB" sz="4400" spc="-1" strike="noStrike">
                <a:solidFill>
                  <a:srgbClr val="000000"/>
                </a:solidFill>
                <a:latin typeface="Consolas"/>
                <a:ea typeface="Avenir Next"/>
              </a:rPr>
              <a:t>grow_phonebook()</a:t>
            </a:r>
            <a:endParaRPr b="0" lang="en-GB" sz="4400" spc="-1" strike="noStrike">
              <a:latin typeface="Arial"/>
            </a:endParaRPr>
          </a:p>
        </p:txBody>
      </p:sp>
      <p:sp>
        <p:nvSpPr>
          <p:cNvPr id="785" name="CustomShape 2"/>
          <p:cNvSpPr/>
          <p:nvPr/>
        </p:nvSpPr>
        <p:spPr>
          <a:xfrm>
            <a:off x="457200" y="1264680"/>
            <a:ext cx="8228880" cy="54561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1" lang="en-GB" sz="2400" spc="-1" strike="noStrike">
                <a:solidFill>
                  <a:srgbClr val="ff0000"/>
                </a:solidFill>
                <a:latin typeface="Calibri Light"/>
                <a:ea typeface="Calibri Light"/>
              </a:rPr>
              <a:t>Step 3:  </a:t>
            </a:r>
            <a:r>
              <a:rPr b="0" lang="en-GB" sz="2400" spc="-1" strike="noStrike">
                <a:solidFill>
                  <a:srgbClr val="000000"/>
                </a:solidFill>
                <a:latin typeface="Calibri Light"/>
                <a:ea typeface="Calibri Light"/>
              </a:rPr>
              <a:t>Now that the new array is ready, we should deal with releasing the memory occupied by the old array.   </a:t>
            </a:r>
            <a:r>
              <a:rPr b="0" lang="en-GB" sz="2400" spc="-1" strike="noStrike">
                <a:solidFill>
                  <a:srgbClr val="e46c0a"/>
                </a:solidFill>
                <a:latin typeface="Calibri Light"/>
                <a:ea typeface="Calibri Light"/>
              </a:rPr>
              <a:t>Delete the old dynamic array</a:t>
            </a:r>
            <a:r>
              <a:rPr b="0" lang="en-GB" sz="2400" spc="-1" strike="noStrike">
                <a:solidFill>
                  <a:srgbClr val="000000"/>
                </a:solidFill>
                <a:latin typeface="Calibri Light"/>
                <a:ea typeface="Calibri Light"/>
              </a:rPr>
              <a:t> and </a:t>
            </a:r>
            <a:r>
              <a:rPr b="0" lang="en-GB" sz="2400" spc="-1" strike="noStrike">
                <a:solidFill>
                  <a:srgbClr val="e46c0a"/>
                </a:solidFill>
                <a:latin typeface="Calibri Light"/>
                <a:ea typeface="Calibri Light"/>
              </a:rPr>
              <a:t>points </a:t>
            </a:r>
            <a:r>
              <a:rPr b="0" lang="en-GB" sz="2000" spc="-1" strike="noStrike">
                <a:solidFill>
                  <a:srgbClr val="e46c0a"/>
                </a:solidFill>
                <a:latin typeface="Consolas"/>
                <a:ea typeface="Calibri Light"/>
              </a:rPr>
              <a:t>pb</a:t>
            </a:r>
            <a:r>
              <a:rPr b="0" lang="en-GB" sz="2400" spc="-1" strike="noStrike">
                <a:solidFill>
                  <a:srgbClr val="e46c0a"/>
                </a:solidFill>
                <a:latin typeface="Calibri Light"/>
                <a:ea typeface="Calibri Light"/>
              </a:rPr>
              <a:t> to the new array</a:t>
            </a:r>
            <a:r>
              <a:rPr b="0" lang="en-GB" sz="2400" spc="-1" strike="noStrike">
                <a:solidFill>
                  <a:srgbClr val="000000"/>
                </a:solidFill>
                <a:latin typeface="Calibri Light"/>
                <a:ea typeface="Calibri Light"/>
              </a:rPr>
              <a:t>. </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ff0000"/>
                </a:solidFill>
                <a:latin typeface="Calibri Light"/>
                <a:ea typeface="Calibri Light"/>
              </a:rPr>
              <a:t>Step 4:  </a:t>
            </a:r>
            <a:r>
              <a:rPr b="0" lang="en-GB" sz="2400" spc="-1" strike="noStrike">
                <a:solidFill>
                  <a:srgbClr val="000000"/>
                </a:solidFill>
                <a:latin typeface="Calibri Light"/>
                <a:ea typeface="Calibri Light"/>
              </a:rPr>
              <a:t>update the phone book size </a:t>
            </a:r>
            <a:r>
              <a:rPr b="0" lang="en-GB" sz="2000" spc="-1" strike="noStrike">
                <a:solidFill>
                  <a:srgbClr val="000000"/>
                </a:solidFill>
                <a:latin typeface="Consolas"/>
                <a:ea typeface="Calibri Light"/>
              </a:rPr>
              <a:t>pb_size</a:t>
            </a:r>
            <a:r>
              <a:rPr b="0" lang="en-GB" sz="2400" spc="-1" strike="noStrike">
                <a:solidFill>
                  <a:srgbClr val="000000"/>
                </a:solidFill>
                <a:latin typeface="Calibri Light"/>
                <a:ea typeface="Calibri Light"/>
              </a:rPr>
              <a:t> to the new size and we are done!  </a:t>
            </a:r>
            <a:endParaRPr b="0" lang="en-GB" sz="2400" spc="-1" strike="noStrike">
              <a:latin typeface="Arial"/>
            </a:endParaRPr>
          </a:p>
        </p:txBody>
      </p:sp>
      <p:sp>
        <p:nvSpPr>
          <p:cNvPr id="78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5A3E0EF-9E95-4691-8B50-042F6C5185A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87" name="CustomShape 4"/>
          <p:cNvSpPr/>
          <p:nvPr/>
        </p:nvSpPr>
        <p:spPr>
          <a:xfrm>
            <a:off x="738000" y="3306240"/>
            <a:ext cx="45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pb</a:t>
            </a:r>
            <a:endParaRPr b="0" lang="en-GB" sz="1800" spc="-1" strike="noStrike">
              <a:latin typeface="Arial"/>
            </a:endParaRPr>
          </a:p>
        </p:txBody>
      </p:sp>
      <p:sp>
        <p:nvSpPr>
          <p:cNvPr id="788" name="CustomShape 5"/>
          <p:cNvSpPr/>
          <p:nvPr/>
        </p:nvSpPr>
        <p:spPr>
          <a:xfrm>
            <a:off x="736560" y="295920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89" name="CustomShape 6"/>
          <p:cNvSpPr/>
          <p:nvPr/>
        </p:nvSpPr>
        <p:spPr>
          <a:xfrm>
            <a:off x="1023480" y="3128400"/>
            <a:ext cx="607680" cy="841320"/>
          </a:xfrm>
          <a:custGeom>
            <a:avLst/>
            <a:gdLst/>
            <a:ahLst/>
            <a:rect l="l" t="t" r="r" b="b"/>
            <a:pathLst>
              <a:path w="21600" h="21600">
                <a:moveTo>
                  <a:pt x="0" y="0"/>
                </a:moveTo>
                <a:lnTo>
                  <a:pt x="21600" y="21600"/>
                </a:lnTo>
              </a:path>
            </a:pathLst>
          </a:custGeom>
          <a:noFill/>
          <a:ln w="38160">
            <a:solidFill>
              <a:srgbClr val="ff0000"/>
            </a:solidFill>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graphicFrame>
        <p:nvGraphicFramePr>
          <p:cNvPr id="790" name="Table 7"/>
          <p:cNvGraphicFramePr/>
          <p:nvPr/>
        </p:nvGraphicFramePr>
        <p:xfrm>
          <a:off x="1631880" y="2958480"/>
          <a:ext cx="2942280" cy="457200"/>
        </p:xfrm>
        <a:graphic>
          <a:graphicData uri="http://schemas.openxmlformats.org/drawingml/2006/table">
            <a:tbl>
              <a:tblPr/>
              <a:tblGrid>
                <a:gridCol w="420120"/>
                <a:gridCol w="420120"/>
                <a:gridCol w="420120"/>
                <a:gridCol w="420120"/>
                <a:gridCol w="420120"/>
                <a:gridCol w="420120"/>
                <a:gridCol w="421920"/>
              </a:tblGrid>
              <a:tr h="457560">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c>
                  <a:tcPr marL="91440" marR="91440">
                    <a:lnL w="12240">
                      <a:solidFill>
                        <a:srgbClr val="bfbfbf"/>
                      </a:solidFill>
                    </a:lnL>
                    <a:lnR w="12240">
                      <a:solidFill>
                        <a:srgbClr val="bfbfbf"/>
                      </a:solidFill>
                    </a:lnR>
                    <a:lnT w="12240">
                      <a:solidFill>
                        <a:srgbClr val="bfbfbf"/>
                      </a:solidFill>
                    </a:lnT>
                    <a:lnB w="12240">
                      <a:solidFill>
                        <a:srgbClr val="bfbfbf"/>
                      </a:solidFill>
                    </a:lnB>
                    <a:solidFill>
                      <a:srgbClr val="f2f2f2"/>
                    </a:solidFill>
                  </a:tcPr>
                </a:tc>
              </a:tr>
            </a:tbl>
          </a:graphicData>
        </a:graphic>
      </p:graphicFrame>
      <p:graphicFrame>
        <p:nvGraphicFramePr>
          <p:cNvPr id="791" name="Table 8"/>
          <p:cNvGraphicFramePr/>
          <p:nvPr/>
        </p:nvGraphicFramePr>
        <p:xfrm>
          <a:off x="1631880" y="3970440"/>
          <a:ext cx="4203720" cy="457200"/>
        </p:xfrm>
        <a:graphic>
          <a:graphicData uri="http://schemas.openxmlformats.org/drawingml/2006/table">
            <a:tbl>
              <a:tblPr/>
              <a:tblGrid>
                <a:gridCol w="420120"/>
                <a:gridCol w="420120"/>
                <a:gridCol w="420120"/>
                <a:gridCol w="420120"/>
                <a:gridCol w="420120"/>
                <a:gridCol w="420120"/>
                <a:gridCol w="420120"/>
                <a:gridCol w="420120"/>
                <a:gridCol w="420120"/>
                <a:gridCol w="423000"/>
              </a:tblGrid>
              <a:tr h="457560">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92" name="CustomShape 9"/>
          <p:cNvSpPr/>
          <p:nvPr/>
        </p:nvSpPr>
        <p:spPr>
          <a:xfrm>
            <a:off x="438840" y="4330800"/>
            <a:ext cx="1002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DejaVu Sans"/>
              </a:rPr>
              <a:t>pb_new</a:t>
            </a:r>
            <a:endParaRPr b="0" lang="en-GB" sz="1800" spc="-1" strike="noStrike">
              <a:latin typeface="Arial"/>
            </a:endParaRPr>
          </a:p>
        </p:txBody>
      </p:sp>
      <p:sp>
        <p:nvSpPr>
          <p:cNvPr id="793" name="CustomShape 10"/>
          <p:cNvSpPr/>
          <p:nvPr/>
        </p:nvSpPr>
        <p:spPr>
          <a:xfrm>
            <a:off x="736560" y="3984120"/>
            <a:ext cx="424800" cy="36864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794" name="CustomShape 11"/>
          <p:cNvSpPr/>
          <p:nvPr/>
        </p:nvSpPr>
        <p:spPr>
          <a:xfrm>
            <a:off x="1023480" y="4152960"/>
            <a:ext cx="6076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95" name="CustomShape 12"/>
          <p:cNvSpPr/>
          <p:nvPr/>
        </p:nvSpPr>
        <p:spPr>
          <a:xfrm>
            <a:off x="1569960" y="4315320"/>
            <a:ext cx="3172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ea typeface="DejaVu Sans"/>
              </a:rPr>
              <a:t>array of size </a:t>
            </a:r>
            <a:r>
              <a:rPr b="0" lang="en-GB" sz="1800" spc="-1" strike="noStrike">
                <a:solidFill>
                  <a:srgbClr val="000000"/>
                </a:solidFill>
                <a:latin typeface="Consolas"/>
                <a:ea typeface="DejaVu Sans"/>
              </a:rPr>
              <a:t>pb_size + n</a:t>
            </a:r>
            <a:endParaRPr b="0" lang="en-GB" sz="1800" spc="-1" strike="noStrike">
              <a:latin typeface="Arial"/>
            </a:endParaRPr>
          </a:p>
        </p:txBody>
      </p:sp>
      <p:sp>
        <p:nvSpPr>
          <p:cNvPr id="796" name="Line 13"/>
          <p:cNvSpPr/>
          <p:nvPr/>
        </p:nvSpPr>
        <p:spPr>
          <a:xfrm>
            <a:off x="1631880" y="2773080"/>
            <a:ext cx="2943000" cy="774360"/>
          </a:xfrm>
          <a:prstGeom prst="line">
            <a:avLst/>
          </a:prstGeom>
          <a:ln>
            <a:round/>
          </a:ln>
        </p:spPr>
        <p:style>
          <a:lnRef idx="2">
            <a:schemeClr val="accent1"/>
          </a:lnRef>
          <a:fillRef idx="0">
            <a:schemeClr val="accent1"/>
          </a:fillRef>
          <a:effectRef idx="1">
            <a:schemeClr val="accent1"/>
          </a:effectRef>
          <a:fontRef idx="minor"/>
        </p:style>
      </p:sp>
      <p:sp>
        <p:nvSpPr>
          <p:cNvPr id="797" name="Line 14"/>
          <p:cNvSpPr/>
          <p:nvPr/>
        </p:nvSpPr>
        <p:spPr>
          <a:xfrm flipH="1">
            <a:off x="1631880" y="2773080"/>
            <a:ext cx="2943000" cy="774360"/>
          </a:xfrm>
          <a:prstGeom prst="line">
            <a:avLst/>
          </a:prstGeom>
          <a:ln>
            <a:round/>
          </a:ln>
        </p:spPr>
        <p:style>
          <a:lnRef idx="2">
            <a:schemeClr val="accent1"/>
          </a:lnRef>
          <a:fillRef idx="0">
            <a:schemeClr val="accent1"/>
          </a:fillRef>
          <a:effectRef idx="1">
            <a:schemeClr val="accent1"/>
          </a:effectRef>
          <a:fontRef idx="minor"/>
        </p:style>
      </p:sp>
      <p:sp>
        <p:nvSpPr>
          <p:cNvPr id="798" name="CustomShape 15"/>
          <p:cNvSpPr/>
          <p:nvPr/>
        </p:nvSpPr>
        <p:spPr>
          <a:xfrm>
            <a:off x="5139000" y="2589480"/>
            <a:ext cx="3407760" cy="124056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400" spc="-1" strike="noStrike">
                <a:solidFill>
                  <a:srgbClr val="000000"/>
                </a:solidFill>
                <a:latin typeface="Segoe Print"/>
                <a:ea typeface="DejaVu Sans"/>
              </a:rPr>
              <a:t>Note that </a:t>
            </a:r>
            <a:r>
              <a:rPr b="0" lang="en-GB" sz="1400" spc="-1" strike="noStrike">
                <a:solidFill>
                  <a:srgbClr val="000000"/>
                </a:solidFill>
                <a:latin typeface="Consolas"/>
                <a:ea typeface="DejaVu Sans"/>
              </a:rPr>
              <a:t>pb_new</a:t>
            </a:r>
            <a:r>
              <a:rPr b="0" lang="en-GB" sz="1400" spc="-1" strike="noStrike">
                <a:solidFill>
                  <a:srgbClr val="000000"/>
                </a:solidFill>
                <a:latin typeface="Segoe Print"/>
                <a:ea typeface="DejaVu Sans"/>
              </a:rPr>
              <a:t> is only local to </a:t>
            </a:r>
            <a:r>
              <a:rPr b="0" lang="en-GB" sz="1400" spc="-1" strike="noStrike">
                <a:solidFill>
                  <a:srgbClr val="000000"/>
                </a:solidFill>
                <a:latin typeface="Consolas"/>
                <a:ea typeface="DejaVu Sans"/>
              </a:rPr>
              <a:t>grow_phonebook</a:t>
            </a:r>
            <a:r>
              <a:rPr b="0" lang="en-GB" sz="1200" spc="-1" strike="noStrike">
                <a:solidFill>
                  <a:srgbClr val="000000"/>
                </a:solidFill>
                <a:latin typeface="Segoe Print"/>
                <a:ea typeface="DejaVu Sans"/>
              </a:rPr>
              <a:t>() </a:t>
            </a:r>
            <a:r>
              <a:rPr b="0" lang="en-GB" sz="1400" spc="-1" strike="noStrike">
                <a:solidFill>
                  <a:srgbClr val="000000"/>
                </a:solidFill>
                <a:latin typeface="Segoe Print"/>
                <a:ea typeface="DejaVu Sans"/>
              </a:rPr>
              <a:t>and </a:t>
            </a:r>
            <a:r>
              <a:rPr b="0" lang="en-GB" sz="1400" spc="-1" strike="noStrike">
                <a:solidFill>
                  <a:srgbClr val="000000"/>
                </a:solidFill>
                <a:latin typeface="Consolas"/>
                <a:ea typeface="DejaVu Sans"/>
              </a:rPr>
              <a:t>pb</a:t>
            </a:r>
            <a:r>
              <a:rPr b="0" lang="en-GB" sz="1400" spc="-1" strike="noStrike">
                <a:solidFill>
                  <a:srgbClr val="000000"/>
                </a:solidFill>
                <a:latin typeface="Segoe Print"/>
                <a:ea typeface="DejaVu Sans"/>
              </a:rPr>
              <a:t> is the reference parameter that points to where the new array is in the calling function (i.e., </a:t>
            </a:r>
            <a:r>
              <a:rPr b="0" lang="en-GB" sz="1400" spc="-1" strike="noStrike">
                <a:solidFill>
                  <a:srgbClr val="000000"/>
                </a:solidFill>
                <a:latin typeface="Consolas"/>
                <a:ea typeface="DejaVu Sans"/>
              </a:rPr>
              <a:t>main()</a:t>
            </a:r>
            <a:r>
              <a:rPr b="0" lang="en-GB" sz="1400" spc="-1" strike="noStrike">
                <a:solidFill>
                  <a:srgbClr val="000000"/>
                </a:solidFill>
                <a:latin typeface="Segoe Print"/>
                <a:ea typeface="DejaVu Sans"/>
              </a:rPr>
              <a:t>)</a:t>
            </a:r>
            <a:endParaRPr b="0" lang="en-GB" sz="1400" spc="-1" strike="noStrike">
              <a:latin typeface="Arial"/>
            </a:endParaRPr>
          </a:p>
        </p:txBody>
      </p:sp>
      <p:sp>
        <p:nvSpPr>
          <p:cNvPr id="799" name="CustomShape 16"/>
          <p:cNvSpPr/>
          <p:nvPr/>
        </p:nvSpPr>
        <p:spPr>
          <a:xfrm>
            <a:off x="5580720" y="3855960"/>
            <a:ext cx="3407760" cy="157860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400" spc="-1" strike="noStrike">
                <a:solidFill>
                  <a:srgbClr val="000000"/>
                </a:solidFill>
                <a:latin typeface="Segoe Print"/>
                <a:ea typeface="DejaVu Sans"/>
              </a:rPr>
              <a:t>If we forgot to update </a:t>
            </a:r>
            <a:r>
              <a:rPr b="0" lang="en-GB" sz="1400" spc="-1" strike="noStrike">
                <a:solidFill>
                  <a:srgbClr val="000000"/>
                </a:solidFill>
                <a:latin typeface="Consolas"/>
                <a:ea typeface="DejaVu Sans"/>
              </a:rPr>
              <a:t>pb</a:t>
            </a:r>
            <a:r>
              <a:rPr b="0" lang="en-GB" sz="1400" spc="-1" strike="noStrike">
                <a:solidFill>
                  <a:srgbClr val="000000"/>
                </a:solidFill>
                <a:latin typeface="Segoe Print"/>
                <a:ea typeface="DejaVu Sans"/>
              </a:rPr>
              <a:t> to point to the new array, the new array cannot be accessed in the main function and there is </a:t>
            </a:r>
            <a:r>
              <a:rPr b="0" lang="en-GB" sz="1400" spc="-1" strike="noStrike">
                <a:solidFill>
                  <a:srgbClr val="e46c0a"/>
                </a:solidFill>
                <a:latin typeface="Segoe Print"/>
                <a:ea typeface="DejaVu Sans"/>
              </a:rPr>
              <a:t>memory leak</a:t>
            </a:r>
            <a:r>
              <a:rPr b="0" lang="en-GB" sz="1400" spc="-1" strike="noStrike">
                <a:solidFill>
                  <a:srgbClr val="000000"/>
                </a:solidFill>
                <a:latin typeface="Segoe Print"/>
                <a:ea typeface="DejaVu Sans"/>
              </a:rPr>
              <a:t>.  Also, the pointer </a:t>
            </a:r>
            <a:r>
              <a:rPr b="0" lang="en-GB" sz="1400" spc="-1" strike="noStrike">
                <a:solidFill>
                  <a:srgbClr val="000000"/>
                </a:solidFill>
                <a:latin typeface="Consolas"/>
                <a:ea typeface="DejaVu Sans"/>
              </a:rPr>
              <a:t>phonebook</a:t>
            </a:r>
            <a:r>
              <a:rPr b="0" lang="en-GB" sz="1400" spc="-1" strike="noStrike">
                <a:solidFill>
                  <a:srgbClr val="000000"/>
                </a:solidFill>
                <a:latin typeface="Segoe Print"/>
                <a:ea typeface="DejaVu Sans"/>
              </a:rPr>
              <a:t> in the main function will become a </a:t>
            </a:r>
            <a:r>
              <a:rPr b="0" lang="en-GB" sz="1400" spc="-1" strike="noStrike">
                <a:solidFill>
                  <a:srgbClr val="e46c0a"/>
                </a:solidFill>
                <a:latin typeface="Segoe Print"/>
                <a:ea typeface="DejaVu Sans"/>
              </a:rPr>
              <a:t>dangling pointer</a:t>
            </a:r>
            <a:r>
              <a:rPr b="0" lang="en-GB" sz="1400" spc="-1" strike="noStrike">
                <a:solidFill>
                  <a:srgbClr val="000000"/>
                </a:solidFill>
                <a:latin typeface="Segoe Print"/>
                <a:ea typeface="DejaVu Sans"/>
              </a:rPr>
              <a:t>.</a:t>
            </a:r>
            <a:endParaRPr b="0" lang="en-GB" sz="1400" spc="-1" strike="noStrike">
              <a:latin typeface="Arial"/>
            </a:endParaRPr>
          </a:p>
        </p:txBody>
      </p:sp>
      <p:sp>
        <p:nvSpPr>
          <p:cNvPr id="800" name="CustomShape 17"/>
          <p:cNvSpPr/>
          <p:nvPr/>
        </p:nvSpPr>
        <p:spPr>
          <a:xfrm>
            <a:off x="3381480" y="6140160"/>
            <a:ext cx="4552920" cy="524880"/>
          </a:xfrm>
          <a:prstGeom prst="roundRect">
            <a:avLst>
              <a:gd name="adj" fmla="val 16667"/>
            </a:avLst>
          </a:prstGeom>
          <a:solidFill>
            <a:srgbClr val="ffff00"/>
          </a:solid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400" spc="-1" strike="noStrike">
                <a:solidFill>
                  <a:srgbClr val="000000"/>
                </a:solidFill>
                <a:latin typeface="Segoe Print"/>
                <a:ea typeface="DejaVu Sans"/>
              </a:rPr>
              <a:t>Try the program with the add record option from the main menu, and see the result.</a:t>
            </a:r>
            <a:endParaRPr b="0" lang="en-GB" sz="1400" spc="-1" strike="noStrike">
              <a:latin typeface="Arial"/>
            </a:endParaRPr>
          </a:p>
        </p:txBody>
      </p:sp>
    </p:spTree>
  </p:cSld>
  <p:timing>
    <p:tnLst>
      <p:par>
        <p:cTn id="889" dur="indefinite" restart="never" nodeType="tmRoot">
          <p:childTnLst>
            <p:seq>
              <p:cTn id="89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 Question</a:t>
            </a:r>
            <a:endParaRPr b="0" lang="en-GB" sz="4400" spc="-1" strike="noStrike">
              <a:latin typeface="Arial"/>
            </a:endParaRPr>
          </a:p>
        </p:txBody>
      </p:sp>
      <p:sp>
        <p:nvSpPr>
          <p:cNvPr id="80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program now works in such a way that the phonebook will grow whenever it is full, and we can control the size that it should grow every time (the parameter n in </a:t>
            </a:r>
            <a:r>
              <a:rPr b="0" lang="en-GB" sz="2000" spc="-1" strike="noStrike">
                <a:solidFill>
                  <a:srgbClr val="000000"/>
                </a:solidFill>
                <a:latin typeface="Consolas"/>
                <a:ea typeface="Calibri Light"/>
              </a:rPr>
              <a:t>grow_phonebook()</a:t>
            </a:r>
            <a:r>
              <a:rPr b="0" lang="en-GB" sz="2400" spc="-1" strike="noStrike">
                <a:solidFill>
                  <a:srgbClr val="000000"/>
                </a:solidFill>
                <a:latin typeface="Calibri Light"/>
                <a:ea typeface="Calibri Light"/>
              </a:rPr>
              <a:t>).   But by how much?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In this program, we just simply increase the size by a constant amount (now 3), independent of the original array size.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What if we set a large </a:t>
            </a:r>
            <a:r>
              <a:rPr b="0" lang="en-GB" sz="2000" spc="-1" strike="noStrike">
                <a:solidFill>
                  <a:srgbClr val="000000"/>
                </a:solidFill>
                <a:latin typeface="Consolas"/>
                <a:ea typeface="Calibri Light"/>
              </a:rPr>
              <a:t>n</a:t>
            </a:r>
            <a:r>
              <a:rPr b="0" lang="en-GB" sz="2400" spc="-1" strike="noStrike">
                <a:solidFill>
                  <a:srgbClr val="000000"/>
                </a:solidFill>
                <a:latin typeface="Calibri Light"/>
                <a:ea typeface="Calibri Light"/>
              </a:rPr>
              <a:t>?</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What if we set a small </a:t>
            </a:r>
            <a:r>
              <a:rPr b="0" lang="en-GB" sz="2000" spc="-1" strike="noStrike">
                <a:solidFill>
                  <a:srgbClr val="000000"/>
                </a:solidFill>
                <a:latin typeface="Consolas"/>
                <a:ea typeface="Calibri Light"/>
              </a:rPr>
              <a:t>n</a:t>
            </a:r>
            <a:r>
              <a:rPr b="0" lang="en-GB" sz="2400" spc="-1" strike="noStrike">
                <a:solidFill>
                  <a:srgbClr val="000000"/>
                </a:solidFill>
                <a:latin typeface="Calibri Light"/>
                <a:ea typeface="Calibri Light"/>
              </a:rPr>
              <a:t>?</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Think about it first before turning to the next page for some suggestions.</a:t>
            </a:r>
            <a:endParaRPr b="0" lang="en-GB" sz="2400" spc="-1" strike="noStrike">
              <a:latin typeface="Arial"/>
            </a:endParaRPr>
          </a:p>
        </p:txBody>
      </p:sp>
      <p:sp>
        <p:nvSpPr>
          <p:cNvPr id="80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187B9A9-814A-4178-A1F0-85DB6EE2EDB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91" dur="indefinite" restart="never" nodeType="tmRoot">
          <p:childTnLst>
            <p:seq>
              <p:cTn id="89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 Question</a:t>
            </a:r>
            <a:endParaRPr b="0" lang="en-GB" sz="4400" spc="-1" strike="noStrike">
              <a:latin typeface="Arial"/>
            </a:endParaRPr>
          </a:p>
        </p:txBody>
      </p:sp>
      <p:sp>
        <p:nvSpPr>
          <p:cNvPr id="80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Having an </a:t>
            </a:r>
            <a:r>
              <a:rPr b="0" lang="en-GB" sz="2000" spc="-1" strike="noStrike">
                <a:solidFill>
                  <a:srgbClr val="000000"/>
                </a:solidFill>
                <a:latin typeface="Consolas"/>
                <a:ea typeface="Calibri Light"/>
              </a:rPr>
              <a:t>n</a:t>
            </a:r>
            <a:r>
              <a:rPr b="0" lang="en-GB" sz="2400" spc="-1" strike="noStrike">
                <a:solidFill>
                  <a:srgbClr val="000000"/>
                </a:solidFill>
                <a:latin typeface="Calibri Light"/>
                <a:ea typeface="Calibri Light"/>
              </a:rPr>
              <a:t> too large will result in wasted space in most of the time.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Having an </a:t>
            </a:r>
            <a:r>
              <a:rPr b="0" lang="en-GB" sz="2000" spc="-1" strike="noStrike">
                <a:solidFill>
                  <a:srgbClr val="000000"/>
                </a:solidFill>
                <a:latin typeface="Consolas"/>
                <a:ea typeface="Calibri Light"/>
              </a:rPr>
              <a:t>n</a:t>
            </a:r>
            <a:r>
              <a:rPr b="0" lang="en-GB" sz="2400" spc="-1" strike="noStrike">
                <a:solidFill>
                  <a:srgbClr val="000000"/>
                </a:solidFill>
                <a:latin typeface="Calibri Light"/>
                <a:ea typeface="Calibri Light"/>
              </a:rPr>
              <a:t> too small will result in calling </a:t>
            </a:r>
            <a:r>
              <a:rPr b="0" lang="en-GB" sz="2000" spc="-1" strike="noStrike">
                <a:solidFill>
                  <a:srgbClr val="000000"/>
                </a:solidFill>
                <a:latin typeface="Consolas"/>
                <a:ea typeface="Calibri Light"/>
              </a:rPr>
              <a:t>grow_phonebook() </a:t>
            </a:r>
            <a:r>
              <a:rPr b="0" lang="en-GB" sz="2400" spc="-1" strike="noStrike">
                <a:solidFill>
                  <a:srgbClr val="000000"/>
                </a:solidFill>
                <a:latin typeface="Calibri Light"/>
                <a:ea typeface="Calibri Light"/>
              </a:rPr>
              <a:t>too frequent which is not time efficient, since it involves array copying.</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There is no right choice for </a:t>
            </a:r>
            <a:r>
              <a:rPr b="0" lang="en-GB" sz="2000" spc="-1" strike="noStrike">
                <a:solidFill>
                  <a:srgbClr val="000000"/>
                </a:solidFill>
                <a:latin typeface="Consolas"/>
                <a:ea typeface="Calibri Light"/>
              </a:rPr>
              <a:t>n</a:t>
            </a:r>
            <a:r>
              <a:rPr b="0" lang="en-GB" sz="2400" spc="-1" strike="noStrike">
                <a:solidFill>
                  <a:srgbClr val="000000"/>
                </a:solidFill>
                <a:latin typeface="Calibri Light"/>
                <a:ea typeface="Calibri Light"/>
              </a:rPr>
              <a:t> which works optimally in all cases, but a general practice is to </a:t>
            </a:r>
            <a:r>
              <a:rPr b="0" lang="en-GB" sz="2400" spc="-1" strike="noStrike">
                <a:solidFill>
                  <a:srgbClr val="e46c0a"/>
                </a:solidFill>
                <a:latin typeface="Calibri Light"/>
                <a:ea typeface="Calibri Light"/>
              </a:rPr>
              <a:t>double the array size </a:t>
            </a:r>
            <a:r>
              <a:rPr b="0" lang="en-GB" sz="2400" spc="-1" strike="noStrike">
                <a:solidFill>
                  <a:srgbClr val="000000"/>
                </a:solidFill>
                <a:latin typeface="Calibri Light"/>
                <a:ea typeface="Calibri Light"/>
              </a:rPr>
              <a:t>every time when it needs to grow.</a:t>
            </a:r>
            <a:endParaRPr b="0" lang="en-GB" sz="2400" spc="-1" strike="noStrike">
              <a:latin typeface="Arial"/>
            </a:endParaRPr>
          </a:p>
        </p:txBody>
      </p:sp>
      <p:sp>
        <p:nvSpPr>
          <p:cNvPr id="80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9798A6B-3BF3-40F2-8359-9ABF58543C7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93" dur="indefinite" restart="never" nodeType="tmRoot">
          <p:childTnLst>
            <p:seq>
              <p:cTn id="89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Linked ListS</a:t>
            </a:r>
            <a:endParaRPr b="0" lang="en-GB" sz="4000" spc="-1" strike="noStrike">
              <a:latin typeface="Arial"/>
            </a:endParaRPr>
          </a:p>
        </p:txBody>
      </p:sp>
      <p:sp>
        <p:nvSpPr>
          <p:cNvPr id="808"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III</a:t>
            </a:r>
            <a:endParaRPr b="0" lang="en-GB" sz="2000" spc="-1" strike="noStrike">
              <a:latin typeface="Arial"/>
            </a:endParaRPr>
          </a:p>
        </p:txBody>
      </p:sp>
      <p:sp>
        <p:nvSpPr>
          <p:cNvPr id="80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DBF61E5-2425-4853-B5C4-784F4A70AC3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95" dur="indefinite" restart="never" nodeType="tmRoot">
          <p:childTnLst>
            <p:seq>
              <p:cTn id="89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81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Modes of data access </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Random access  </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Sequential access</a:t>
            </a:r>
            <a:endParaRPr b="0" lang="en-GB" sz="20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Linked lists</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Linked list operations</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Traversing a linked list </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Building a linked list</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Inserting an item into a linked list</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Deleting an item from a linked list</a:t>
            </a:r>
            <a:endParaRPr b="0" lang="en-GB" sz="2000" spc="-1" strike="noStrike">
              <a:latin typeface="Arial"/>
            </a:endParaRPr>
          </a:p>
          <a:p>
            <a:pPr>
              <a:lnSpc>
                <a:spcPct val="100000"/>
              </a:lnSpc>
              <a:spcBef>
                <a:spcPts val="479"/>
              </a:spcBef>
            </a:pPr>
            <a:endParaRPr b="0" lang="en-GB" sz="2000" spc="-1" strike="noStrike">
              <a:latin typeface="Arial"/>
            </a:endParaRPr>
          </a:p>
          <a:p>
            <a:pPr>
              <a:lnSpc>
                <a:spcPct val="100000"/>
              </a:lnSpc>
              <a:spcBef>
                <a:spcPts val="479"/>
              </a:spcBef>
            </a:pPr>
            <a:endParaRPr b="0" lang="en-GB" sz="2000" spc="-1" strike="noStrike">
              <a:latin typeface="Arial"/>
            </a:endParaRPr>
          </a:p>
        </p:txBody>
      </p:sp>
      <p:sp>
        <p:nvSpPr>
          <p:cNvPr id="81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AD06E91-98CF-4493-96FC-65C434F29F5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97" dur="indefinite" restart="never" nodeType="tmRoot">
          <p:childTnLst>
            <p:seq>
              <p:cTn id="89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000" spc="-1" strike="noStrike">
                <a:solidFill>
                  <a:srgbClr val="000000"/>
                </a:solidFill>
                <a:latin typeface="Avenir Next"/>
                <a:ea typeface="Avenir Next"/>
              </a:rPr>
              <a:t>References</a:t>
            </a:r>
            <a:endParaRPr b="0" lang="en-GB" sz="4000" spc="-1" strike="noStrike">
              <a:latin typeface="Arial"/>
            </a:endParaRPr>
          </a:p>
        </p:txBody>
      </p:sp>
      <p:sp>
        <p:nvSpPr>
          <p:cNvPr id="13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80000"/>
              </a:lnSpc>
              <a:spcBef>
                <a:spcPts val="1199"/>
              </a:spcBef>
            </a:pPr>
            <a:r>
              <a:rPr b="0" lang="en-GB" sz="2400" spc="-1" strike="noStrike">
                <a:solidFill>
                  <a:srgbClr val="000000"/>
                </a:solidFill>
                <a:latin typeface="Calibri Light"/>
                <a:ea typeface="Calibri Light"/>
              </a:rPr>
              <a:t>You may want to check out the following supplementary readings:</a:t>
            </a:r>
            <a:endParaRPr b="0" lang="en-GB" sz="2400" spc="-1" strike="noStrike">
              <a:latin typeface="Arial"/>
            </a:endParaRPr>
          </a:p>
          <a:p>
            <a:pPr>
              <a:lnSpc>
                <a:spcPct val="80000"/>
              </a:lnSpc>
              <a:spcBef>
                <a:spcPts val="1199"/>
              </a:spcBef>
            </a:pPr>
            <a:endParaRPr b="0" lang="en-GB" sz="2400" spc="-1" strike="noStrike">
              <a:latin typeface="Arial"/>
            </a:endParaRPr>
          </a:p>
          <a:p>
            <a:pPr marL="343080" indent="-342360">
              <a:lnSpc>
                <a:spcPct val="80000"/>
              </a:lnSpc>
              <a:spcBef>
                <a:spcPts val="1199"/>
              </a:spcBef>
              <a:buClr>
                <a:srgbClr val="000000"/>
              </a:buClr>
              <a:buFont typeface="Arial"/>
              <a:buChar char="•"/>
            </a:pPr>
            <a:r>
              <a:rPr b="0" lang="en-GB" sz="2400" spc="-1" strike="noStrike">
                <a:solidFill>
                  <a:srgbClr val="000000"/>
                </a:solidFill>
                <a:latin typeface="Calibri Light"/>
                <a:ea typeface="Calibri Light"/>
              </a:rPr>
              <a:t>Book Chapters </a:t>
            </a:r>
            <a:endParaRPr b="0" lang="en-GB" sz="2400" spc="-1" strike="noStrike">
              <a:latin typeface="Arial"/>
            </a:endParaRPr>
          </a:p>
          <a:p>
            <a:pPr lvl="1" marL="628560" indent="-227880">
              <a:lnSpc>
                <a:spcPct val="80000"/>
              </a:lnSpc>
              <a:spcBef>
                <a:spcPts val="1199"/>
              </a:spcBef>
              <a:buClr>
                <a:srgbClr val="000000"/>
              </a:buClr>
              <a:buFont typeface="Arial"/>
              <a:buChar char="–"/>
            </a:pPr>
            <a:r>
              <a:rPr b="0" lang="en-GB" sz="2000" spc="-1" strike="noStrike" u="sng">
                <a:solidFill>
                  <a:srgbClr val="0000ff"/>
                </a:solidFill>
                <a:uFillTx/>
                <a:latin typeface="Calibri Light"/>
                <a:ea typeface="Calibri Light"/>
                <a:hlinkClick r:id="rId1"/>
              </a:rPr>
              <a:t>Problem Solving with C++</a:t>
            </a:r>
            <a:endParaRPr b="0" lang="en-GB" sz="2000" spc="-1" strike="noStrike">
              <a:latin typeface="Arial"/>
            </a:endParaRPr>
          </a:p>
          <a:p>
            <a:pPr lvl="2" marL="1028880" indent="-227880">
              <a:lnSpc>
                <a:spcPct val="80000"/>
              </a:lnSpc>
              <a:spcBef>
                <a:spcPts val="1199"/>
              </a:spcBef>
              <a:buClr>
                <a:srgbClr val="000000"/>
              </a:buClr>
              <a:buFont typeface="Arial"/>
              <a:buChar char="•"/>
            </a:pPr>
            <a:r>
              <a:rPr b="0" lang="en-GB" sz="1800" spc="-1" strike="noStrike">
                <a:solidFill>
                  <a:srgbClr val="000000"/>
                </a:solidFill>
                <a:latin typeface="Calibri Light"/>
                <a:ea typeface="Calibri Light"/>
              </a:rPr>
              <a:t>Ch. 9</a:t>
            </a:r>
            <a:endParaRPr b="0" lang="en-GB" sz="1800" spc="-1" strike="noStrike">
              <a:latin typeface="Arial"/>
            </a:endParaRPr>
          </a:p>
          <a:p>
            <a:pPr lvl="2" marL="1028880" indent="-227880">
              <a:lnSpc>
                <a:spcPct val="80000"/>
              </a:lnSpc>
              <a:spcBef>
                <a:spcPts val="1199"/>
              </a:spcBef>
              <a:buClr>
                <a:srgbClr val="000000"/>
              </a:buClr>
              <a:buFont typeface="Arial"/>
              <a:buChar char="•"/>
            </a:pPr>
            <a:r>
              <a:rPr b="0" lang="en-GB" sz="1800" spc="-1" strike="noStrike">
                <a:solidFill>
                  <a:srgbClr val="000000"/>
                </a:solidFill>
                <a:latin typeface="Calibri Light"/>
                <a:ea typeface="Calibri Light"/>
              </a:rPr>
              <a:t>Ch. 13.1</a:t>
            </a:r>
            <a:endParaRPr b="0" lang="en-GB" sz="1800" spc="-1" strike="noStrike">
              <a:latin typeface="Arial"/>
            </a:endParaRPr>
          </a:p>
          <a:p>
            <a:pPr>
              <a:lnSpc>
                <a:spcPct val="100000"/>
              </a:lnSpc>
            </a:pPr>
            <a:endParaRPr b="0" lang="en-GB" sz="1800" spc="-1" strike="noStrike">
              <a:latin typeface="Arial"/>
            </a:endParaRPr>
          </a:p>
          <a:p>
            <a:pPr marL="343080" indent="-342360">
              <a:lnSpc>
                <a:spcPct val="100000"/>
              </a:lnSpc>
              <a:spcBef>
                <a:spcPts val="1199"/>
              </a:spcBef>
              <a:buClr>
                <a:srgbClr val="000000"/>
              </a:buClr>
              <a:buFont typeface="Arial"/>
              <a:buChar char="•"/>
            </a:pPr>
            <a:r>
              <a:rPr b="0" lang="en-GB" sz="2400" spc="-1" strike="noStrike">
                <a:solidFill>
                  <a:srgbClr val="000000"/>
                </a:solidFill>
                <a:latin typeface="Calibri Light"/>
                <a:ea typeface="Calibri Light"/>
              </a:rPr>
              <a:t>From C++ tutorials</a:t>
            </a:r>
            <a:endParaRPr b="0" lang="en-GB" sz="2400" spc="-1" strike="noStrike">
              <a:latin typeface="Arial"/>
            </a:endParaRPr>
          </a:p>
          <a:p>
            <a:pPr lvl="1" marL="628560" indent="-227880">
              <a:lnSpc>
                <a:spcPct val="80000"/>
              </a:lnSpc>
              <a:spcBef>
                <a:spcPts val="1199"/>
              </a:spcBef>
              <a:buClr>
                <a:srgbClr val="000000"/>
              </a:buClr>
              <a:buFont typeface="Arial"/>
              <a:buChar char="–"/>
            </a:pPr>
            <a:r>
              <a:rPr b="0" lang="en-GB" sz="2000" spc="-1" strike="noStrike" u="sng">
                <a:solidFill>
                  <a:srgbClr val="0000ff"/>
                </a:solidFill>
                <a:uFillTx/>
                <a:latin typeface="Calibri Light"/>
                <a:ea typeface="Calibri Light"/>
                <a:hlinkClick r:id="rId2"/>
              </a:rPr>
              <a:t>Pointers</a:t>
            </a:r>
            <a:endParaRPr b="0" lang="en-GB" sz="2000" spc="-1" strike="noStrike">
              <a:latin typeface="Arial"/>
            </a:endParaRPr>
          </a:p>
          <a:p>
            <a:pPr lvl="1" marL="628560" indent="-227880">
              <a:lnSpc>
                <a:spcPct val="80000"/>
              </a:lnSpc>
              <a:spcBef>
                <a:spcPts val="1199"/>
              </a:spcBef>
              <a:buClr>
                <a:srgbClr val="000000"/>
              </a:buClr>
              <a:buFont typeface="Arial"/>
              <a:buChar char="–"/>
            </a:pPr>
            <a:r>
              <a:rPr b="0" lang="en-GB" sz="2000" spc="-1" strike="noStrike" u="sng">
                <a:solidFill>
                  <a:srgbClr val="0000ff"/>
                </a:solidFill>
                <a:uFillTx/>
                <a:latin typeface="Calibri Light"/>
                <a:ea typeface="Calibri Light"/>
                <a:hlinkClick r:id="rId3"/>
              </a:rPr>
              <a:t>Dynamic Memory</a:t>
            </a:r>
            <a:endParaRPr b="0" lang="en-GB" sz="2000" spc="-1" strike="noStrike">
              <a:latin typeface="Arial"/>
            </a:endParaRPr>
          </a:p>
        </p:txBody>
      </p:sp>
      <p:sp>
        <p:nvSpPr>
          <p:cNvPr id="13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A03BE7-04F8-42FD-A915-25409EE5582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Mode of data access – </a:t>
            </a:r>
            <a:r>
              <a:rPr b="0" lang="en-GB" sz="4400" spc="-1" strike="noStrike">
                <a:solidFill>
                  <a:srgbClr val="000000"/>
                </a:solidFill>
                <a:latin typeface="Avenir Next"/>
                <a:ea typeface="Avenir Next"/>
              </a:rPr>
              <a:t>Random Access</a:t>
            </a:r>
            <a:endParaRPr b="0" lang="en-GB" sz="4400" spc="-1" strike="noStrike">
              <a:latin typeface="Arial"/>
            </a:endParaRPr>
          </a:p>
        </p:txBody>
      </p:sp>
      <p:sp>
        <p:nvSpPr>
          <p:cNvPr id="81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Array is a container which allows </a:t>
            </a:r>
            <a:r>
              <a:rPr b="1" lang="en-GB" sz="2400" spc="-1" strike="noStrike">
                <a:solidFill>
                  <a:srgbClr val="e46c0a"/>
                </a:solidFill>
                <a:latin typeface="Calibri Light"/>
                <a:ea typeface="Calibri Light"/>
              </a:rPr>
              <a:t>random access </a:t>
            </a:r>
            <a:r>
              <a:rPr b="0" lang="en-GB" sz="2400" spc="-1" strike="noStrike">
                <a:solidFill>
                  <a:srgbClr val="000000"/>
                </a:solidFill>
                <a:latin typeface="Calibri Light"/>
                <a:ea typeface="Calibri Light"/>
              </a:rPr>
              <a:t>to the items stored in it.</a:t>
            </a:r>
            <a:endParaRPr b="0" lang="en-GB" sz="2400" spc="-1" strike="noStrike">
              <a:latin typeface="Arial"/>
            </a:endParaRPr>
          </a:p>
        </p:txBody>
      </p:sp>
      <p:graphicFrame>
        <p:nvGraphicFramePr>
          <p:cNvPr id="815" name="Table 3"/>
          <p:cNvGraphicFramePr/>
          <p:nvPr/>
        </p:nvGraphicFramePr>
        <p:xfrm>
          <a:off x="1742400" y="2670120"/>
          <a:ext cx="6095160" cy="370080"/>
        </p:xfrm>
        <a:graphic>
          <a:graphicData uri="http://schemas.openxmlformats.org/drawingml/2006/table">
            <a:tbl>
              <a:tblPr/>
              <a:tblGrid>
                <a:gridCol w="609480"/>
                <a:gridCol w="609480"/>
                <a:gridCol w="609480"/>
                <a:gridCol w="609480"/>
                <a:gridCol w="609480"/>
                <a:gridCol w="609480"/>
                <a:gridCol w="609480"/>
                <a:gridCol w="609480"/>
                <a:gridCol w="609480"/>
                <a:gridCol w="610200"/>
              </a:tblGrid>
              <a:tr h="370080">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r>
            </a:tbl>
          </a:graphicData>
        </a:graphic>
      </p:graphicFrame>
      <p:sp>
        <p:nvSpPr>
          <p:cNvPr id="816" name="CustomShape 4"/>
          <p:cNvSpPr/>
          <p:nvPr/>
        </p:nvSpPr>
        <p:spPr>
          <a:xfrm>
            <a:off x="182412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17" name="CustomShape 5"/>
          <p:cNvSpPr/>
          <p:nvPr/>
        </p:nvSpPr>
        <p:spPr>
          <a:xfrm>
            <a:off x="243324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18" name="CustomShape 6"/>
          <p:cNvSpPr/>
          <p:nvPr/>
        </p:nvSpPr>
        <p:spPr>
          <a:xfrm>
            <a:off x="304200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19" name="CustomShape 7"/>
          <p:cNvSpPr/>
          <p:nvPr/>
        </p:nvSpPr>
        <p:spPr>
          <a:xfrm>
            <a:off x="365076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20" name="CustomShape 8"/>
          <p:cNvSpPr/>
          <p:nvPr/>
        </p:nvSpPr>
        <p:spPr>
          <a:xfrm>
            <a:off x="425952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21" name="CustomShape 9"/>
          <p:cNvSpPr/>
          <p:nvPr/>
        </p:nvSpPr>
        <p:spPr>
          <a:xfrm>
            <a:off x="486864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22" name="CustomShape 10"/>
          <p:cNvSpPr/>
          <p:nvPr/>
        </p:nvSpPr>
        <p:spPr>
          <a:xfrm>
            <a:off x="547740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23" name="CustomShape 11"/>
          <p:cNvSpPr/>
          <p:nvPr/>
        </p:nvSpPr>
        <p:spPr>
          <a:xfrm>
            <a:off x="608616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24" name="CustomShape 12"/>
          <p:cNvSpPr/>
          <p:nvPr/>
        </p:nvSpPr>
        <p:spPr>
          <a:xfrm>
            <a:off x="669492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25" name="CustomShape 13"/>
          <p:cNvSpPr/>
          <p:nvPr/>
        </p:nvSpPr>
        <p:spPr>
          <a:xfrm>
            <a:off x="7304040" y="242964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26" name="CustomShape 14"/>
          <p:cNvSpPr/>
          <p:nvPr/>
        </p:nvSpPr>
        <p:spPr>
          <a:xfrm>
            <a:off x="1190160" y="27147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27" name="CustomShape 15"/>
          <p:cNvSpPr/>
          <p:nvPr/>
        </p:nvSpPr>
        <p:spPr>
          <a:xfrm>
            <a:off x="2743920" y="3174120"/>
            <a:ext cx="5639400" cy="4172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We can directly access the 5</a:t>
            </a:r>
            <a:r>
              <a:rPr b="0" lang="en-GB" sz="1400" spc="-1" strike="noStrike" baseline="30000">
                <a:solidFill>
                  <a:srgbClr val="000000"/>
                </a:solidFill>
                <a:latin typeface="Segoe Print"/>
                <a:ea typeface="DejaVu Sans"/>
              </a:rPr>
              <a:t>th</a:t>
            </a:r>
            <a:r>
              <a:rPr b="0" lang="en-GB" sz="1400" spc="-1" strike="noStrike">
                <a:solidFill>
                  <a:srgbClr val="000000"/>
                </a:solidFill>
                <a:latin typeface="Segoe Print"/>
                <a:ea typeface="DejaVu Sans"/>
              </a:rPr>
              <a:t> item by writing </a:t>
            </a:r>
            <a:r>
              <a:rPr b="0" lang="en-GB" sz="1400" spc="-1" strike="noStrike">
                <a:solidFill>
                  <a:srgbClr val="000000"/>
                </a:solidFill>
                <a:latin typeface="Consolas"/>
                <a:ea typeface="Menlo"/>
              </a:rPr>
              <a:t>data[4]</a:t>
            </a:r>
            <a:endParaRPr b="0" lang="en-GB" sz="1400" spc="-1" strike="noStrike">
              <a:latin typeface="Arial"/>
            </a:endParaRPr>
          </a:p>
        </p:txBody>
      </p:sp>
      <p:sp>
        <p:nvSpPr>
          <p:cNvPr id="828" name="CustomShape 16"/>
          <p:cNvSpPr/>
          <p:nvPr/>
        </p:nvSpPr>
        <p:spPr>
          <a:xfrm>
            <a:off x="155520" y="3884760"/>
            <a:ext cx="5723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What if we want to access the 5</a:t>
            </a:r>
            <a:r>
              <a:rPr b="0" lang="en-GB" sz="1800" spc="-1" strike="noStrike" baseline="30000">
                <a:solidFill>
                  <a:srgbClr val="000000"/>
                </a:solidFill>
                <a:latin typeface="Calibri Light"/>
                <a:ea typeface="DejaVu Sans"/>
              </a:rPr>
              <a:t>th</a:t>
            </a:r>
            <a:r>
              <a:rPr b="0" lang="en-GB" sz="1800" spc="-1" strike="noStrike">
                <a:solidFill>
                  <a:srgbClr val="000000"/>
                </a:solidFill>
                <a:latin typeface="Calibri Light"/>
                <a:ea typeface="DejaVu Sans"/>
              </a:rPr>
              <a:t> smallest item?</a:t>
            </a:r>
            <a:endParaRPr b="0" lang="en-GB" sz="1800" spc="-1" strike="noStrike">
              <a:latin typeface="Arial"/>
            </a:endParaRPr>
          </a:p>
        </p:txBody>
      </p:sp>
      <p:graphicFrame>
        <p:nvGraphicFramePr>
          <p:cNvPr id="829" name="Table 17"/>
          <p:cNvGraphicFramePr/>
          <p:nvPr/>
        </p:nvGraphicFramePr>
        <p:xfrm>
          <a:off x="1742400" y="4565880"/>
          <a:ext cx="6095160" cy="370080"/>
        </p:xfrm>
        <a:graphic>
          <a:graphicData uri="http://schemas.openxmlformats.org/drawingml/2006/table">
            <a:tbl>
              <a:tblPr/>
              <a:tblGrid>
                <a:gridCol w="609480"/>
                <a:gridCol w="609480"/>
                <a:gridCol w="609480"/>
                <a:gridCol w="609480"/>
                <a:gridCol w="609480"/>
                <a:gridCol w="609480"/>
                <a:gridCol w="609480"/>
                <a:gridCol w="609480"/>
                <a:gridCol w="609480"/>
                <a:gridCol w="610200"/>
              </a:tblGrid>
              <a:tr h="37008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30" name="CustomShape 18"/>
          <p:cNvSpPr/>
          <p:nvPr/>
        </p:nvSpPr>
        <p:spPr>
          <a:xfrm>
            <a:off x="182412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31" name="CustomShape 19"/>
          <p:cNvSpPr/>
          <p:nvPr/>
        </p:nvSpPr>
        <p:spPr>
          <a:xfrm>
            <a:off x="243324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32" name="CustomShape 20"/>
          <p:cNvSpPr/>
          <p:nvPr/>
        </p:nvSpPr>
        <p:spPr>
          <a:xfrm>
            <a:off x="304200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33" name="CustomShape 21"/>
          <p:cNvSpPr/>
          <p:nvPr/>
        </p:nvSpPr>
        <p:spPr>
          <a:xfrm>
            <a:off x="365076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34" name="CustomShape 22"/>
          <p:cNvSpPr/>
          <p:nvPr/>
        </p:nvSpPr>
        <p:spPr>
          <a:xfrm>
            <a:off x="425952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35" name="CustomShape 23"/>
          <p:cNvSpPr/>
          <p:nvPr/>
        </p:nvSpPr>
        <p:spPr>
          <a:xfrm>
            <a:off x="486864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36" name="CustomShape 24"/>
          <p:cNvSpPr/>
          <p:nvPr/>
        </p:nvSpPr>
        <p:spPr>
          <a:xfrm>
            <a:off x="547740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37" name="CustomShape 25"/>
          <p:cNvSpPr/>
          <p:nvPr/>
        </p:nvSpPr>
        <p:spPr>
          <a:xfrm>
            <a:off x="608616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38" name="CustomShape 26"/>
          <p:cNvSpPr/>
          <p:nvPr/>
        </p:nvSpPr>
        <p:spPr>
          <a:xfrm>
            <a:off x="669492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39" name="CustomShape 27"/>
          <p:cNvSpPr/>
          <p:nvPr/>
        </p:nvSpPr>
        <p:spPr>
          <a:xfrm>
            <a:off x="7304040" y="43254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40" name="CustomShape 28"/>
          <p:cNvSpPr/>
          <p:nvPr/>
        </p:nvSpPr>
        <p:spPr>
          <a:xfrm>
            <a:off x="1190160" y="46105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41" name="CustomShape 29"/>
          <p:cNvSpPr/>
          <p:nvPr/>
        </p:nvSpPr>
        <p:spPr>
          <a:xfrm>
            <a:off x="2743920" y="5028480"/>
            <a:ext cx="5639400" cy="4172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Sort the array, and then access </a:t>
            </a:r>
            <a:r>
              <a:rPr b="0" lang="en-GB" sz="1400" spc="-1" strike="noStrike">
                <a:solidFill>
                  <a:srgbClr val="000000"/>
                </a:solidFill>
                <a:latin typeface="Consolas"/>
                <a:ea typeface="Menlo"/>
              </a:rPr>
              <a:t>data[4]</a:t>
            </a:r>
            <a:r>
              <a:rPr b="0" lang="en-GB" sz="1400" spc="-1" strike="noStrike">
                <a:solidFill>
                  <a:srgbClr val="000000"/>
                </a:solidFill>
                <a:latin typeface="Segoe Print"/>
                <a:ea typeface="Menlo"/>
              </a:rPr>
              <a:t> directly</a:t>
            </a:r>
            <a:endParaRPr b="0" lang="en-GB" sz="1400" spc="-1" strike="noStrike">
              <a:latin typeface="Arial"/>
            </a:endParaRPr>
          </a:p>
        </p:txBody>
      </p:sp>
      <p:sp>
        <p:nvSpPr>
          <p:cNvPr id="842" name="CustomShape 30"/>
          <p:cNvSpPr/>
          <p:nvPr/>
        </p:nvSpPr>
        <p:spPr>
          <a:xfrm>
            <a:off x="2743920" y="5556240"/>
            <a:ext cx="5639400" cy="5695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400" spc="-1" strike="noStrike">
                <a:solidFill>
                  <a:srgbClr val="000000"/>
                </a:solidFill>
                <a:latin typeface="Segoe Print"/>
                <a:ea typeface="DejaVu Sans"/>
              </a:rPr>
              <a:t>Search can also be made fast (with a binary search) with a sorted array</a:t>
            </a:r>
            <a:endParaRPr b="0" lang="en-GB" sz="1400" spc="-1" strike="noStrike">
              <a:latin typeface="Arial"/>
            </a:endParaRPr>
          </a:p>
        </p:txBody>
      </p:sp>
      <p:sp>
        <p:nvSpPr>
          <p:cNvPr id="843" name="CustomShape 3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2DA6439-53D4-4509-BC7B-ACB4EE2C76F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899" dur="indefinite" restart="never" nodeType="tmRoot">
          <p:childTnLst>
            <p:seq>
              <p:cTn id="900" dur="indefinite" nodeType="mainSeq">
                <p:childTnLst>
                  <p:par>
                    <p:cTn id="901" fill="hold">
                      <p:stCondLst>
                        <p:cond delay="indefinite"/>
                      </p:stCondLst>
                      <p:childTnLst>
                        <p:par>
                          <p:cTn id="902" fill="hold">
                            <p:stCondLst>
                              <p:cond delay="0"/>
                            </p:stCondLst>
                            <p:childTnLst>
                              <p:par>
                                <p:cTn id="903" nodeType="clickEffect" fill="hold" presetClass="entr" presetID="1">
                                  <p:stCondLst>
                                    <p:cond delay="0"/>
                                  </p:stCondLst>
                                  <p:childTnLst>
                                    <p:set>
                                      <p:cBhvr>
                                        <p:cTn id="904" dur="1" fill="hold">
                                          <p:stCondLst>
                                            <p:cond delay="0"/>
                                          </p:stCondLst>
                                        </p:cTn>
                                        <p:tgtEl>
                                          <p:spTgt spid="841"/>
                                        </p:tgtEl>
                                        <p:attrNameLst>
                                          <p:attrName>style.visibility</p:attrName>
                                        </p:attrNameLst>
                                      </p:cBhvr>
                                      <p:to>
                                        <p:strVal val="visible"/>
                                      </p:to>
                                    </p:set>
                                  </p:childTnLst>
                                </p:cTn>
                              </p:par>
                              <p:par>
                                <p:cTn id="905" nodeType="withEffect" fill="hold" presetClass="entr" presetID="1">
                                  <p:stCondLst>
                                    <p:cond delay="0"/>
                                  </p:stCondLst>
                                  <p:childTnLst>
                                    <p:set>
                                      <p:cBhvr>
                                        <p:cTn id="906" dur="1" fill="hold">
                                          <p:stCondLst>
                                            <p:cond delay="0"/>
                                          </p:stCondLst>
                                        </p:cTn>
                                        <p:tgtEl>
                                          <p:spTgt spid="842"/>
                                        </p:tgtEl>
                                        <p:attrNameLst>
                                          <p:attrName>style.visibility</p:attrName>
                                        </p:attrNameLst>
                                      </p:cBhvr>
                                      <p:to>
                                        <p:strVal val="visible"/>
                                      </p:to>
                                    </p:set>
                                  </p:childTnLst>
                                </p:cTn>
                              </p:par>
                              <p:par>
                                <p:cTn id="907" nodeType="withEffect" fill="hold" presetClass="entr" presetID="1">
                                  <p:stCondLst>
                                    <p:cond delay="0"/>
                                  </p:stCondLst>
                                  <p:childTnLst>
                                    <p:set>
                                      <p:cBhvr>
                                        <p:cTn id="908" dur="1" fill="hold">
                                          <p:stCondLst>
                                            <p:cond delay="0"/>
                                          </p:stCondLst>
                                        </p:cTn>
                                        <p:tgtEl>
                                          <p:spTgt spid="829"/>
                                        </p:tgtEl>
                                        <p:attrNameLst>
                                          <p:attrName>style.visibility</p:attrName>
                                        </p:attrNameLst>
                                      </p:cBhvr>
                                      <p:to>
                                        <p:strVal val="visible"/>
                                      </p:to>
                                    </p:set>
                                  </p:childTnLst>
                                </p:cTn>
                              </p:par>
                              <p:par>
                                <p:cTn id="909" nodeType="withEffect" fill="hold" presetClass="entr" presetID="1">
                                  <p:stCondLst>
                                    <p:cond delay="0"/>
                                  </p:stCondLst>
                                  <p:childTnLst>
                                    <p:set>
                                      <p:cBhvr>
                                        <p:cTn id="910" dur="1" fill="hold">
                                          <p:stCondLst>
                                            <p:cond delay="0"/>
                                          </p:stCondLst>
                                        </p:cTn>
                                        <p:tgtEl>
                                          <p:spTgt spid="830"/>
                                        </p:tgtEl>
                                        <p:attrNameLst>
                                          <p:attrName>style.visibility</p:attrName>
                                        </p:attrNameLst>
                                      </p:cBhvr>
                                      <p:to>
                                        <p:strVal val="visible"/>
                                      </p:to>
                                    </p:set>
                                  </p:childTnLst>
                                </p:cTn>
                              </p:par>
                              <p:par>
                                <p:cTn id="911" nodeType="withEffect" fill="hold" presetClass="entr" presetID="1">
                                  <p:stCondLst>
                                    <p:cond delay="0"/>
                                  </p:stCondLst>
                                  <p:childTnLst>
                                    <p:set>
                                      <p:cBhvr>
                                        <p:cTn id="912" dur="1" fill="hold">
                                          <p:stCondLst>
                                            <p:cond delay="0"/>
                                          </p:stCondLst>
                                        </p:cTn>
                                        <p:tgtEl>
                                          <p:spTgt spid="831"/>
                                        </p:tgtEl>
                                        <p:attrNameLst>
                                          <p:attrName>style.visibility</p:attrName>
                                        </p:attrNameLst>
                                      </p:cBhvr>
                                      <p:to>
                                        <p:strVal val="visible"/>
                                      </p:to>
                                    </p:set>
                                  </p:childTnLst>
                                </p:cTn>
                              </p:par>
                              <p:par>
                                <p:cTn id="913" nodeType="withEffect" fill="hold" presetClass="entr" presetID="1">
                                  <p:stCondLst>
                                    <p:cond delay="0"/>
                                  </p:stCondLst>
                                  <p:childTnLst>
                                    <p:set>
                                      <p:cBhvr>
                                        <p:cTn id="914" dur="1" fill="hold">
                                          <p:stCondLst>
                                            <p:cond delay="0"/>
                                          </p:stCondLst>
                                        </p:cTn>
                                        <p:tgtEl>
                                          <p:spTgt spid="832"/>
                                        </p:tgtEl>
                                        <p:attrNameLst>
                                          <p:attrName>style.visibility</p:attrName>
                                        </p:attrNameLst>
                                      </p:cBhvr>
                                      <p:to>
                                        <p:strVal val="visible"/>
                                      </p:to>
                                    </p:set>
                                  </p:childTnLst>
                                </p:cTn>
                              </p:par>
                              <p:par>
                                <p:cTn id="915" nodeType="withEffect" fill="hold" presetClass="entr" presetID="1">
                                  <p:stCondLst>
                                    <p:cond delay="0"/>
                                  </p:stCondLst>
                                  <p:childTnLst>
                                    <p:set>
                                      <p:cBhvr>
                                        <p:cTn id="916" dur="1" fill="hold">
                                          <p:stCondLst>
                                            <p:cond delay="0"/>
                                          </p:stCondLst>
                                        </p:cTn>
                                        <p:tgtEl>
                                          <p:spTgt spid="833"/>
                                        </p:tgtEl>
                                        <p:attrNameLst>
                                          <p:attrName>style.visibility</p:attrName>
                                        </p:attrNameLst>
                                      </p:cBhvr>
                                      <p:to>
                                        <p:strVal val="visible"/>
                                      </p:to>
                                    </p:set>
                                  </p:childTnLst>
                                </p:cTn>
                              </p:par>
                              <p:par>
                                <p:cTn id="917" nodeType="withEffect" fill="hold" presetClass="entr" presetID="1">
                                  <p:stCondLst>
                                    <p:cond delay="0"/>
                                  </p:stCondLst>
                                  <p:childTnLst>
                                    <p:set>
                                      <p:cBhvr>
                                        <p:cTn id="918" dur="1" fill="hold">
                                          <p:stCondLst>
                                            <p:cond delay="0"/>
                                          </p:stCondLst>
                                        </p:cTn>
                                        <p:tgtEl>
                                          <p:spTgt spid="834"/>
                                        </p:tgtEl>
                                        <p:attrNameLst>
                                          <p:attrName>style.visibility</p:attrName>
                                        </p:attrNameLst>
                                      </p:cBhvr>
                                      <p:to>
                                        <p:strVal val="visible"/>
                                      </p:to>
                                    </p:set>
                                  </p:childTnLst>
                                </p:cTn>
                              </p:par>
                              <p:par>
                                <p:cTn id="919" nodeType="withEffect" fill="hold" presetClass="entr" presetID="1">
                                  <p:stCondLst>
                                    <p:cond delay="0"/>
                                  </p:stCondLst>
                                  <p:childTnLst>
                                    <p:set>
                                      <p:cBhvr>
                                        <p:cTn id="920" dur="1" fill="hold">
                                          <p:stCondLst>
                                            <p:cond delay="0"/>
                                          </p:stCondLst>
                                        </p:cTn>
                                        <p:tgtEl>
                                          <p:spTgt spid="835"/>
                                        </p:tgtEl>
                                        <p:attrNameLst>
                                          <p:attrName>style.visibility</p:attrName>
                                        </p:attrNameLst>
                                      </p:cBhvr>
                                      <p:to>
                                        <p:strVal val="visible"/>
                                      </p:to>
                                    </p:set>
                                  </p:childTnLst>
                                </p:cTn>
                              </p:par>
                              <p:par>
                                <p:cTn id="921" nodeType="withEffect" fill="hold" presetClass="entr" presetID="1">
                                  <p:stCondLst>
                                    <p:cond delay="0"/>
                                  </p:stCondLst>
                                  <p:childTnLst>
                                    <p:set>
                                      <p:cBhvr>
                                        <p:cTn id="922" dur="1" fill="hold">
                                          <p:stCondLst>
                                            <p:cond delay="0"/>
                                          </p:stCondLst>
                                        </p:cTn>
                                        <p:tgtEl>
                                          <p:spTgt spid="836"/>
                                        </p:tgtEl>
                                        <p:attrNameLst>
                                          <p:attrName>style.visibility</p:attrName>
                                        </p:attrNameLst>
                                      </p:cBhvr>
                                      <p:to>
                                        <p:strVal val="visible"/>
                                      </p:to>
                                    </p:set>
                                  </p:childTnLst>
                                </p:cTn>
                              </p:par>
                              <p:par>
                                <p:cTn id="923" nodeType="withEffect" fill="hold" presetClass="entr" presetID="1">
                                  <p:stCondLst>
                                    <p:cond delay="0"/>
                                  </p:stCondLst>
                                  <p:childTnLst>
                                    <p:set>
                                      <p:cBhvr>
                                        <p:cTn id="924" dur="1" fill="hold">
                                          <p:stCondLst>
                                            <p:cond delay="0"/>
                                          </p:stCondLst>
                                        </p:cTn>
                                        <p:tgtEl>
                                          <p:spTgt spid="837"/>
                                        </p:tgtEl>
                                        <p:attrNameLst>
                                          <p:attrName>style.visibility</p:attrName>
                                        </p:attrNameLst>
                                      </p:cBhvr>
                                      <p:to>
                                        <p:strVal val="visible"/>
                                      </p:to>
                                    </p:set>
                                  </p:childTnLst>
                                </p:cTn>
                              </p:par>
                              <p:par>
                                <p:cTn id="925" nodeType="withEffect" fill="hold" presetClass="entr" presetID="1">
                                  <p:stCondLst>
                                    <p:cond delay="0"/>
                                  </p:stCondLst>
                                  <p:childTnLst>
                                    <p:set>
                                      <p:cBhvr>
                                        <p:cTn id="926" dur="1" fill="hold">
                                          <p:stCondLst>
                                            <p:cond delay="0"/>
                                          </p:stCondLst>
                                        </p:cTn>
                                        <p:tgtEl>
                                          <p:spTgt spid="838"/>
                                        </p:tgtEl>
                                        <p:attrNameLst>
                                          <p:attrName>style.visibility</p:attrName>
                                        </p:attrNameLst>
                                      </p:cBhvr>
                                      <p:to>
                                        <p:strVal val="visible"/>
                                      </p:to>
                                    </p:set>
                                  </p:childTnLst>
                                </p:cTn>
                              </p:par>
                              <p:par>
                                <p:cTn id="927" nodeType="withEffect" fill="hold" presetClass="entr" presetID="1">
                                  <p:stCondLst>
                                    <p:cond delay="0"/>
                                  </p:stCondLst>
                                  <p:childTnLst>
                                    <p:set>
                                      <p:cBhvr>
                                        <p:cTn id="928" dur="1" fill="hold">
                                          <p:stCondLst>
                                            <p:cond delay="0"/>
                                          </p:stCondLst>
                                        </p:cTn>
                                        <p:tgtEl>
                                          <p:spTgt spid="839"/>
                                        </p:tgtEl>
                                        <p:attrNameLst>
                                          <p:attrName>style.visibility</p:attrName>
                                        </p:attrNameLst>
                                      </p:cBhvr>
                                      <p:to>
                                        <p:strVal val="visible"/>
                                      </p:to>
                                    </p:set>
                                  </p:childTnLst>
                                </p:cTn>
                              </p:par>
                              <p:par>
                                <p:cTn id="929" nodeType="withEffect" fill="hold" presetClass="entr" presetID="1">
                                  <p:stCondLst>
                                    <p:cond delay="0"/>
                                  </p:stCondLst>
                                  <p:childTnLst>
                                    <p:set>
                                      <p:cBhvr>
                                        <p:cTn id="930" dur="1" fill="hold">
                                          <p:stCondLst>
                                            <p:cond delay="0"/>
                                          </p:stCondLst>
                                        </p:cTn>
                                        <p:tgtEl>
                                          <p:spTgt spid="840"/>
                                        </p:tgtEl>
                                        <p:attrNameLst>
                                          <p:attrName>style.visibility</p:attrName>
                                        </p:attrNameLst>
                                      </p:cBhvr>
                                      <p:to>
                                        <p:strVal val="visible"/>
                                      </p:to>
                                    </p:set>
                                  </p:childTnLst>
                                </p:cTn>
                              </p:par>
                              <p:par>
                                <p:cTn id="931" nodeType="withEffect" fill="hold" presetClass="entr" presetID="1">
                                  <p:stCondLst>
                                    <p:cond delay="0"/>
                                  </p:stCondLst>
                                  <p:childTnLst>
                                    <p:set>
                                      <p:cBhvr>
                                        <p:cTn id="932" dur="1" fill="hold">
                                          <p:stCondLst>
                                            <p:cond delay="0"/>
                                          </p:stCondLst>
                                        </p:cTn>
                                        <p:tgtEl>
                                          <p:spTgt spid="841"/>
                                        </p:tgtEl>
                                        <p:attrNameLst>
                                          <p:attrName>style.visibility</p:attrName>
                                        </p:attrNameLst>
                                      </p:cBhvr>
                                      <p:to>
                                        <p:strVal val="visible"/>
                                      </p:to>
                                    </p:set>
                                  </p:childTnLst>
                                </p:cTn>
                              </p:par>
                              <p:par>
                                <p:cTn id="933" nodeType="withEffect" fill="hold" presetClass="entr" presetID="1">
                                  <p:stCondLst>
                                    <p:cond delay="0"/>
                                  </p:stCondLst>
                                  <p:childTnLst>
                                    <p:set>
                                      <p:cBhvr>
                                        <p:cTn id="934" dur="1" fill="hold">
                                          <p:stCondLst>
                                            <p:cond delay="0"/>
                                          </p:stCondLst>
                                        </p:cTn>
                                        <p:tgtEl>
                                          <p:spTgt spid="8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Mode of data access – </a:t>
            </a:r>
            <a:r>
              <a:rPr b="0" lang="en-GB" sz="4400" spc="-1" strike="noStrike">
                <a:solidFill>
                  <a:srgbClr val="000000"/>
                </a:solidFill>
                <a:latin typeface="Avenir Next"/>
                <a:ea typeface="Avenir Next"/>
              </a:rPr>
              <a:t>Random Access</a:t>
            </a:r>
            <a:endParaRPr b="0" lang="en-GB" sz="4400" spc="-1" strike="noStrike">
              <a:latin typeface="Arial"/>
            </a:endParaRPr>
          </a:p>
        </p:txBody>
      </p:sp>
      <p:sp>
        <p:nvSpPr>
          <p:cNvPr id="845" name="CustomShape 2"/>
          <p:cNvSpPr/>
          <p:nvPr/>
        </p:nvSpPr>
        <p:spPr>
          <a:xfrm>
            <a:off x="-506160" y="1328040"/>
            <a:ext cx="10118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What if we want to insert an item into a sorted array so that the array remains sorted?</a:t>
            </a:r>
            <a:endParaRPr b="0" lang="en-GB" sz="1800" spc="-1" strike="noStrike">
              <a:latin typeface="Arial"/>
            </a:endParaRPr>
          </a:p>
        </p:txBody>
      </p:sp>
      <p:graphicFrame>
        <p:nvGraphicFramePr>
          <p:cNvPr id="846" name="Table 3"/>
          <p:cNvGraphicFramePr/>
          <p:nvPr/>
        </p:nvGraphicFramePr>
        <p:xfrm>
          <a:off x="1740960" y="1987200"/>
          <a:ext cx="6095160" cy="370080"/>
        </p:xfrm>
        <a:graphic>
          <a:graphicData uri="http://schemas.openxmlformats.org/drawingml/2006/table">
            <a:tbl>
              <a:tblPr/>
              <a:tblGrid>
                <a:gridCol w="609480"/>
                <a:gridCol w="609480"/>
                <a:gridCol w="609480"/>
                <a:gridCol w="609480"/>
                <a:gridCol w="609480"/>
                <a:gridCol w="609480"/>
                <a:gridCol w="609480"/>
                <a:gridCol w="609480"/>
                <a:gridCol w="609480"/>
                <a:gridCol w="610200"/>
              </a:tblGrid>
              <a:tr h="37008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47" name="CustomShape 4"/>
          <p:cNvSpPr/>
          <p:nvPr/>
        </p:nvSpPr>
        <p:spPr>
          <a:xfrm>
            <a:off x="182268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48" name="CustomShape 5"/>
          <p:cNvSpPr/>
          <p:nvPr/>
        </p:nvSpPr>
        <p:spPr>
          <a:xfrm>
            <a:off x="243144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49" name="CustomShape 6"/>
          <p:cNvSpPr/>
          <p:nvPr/>
        </p:nvSpPr>
        <p:spPr>
          <a:xfrm>
            <a:off x="304020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50" name="CustomShape 7"/>
          <p:cNvSpPr/>
          <p:nvPr/>
        </p:nvSpPr>
        <p:spPr>
          <a:xfrm>
            <a:off x="364932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51" name="CustomShape 8"/>
          <p:cNvSpPr/>
          <p:nvPr/>
        </p:nvSpPr>
        <p:spPr>
          <a:xfrm>
            <a:off x="425808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52" name="CustomShape 9"/>
          <p:cNvSpPr/>
          <p:nvPr/>
        </p:nvSpPr>
        <p:spPr>
          <a:xfrm>
            <a:off x="486684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53" name="CustomShape 10"/>
          <p:cNvSpPr/>
          <p:nvPr/>
        </p:nvSpPr>
        <p:spPr>
          <a:xfrm>
            <a:off x="547560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54" name="CustomShape 11"/>
          <p:cNvSpPr/>
          <p:nvPr/>
        </p:nvSpPr>
        <p:spPr>
          <a:xfrm>
            <a:off x="608472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55" name="CustomShape 12"/>
          <p:cNvSpPr/>
          <p:nvPr/>
        </p:nvSpPr>
        <p:spPr>
          <a:xfrm>
            <a:off x="669348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56" name="CustomShape 13"/>
          <p:cNvSpPr/>
          <p:nvPr/>
        </p:nvSpPr>
        <p:spPr>
          <a:xfrm>
            <a:off x="7302240" y="174672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57" name="CustomShape 14"/>
          <p:cNvSpPr/>
          <p:nvPr/>
        </p:nvSpPr>
        <p:spPr>
          <a:xfrm>
            <a:off x="1188360" y="20318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58" name="CustomShape 15"/>
          <p:cNvSpPr/>
          <p:nvPr/>
        </p:nvSpPr>
        <p:spPr>
          <a:xfrm>
            <a:off x="-96840" y="2454480"/>
            <a:ext cx="4237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For example, to insert 15 into data:</a:t>
            </a:r>
            <a:endParaRPr b="0" lang="en-GB" sz="1800" spc="-1" strike="noStrike">
              <a:latin typeface="Arial"/>
            </a:endParaRPr>
          </a:p>
        </p:txBody>
      </p:sp>
      <p:graphicFrame>
        <p:nvGraphicFramePr>
          <p:cNvPr id="859" name="Table 16"/>
          <p:cNvGraphicFramePr/>
          <p:nvPr/>
        </p:nvGraphicFramePr>
        <p:xfrm>
          <a:off x="1740960" y="3433680"/>
          <a:ext cx="6684840" cy="370080"/>
        </p:xfrm>
        <a:graphic>
          <a:graphicData uri="http://schemas.openxmlformats.org/drawingml/2006/table">
            <a:tbl>
              <a:tblPr/>
              <a:tblGrid>
                <a:gridCol w="607680"/>
                <a:gridCol w="607680"/>
                <a:gridCol w="607680"/>
                <a:gridCol w="607680"/>
                <a:gridCol w="607680"/>
                <a:gridCol w="607680"/>
                <a:gridCol w="607680"/>
                <a:gridCol w="607680"/>
                <a:gridCol w="607680"/>
                <a:gridCol w="607680"/>
                <a:gridCol w="608400"/>
              </a:tblGrid>
              <a:tr h="37008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c>
                  <a:tcPr marL="91440" marR="91440">
                    <a:noFill/>
                  </a:tcPr>
                </a:tc>
              </a:tr>
            </a:tbl>
          </a:graphicData>
        </a:graphic>
      </p:graphicFrame>
      <p:sp>
        <p:nvSpPr>
          <p:cNvPr id="860" name="CustomShape 17"/>
          <p:cNvSpPr/>
          <p:nvPr/>
        </p:nvSpPr>
        <p:spPr>
          <a:xfrm>
            <a:off x="182268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[0]</a:t>
            </a:r>
            <a:endParaRPr b="0" lang="en-GB" sz="1200" spc="-1" strike="noStrike">
              <a:latin typeface="Arial"/>
            </a:endParaRPr>
          </a:p>
        </p:txBody>
      </p:sp>
      <p:sp>
        <p:nvSpPr>
          <p:cNvPr id="861" name="CustomShape 18"/>
          <p:cNvSpPr/>
          <p:nvPr/>
        </p:nvSpPr>
        <p:spPr>
          <a:xfrm>
            <a:off x="243144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a:t>
            </a:r>
            <a:endParaRPr b="0" lang="en-GB" sz="1200" spc="-1" strike="noStrike">
              <a:latin typeface="Arial"/>
            </a:endParaRPr>
          </a:p>
        </p:txBody>
      </p:sp>
      <p:sp>
        <p:nvSpPr>
          <p:cNvPr id="862" name="CustomShape 19"/>
          <p:cNvSpPr/>
          <p:nvPr/>
        </p:nvSpPr>
        <p:spPr>
          <a:xfrm>
            <a:off x="304020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[2]</a:t>
            </a:r>
            <a:endParaRPr b="0" lang="en-GB" sz="1200" spc="-1" strike="noStrike">
              <a:latin typeface="Arial"/>
            </a:endParaRPr>
          </a:p>
        </p:txBody>
      </p:sp>
      <p:sp>
        <p:nvSpPr>
          <p:cNvPr id="863" name="CustomShape 20"/>
          <p:cNvSpPr/>
          <p:nvPr/>
        </p:nvSpPr>
        <p:spPr>
          <a:xfrm>
            <a:off x="364932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[3]</a:t>
            </a:r>
            <a:endParaRPr b="0" lang="en-GB" sz="1200" spc="-1" strike="noStrike">
              <a:latin typeface="Arial"/>
            </a:endParaRPr>
          </a:p>
        </p:txBody>
      </p:sp>
      <p:sp>
        <p:nvSpPr>
          <p:cNvPr id="864" name="CustomShape 21"/>
          <p:cNvSpPr/>
          <p:nvPr/>
        </p:nvSpPr>
        <p:spPr>
          <a:xfrm>
            <a:off x="425808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[4]</a:t>
            </a:r>
            <a:endParaRPr b="0" lang="en-GB" sz="1200" spc="-1" strike="noStrike">
              <a:latin typeface="Arial"/>
            </a:endParaRPr>
          </a:p>
        </p:txBody>
      </p:sp>
      <p:sp>
        <p:nvSpPr>
          <p:cNvPr id="865" name="CustomShape 22"/>
          <p:cNvSpPr/>
          <p:nvPr/>
        </p:nvSpPr>
        <p:spPr>
          <a:xfrm>
            <a:off x="486684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[5]</a:t>
            </a:r>
            <a:endParaRPr b="0" lang="en-GB" sz="1200" spc="-1" strike="noStrike">
              <a:latin typeface="Arial"/>
            </a:endParaRPr>
          </a:p>
        </p:txBody>
      </p:sp>
      <p:sp>
        <p:nvSpPr>
          <p:cNvPr id="866" name="CustomShape 23"/>
          <p:cNvSpPr/>
          <p:nvPr/>
        </p:nvSpPr>
        <p:spPr>
          <a:xfrm>
            <a:off x="547560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[6]</a:t>
            </a:r>
            <a:endParaRPr b="0" lang="en-GB" sz="1200" spc="-1" strike="noStrike">
              <a:latin typeface="Arial"/>
            </a:endParaRPr>
          </a:p>
        </p:txBody>
      </p:sp>
      <p:sp>
        <p:nvSpPr>
          <p:cNvPr id="867" name="CustomShape 24"/>
          <p:cNvSpPr/>
          <p:nvPr/>
        </p:nvSpPr>
        <p:spPr>
          <a:xfrm>
            <a:off x="608472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[7]</a:t>
            </a:r>
            <a:endParaRPr b="0" lang="en-GB" sz="1200" spc="-1" strike="noStrike">
              <a:latin typeface="Arial"/>
            </a:endParaRPr>
          </a:p>
        </p:txBody>
      </p:sp>
      <p:sp>
        <p:nvSpPr>
          <p:cNvPr id="868" name="CustomShape 25"/>
          <p:cNvSpPr/>
          <p:nvPr/>
        </p:nvSpPr>
        <p:spPr>
          <a:xfrm>
            <a:off x="669348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[8]</a:t>
            </a:r>
            <a:endParaRPr b="0" lang="en-GB" sz="1200" spc="-1" strike="noStrike">
              <a:latin typeface="Arial"/>
            </a:endParaRPr>
          </a:p>
        </p:txBody>
      </p:sp>
      <p:sp>
        <p:nvSpPr>
          <p:cNvPr id="869" name="CustomShape 26"/>
          <p:cNvSpPr/>
          <p:nvPr/>
        </p:nvSpPr>
        <p:spPr>
          <a:xfrm>
            <a:off x="7302240" y="3193200"/>
            <a:ext cx="45360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[9]</a:t>
            </a:r>
            <a:endParaRPr b="0" lang="en-GB" sz="1200" spc="-1" strike="noStrike">
              <a:latin typeface="Arial"/>
            </a:endParaRPr>
          </a:p>
        </p:txBody>
      </p:sp>
      <p:sp>
        <p:nvSpPr>
          <p:cNvPr id="870" name="CustomShape 27"/>
          <p:cNvSpPr/>
          <p:nvPr/>
        </p:nvSpPr>
        <p:spPr>
          <a:xfrm>
            <a:off x="1188360" y="34783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71" name="CustomShape 28"/>
          <p:cNvSpPr/>
          <p:nvPr/>
        </p:nvSpPr>
        <p:spPr>
          <a:xfrm>
            <a:off x="7851600" y="3193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[10]</a:t>
            </a:r>
            <a:endParaRPr b="0" lang="en-GB" sz="1200" spc="-1" strike="noStrike">
              <a:latin typeface="Arial"/>
            </a:endParaRPr>
          </a:p>
        </p:txBody>
      </p:sp>
      <p:sp>
        <p:nvSpPr>
          <p:cNvPr id="872" name="CustomShape 29"/>
          <p:cNvSpPr/>
          <p:nvPr/>
        </p:nvSpPr>
        <p:spPr>
          <a:xfrm>
            <a:off x="841680" y="2889720"/>
            <a:ext cx="3875040" cy="332640"/>
          </a:xfrm>
          <a:prstGeom prst="roundRect">
            <a:avLst>
              <a:gd name="adj" fmla="val 30989"/>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ea typeface="DejaVu Sans"/>
              </a:rPr>
              <a:t>Step 1: Increase the array capacity if necessary</a:t>
            </a:r>
            <a:endParaRPr b="0" lang="en-GB" sz="1200" spc="-1" strike="noStrike">
              <a:latin typeface="Arial"/>
            </a:endParaRPr>
          </a:p>
        </p:txBody>
      </p:sp>
      <p:sp>
        <p:nvSpPr>
          <p:cNvPr id="873" name="CustomShape 30"/>
          <p:cNvSpPr/>
          <p:nvPr/>
        </p:nvSpPr>
        <p:spPr>
          <a:xfrm>
            <a:off x="942120" y="4010760"/>
            <a:ext cx="3913920" cy="332640"/>
          </a:xfrm>
          <a:prstGeom prst="roundRect">
            <a:avLst>
              <a:gd name="adj" fmla="val 30989"/>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ea typeface="DejaVu Sans"/>
              </a:rPr>
              <a:t>Step 2: Shift all items larger than 15 to the right</a:t>
            </a:r>
            <a:endParaRPr b="0" lang="en-GB" sz="1200" spc="-1" strike="noStrike">
              <a:latin typeface="Arial"/>
            </a:endParaRPr>
          </a:p>
        </p:txBody>
      </p:sp>
      <p:graphicFrame>
        <p:nvGraphicFramePr>
          <p:cNvPr id="874" name="Table 31"/>
          <p:cNvGraphicFramePr/>
          <p:nvPr/>
        </p:nvGraphicFramePr>
        <p:xfrm>
          <a:off x="1755360" y="4458240"/>
          <a:ext cx="6684840" cy="370080"/>
        </p:xfrm>
        <a:graphic>
          <a:graphicData uri="http://schemas.openxmlformats.org/drawingml/2006/table">
            <a:tbl>
              <a:tblPr/>
              <a:tblGrid>
                <a:gridCol w="607680"/>
                <a:gridCol w="607680"/>
                <a:gridCol w="607680"/>
                <a:gridCol w="607680"/>
                <a:gridCol w="607680"/>
                <a:gridCol w="607680"/>
                <a:gridCol w="607680"/>
                <a:gridCol w="607680"/>
                <a:gridCol w="607680"/>
                <a:gridCol w="607680"/>
                <a:gridCol w="608400"/>
              </a:tblGrid>
              <a:tr h="37008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75" name="CustomShape 32"/>
          <p:cNvSpPr/>
          <p:nvPr/>
        </p:nvSpPr>
        <p:spPr>
          <a:xfrm>
            <a:off x="1203120" y="45028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76" name="CustomShape 33"/>
          <p:cNvSpPr/>
          <p:nvPr/>
        </p:nvSpPr>
        <p:spPr>
          <a:xfrm>
            <a:off x="921240" y="4998240"/>
            <a:ext cx="2817360" cy="332640"/>
          </a:xfrm>
          <a:prstGeom prst="roundRect">
            <a:avLst>
              <a:gd name="adj" fmla="val 30989"/>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ea typeface="DejaVu Sans"/>
              </a:rPr>
              <a:t>Step 3: Put 15 into the empty slot</a:t>
            </a:r>
            <a:endParaRPr b="0" lang="en-GB" sz="1200" spc="-1" strike="noStrike">
              <a:latin typeface="Arial"/>
            </a:endParaRPr>
          </a:p>
        </p:txBody>
      </p:sp>
      <p:graphicFrame>
        <p:nvGraphicFramePr>
          <p:cNvPr id="877" name="Table 34"/>
          <p:cNvGraphicFramePr/>
          <p:nvPr/>
        </p:nvGraphicFramePr>
        <p:xfrm>
          <a:off x="1755360" y="5445720"/>
          <a:ext cx="6684840" cy="370080"/>
        </p:xfrm>
        <a:graphic>
          <a:graphicData uri="http://schemas.openxmlformats.org/drawingml/2006/table">
            <a:tbl>
              <a:tblPr/>
              <a:tblGrid>
                <a:gridCol w="607680"/>
                <a:gridCol w="607680"/>
                <a:gridCol w="607680"/>
                <a:gridCol w="607680"/>
                <a:gridCol w="607680"/>
                <a:gridCol w="607680"/>
                <a:gridCol w="607680"/>
                <a:gridCol w="607680"/>
                <a:gridCol w="607680"/>
                <a:gridCol w="607680"/>
                <a:gridCol w="608400"/>
              </a:tblGrid>
              <a:tr h="370080">
                <a:tc>
                  <a:txBody>
                    <a:bodyPr/>
                    <a:p>
                      <a:pPr algn="ctr">
                        <a:lnSpc>
                          <a:spcPct val="100000"/>
                        </a:lnSpc>
                      </a:pPr>
                      <a:r>
                        <a:rPr b="0" lang="en-GB" sz="1800" spc="-1" strike="noStrike">
                          <a:solidFill>
                            <a:srgbClr val="000000"/>
                          </a:solidFill>
                          <a:latin typeface="Calibri Light"/>
                        </a:rPr>
                        <a:t>10</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15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23</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35</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38</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56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62</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76</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89</a:t>
                      </a:r>
                      <a:endParaRPr b="0" lang="en-GB" sz="1800" spc="-1" strike="noStrike">
                        <a:latin typeface="Arial"/>
                      </a:endParaRPr>
                    </a:p>
                  </a:txBody>
                  <a:tcPr marL="91440" marR="91440">
                    <a:noFill/>
                  </a:tcPr>
                </a:tc>
                <a:tc>
                  <a:txBody>
                    <a:bodyPr/>
                    <a:p>
                      <a:pPr algn="ctr">
                        <a:lnSpc>
                          <a:spcPct val="100000"/>
                        </a:lnSpc>
                      </a:pPr>
                      <a:r>
                        <a:rPr b="0" lang="en-GB" sz="1800" spc="-1" strike="noStrike">
                          <a:solidFill>
                            <a:srgbClr val="000000"/>
                          </a:solidFill>
                          <a:latin typeface="Calibri Light"/>
                        </a:rPr>
                        <a:t>92</a:t>
                      </a:r>
                      <a:endParaRPr b="0" lang="en-GB" sz="1800" spc="-1" strike="noStrike">
                        <a:latin typeface="Arial"/>
                      </a:endParaRPr>
                    </a:p>
                  </a:txBody>
                  <a:tcPr marL="91440" marR="91440">
                    <a:noFill/>
                  </a:tcPr>
                </a:tc>
              </a:tr>
            </a:tbl>
          </a:graphicData>
        </a:graphic>
      </p:graphicFrame>
      <p:sp>
        <p:nvSpPr>
          <p:cNvPr id="878" name="CustomShape 35"/>
          <p:cNvSpPr/>
          <p:nvPr/>
        </p:nvSpPr>
        <p:spPr>
          <a:xfrm>
            <a:off x="1203120" y="5490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data</a:t>
            </a:r>
            <a:endParaRPr b="0" lang="en-GB" sz="1200" spc="-1" strike="noStrike">
              <a:latin typeface="Arial"/>
            </a:endParaRPr>
          </a:p>
        </p:txBody>
      </p:sp>
      <p:sp>
        <p:nvSpPr>
          <p:cNvPr id="879" name="CustomShape 36"/>
          <p:cNvSpPr/>
          <p:nvPr/>
        </p:nvSpPr>
        <p:spPr>
          <a:xfrm>
            <a:off x="5006880" y="4144680"/>
            <a:ext cx="3096000" cy="272520"/>
          </a:xfrm>
          <a:prstGeom prst="rect">
            <a:avLst/>
          </a:prstGeom>
          <a:solidFill>
            <a:srgbClr val="ffff00"/>
          </a:solidFill>
          <a:ln w="12600">
            <a:solidFill>
              <a:schemeClr val="accent6">
                <a:lumMod val="75000"/>
              </a:schemeClr>
            </a:solidFill>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200" spc="-1" strike="noStrike">
                <a:solidFill>
                  <a:srgbClr val="000000"/>
                </a:solidFill>
                <a:latin typeface="Segoe Print"/>
                <a:ea typeface="DejaVu Sans"/>
              </a:rPr>
              <a:t>What if this is a very very large array?</a:t>
            </a:r>
            <a:endParaRPr b="0" lang="en-GB" sz="1200" spc="-1" strike="noStrike">
              <a:latin typeface="Arial"/>
            </a:endParaRPr>
          </a:p>
        </p:txBody>
      </p:sp>
      <p:sp>
        <p:nvSpPr>
          <p:cNvPr id="880" name="CustomShape 37"/>
          <p:cNvSpPr/>
          <p:nvPr/>
        </p:nvSpPr>
        <p:spPr>
          <a:xfrm>
            <a:off x="400680" y="6072840"/>
            <a:ext cx="8709480" cy="631080"/>
          </a:xfrm>
          <a:prstGeom prst="roundRect">
            <a:avLst>
              <a:gd name="adj" fmla="val 30989"/>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1" lang="en-GB" sz="1400" spc="-1" strike="noStrike">
                <a:solidFill>
                  <a:srgbClr val="000000"/>
                </a:solidFill>
                <a:latin typeface="Segoe Print"/>
                <a:ea typeface="DejaVu Sans"/>
              </a:rPr>
              <a:t>Insertion</a:t>
            </a:r>
            <a:r>
              <a:rPr b="0" lang="en-GB" sz="1400" spc="-1" strike="noStrike">
                <a:solidFill>
                  <a:srgbClr val="000000"/>
                </a:solidFill>
                <a:latin typeface="Segoe Print"/>
                <a:ea typeface="DejaVu Sans"/>
              </a:rPr>
              <a:t> and </a:t>
            </a:r>
            <a:r>
              <a:rPr b="1" lang="en-GB" sz="1400" spc="-1" strike="noStrike">
                <a:solidFill>
                  <a:srgbClr val="000000"/>
                </a:solidFill>
                <a:latin typeface="Segoe Print"/>
                <a:ea typeface="DejaVu Sans"/>
              </a:rPr>
              <a:t>deletion</a:t>
            </a:r>
            <a:r>
              <a:rPr b="0" lang="en-GB" sz="1400" spc="-1" strike="noStrike">
                <a:solidFill>
                  <a:srgbClr val="000000"/>
                </a:solidFill>
                <a:latin typeface="Segoe Print"/>
                <a:ea typeface="DejaVu Sans"/>
              </a:rPr>
              <a:t> using array is </a:t>
            </a:r>
            <a:r>
              <a:rPr b="1" lang="en-GB" sz="1400" spc="-1" strike="noStrike">
                <a:solidFill>
                  <a:srgbClr val="000000"/>
                </a:solidFill>
                <a:latin typeface="Segoe Print"/>
                <a:ea typeface="DejaVu Sans"/>
              </a:rPr>
              <a:t>not efficient</a:t>
            </a:r>
            <a:r>
              <a:rPr b="0" lang="en-GB" sz="1400" spc="-1" strike="noStrike">
                <a:solidFill>
                  <a:srgbClr val="000000"/>
                </a:solidFill>
                <a:latin typeface="Segoe Print"/>
                <a:ea typeface="DejaVu Sans"/>
              </a:rPr>
              <a:t>, because these involve data movement. </a:t>
            </a:r>
            <a:br/>
            <a:r>
              <a:rPr b="0" lang="en-GB" sz="1400" spc="-1" strike="noStrike">
                <a:solidFill>
                  <a:srgbClr val="000000"/>
                </a:solidFill>
                <a:latin typeface="Segoe Print"/>
                <a:ea typeface="DejaVu Sans"/>
              </a:rPr>
              <a:t>Imagine how many data you would need to move if working on a very big array.</a:t>
            </a:r>
            <a:endParaRPr b="0" lang="en-GB" sz="1400" spc="-1" strike="noStrike">
              <a:latin typeface="Arial"/>
            </a:endParaRPr>
          </a:p>
        </p:txBody>
      </p:sp>
      <p:sp>
        <p:nvSpPr>
          <p:cNvPr id="881" name="CustomShape 3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9F422FA-C525-4788-9151-E9A6D411E26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935" dur="indefinite" restart="never" nodeType="tmRoot">
          <p:childTnLst>
            <p:seq>
              <p:cTn id="936" dur="indefinite" nodeType="mainSeq">
                <p:childTnLst>
                  <p:par>
                    <p:cTn id="937" fill="hold">
                      <p:stCondLst>
                        <p:cond delay="indefinite"/>
                      </p:stCondLst>
                      <p:childTnLst>
                        <p:par>
                          <p:cTn id="938" fill="hold">
                            <p:stCondLst>
                              <p:cond delay="0"/>
                            </p:stCondLst>
                            <p:childTnLst>
                              <p:par>
                                <p:cTn id="939" nodeType="clickEffect" fill="hold" presetClass="entr" presetID="1">
                                  <p:stCondLst>
                                    <p:cond delay="0"/>
                                  </p:stCondLst>
                                  <p:childTnLst>
                                    <p:set>
                                      <p:cBhvr>
                                        <p:cTn id="940" dur="1" fill="hold">
                                          <p:stCondLst>
                                            <p:cond delay="0"/>
                                          </p:stCondLst>
                                        </p:cTn>
                                        <p:tgtEl>
                                          <p:spTgt spid="859"/>
                                        </p:tgtEl>
                                        <p:attrNameLst>
                                          <p:attrName>style.visibility</p:attrName>
                                        </p:attrNameLst>
                                      </p:cBhvr>
                                      <p:to>
                                        <p:strVal val="visible"/>
                                      </p:to>
                                    </p:set>
                                  </p:childTnLst>
                                </p:cTn>
                              </p:par>
                              <p:par>
                                <p:cTn id="941" nodeType="withEffect" fill="hold" presetClass="entr" presetID="1">
                                  <p:stCondLst>
                                    <p:cond delay="0"/>
                                  </p:stCondLst>
                                  <p:childTnLst>
                                    <p:set>
                                      <p:cBhvr>
                                        <p:cTn id="942" dur="1" fill="hold">
                                          <p:stCondLst>
                                            <p:cond delay="0"/>
                                          </p:stCondLst>
                                        </p:cTn>
                                        <p:tgtEl>
                                          <p:spTgt spid="860"/>
                                        </p:tgtEl>
                                        <p:attrNameLst>
                                          <p:attrName>style.visibility</p:attrName>
                                        </p:attrNameLst>
                                      </p:cBhvr>
                                      <p:to>
                                        <p:strVal val="visible"/>
                                      </p:to>
                                    </p:set>
                                  </p:childTnLst>
                                </p:cTn>
                              </p:par>
                              <p:par>
                                <p:cTn id="943" nodeType="withEffect" fill="hold" presetClass="entr" presetID="1">
                                  <p:stCondLst>
                                    <p:cond delay="0"/>
                                  </p:stCondLst>
                                  <p:childTnLst>
                                    <p:set>
                                      <p:cBhvr>
                                        <p:cTn id="944" dur="1" fill="hold">
                                          <p:stCondLst>
                                            <p:cond delay="0"/>
                                          </p:stCondLst>
                                        </p:cTn>
                                        <p:tgtEl>
                                          <p:spTgt spid="861"/>
                                        </p:tgtEl>
                                        <p:attrNameLst>
                                          <p:attrName>style.visibility</p:attrName>
                                        </p:attrNameLst>
                                      </p:cBhvr>
                                      <p:to>
                                        <p:strVal val="visible"/>
                                      </p:to>
                                    </p:set>
                                  </p:childTnLst>
                                </p:cTn>
                              </p:par>
                              <p:par>
                                <p:cTn id="945" nodeType="withEffect" fill="hold" presetClass="entr" presetID="1">
                                  <p:stCondLst>
                                    <p:cond delay="0"/>
                                  </p:stCondLst>
                                  <p:childTnLst>
                                    <p:set>
                                      <p:cBhvr>
                                        <p:cTn id="946" dur="1" fill="hold">
                                          <p:stCondLst>
                                            <p:cond delay="0"/>
                                          </p:stCondLst>
                                        </p:cTn>
                                        <p:tgtEl>
                                          <p:spTgt spid="862"/>
                                        </p:tgtEl>
                                        <p:attrNameLst>
                                          <p:attrName>style.visibility</p:attrName>
                                        </p:attrNameLst>
                                      </p:cBhvr>
                                      <p:to>
                                        <p:strVal val="visible"/>
                                      </p:to>
                                    </p:set>
                                  </p:childTnLst>
                                </p:cTn>
                              </p:par>
                              <p:par>
                                <p:cTn id="947" nodeType="withEffect" fill="hold" presetClass="entr" presetID="1">
                                  <p:stCondLst>
                                    <p:cond delay="0"/>
                                  </p:stCondLst>
                                  <p:childTnLst>
                                    <p:set>
                                      <p:cBhvr>
                                        <p:cTn id="948" dur="1" fill="hold">
                                          <p:stCondLst>
                                            <p:cond delay="0"/>
                                          </p:stCondLst>
                                        </p:cTn>
                                        <p:tgtEl>
                                          <p:spTgt spid="863"/>
                                        </p:tgtEl>
                                        <p:attrNameLst>
                                          <p:attrName>style.visibility</p:attrName>
                                        </p:attrNameLst>
                                      </p:cBhvr>
                                      <p:to>
                                        <p:strVal val="visible"/>
                                      </p:to>
                                    </p:set>
                                  </p:childTnLst>
                                </p:cTn>
                              </p:par>
                              <p:par>
                                <p:cTn id="949" nodeType="withEffect" fill="hold" presetClass="entr" presetID="1">
                                  <p:stCondLst>
                                    <p:cond delay="0"/>
                                  </p:stCondLst>
                                  <p:childTnLst>
                                    <p:set>
                                      <p:cBhvr>
                                        <p:cTn id="950" dur="1" fill="hold">
                                          <p:stCondLst>
                                            <p:cond delay="0"/>
                                          </p:stCondLst>
                                        </p:cTn>
                                        <p:tgtEl>
                                          <p:spTgt spid="864"/>
                                        </p:tgtEl>
                                        <p:attrNameLst>
                                          <p:attrName>style.visibility</p:attrName>
                                        </p:attrNameLst>
                                      </p:cBhvr>
                                      <p:to>
                                        <p:strVal val="visible"/>
                                      </p:to>
                                    </p:set>
                                  </p:childTnLst>
                                </p:cTn>
                              </p:par>
                              <p:par>
                                <p:cTn id="951" nodeType="withEffect" fill="hold" presetClass="entr" presetID="1">
                                  <p:stCondLst>
                                    <p:cond delay="0"/>
                                  </p:stCondLst>
                                  <p:childTnLst>
                                    <p:set>
                                      <p:cBhvr>
                                        <p:cTn id="952" dur="1" fill="hold">
                                          <p:stCondLst>
                                            <p:cond delay="0"/>
                                          </p:stCondLst>
                                        </p:cTn>
                                        <p:tgtEl>
                                          <p:spTgt spid="865"/>
                                        </p:tgtEl>
                                        <p:attrNameLst>
                                          <p:attrName>style.visibility</p:attrName>
                                        </p:attrNameLst>
                                      </p:cBhvr>
                                      <p:to>
                                        <p:strVal val="visible"/>
                                      </p:to>
                                    </p:set>
                                  </p:childTnLst>
                                </p:cTn>
                              </p:par>
                              <p:par>
                                <p:cTn id="953" nodeType="withEffect" fill="hold" presetClass="entr" presetID="1">
                                  <p:stCondLst>
                                    <p:cond delay="0"/>
                                  </p:stCondLst>
                                  <p:childTnLst>
                                    <p:set>
                                      <p:cBhvr>
                                        <p:cTn id="954" dur="1" fill="hold">
                                          <p:stCondLst>
                                            <p:cond delay="0"/>
                                          </p:stCondLst>
                                        </p:cTn>
                                        <p:tgtEl>
                                          <p:spTgt spid="866"/>
                                        </p:tgtEl>
                                        <p:attrNameLst>
                                          <p:attrName>style.visibility</p:attrName>
                                        </p:attrNameLst>
                                      </p:cBhvr>
                                      <p:to>
                                        <p:strVal val="visible"/>
                                      </p:to>
                                    </p:set>
                                  </p:childTnLst>
                                </p:cTn>
                              </p:par>
                              <p:par>
                                <p:cTn id="955" nodeType="withEffect" fill="hold" presetClass="entr" presetID="1">
                                  <p:stCondLst>
                                    <p:cond delay="0"/>
                                  </p:stCondLst>
                                  <p:childTnLst>
                                    <p:set>
                                      <p:cBhvr>
                                        <p:cTn id="956" dur="1" fill="hold">
                                          <p:stCondLst>
                                            <p:cond delay="0"/>
                                          </p:stCondLst>
                                        </p:cTn>
                                        <p:tgtEl>
                                          <p:spTgt spid="867"/>
                                        </p:tgtEl>
                                        <p:attrNameLst>
                                          <p:attrName>style.visibility</p:attrName>
                                        </p:attrNameLst>
                                      </p:cBhvr>
                                      <p:to>
                                        <p:strVal val="visible"/>
                                      </p:to>
                                    </p:set>
                                  </p:childTnLst>
                                </p:cTn>
                              </p:par>
                              <p:par>
                                <p:cTn id="957" nodeType="withEffect" fill="hold" presetClass="entr" presetID="1">
                                  <p:stCondLst>
                                    <p:cond delay="0"/>
                                  </p:stCondLst>
                                  <p:childTnLst>
                                    <p:set>
                                      <p:cBhvr>
                                        <p:cTn id="958" dur="1" fill="hold">
                                          <p:stCondLst>
                                            <p:cond delay="0"/>
                                          </p:stCondLst>
                                        </p:cTn>
                                        <p:tgtEl>
                                          <p:spTgt spid="868"/>
                                        </p:tgtEl>
                                        <p:attrNameLst>
                                          <p:attrName>style.visibility</p:attrName>
                                        </p:attrNameLst>
                                      </p:cBhvr>
                                      <p:to>
                                        <p:strVal val="visible"/>
                                      </p:to>
                                    </p:set>
                                  </p:childTnLst>
                                </p:cTn>
                              </p:par>
                              <p:par>
                                <p:cTn id="959" nodeType="withEffect" fill="hold" presetClass="entr" presetID="1">
                                  <p:stCondLst>
                                    <p:cond delay="0"/>
                                  </p:stCondLst>
                                  <p:childTnLst>
                                    <p:set>
                                      <p:cBhvr>
                                        <p:cTn id="960" dur="1" fill="hold">
                                          <p:stCondLst>
                                            <p:cond delay="0"/>
                                          </p:stCondLst>
                                        </p:cTn>
                                        <p:tgtEl>
                                          <p:spTgt spid="869"/>
                                        </p:tgtEl>
                                        <p:attrNameLst>
                                          <p:attrName>style.visibility</p:attrName>
                                        </p:attrNameLst>
                                      </p:cBhvr>
                                      <p:to>
                                        <p:strVal val="visible"/>
                                      </p:to>
                                    </p:set>
                                  </p:childTnLst>
                                </p:cTn>
                              </p:par>
                              <p:par>
                                <p:cTn id="961" nodeType="withEffect" fill="hold" presetClass="entr" presetID="1">
                                  <p:stCondLst>
                                    <p:cond delay="0"/>
                                  </p:stCondLst>
                                  <p:childTnLst>
                                    <p:set>
                                      <p:cBhvr>
                                        <p:cTn id="962" dur="1" fill="hold">
                                          <p:stCondLst>
                                            <p:cond delay="0"/>
                                          </p:stCondLst>
                                        </p:cTn>
                                        <p:tgtEl>
                                          <p:spTgt spid="870"/>
                                        </p:tgtEl>
                                        <p:attrNameLst>
                                          <p:attrName>style.visibility</p:attrName>
                                        </p:attrNameLst>
                                      </p:cBhvr>
                                      <p:to>
                                        <p:strVal val="visible"/>
                                      </p:to>
                                    </p:set>
                                  </p:childTnLst>
                                </p:cTn>
                              </p:par>
                              <p:par>
                                <p:cTn id="963" nodeType="withEffect" fill="hold" presetClass="entr" presetID="1">
                                  <p:stCondLst>
                                    <p:cond delay="0"/>
                                  </p:stCondLst>
                                  <p:childTnLst>
                                    <p:set>
                                      <p:cBhvr>
                                        <p:cTn id="964" dur="1" fill="hold">
                                          <p:stCondLst>
                                            <p:cond delay="0"/>
                                          </p:stCondLst>
                                        </p:cTn>
                                        <p:tgtEl>
                                          <p:spTgt spid="871"/>
                                        </p:tgtEl>
                                        <p:attrNameLst>
                                          <p:attrName>style.visibility</p:attrName>
                                        </p:attrNameLst>
                                      </p:cBhvr>
                                      <p:to>
                                        <p:strVal val="visible"/>
                                      </p:to>
                                    </p:set>
                                  </p:childTnLst>
                                </p:cTn>
                              </p:par>
                              <p:par>
                                <p:cTn id="965" nodeType="withEffect" fill="hold" presetClass="entr" presetID="1">
                                  <p:stCondLst>
                                    <p:cond delay="0"/>
                                  </p:stCondLst>
                                  <p:childTnLst>
                                    <p:set>
                                      <p:cBhvr>
                                        <p:cTn id="966" dur="1" fill="hold">
                                          <p:stCondLst>
                                            <p:cond delay="0"/>
                                          </p:stCondLst>
                                        </p:cTn>
                                        <p:tgtEl>
                                          <p:spTgt spid="872"/>
                                        </p:tgtEl>
                                        <p:attrNameLst>
                                          <p:attrName>style.visibility</p:attrName>
                                        </p:attrNameLst>
                                      </p:cBhvr>
                                      <p:to>
                                        <p:strVal val="visible"/>
                                      </p:to>
                                    </p:set>
                                  </p:childTnLst>
                                </p:cTn>
                              </p:par>
                            </p:childTnLst>
                          </p:cTn>
                        </p:par>
                      </p:childTnLst>
                    </p:cTn>
                  </p:par>
                  <p:par>
                    <p:cTn id="967" fill="hold">
                      <p:stCondLst>
                        <p:cond delay="indefinite"/>
                      </p:stCondLst>
                      <p:childTnLst>
                        <p:par>
                          <p:cTn id="968" fill="hold">
                            <p:stCondLst>
                              <p:cond delay="0"/>
                            </p:stCondLst>
                            <p:childTnLst>
                              <p:par>
                                <p:cTn id="969" nodeType="clickEffect" fill="hold" presetClass="entr" presetID="1">
                                  <p:stCondLst>
                                    <p:cond delay="0"/>
                                  </p:stCondLst>
                                  <p:childTnLst>
                                    <p:set>
                                      <p:cBhvr>
                                        <p:cTn id="970" dur="1" fill="hold">
                                          <p:stCondLst>
                                            <p:cond delay="0"/>
                                          </p:stCondLst>
                                        </p:cTn>
                                        <p:tgtEl>
                                          <p:spTgt spid="873"/>
                                        </p:tgtEl>
                                        <p:attrNameLst>
                                          <p:attrName>style.visibility</p:attrName>
                                        </p:attrNameLst>
                                      </p:cBhvr>
                                      <p:to>
                                        <p:strVal val="visible"/>
                                      </p:to>
                                    </p:set>
                                  </p:childTnLst>
                                </p:cTn>
                              </p:par>
                              <p:par>
                                <p:cTn id="971" nodeType="withEffect" fill="hold" presetClass="entr" presetID="1">
                                  <p:stCondLst>
                                    <p:cond delay="0"/>
                                  </p:stCondLst>
                                  <p:childTnLst>
                                    <p:set>
                                      <p:cBhvr>
                                        <p:cTn id="972" dur="1" fill="hold">
                                          <p:stCondLst>
                                            <p:cond delay="0"/>
                                          </p:stCondLst>
                                        </p:cTn>
                                        <p:tgtEl>
                                          <p:spTgt spid="874"/>
                                        </p:tgtEl>
                                        <p:attrNameLst>
                                          <p:attrName>style.visibility</p:attrName>
                                        </p:attrNameLst>
                                      </p:cBhvr>
                                      <p:to>
                                        <p:strVal val="visible"/>
                                      </p:to>
                                    </p:set>
                                  </p:childTnLst>
                                </p:cTn>
                              </p:par>
                              <p:par>
                                <p:cTn id="973" nodeType="withEffect" fill="hold" presetClass="entr" presetID="1">
                                  <p:stCondLst>
                                    <p:cond delay="0"/>
                                  </p:stCondLst>
                                  <p:childTnLst>
                                    <p:set>
                                      <p:cBhvr>
                                        <p:cTn id="974" dur="1" fill="hold">
                                          <p:stCondLst>
                                            <p:cond delay="0"/>
                                          </p:stCondLst>
                                        </p:cTn>
                                        <p:tgtEl>
                                          <p:spTgt spid="875"/>
                                        </p:tgtEl>
                                        <p:attrNameLst>
                                          <p:attrName>style.visibility</p:attrName>
                                        </p:attrNameLst>
                                      </p:cBhvr>
                                      <p:to>
                                        <p:strVal val="visible"/>
                                      </p:to>
                                    </p:set>
                                  </p:childTnLst>
                                </p:cTn>
                              </p:par>
                              <p:par>
                                <p:cTn id="975" nodeType="withEffect" fill="hold" presetClass="entr" presetID="1">
                                  <p:stCondLst>
                                    <p:cond delay="0"/>
                                  </p:stCondLst>
                                  <p:childTnLst>
                                    <p:set>
                                      <p:cBhvr>
                                        <p:cTn id="976" dur="1" fill="hold">
                                          <p:stCondLst>
                                            <p:cond delay="0"/>
                                          </p:stCondLst>
                                        </p:cTn>
                                        <p:tgtEl>
                                          <p:spTgt spid="879"/>
                                        </p:tgtEl>
                                        <p:attrNameLst>
                                          <p:attrName>style.visibility</p:attrName>
                                        </p:attrNameLst>
                                      </p:cBhvr>
                                      <p:to>
                                        <p:strVal val="visible"/>
                                      </p:to>
                                    </p:set>
                                  </p:childTnLst>
                                </p:cTn>
                              </p:par>
                            </p:childTnLst>
                          </p:cTn>
                        </p:par>
                      </p:childTnLst>
                    </p:cTn>
                  </p:par>
                  <p:par>
                    <p:cTn id="977" fill="hold">
                      <p:stCondLst>
                        <p:cond delay="indefinite"/>
                      </p:stCondLst>
                      <p:childTnLst>
                        <p:par>
                          <p:cTn id="978" fill="hold">
                            <p:stCondLst>
                              <p:cond delay="0"/>
                            </p:stCondLst>
                            <p:childTnLst>
                              <p:par>
                                <p:cTn id="979" nodeType="clickEffect" fill="hold" presetClass="entr" presetID="1">
                                  <p:stCondLst>
                                    <p:cond delay="0"/>
                                  </p:stCondLst>
                                  <p:childTnLst>
                                    <p:set>
                                      <p:cBhvr>
                                        <p:cTn id="980" dur="1" fill="hold">
                                          <p:stCondLst>
                                            <p:cond delay="0"/>
                                          </p:stCondLst>
                                        </p:cTn>
                                        <p:tgtEl>
                                          <p:spTgt spid="876"/>
                                        </p:tgtEl>
                                        <p:attrNameLst>
                                          <p:attrName>style.visibility</p:attrName>
                                        </p:attrNameLst>
                                      </p:cBhvr>
                                      <p:to>
                                        <p:strVal val="visible"/>
                                      </p:to>
                                    </p:set>
                                  </p:childTnLst>
                                </p:cTn>
                              </p:par>
                              <p:par>
                                <p:cTn id="981" nodeType="withEffect" fill="hold" presetClass="entr" presetID="1">
                                  <p:stCondLst>
                                    <p:cond delay="0"/>
                                  </p:stCondLst>
                                  <p:childTnLst>
                                    <p:set>
                                      <p:cBhvr>
                                        <p:cTn id="982" dur="1" fill="hold">
                                          <p:stCondLst>
                                            <p:cond delay="0"/>
                                          </p:stCondLst>
                                        </p:cTn>
                                        <p:tgtEl>
                                          <p:spTgt spid="877"/>
                                        </p:tgtEl>
                                        <p:attrNameLst>
                                          <p:attrName>style.visibility</p:attrName>
                                        </p:attrNameLst>
                                      </p:cBhvr>
                                      <p:to>
                                        <p:strVal val="visible"/>
                                      </p:to>
                                    </p:set>
                                  </p:childTnLst>
                                </p:cTn>
                              </p:par>
                              <p:par>
                                <p:cTn id="983" nodeType="withEffect" fill="hold" presetClass="entr" presetID="1">
                                  <p:stCondLst>
                                    <p:cond delay="0"/>
                                  </p:stCondLst>
                                  <p:childTnLst>
                                    <p:set>
                                      <p:cBhvr>
                                        <p:cTn id="984" dur="1" fill="hold">
                                          <p:stCondLst>
                                            <p:cond delay="0"/>
                                          </p:stCondLst>
                                        </p:cTn>
                                        <p:tgtEl>
                                          <p:spTgt spid="878"/>
                                        </p:tgtEl>
                                        <p:attrNameLst>
                                          <p:attrName>style.visibility</p:attrName>
                                        </p:attrNameLst>
                                      </p:cBhvr>
                                      <p:to>
                                        <p:strVal val="visible"/>
                                      </p:to>
                                    </p:set>
                                  </p:childTnLst>
                                </p:cTn>
                              </p:par>
                              <p:par>
                                <p:cTn id="985" nodeType="withEffect" fill="hold" presetClass="entr" presetID="1">
                                  <p:stCondLst>
                                    <p:cond delay="0"/>
                                  </p:stCondLst>
                                  <p:childTnLst>
                                    <p:set>
                                      <p:cBhvr>
                                        <p:cTn id="986" dur="1" fill="hold">
                                          <p:stCondLst>
                                            <p:cond delay="0"/>
                                          </p:stCondLst>
                                        </p:cTn>
                                        <p:tgtEl>
                                          <p:spTgt spid="8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Linked Lists</a:t>
            </a:r>
            <a:endParaRPr b="0" lang="en-GB" sz="4400" spc="-1" strike="noStrike">
              <a:latin typeface="Arial"/>
            </a:endParaRPr>
          </a:p>
        </p:txBody>
      </p:sp>
      <p:sp>
        <p:nvSpPr>
          <p:cNvPr id="8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need a data structure that can support efficient data insertion and deletion.</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Linked list is a collection of items called </a:t>
            </a:r>
            <a:r>
              <a:rPr b="1" lang="en-GB" sz="2400" spc="-1" strike="noStrike">
                <a:solidFill>
                  <a:srgbClr val="e46c0a"/>
                </a:solidFill>
                <a:latin typeface="Calibri Light"/>
                <a:ea typeface="Calibri Light"/>
              </a:rPr>
              <a:t>nodes</a:t>
            </a:r>
            <a:r>
              <a:rPr b="0" lang="en-GB" sz="2400" spc="-1" strike="noStrike">
                <a:solidFill>
                  <a:srgbClr val="000000"/>
                </a:solidFill>
                <a:latin typeface="Calibri Light"/>
                <a:ea typeface="Calibri Light"/>
              </a:rPr>
              <a:t>.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Each node stores a piece of data, as well as the address of the next node (except for the last node).  </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884" name="CustomShape 3"/>
          <p:cNvSpPr/>
          <p:nvPr/>
        </p:nvSpPr>
        <p:spPr>
          <a:xfrm>
            <a:off x="804240" y="4147200"/>
            <a:ext cx="24120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A linked list with 4 nodes</a:t>
            </a:r>
            <a:endParaRPr b="0" lang="en-GB" sz="1400" spc="-1" strike="noStrike">
              <a:latin typeface="Arial"/>
            </a:endParaRPr>
          </a:p>
        </p:txBody>
      </p:sp>
      <p:grpSp>
        <p:nvGrpSpPr>
          <p:cNvPr id="885" name="Group 4"/>
          <p:cNvGrpSpPr/>
          <p:nvPr/>
        </p:nvGrpSpPr>
        <p:grpSpPr>
          <a:xfrm>
            <a:off x="2111040" y="4601160"/>
            <a:ext cx="1207080" cy="328320"/>
            <a:chOff x="2111040" y="4601160"/>
            <a:chExt cx="1207080" cy="328320"/>
          </a:xfrm>
        </p:grpSpPr>
        <p:sp>
          <p:nvSpPr>
            <p:cNvPr id="886" name="CustomShape 5"/>
            <p:cNvSpPr/>
            <p:nvPr/>
          </p:nvSpPr>
          <p:spPr>
            <a:xfrm>
              <a:off x="2111040" y="46011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887" name="CustomShape 6"/>
            <p:cNvSpPr/>
            <p:nvPr/>
          </p:nvSpPr>
          <p:spPr>
            <a:xfrm>
              <a:off x="2886480" y="46011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888" name="Group 7"/>
          <p:cNvGrpSpPr/>
          <p:nvPr/>
        </p:nvGrpSpPr>
        <p:grpSpPr>
          <a:xfrm>
            <a:off x="3655440" y="4601160"/>
            <a:ext cx="1207080" cy="328320"/>
            <a:chOff x="3655440" y="4601160"/>
            <a:chExt cx="1207080" cy="328320"/>
          </a:xfrm>
        </p:grpSpPr>
        <p:sp>
          <p:nvSpPr>
            <p:cNvPr id="889" name="CustomShape 8"/>
            <p:cNvSpPr/>
            <p:nvPr/>
          </p:nvSpPr>
          <p:spPr>
            <a:xfrm>
              <a:off x="3655440" y="46011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890" name="CustomShape 9"/>
            <p:cNvSpPr/>
            <p:nvPr/>
          </p:nvSpPr>
          <p:spPr>
            <a:xfrm>
              <a:off x="4430880" y="46011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891" name="Group 10"/>
          <p:cNvGrpSpPr/>
          <p:nvPr/>
        </p:nvGrpSpPr>
        <p:grpSpPr>
          <a:xfrm>
            <a:off x="5199840" y="4601160"/>
            <a:ext cx="1207080" cy="328320"/>
            <a:chOff x="5199840" y="4601160"/>
            <a:chExt cx="1207080" cy="328320"/>
          </a:xfrm>
        </p:grpSpPr>
        <p:sp>
          <p:nvSpPr>
            <p:cNvPr id="892" name="CustomShape 11"/>
            <p:cNvSpPr/>
            <p:nvPr/>
          </p:nvSpPr>
          <p:spPr>
            <a:xfrm>
              <a:off x="5199840" y="46011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893" name="CustomShape 12"/>
            <p:cNvSpPr/>
            <p:nvPr/>
          </p:nvSpPr>
          <p:spPr>
            <a:xfrm>
              <a:off x="5975280" y="46011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894" name="Group 13"/>
          <p:cNvGrpSpPr/>
          <p:nvPr/>
        </p:nvGrpSpPr>
        <p:grpSpPr>
          <a:xfrm>
            <a:off x="6744240" y="4601160"/>
            <a:ext cx="1207080" cy="328320"/>
            <a:chOff x="6744240" y="4601160"/>
            <a:chExt cx="1207080" cy="328320"/>
          </a:xfrm>
        </p:grpSpPr>
        <p:sp>
          <p:nvSpPr>
            <p:cNvPr id="895" name="CustomShape 14"/>
            <p:cNvSpPr/>
            <p:nvPr/>
          </p:nvSpPr>
          <p:spPr>
            <a:xfrm>
              <a:off x="6744240" y="46011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896" name="CustomShape 15"/>
            <p:cNvSpPr/>
            <p:nvPr/>
          </p:nvSpPr>
          <p:spPr>
            <a:xfrm>
              <a:off x="7519680" y="46011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897" name="CustomShape 16"/>
          <p:cNvSpPr/>
          <p:nvPr/>
        </p:nvSpPr>
        <p:spPr>
          <a:xfrm flipV="1">
            <a:off x="3101400" y="47649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98" name="CustomShape 17"/>
          <p:cNvSpPr/>
          <p:nvPr/>
        </p:nvSpPr>
        <p:spPr>
          <a:xfrm flipV="1">
            <a:off x="4645800" y="47649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99" name="CustomShape 18"/>
          <p:cNvSpPr/>
          <p:nvPr/>
        </p:nvSpPr>
        <p:spPr>
          <a:xfrm flipV="1">
            <a:off x="6190200" y="47649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00" name="CustomShape 19"/>
          <p:cNvSpPr/>
          <p:nvPr/>
        </p:nvSpPr>
        <p:spPr>
          <a:xfrm>
            <a:off x="7747920" y="476964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901" name="Group 20"/>
          <p:cNvGrpSpPr/>
          <p:nvPr/>
        </p:nvGrpSpPr>
        <p:grpSpPr>
          <a:xfrm>
            <a:off x="8189640" y="4651920"/>
            <a:ext cx="91800" cy="228600"/>
            <a:chOff x="8189640" y="4651920"/>
            <a:chExt cx="91800" cy="228600"/>
          </a:xfrm>
        </p:grpSpPr>
        <p:sp>
          <p:nvSpPr>
            <p:cNvPr id="902" name="Line 21"/>
            <p:cNvSpPr/>
            <p:nvPr/>
          </p:nvSpPr>
          <p:spPr>
            <a:xfrm>
              <a:off x="8189640" y="4651920"/>
              <a:ext cx="360" cy="228600"/>
            </a:xfrm>
            <a:prstGeom prst="line">
              <a:avLst/>
            </a:prstGeom>
            <a:ln>
              <a:round/>
            </a:ln>
          </p:spPr>
          <p:style>
            <a:lnRef idx="2">
              <a:schemeClr val="accent1"/>
            </a:lnRef>
            <a:fillRef idx="0">
              <a:schemeClr val="accent1"/>
            </a:fillRef>
            <a:effectRef idx="1">
              <a:schemeClr val="accent1"/>
            </a:effectRef>
            <a:fontRef idx="minor"/>
          </p:style>
        </p:sp>
        <p:sp>
          <p:nvSpPr>
            <p:cNvPr id="903" name="Line 22"/>
            <p:cNvSpPr/>
            <p:nvPr/>
          </p:nvSpPr>
          <p:spPr>
            <a:xfrm>
              <a:off x="8235360" y="4685760"/>
              <a:ext cx="360" cy="160920"/>
            </a:xfrm>
            <a:prstGeom prst="line">
              <a:avLst/>
            </a:prstGeom>
            <a:ln>
              <a:round/>
            </a:ln>
          </p:spPr>
          <p:style>
            <a:lnRef idx="2">
              <a:schemeClr val="accent1"/>
            </a:lnRef>
            <a:fillRef idx="0">
              <a:schemeClr val="accent1"/>
            </a:fillRef>
            <a:effectRef idx="1">
              <a:schemeClr val="accent1"/>
            </a:effectRef>
            <a:fontRef idx="minor"/>
          </p:style>
        </p:sp>
        <p:sp>
          <p:nvSpPr>
            <p:cNvPr id="904" name="Line 23"/>
            <p:cNvSpPr/>
            <p:nvPr/>
          </p:nvSpPr>
          <p:spPr>
            <a:xfrm>
              <a:off x="8281080" y="471024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905" name="CustomShape 24"/>
          <p:cNvSpPr/>
          <p:nvPr/>
        </p:nvSpPr>
        <p:spPr>
          <a:xfrm>
            <a:off x="1225080" y="460116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906" name="CustomShape 25"/>
          <p:cNvSpPr/>
          <p:nvPr/>
        </p:nvSpPr>
        <p:spPr>
          <a:xfrm>
            <a:off x="1440720" y="476568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07" name="CustomShape 26"/>
          <p:cNvSpPr/>
          <p:nvPr/>
        </p:nvSpPr>
        <p:spPr>
          <a:xfrm>
            <a:off x="683640" y="46274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908" name="CustomShape 27"/>
          <p:cNvSpPr/>
          <p:nvPr/>
        </p:nvSpPr>
        <p:spPr>
          <a:xfrm>
            <a:off x="524160" y="5275800"/>
            <a:ext cx="2265120" cy="7448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Consolas"/>
                <a:ea typeface="Menlo"/>
              </a:rPr>
              <a:t>head</a:t>
            </a:r>
            <a:r>
              <a:rPr b="0" lang="en-GB" sz="1200" spc="-1" strike="noStrike">
                <a:solidFill>
                  <a:srgbClr val="000000"/>
                </a:solidFill>
                <a:latin typeface="Segoe Print"/>
                <a:ea typeface="Menlo"/>
              </a:rPr>
              <a:t> is a variable that stores the address of the first node</a:t>
            </a:r>
            <a:endParaRPr b="0" lang="en-GB" sz="1200" spc="-1" strike="noStrike">
              <a:latin typeface="Arial"/>
            </a:endParaRPr>
          </a:p>
        </p:txBody>
      </p:sp>
      <p:sp>
        <p:nvSpPr>
          <p:cNvPr id="909" name="CustomShape 28"/>
          <p:cNvSpPr/>
          <p:nvPr/>
        </p:nvSpPr>
        <p:spPr>
          <a:xfrm flipH="1" flipV="1">
            <a:off x="955800" y="4903560"/>
            <a:ext cx="293760" cy="370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910" name="CustomShape 29"/>
          <p:cNvSpPr/>
          <p:nvPr/>
        </p:nvSpPr>
        <p:spPr>
          <a:xfrm>
            <a:off x="6744240" y="5275800"/>
            <a:ext cx="2265120" cy="7448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The last node stores a null address.</a:t>
            </a:r>
            <a:endParaRPr b="0" lang="en-GB" sz="1200" spc="-1" strike="noStrike">
              <a:latin typeface="Arial"/>
            </a:endParaRPr>
          </a:p>
        </p:txBody>
      </p:sp>
      <p:sp>
        <p:nvSpPr>
          <p:cNvPr id="911" name="CustomShape 30"/>
          <p:cNvSpPr/>
          <p:nvPr/>
        </p:nvSpPr>
        <p:spPr>
          <a:xfrm flipV="1">
            <a:off x="7471080" y="4929840"/>
            <a:ext cx="276480" cy="344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912" name="CustomShape 3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A4DD209-57A0-4189-B059-0DB300EFA60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987" dur="indefinite" restart="never" nodeType="tmRoot">
          <p:childTnLst>
            <p:seq>
              <p:cTn id="988"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Linked Lists</a:t>
            </a:r>
            <a:endParaRPr b="0" lang="en-GB" sz="4400" spc="-1" strike="noStrike">
              <a:latin typeface="Arial"/>
            </a:endParaRPr>
          </a:p>
        </p:txBody>
      </p:sp>
      <p:sp>
        <p:nvSpPr>
          <p:cNvPr id="91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Linked list is a </a:t>
            </a:r>
            <a:r>
              <a:rPr b="1" lang="en-GB" sz="2400" spc="-1" strike="noStrike">
                <a:solidFill>
                  <a:srgbClr val="e46c0a"/>
                </a:solidFill>
                <a:latin typeface="Calibri Light"/>
                <a:ea typeface="Calibri Light"/>
              </a:rPr>
              <a:t>sequential access </a:t>
            </a:r>
            <a:r>
              <a:rPr b="0" lang="en-GB" sz="2400" spc="-1" strike="noStrike">
                <a:solidFill>
                  <a:srgbClr val="000000"/>
                </a:solidFill>
                <a:latin typeface="Calibri Light"/>
                <a:ea typeface="Calibri Light"/>
              </a:rPr>
              <a:t>data structure</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i.e., to go to a specific item in a linked list, you have to start from the head of the list and go through the item one by one until you hit that item you need.</a:t>
            </a:r>
            <a:endParaRPr b="0" lang="en-GB" sz="20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However, </a:t>
            </a:r>
            <a:r>
              <a:rPr b="1" lang="en-GB" sz="2400" spc="-1" strike="noStrike">
                <a:solidFill>
                  <a:srgbClr val="000000"/>
                </a:solidFill>
                <a:latin typeface="Calibri Light"/>
                <a:ea typeface="Calibri Light"/>
              </a:rPr>
              <a:t>insertion</a:t>
            </a:r>
            <a:r>
              <a:rPr b="0" lang="en-GB" sz="2400" spc="-1" strike="noStrike">
                <a:solidFill>
                  <a:srgbClr val="000000"/>
                </a:solidFill>
                <a:latin typeface="Calibri Light"/>
                <a:ea typeface="Calibri Light"/>
              </a:rPr>
              <a:t> and </a:t>
            </a:r>
            <a:r>
              <a:rPr b="1" lang="en-GB" sz="2400" spc="-1" strike="noStrike">
                <a:solidFill>
                  <a:srgbClr val="000000"/>
                </a:solidFill>
                <a:latin typeface="Calibri Light"/>
                <a:ea typeface="Calibri Light"/>
              </a:rPr>
              <a:t>deletion</a:t>
            </a:r>
            <a:r>
              <a:rPr b="0" lang="en-GB" sz="2400" spc="-1" strike="noStrike">
                <a:solidFill>
                  <a:srgbClr val="000000"/>
                </a:solidFill>
                <a:latin typeface="Calibri Light"/>
                <a:ea typeface="Calibri Light"/>
              </a:rPr>
              <a:t> of items can be done efficiently.</a:t>
            </a:r>
            <a:endParaRPr b="0" lang="en-GB" sz="2400" spc="-1" strike="noStrike">
              <a:latin typeface="Arial"/>
            </a:endParaRPr>
          </a:p>
          <a:p>
            <a:pPr>
              <a:lnSpc>
                <a:spcPct val="100000"/>
              </a:lnSpc>
              <a:spcBef>
                <a:spcPts val="479"/>
              </a:spcBef>
            </a:pPr>
            <a:endParaRPr b="0" lang="en-GB" sz="2400" spc="-1" strike="noStrike">
              <a:latin typeface="Arial"/>
            </a:endParaRPr>
          </a:p>
        </p:txBody>
      </p:sp>
      <p:grpSp>
        <p:nvGrpSpPr>
          <p:cNvPr id="915" name="Group 3"/>
          <p:cNvGrpSpPr/>
          <p:nvPr/>
        </p:nvGrpSpPr>
        <p:grpSpPr>
          <a:xfrm>
            <a:off x="2257560" y="3967920"/>
            <a:ext cx="1207080" cy="328320"/>
            <a:chOff x="2257560" y="3967920"/>
            <a:chExt cx="1207080" cy="328320"/>
          </a:xfrm>
        </p:grpSpPr>
        <p:sp>
          <p:nvSpPr>
            <p:cNvPr id="916" name="CustomShape 4"/>
            <p:cNvSpPr/>
            <p:nvPr/>
          </p:nvSpPr>
          <p:spPr>
            <a:xfrm>
              <a:off x="2257560" y="3967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917" name="CustomShape 5"/>
            <p:cNvSpPr/>
            <p:nvPr/>
          </p:nvSpPr>
          <p:spPr>
            <a:xfrm>
              <a:off x="3033000" y="3967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18" name="Group 6"/>
          <p:cNvGrpSpPr/>
          <p:nvPr/>
        </p:nvGrpSpPr>
        <p:grpSpPr>
          <a:xfrm>
            <a:off x="3801960" y="3967920"/>
            <a:ext cx="1207080" cy="328320"/>
            <a:chOff x="3801960" y="3967920"/>
            <a:chExt cx="1207080" cy="328320"/>
          </a:xfrm>
        </p:grpSpPr>
        <p:sp>
          <p:nvSpPr>
            <p:cNvPr id="919" name="CustomShape 7"/>
            <p:cNvSpPr/>
            <p:nvPr/>
          </p:nvSpPr>
          <p:spPr>
            <a:xfrm>
              <a:off x="3801960" y="3967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920" name="CustomShape 8"/>
            <p:cNvSpPr/>
            <p:nvPr/>
          </p:nvSpPr>
          <p:spPr>
            <a:xfrm>
              <a:off x="4577400" y="3967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21" name="Group 9"/>
          <p:cNvGrpSpPr/>
          <p:nvPr/>
        </p:nvGrpSpPr>
        <p:grpSpPr>
          <a:xfrm>
            <a:off x="5346360" y="3967920"/>
            <a:ext cx="1207080" cy="328320"/>
            <a:chOff x="5346360" y="3967920"/>
            <a:chExt cx="1207080" cy="328320"/>
          </a:xfrm>
        </p:grpSpPr>
        <p:sp>
          <p:nvSpPr>
            <p:cNvPr id="922" name="CustomShape 10"/>
            <p:cNvSpPr/>
            <p:nvPr/>
          </p:nvSpPr>
          <p:spPr>
            <a:xfrm>
              <a:off x="5346360" y="3967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923" name="CustomShape 11"/>
            <p:cNvSpPr/>
            <p:nvPr/>
          </p:nvSpPr>
          <p:spPr>
            <a:xfrm>
              <a:off x="6121800" y="3967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24" name="Group 12"/>
          <p:cNvGrpSpPr/>
          <p:nvPr/>
        </p:nvGrpSpPr>
        <p:grpSpPr>
          <a:xfrm>
            <a:off x="6890760" y="3967920"/>
            <a:ext cx="1207080" cy="328320"/>
            <a:chOff x="6890760" y="3967920"/>
            <a:chExt cx="1207080" cy="328320"/>
          </a:xfrm>
        </p:grpSpPr>
        <p:sp>
          <p:nvSpPr>
            <p:cNvPr id="925" name="CustomShape 13"/>
            <p:cNvSpPr/>
            <p:nvPr/>
          </p:nvSpPr>
          <p:spPr>
            <a:xfrm>
              <a:off x="6890760" y="3967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926" name="CustomShape 14"/>
            <p:cNvSpPr/>
            <p:nvPr/>
          </p:nvSpPr>
          <p:spPr>
            <a:xfrm>
              <a:off x="7666200" y="3967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27" name="CustomShape 15"/>
          <p:cNvSpPr/>
          <p:nvPr/>
        </p:nvSpPr>
        <p:spPr>
          <a:xfrm flipV="1">
            <a:off x="3247920" y="4132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28" name="CustomShape 16"/>
          <p:cNvSpPr/>
          <p:nvPr/>
        </p:nvSpPr>
        <p:spPr>
          <a:xfrm flipV="1">
            <a:off x="4792320" y="4132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29" name="CustomShape 17"/>
          <p:cNvSpPr/>
          <p:nvPr/>
        </p:nvSpPr>
        <p:spPr>
          <a:xfrm flipV="1">
            <a:off x="6336720" y="4132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30" name="CustomShape 18"/>
          <p:cNvSpPr/>
          <p:nvPr/>
        </p:nvSpPr>
        <p:spPr>
          <a:xfrm>
            <a:off x="7894440" y="41364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931" name="Group 19"/>
          <p:cNvGrpSpPr/>
          <p:nvPr/>
        </p:nvGrpSpPr>
        <p:grpSpPr>
          <a:xfrm>
            <a:off x="8336520" y="4018680"/>
            <a:ext cx="91440" cy="228600"/>
            <a:chOff x="8336520" y="4018680"/>
            <a:chExt cx="91440" cy="228600"/>
          </a:xfrm>
        </p:grpSpPr>
        <p:sp>
          <p:nvSpPr>
            <p:cNvPr id="932" name="Line 20"/>
            <p:cNvSpPr/>
            <p:nvPr/>
          </p:nvSpPr>
          <p:spPr>
            <a:xfrm>
              <a:off x="8336520" y="4018680"/>
              <a:ext cx="360" cy="228600"/>
            </a:xfrm>
            <a:prstGeom prst="line">
              <a:avLst/>
            </a:prstGeom>
            <a:ln>
              <a:round/>
            </a:ln>
          </p:spPr>
          <p:style>
            <a:lnRef idx="2">
              <a:schemeClr val="accent1"/>
            </a:lnRef>
            <a:fillRef idx="0">
              <a:schemeClr val="accent1"/>
            </a:fillRef>
            <a:effectRef idx="1">
              <a:schemeClr val="accent1"/>
            </a:effectRef>
            <a:fontRef idx="minor"/>
          </p:style>
        </p:sp>
        <p:sp>
          <p:nvSpPr>
            <p:cNvPr id="933" name="Line 21"/>
            <p:cNvSpPr/>
            <p:nvPr/>
          </p:nvSpPr>
          <p:spPr>
            <a:xfrm>
              <a:off x="8382240" y="4052520"/>
              <a:ext cx="360" cy="160920"/>
            </a:xfrm>
            <a:prstGeom prst="line">
              <a:avLst/>
            </a:prstGeom>
            <a:ln>
              <a:round/>
            </a:ln>
          </p:spPr>
          <p:style>
            <a:lnRef idx="2">
              <a:schemeClr val="accent1"/>
            </a:lnRef>
            <a:fillRef idx="0">
              <a:schemeClr val="accent1"/>
            </a:fillRef>
            <a:effectRef idx="1">
              <a:schemeClr val="accent1"/>
            </a:effectRef>
            <a:fontRef idx="minor"/>
          </p:style>
        </p:sp>
        <p:sp>
          <p:nvSpPr>
            <p:cNvPr id="934" name="Line 22"/>
            <p:cNvSpPr/>
            <p:nvPr/>
          </p:nvSpPr>
          <p:spPr>
            <a:xfrm>
              <a:off x="8427600" y="4077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935" name="CustomShape 23"/>
          <p:cNvSpPr/>
          <p:nvPr/>
        </p:nvSpPr>
        <p:spPr>
          <a:xfrm>
            <a:off x="1371600" y="396792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936" name="CustomShape 24"/>
          <p:cNvSpPr/>
          <p:nvPr/>
        </p:nvSpPr>
        <p:spPr>
          <a:xfrm>
            <a:off x="1587240" y="413280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37" name="CustomShape 25"/>
          <p:cNvSpPr/>
          <p:nvPr/>
        </p:nvSpPr>
        <p:spPr>
          <a:xfrm>
            <a:off x="830520" y="3994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938" name="CustomShape 26"/>
          <p:cNvSpPr/>
          <p:nvPr/>
        </p:nvSpPr>
        <p:spPr>
          <a:xfrm>
            <a:off x="-191520" y="4521600"/>
            <a:ext cx="5263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For example, to insert 56 into the linked list:</a:t>
            </a:r>
            <a:endParaRPr b="0" lang="en-GB" sz="1800" spc="-1" strike="noStrike">
              <a:latin typeface="Arial"/>
            </a:endParaRPr>
          </a:p>
        </p:txBody>
      </p:sp>
      <p:grpSp>
        <p:nvGrpSpPr>
          <p:cNvPr id="939" name="Group 27"/>
          <p:cNvGrpSpPr/>
          <p:nvPr/>
        </p:nvGrpSpPr>
        <p:grpSpPr>
          <a:xfrm>
            <a:off x="2257560" y="4977000"/>
            <a:ext cx="1207080" cy="328320"/>
            <a:chOff x="2257560" y="4977000"/>
            <a:chExt cx="1207080" cy="328320"/>
          </a:xfrm>
        </p:grpSpPr>
        <p:sp>
          <p:nvSpPr>
            <p:cNvPr id="940" name="CustomShape 28"/>
            <p:cNvSpPr/>
            <p:nvPr/>
          </p:nvSpPr>
          <p:spPr>
            <a:xfrm>
              <a:off x="2257560" y="49770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941" name="CustomShape 29"/>
            <p:cNvSpPr/>
            <p:nvPr/>
          </p:nvSpPr>
          <p:spPr>
            <a:xfrm>
              <a:off x="3033000" y="49770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42" name="Group 30"/>
          <p:cNvGrpSpPr/>
          <p:nvPr/>
        </p:nvGrpSpPr>
        <p:grpSpPr>
          <a:xfrm>
            <a:off x="3801960" y="4977000"/>
            <a:ext cx="1207080" cy="328320"/>
            <a:chOff x="3801960" y="4977000"/>
            <a:chExt cx="1207080" cy="328320"/>
          </a:xfrm>
        </p:grpSpPr>
        <p:sp>
          <p:nvSpPr>
            <p:cNvPr id="943" name="CustomShape 31"/>
            <p:cNvSpPr/>
            <p:nvPr/>
          </p:nvSpPr>
          <p:spPr>
            <a:xfrm>
              <a:off x="3801960" y="49770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944" name="CustomShape 32"/>
            <p:cNvSpPr/>
            <p:nvPr/>
          </p:nvSpPr>
          <p:spPr>
            <a:xfrm>
              <a:off x="4577400" y="49770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45" name="Group 33"/>
          <p:cNvGrpSpPr/>
          <p:nvPr/>
        </p:nvGrpSpPr>
        <p:grpSpPr>
          <a:xfrm>
            <a:off x="5346360" y="4977000"/>
            <a:ext cx="1207080" cy="328320"/>
            <a:chOff x="5346360" y="4977000"/>
            <a:chExt cx="1207080" cy="328320"/>
          </a:xfrm>
        </p:grpSpPr>
        <p:sp>
          <p:nvSpPr>
            <p:cNvPr id="946" name="CustomShape 34"/>
            <p:cNvSpPr/>
            <p:nvPr/>
          </p:nvSpPr>
          <p:spPr>
            <a:xfrm>
              <a:off x="5346360" y="49770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947" name="CustomShape 35"/>
            <p:cNvSpPr/>
            <p:nvPr/>
          </p:nvSpPr>
          <p:spPr>
            <a:xfrm>
              <a:off x="6121800" y="49770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48" name="Group 36"/>
          <p:cNvGrpSpPr/>
          <p:nvPr/>
        </p:nvGrpSpPr>
        <p:grpSpPr>
          <a:xfrm>
            <a:off x="6890760" y="4977000"/>
            <a:ext cx="1207080" cy="328320"/>
            <a:chOff x="6890760" y="4977000"/>
            <a:chExt cx="1207080" cy="328320"/>
          </a:xfrm>
        </p:grpSpPr>
        <p:sp>
          <p:nvSpPr>
            <p:cNvPr id="949" name="CustomShape 37"/>
            <p:cNvSpPr/>
            <p:nvPr/>
          </p:nvSpPr>
          <p:spPr>
            <a:xfrm>
              <a:off x="6890760" y="49770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950" name="CustomShape 38"/>
            <p:cNvSpPr/>
            <p:nvPr/>
          </p:nvSpPr>
          <p:spPr>
            <a:xfrm>
              <a:off x="7666200" y="49770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51" name="CustomShape 39"/>
          <p:cNvSpPr/>
          <p:nvPr/>
        </p:nvSpPr>
        <p:spPr>
          <a:xfrm flipV="1">
            <a:off x="3247920" y="51411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52" name="CustomShape 40"/>
          <p:cNvSpPr/>
          <p:nvPr/>
        </p:nvSpPr>
        <p:spPr>
          <a:xfrm flipV="1">
            <a:off x="6336720" y="51411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53" name="CustomShape 41"/>
          <p:cNvSpPr/>
          <p:nvPr/>
        </p:nvSpPr>
        <p:spPr>
          <a:xfrm>
            <a:off x="7894440" y="514548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954" name="Group 42"/>
          <p:cNvGrpSpPr/>
          <p:nvPr/>
        </p:nvGrpSpPr>
        <p:grpSpPr>
          <a:xfrm>
            <a:off x="8336520" y="5027760"/>
            <a:ext cx="91800" cy="228600"/>
            <a:chOff x="8336520" y="5027760"/>
            <a:chExt cx="91800" cy="228600"/>
          </a:xfrm>
        </p:grpSpPr>
        <p:sp>
          <p:nvSpPr>
            <p:cNvPr id="955" name="Line 43"/>
            <p:cNvSpPr/>
            <p:nvPr/>
          </p:nvSpPr>
          <p:spPr>
            <a:xfrm>
              <a:off x="8336520" y="5027760"/>
              <a:ext cx="360" cy="228600"/>
            </a:xfrm>
            <a:prstGeom prst="line">
              <a:avLst/>
            </a:prstGeom>
            <a:ln>
              <a:round/>
            </a:ln>
          </p:spPr>
          <p:style>
            <a:lnRef idx="2">
              <a:schemeClr val="accent1"/>
            </a:lnRef>
            <a:fillRef idx="0">
              <a:schemeClr val="accent1"/>
            </a:fillRef>
            <a:effectRef idx="1">
              <a:schemeClr val="accent1"/>
            </a:effectRef>
            <a:fontRef idx="minor"/>
          </p:style>
        </p:sp>
        <p:sp>
          <p:nvSpPr>
            <p:cNvPr id="956" name="Line 44"/>
            <p:cNvSpPr/>
            <p:nvPr/>
          </p:nvSpPr>
          <p:spPr>
            <a:xfrm>
              <a:off x="8382240" y="5061600"/>
              <a:ext cx="360" cy="160920"/>
            </a:xfrm>
            <a:prstGeom prst="line">
              <a:avLst/>
            </a:prstGeom>
            <a:ln>
              <a:round/>
            </a:ln>
          </p:spPr>
          <p:style>
            <a:lnRef idx="2">
              <a:schemeClr val="accent1"/>
            </a:lnRef>
            <a:fillRef idx="0">
              <a:schemeClr val="accent1"/>
            </a:fillRef>
            <a:effectRef idx="1">
              <a:schemeClr val="accent1"/>
            </a:effectRef>
            <a:fontRef idx="minor"/>
          </p:style>
        </p:sp>
        <p:sp>
          <p:nvSpPr>
            <p:cNvPr id="957" name="Line 45"/>
            <p:cNvSpPr/>
            <p:nvPr/>
          </p:nvSpPr>
          <p:spPr>
            <a:xfrm>
              <a:off x="8427960" y="508608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958" name="CustomShape 46"/>
          <p:cNvSpPr/>
          <p:nvPr/>
        </p:nvSpPr>
        <p:spPr>
          <a:xfrm>
            <a:off x="1371600" y="497700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959" name="CustomShape 47"/>
          <p:cNvSpPr/>
          <p:nvPr/>
        </p:nvSpPr>
        <p:spPr>
          <a:xfrm>
            <a:off x="1587240" y="514188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60" name="CustomShape 48"/>
          <p:cNvSpPr/>
          <p:nvPr/>
        </p:nvSpPr>
        <p:spPr>
          <a:xfrm>
            <a:off x="830520" y="50032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961" name="Group 49"/>
          <p:cNvGrpSpPr/>
          <p:nvPr/>
        </p:nvGrpSpPr>
        <p:grpSpPr>
          <a:xfrm>
            <a:off x="4405680" y="5636160"/>
            <a:ext cx="1207080" cy="328320"/>
            <a:chOff x="4405680" y="5636160"/>
            <a:chExt cx="1207080" cy="328320"/>
          </a:xfrm>
        </p:grpSpPr>
        <p:sp>
          <p:nvSpPr>
            <p:cNvPr id="962" name="CustomShape 50"/>
            <p:cNvSpPr/>
            <p:nvPr/>
          </p:nvSpPr>
          <p:spPr>
            <a:xfrm>
              <a:off x="4405680" y="56361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56</a:t>
              </a:r>
              <a:endParaRPr b="0" lang="en-GB" sz="1800" spc="-1" strike="noStrike">
                <a:latin typeface="Arial"/>
              </a:endParaRPr>
            </a:p>
          </p:txBody>
        </p:sp>
        <p:sp>
          <p:nvSpPr>
            <p:cNvPr id="963" name="CustomShape 51"/>
            <p:cNvSpPr/>
            <p:nvPr/>
          </p:nvSpPr>
          <p:spPr>
            <a:xfrm>
              <a:off x="5181120" y="56361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64" name="CustomShape 52"/>
          <p:cNvSpPr/>
          <p:nvPr/>
        </p:nvSpPr>
        <p:spPr>
          <a:xfrm rot="5400000">
            <a:off x="4269960" y="5277960"/>
            <a:ext cx="658440" cy="385920"/>
          </a:xfrm>
          <a:prstGeom prst="curvedConnector4">
            <a:avLst>
              <a:gd name="adj1" fmla="val 37513"/>
              <a:gd name="adj2" fmla="val 159137"/>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65" name="CustomShape 53"/>
          <p:cNvSpPr/>
          <p:nvPr/>
        </p:nvSpPr>
        <p:spPr>
          <a:xfrm flipV="1" rot="16200000">
            <a:off x="5083200" y="5405040"/>
            <a:ext cx="658440" cy="130680"/>
          </a:xfrm>
          <a:prstGeom prst="curvedConnector4">
            <a:avLst>
              <a:gd name="adj1" fmla="val 37513"/>
              <a:gd name="adj2" fmla="val 27405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66" name="CustomShape 54"/>
          <p:cNvSpPr/>
          <p:nvPr/>
        </p:nvSpPr>
        <p:spPr>
          <a:xfrm>
            <a:off x="6336720" y="5636160"/>
            <a:ext cx="2265120" cy="7448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No data movement but only update of addresses (i.e., pointers) are needed.</a:t>
            </a:r>
            <a:endParaRPr b="0" lang="en-GB" sz="1200" spc="-1" strike="noStrike">
              <a:latin typeface="Arial"/>
            </a:endParaRPr>
          </a:p>
        </p:txBody>
      </p:sp>
      <p:sp>
        <p:nvSpPr>
          <p:cNvPr id="967" name="CustomShape 5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C83395F-AF53-4EA5-8B17-A83E9684F1A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989" dur="indefinite" restart="never" nodeType="tmRoot">
          <p:childTnLst>
            <p:seq>
              <p:cTn id="990" dur="indefinite" nodeType="mainSeq">
                <p:childTnLst>
                  <p:par>
                    <p:cTn id="991" fill="hold">
                      <p:stCondLst>
                        <p:cond delay="indefinite"/>
                      </p:stCondLst>
                      <p:childTnLst>
                        <p:par>
                          <p:cTn id="992" fill="hold">
                            <p:stCondLst>
                              <p:cond delay="0"/>
                            </p:stCondLst>
                            <p:childTnLst>
                              <p:par>
                                <p:cTn id="993" nodeType="clickEffect" fill="hold" presetClass="entr" presetID="1">
                                  <p:stCondLst>
                                    <p:cond delay="0"/>
                                  </p:stCondLst>
                                  <p:childTnLst>
                                    <p:set>
                                      <p:cBhvr>
                                        <p:cTn id="994" dur="1" fill="hold">
                                          <p:stCondLst>
                                            <p:cond delay="0"/>
                                          </p:stCondLst>
                                        </p:cTn>
                                        <p:tgtEl>
                                          <p:spTgt spid="939"/>
                                        </p:tgtEl>
                                        <p:attrNameLst>
                                          <p:attrName>style.visibility</p:attrName>
                                        </p:attrNameLst>
                                      </p:cBhvr>
                                      <p:to>
                                        <p:strVal val="visible"/>
                                      </p:to>
                                    </p:set>
                                  </p:childTnLst>
                                </p:cTn>
                              </p:par>
                              <p:par>
                                <p:cTn id="995" nodeType="withEffect" fill="hold" presetClass="entr" presetID="1">
                                  <p:stCondLst>
                                    <p:cond delay="0"/>
                                  </p:stCondLst>
                                  <p:childTnLst>
                                    <p:set>
                                      <p:cBhvr>
                                        <p:cTn id="996" dur="1" fill="hold">
                                          <p:stCondLst>
                                            <p:cond delay="0"/>
                                          </p:stCondLst>
                                        </p:cTn>
                                        <p:tgtEl>
                                          <p:spTgt spid="942"/>
                                        </p:tgtEl>
                                        <p:attrNameLst>
                                          <p:attrName>style.visibility</p:attrName>
                                        </p:attrNameLst>
                                      </p:cBhvr>
                                      <p:to>
                                        <p:strVal val="visible"/>
                                      </p:to>
                                    </p:set>
                                  </p:childTnLst>
                                </p:cTn>
                              </p:par>
                              <p:par>
                                <p:cTn id="997" nodeType="withEffect" fill="hold" presetClass="entr" presetID="1">
                                  <p:stCondLst>
                                    <p:cond delay="0"/>
                                  </p:stCondLst>
                                  <p:childTnLst>
                                    <p:set>
                                      <p:cBhvr>
                                        <p:cTn id="998" dur="1" fill="hold">
                                          <p:stCondLst>
                                            <p:cond delay="0"/>
                                          </p:stCondLst>
                                        </p:cTn>
                                        <p:tgtEl>
                                          <p:spTgt spid="945"/>
                                        </p:tgtEl>
                                        <p:attrNameLst>
                                          <p:attrName>style.visibility</p:attrName>
                                        </p:attrNameLst>
                                      </p:cBhvr>
                                      <p:to>
                                        <p:strVal val="visible"/>
                                      </p:to>
                                    </p:set>
                                  </p:childTnLst>
                                </p:cTn>
                              </p:par>
                              <p:par>
                                <p:cTn id="999" nodeType="withEffect" fill="hold" presetClass="entr" presetID="1">
                                  <p:stCondLst>
                                    <p:cond delay="0"/>
                                  </p:stCondLst>
                                  <p:childTnLst>
                                    <p:set>
                                      <p:cBhvr>
                                        <p:cTn id="1000" dur="1" fill="hold">
                                          <p:stCondLst>
                                            <p:cond delay="0"/>
                                          </p:stCondLst>
                                        </p:cTn>
                                        <p:tgtEl>
                                          <p:spTgt spid="948"/>
                                        </p:tgtEl>
                                        <p:attrNameLst>
                                          <p:attrName>style.visibility</p:attrName>
                                        </p:attrNameLst>
                                      </p:cBhvr>
                                      <p:to>
                                        <p:strVal val="visible"/>
                                      </p:to>
                                    </p:set>
                                  </p:childTnLst>
                                </p:cTn>
                              </p:par>
                              <p:par>
                                <p:cTn id="1001" nodeType="withEffect" fill="hold" presetClass="entr" presetID="1">
                                  <p:stCondLst>
                                    <p:cond delay="0"/>
                                  </p:stCondLst>
                                  <p:childTnLst>
                                    <p:set>
                                      <p:cBhvr>
                                        <p:cTn id="1002" dur="1" fill="hold">
                                          <p:stCondLst>
                                            <p:cond delay="0"/>
                                          </p:stCondLst>
                                        </p:cTn>
                                        <p:tgtEl>
                                          <p:spTgt spid="951"/>
                                        </p:tgtEl>
                                        <p:attrNameLst>
                                          <p:attrName>style.visibility</p:attrName>
                                        </p:attrNameLst>
                                      </p:cBhvr>
                                      <p:to>
                                        <p:strVal val="visible"/>
                                      </p:to>
                                    </p:set>
                                  </p:childTnLst>
                                </p:cTn>
                              </p:par>
                              <p:par>
                                <p:cTn id="1003" nodeType="withEffect" fill="hold" presetClass="entr" presetID="1">
                                  <p:stCondLst>
                                    <p:cond delay="0"/>
                                  </p:stCondLst>
                                  <p:childTnLst>
                                    <p:set>
                                      <p:cBhvr>
                                        <p:cTn id="1004" dur="1" fill="hold">
                                          <p:stCondLst>
                                            <p:cond delay="0"/>
                                          </p:stCondLst>
                                        </p:cTn>
                                        <p:tgtEl>
                                          <p:spTgt spid="952"/>
                                        </p:tgtEl>
                                        <p:attrNameLst>
                                          <p:attrName>style.visibility</p:attrName>
                                        </p:attrNameLst>
                                      </p:cBhvr>
                                      <p:to>
                                        <p:strVal val="visible"/>
                                      </p:to>
                                    </p:set>
                                  </p:childTnLst>
                                </p:cTn>
                              </p:par>
                              <p:par>
                                <p:cTn id="1005" nodeType="withEffect" fill="hold" presetClass="entr" presetID="1">
                                  <p:stCondLst>
                                    <p:cond delay="0"/>
                                  </p:stCondLst>
                                  <p:childTnLst>
                                    <p:set>
                                      <p:cBhvr>
                                        <p:cTn id="1006" dur="1" fill="hold">
                                          <p:stCondLst>
                                            <p:cond delay="0"/>
                                          </p:stCondLst>
                                        </p:cTn>
                                        <p:tgtEl>
                                          <p:spTgt spid="953"/>
                                        </p:tgtEl>
                                        <p:attrNameLst>
                                          <p:attrName>style.visibility</p:attrName>
                                        </p:attrNameLst>
                                      </p:cBhvr>
                                      <p:to>
                                        <p:strVal val="visible"/>
                                      </p:to>
                                    </p:set>
                                  </p:childTnLst>
                                </p:cTn>
                              </p:par>
                              <p:par>
                                <p:cTn id="1007" nodeType="withEffect" fill="hold" presetClass="entr" presetID="1">
                                  <p:stCondLst>
                                    <p:cond delay="0"/>
                                  </p:stCondLst>
                                  <p:childTnLst>
                                    <p:set>
                                      <p:cBhvr>
                                        <p:cTn id="1008" dur="1" fill="hold">
                                          <p:stCondLst>
                                            <p:cond delay="0"/>
                                          </p:stCondLst>
                                        </p:cTn>
                                        <p:tgtEl>
                                          <p:spTgt spid="954"/>
                                        </p:tgtEl>
                                        <p:attrNameLst>
                                          <p:attrName>style.visibility</p:attrName>
                                        </p:attrNameLst>
                                      </p:cBhvr>
                                      <p:to>
                                        <p:strVal val="visible"/>
                                      </p:to>
                                    </p:set>
                                  </p:childTnLst>
                                </p:cTn>
                              </p:par>
                              <p:par>
                                <p:cTn id="1009" nodeType="withEffect" fill="hold" presetClass="entr" presetID="1">
                                  <p:stCondLst>
                                    <p:cond delay="0"/>
                                  </p:stCondLst>
                                  <p:childTnLst>
                                    <p:set>
                                      <p:cBhvr>
                                        <p:cTn id="1010" dur="1" fill="hold">
                                          <p:stCondLst>
                                            <p:cond delay="0"/>
                                          </p:stCondLst>
                                        </p:cTn>
                                        <p:tgtEl>
                                          <p:spTgt spid="958"/>
                                        </p:tgtEl>
                                        <p:attrNameLst>
                                          <p:attrName>style.visibility</p:attrName>
                                        </p:attrNameLst>
                                      </p:cBhvr>
                                      <p:to>
                                        <p:strVal val="visible"/>
                                      </p:to>
                                    </p:set>
                                  </p:childTnLst>
                                </p:cTn>
                              </p:par>
                              <p:par>
                                <p:cTn id="1011" nodeType="withEffect" fill="hold" presetClass="entr" presetID="1">
                                  <p:stCondLst>
                                    <p:cond delay="0"/>
                                  </p:stCondLst>
                                  <p:childTnLst>
                                    <p:set>
                                      <p:cBhvr>
                                        <p:cTn id="1012" dur="1" fill="hold">
                                          <p:stCondLst>
                                            <p:cond delay="0"/>
                                          </p:stCondLst>
                                        </p:cTn>
                                        <p:tgtEl>
                                          <p:spTgt spid="959"/>
                                        </p:tgtEl>
                                        <p:attrNameLst>
                                          <p:attrName>style.visibility</p:attrName>
                                        </p:attrNameLst>
                                      </p:cBhvr>
                                      <p:to>
                                        <p:strVal val="visible"/>
                                      </p:to>
                                    </p:set>
                                  </p:childTnLst>
                                </p:cTn>
                              </p:par>
                              <p:par>
                                <p:cTn id="1013" nodeType="withEffect" fill="hold" presetClass="entr" presetID="1">
                                  <p:stCondLst>
                                    <p:cond delay="0"/>
                                  </p:stCondLst>
                                  <p:childTnLst>
                                    <p:set>
                                      <p:cBhvr>
                                        <p:cTn id="1014" dur="1" fill="hold">
                                          <p:stCondLst>
                                            <p:cond delay="0"/>
                                          </p:stCondLst>
                                        </p:cTn>
                                        <p:tgtEl>
                                          <p:spTgt spid="960"/>
                                        </p:tgtEl>
                                        <p:attrNameLst>
                                          <p:attrName>style.visibility</p:attrName>
                                        </p:attrNameLst>
                                      </p:cBhvr>
                                      <p:to>
                                        <p:strVal val="visible"/>
                                      </p:to>
                                    </p:set>
                                  </p:childTnLst>
                                </p:cTn>
                              </p:par>
                              <p:par>
                                <p:cTn id="1015" nodeType="withEffect" fill="hold" presetClass="entr" presetID="1">
                                  <p:stCondLst>
                                    <p:cond delay="0"/>
                                  </p:stCondLst>
                                  <p:childTnLst>
                                    <p:set>
                                      <p:cBhvr>
                                        <p:cTn id="1016" dur="1" fill="hold">
                                          <p:stCondLst>
                                            <p:cond delay="0"/>
                                          </p:stCondLst>
                                        </p:cTn>
                                        <p:tgtEl>
                                          <p:spTgt spid="961"/>
                                        </p:tgtEl>
                                        <p:attrNameLst>
                                          <p:attrName>style.visibility</p:attrName>
                                        </p:attrNameLst>
                                      </p:cBhvr>
                                      <p:to>
                                        <p:strVal val="visible"/>
                                      </p:to>
                                    </p:set>
                                  </p:childTnLst>
                                </p:cTn>
                              </p:par>
                              <p:par>
                                <p:cTn id="1017" nodeType="withEffect" fill="hold" presetClass="entr" presetID="1">
                                  <p:stCondLst>
                                    <p:cond delay="0"/>
                                  </p:stCondLst>
                                  <p:childTnLst>
                                    <p:set>
                                      <p:cBhvr>
                                        <p:cTn id="1018" dur="1" fill="hold">
                                          <p:stCondLst>
                                            <p:cond delay="0"/>
                                          </p:stCondLst>
                                        </p:cTn>
                                        <p:tgtEl>
                                          <p:spTgt spid="964"/>
                                        </p:tgtEl>
                                        <p:attrNameLst>
                                          <p:attrName>style.visibility</p:attrName>
                                        </p:attrNameLst>
                                      </p:cBhvr>
                                      <p:to>
                                        <p:strVal val="visible"/>
                                      </p:to>
                                    </p:set>
                                  </p:childTnLst>
                                </p:cTn>
                              </p:par>
                              <p:par>
                                <p:cTn id="1019" nodeType="withEffect" fill="hold" presetClass="entr" presetID="1">
                                  <p:stCondLst>
                                    <p:cond delay="0"/>
                                  </p:stCondLst>
                                  <p:childTnLst>
                                    <p:set>
                                      <p:cBhvr>
                                        <p:cTn id="1020" dur="1" fill="hold">
                                          <p:stCondLst>
                                            <p:cond delay="0"/>
                                          </p:stCondLst>
                                        </p:cTn>
                                        <p:tgtEl>
                                          <p:spTgt spid="965"/>
                                        </p:tgtEl>
                                        <p:attrNameLst>
                                          <p:attrName>style.visibility</p:attrName>
                                        </p:attrNameLst>
                                      </p:cBhvr>
                                      <p:to>
                                        <p:strVal val="visible"/>
                                      </p:to>
                                    </p:set>
                                  </p:childTnLst>
                                </p:cTn>
                              </p:par>
                              <p:par>
                                <p:cTn id="1021" nodeType="withEffect" fill="hold" presetClass="entr" presetID="1">
                                  <p:stCondLst>
                                    <p:cond delay="0"/>
                                  </p:stCondLst>
                                  <p:childTnLst>
                                    <p:set>
                                      <p:cBhvr>
                                        <p:cTn id="1022" dur="1" fill="hold">
                                          <p:stCondLst>
                                            <p:cond delay="0"/>
                                          </p:stCondLst>
                                        </p:cTn>
                                        <p:tgtEl>
                                          <p:spTgt spid="9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Linked Lists vs. Arrays</a:t>
            </a:r>
            <a:endParaRPr b="0" lang="en-GB" sz="4400" spc="-1" strike="noStrike">
              <a:latin typeface="Arial"/>
            </a:endParaRPr>
          </a:p>
        </p:txBody>
      </p:sp>
      <p:sp>
        <p:nvSpPr>
          <p:cNvPr id="969" name="CustomShape 2"/>
          <p:cNvSpPr/>
          <p:nvPr/>
        </p:nvSpPr>
        <p:spPr>
          <a:xfrm>
            <a:off x="5000040" y="2053080"/>
            <a:ext cx="3456720" cy="3881160"/>
          </a:xfrm>
          <a:prstGeom prst="rect">
            <a:avLst/>
          </a:prstGeom>
          <a:solidFill>
            <a:srgbClr val="ffffff"/>
          </a:solidFill>
          <a:ln w="25560">
            <a:solidFill>
              <a:srgbClr val="9bbb59"/>
            </a:solidFill>
            <a:round/>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Items are stored contiguously in memory</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77933c"/>
                </a:solidFill>
                <a:latin typeface="Calibri Light"/>
                <a:ea typeface="Calibri Light"/>
              </a:rPr>
              <a:t>Random access </a:t>
            </a:r>
            <a:r>
              <a:rPr b="0" lang="en-GB" sz="2400" spc="-1" strike="noStrike">
                <a:solidFill>
                  <a:srgbClr val="000000"/>
                </a:solidFill>
                <a:latin typeface="Calibri Light"/>
                <a:ea typeface="Calibri Light"/>
              </a:rPr>
              <a:t>that allows fast direct access to an item</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Insertion &amp; deletion of items can be time consuming (in </a:t>
            </a:r>
            <a:r>
              <a:rPr b="0" lang="en-GB" sz="2400" spc="-1" strike="noStrike">
                <a:solidFill>
                  <a:srgbClr val="31859c"/>
                </a:solidFill>
                <a:latin typeface="Calibri Light"/>
                <a:ea typeface="Calibri Light"/>
              </a:rPr>
              <a:t>linear time</a:t>
            </a:r>
            <a:r>
              <a:rPr b="0" lang="en-GB" sz="2400" spc="-1" strike="noStrike">
                <a:solidFill>
                  <a:srgbClr val="000000"/>
                </a:solidFill>
                <a:latin typeface="Calibri Light"/>
                <a:ea typeface="Calibri Light"/>
              </a:rPr>
              <a:t> in the number of items)</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970" name="CustomShape 3"/>
          <p:cNvSpPr/>
          <p:nvPr/>
        </p:nvSpPr>
        <p:spPr>
          <a:xfrm>
            <a:off x="998640" y="2053080"/>
            <a:ext cx="3456720" cy="38811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ormAutofit/>
          </a:bodyPr>
          <a:p>
            <a:pPr marL="343080" indent="-342360">
              <a:lnSpc>
                <a:spcPct val="100000"/>
              </a:lnSpc>
              <a:spcBef>
                <a:spcPts val="1199"/>
              </a:spcBef>
              <a:buClr>
                <a:srgbClr val="000000"/>
              </a:buClr>
              <a:buFont typeface="Arial"/>
              <a:buChar char="•"/>
            </a:pPr>
            <a:r>
              <a:rPr b="0" lang="en-GB" sz="2400" spc="-1" strike="noStrike">
                <a:solidFill>
                  <a:srgbClr val="000000"/>
                </a:solidFill>
                <a:latin typeface="Calibri Light"/>
                <a:ea typeface="DejaVu Sans"/>
              </a:rPr>
              <a:t>Items need not be stored contiguously in memory</a:t>
            </a:r>
            <a:endParaRPr b="0" lang="en-GB" sz="2400" spc="-1" strike="noStrike">
              <a:latin typeface="Arial"/>
            </a:endParaRPr>
          </a:p>
          <a:p>
            <a:pPr marL="343080" indent="-342360">
              <a:lnSpc>
                <a:spcPct val="100000"/>
              </a:lnSpc>
              <a:spcBef>
                <a:spcPts val="1199"/>
              </a:spcBef>
              <a:buClr>
                <a:srgbClr val="000000"/>
              </a:buClr>
              <a:buFont typeface="Arial"/>
              <a:buChar char="•"/>
            </a:pPr>
            <a:r>
              <a:rPr b="0" lang="en-GB" sz="2400" spc="-1" strike="noStrike">
                <a:solidFill>
                  <a:srgbClr val="e46c0a"/>
                </a:solidFill>
                <a:latin typeface="Calibri Light"/>
                <a:ea typeface="DejaVu Sans"/>
              </a:rPr>
              <a:t>Sequential access </a:t>
            </a:r>
            <a:r>
              <a:rPr b="0" lang="en-GB" sz="2400" spc="-1" strike="noStrike">
                <a:solidFill>
                  <a:srgbClr val="000000"/>
                </a:solidFill>
                <a:latin typeface="Calibri Light"/>
                <a:ea typeface="DejaVu Sans"/>
              </a:rPr>
              <a:t>from the head of list for an item</a:t>
            </a:r>
            <a:endParaRPr b="0" lang="en-GB" sz="2400" spc="-1" strike="noStrike">
              <a:latin typeface="Arial"/>
            </a:endParaRPr>
          </a:p>
          <a:p>
            <a:pPr marL="343080" indent="-342360">
              <a:lnSpc>
                <a:spcPct val="100000"/>
              </a:lnSpc>
              <a:spcBef>
                <a:spcPts val="1199"/>
              </a:spcBef>
              <a:buClr>
                <a:srgbClr val="000000"/>
              </a:buClr>
              <a:buFont typeface="Arial"/>
              <a:buChar char="•"/>
            </a:pPr>
            <a:r>
              <a:rPr b="0" lang="en-GB" sz="2400" spc="-1" strike="noStrike">
                <a:solidFill>
                  <a:srgbClr val="000000"/>
                </a:solidFill>
                <a:latin typeface="Calibri Light"/>
                <a:ea typeface="DejaVu Sans"/>
              </a:rPr>
              <a:t>Insertion &amp; deletion of items can be done efficiently  (in </a:t>
            </a:r>
            <a:r>
              <a:rPr b="0" lang="en-GB" sz="2400" spc="-1" strike="noStrike">
                <a:solidFill>
                  <a:srgbClr val="31859c"/>
                </a:solidFill>
                <a:latin typeface="Calibri Light"/>
                <a:ea typeface="DejaVu Sans"/>
              </a:rPr>
              <a:t>constant time</a:t>
            </a:r>
            <a:r>
              <a:rPr b="0" lang="en-GB" sz="2400" spc="-1" strike="noStrike">
                <a:solidFill>
                  <a:srgbClr val="000000"/>
                </a:solidFill>
                <a:latin typeface="Calibri Light"/>
                <a:ea typeface="DejaVu Sans"/>
              </a:rPr>
              <a:t>, i.e., independent of the number of items) </a:t>
            </a:r>
            <a:endParaRPr b="0" lang="en-GB" sz="2400" spc="-1" strike="noStrike">
              <a:latin typeface="Arial"/>
            </a:endParaRPr>
          </a:p>
        </p:txBody>
      </p:sp>
      <p:sp>
        <p:nvSpPr>
          <p:cNvPr id="971" name="CustomShape 4"/>
          <p:cNvSpPr/>
          <p:nvPr/>
        </p:nvSpPr>
        <p:spPr>
          <a:xfrm>
            <a:off x="998640" y="1458000"/>
            <a:ext cx="1933560" cy="5943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Segoe Print"/>
                <a:ea typeface="DejaVu Sans"/>
              </a:rPr>
              <a:t>Linked Lists</a:t>
            </a:r>
            <a:endParaRPr b="0" lang="en-GB" sz="1800" spc="-1" strike="noStrike">
              <a:latin typeface="Arial"/>
            </a:endParaRPr>
          </a:p>
        </p:txBody>
      </p:sp>
      <p:sp>
        <p:nvSpPr>
          <p:cNvPr id="972" name="CustomShape 5"/>
          <p:cNvSpPr/>
          <p:nvPr/>
        </p:nvSpPr>
        <p:spPr>
          <a:xfrm>
            <a:off x="5000040" y="1458000"/>
            <a:ext cx="1933560" cy="594360"/>
          </a:xfrm>
          <a:prstGeom prst="rect">
            <a:avLst/>
          </a:prstGeom>
          <a:solidFill>
            <a:schemeClr val="accent3">
              <a:lumMod val="20000"/>
              <a:lumOff val="80000"/>
            </a:schemeClr>
          </a:solidFill>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800" spc="-1" strike="noStrike">
                <a:solidFill>
                  <a:srgbClr val="000000"/>
                </a:solidFill>
                <a:latin typeface="Segoe Print"/>
                <a:ea typeface="DejaVu Sans"/>
              </a:rPr>
              <a:t>Arrays</a:t>
            </a:r>
            <a:endParaRPr b="0" lang="en-GB" sz="1800" spc="-1" strike="noStrike">
              <a:latin typeface="Arial"/>
            </a:endParaRPr>
          </a:p>
        </p:txBody>
      </p:sp>
      <p:sp>
        <p:nvSpPr>
          <p:cNvPr id="973"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86397E0-BF23-4F94-8AC4-764DBBA4C5A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23" dur="indefinite" restart="never" nodeType="tmRoot">
          <p:childTnLst>
            <p:seq>
              <p:cTn id="1024"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Implementation</a:t>
            </a:r>
            <a:endParaRPr b="0" lang="en-GB" sz="4400" spc="-1" strike="noStrike">
              <a:latin typeface="Arial"/>
            </a:endParaRPr>
          </a:p>
        </p:txBody>
      </p:sp>
      <p:sp>
        <p:nvSpPr>
          <p:cNvPr id="97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node can be implemented using a struct in C++.</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linked list is given as a pointer that points to the first node.</a:t>
            </a:r>
            <a:endParaRPr b="0" lang="en-GB" sz="2400" spc="-1" strike="noStrike">
              <a:latin typeface="Arial"/>
            </a:endParaRPr>
          </a:p>
        </p:txBody>
      </p:sp>
      <p:sp>
        <p:nvSpPr>
          <p:cNvPr id="976" name="CustomShape 3"/>
          <p:cNvSpPr/>
          <p:nvPr/>
        </p:nvSpPr>
        <p:spPr>
          <a:xfrm>
            <a:off x="3038760" y="2091240"/>
            <a:ext cx="2678760" cy="16210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Menlo"/>
              </a:rPr>
              <a:t>struct Node </a:t>
            </a:r>
            <a:endParaRPr b="0" lang="en-GB" sz="1800" spc="-1" strike="noStrike">
              <a:latin typeface="Arial"/>
            </a:endParaRPr>
          </a:p>
          <a:p>
            <a:pPr>
              <a:lnSpc>
                <a:spcPct val="100000"/>
              </a:lnSpc>
            </a:pPr>
            <a:r>
              <a:rPr b="0" lang="en-GB" sz="1800" spc="-1" strike="noStrike">
                <a:solidFill>
                  <a:srgbClr val="000000"/>
                </a:solidFill>
                <a:latin typeface="Consolas"/>
                <a:ea typeface="Menlo"/>
              </a:rPr>
              <a:t>{</a:t>
            </a:r>
            <a:endParaRPr b="0" lang="en-GB" sz="1800" spc="-1" strike="noStrike">
              <a:latin typeface="Arial"/>
            </a:endParaRPr>
          </a:p>
          <a:p>
            <a:pPr>
              <a:lnSpc>
                <a:spcPct val="100000"/>
              </a:lnSpc>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int info;</a:t>
            </a:r>
            <a:endParaRPr b="0" lang="en-GB" sz="1800" spc="-1" strike="noStrike">
              <a:latin typeface="Arial"/>
            </a:endParaRPr>
          </a:p>
          <a:p>
            <a:pPr>
              <a:lnSpc>
                <a:spcPct val="100000"/>
              </a:lnSpc>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Node * next;</a:t>
            </a:r>
            <a:endParaRPr b="0" lang="en-GB" sz="1800" spc="-1" strike="noStrike">
              <a:latin typeface="Arial"/>
            </a:endParaRPr>
          </a:p>
          <a:p>
            <a:pPr>
              <a:lnSpc>
                <a:spcPct val="100000"/>
              </a:lnSpc>
            </a:pPr>
            <a:r>
              <a:rPr b="0" lang="en-GB" sz="1800" spc="-1" strike="noStrike">
                <a:solidFill>
                  <a:srgbClr val="000000"/>
                </a:solidFill>
                <a:latin typeface="Consolas"/>
                <a:ea typeface="Menlo"/>
              </a:rPr>
              <a:t>};</a:t>
            </a:r>
            <a:endParaRPr b="0" lang="en-GB" sz="1800" spc="-1" strike="noStrike">
              <a:latin typeface="Arial"/>
            </a:endParaRPr>
          </a:p>
        </p:txBody>
      </p:sp>
      <p:sp>
        <p:nvSpPr>
          <p:cNvPr id="977" name="CustomShape 4"/>
          <p:cNvSpPr/>
          <p:nvPr/>
        </p:nvSpPr>
        <p:spPr>
          <a:xfrm>
            <a:off x="3038760" y="4856760"/>
            <a:ext cx="2678760" cy="8013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Node * head;</a:t>
            </a:r>
            <a:endParaRPr b="0" lang="en-GB" sz="1800" spc="-1" strike="noStrike">
              <a:latin typeface="Arial"/>
            </a:endParaRPr>
          </a:p>
        </p:txBody>
      </p:sp>
      <p:sp>
        <p:nvSpPr>
          <p:cNvPr id="978"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DDA3F75-0B9A-4EDF-9ED5-BD5099E2934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25" dur="indefinite" restart="never" nodeType="tmRoot">
          <p:childTnLst>
            <p:seq>
              <p:cTn id="1026"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Implementation</a:t>
            </a:r>
            <a:endParaRPr b="0" lang="en-GB" sz="4400" spc="-1" strike="noStrike">
              <a:latin typeface="Arial"/>
            </a:endParaRPr>
          </a:p>
        </p:txBody>
      </p:sp>
      <p:grpSp>
        <p:nvGrpSpPr>
          <p:cNvPr id="980" name="Group 2"/>
          <p:cNvGrpSpPr/>
          <p:nvPr/>
        </p:nvGrpSpPr>
        <p:grpSpPr>
          <a:xfrm>
            <a:off x="2146680" y="1475280"/>
            <a:ext cx="1207080" cy="328320"/>
            <a:chOff x="2146680" y="1475280"/>
            <a:chExt cx="1207080" cy="328320"/>
          </a:xfrm>
        </p:grpSpPr>
        <p:sp>
          <p:nvSpPr>
            <p:cNvPr id="981" name="CustomShape 3"/>
            <p:cNvSpPr/>
            <p:nvPr/>
          </p:nvSpPr>
          <p:spPr>
            <a:xfrm>
              <a:off x="21466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982" name="CustomShape 4"/>
            <p:cNvSpPr/>
            <p:nvPr/>
          </p:nvSpPr>
          <p:spPr>
            <a:xfrm>
              <a:off x="29221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83" name="Group 5"/>
          <p:cNvGrpSpPr/>
          <p:nvPr/>
        </p:nvGrpSpPr>
        <p:grpSpPr>
          <a:xfrm>
            <a:off x="3691080" y="1475280"/>
            <a:ext cx="1207080" cy="328320"/>
            <a:chOff x="3691080" y="1475280"/>
            <a:chExt cx="1207080" cy="328320"/>
          </a:xfrm>
        </p:grpSpPr>
        <p:sp>
          <p:nvSpPr>
            <p:cNvPr id="984" name="CustomShape 6"/>
            <p:cNvSpPr/>
            <p:nvPr/>
          </p:nvSpPr>
          <p:spPr>
            <a:xfrm>
              <a:off x="36910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985" name="CustomShape 7"/>
            <p:cNvSpPr/>
            <p:nvPr/>
          </p:nvSpPr>
          <p:spPr>
            <a:xfrm>
              <a:off x="44665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86" name="Group 8"/>
          <p:cNvGrpSpPr/>
          <p:nvPr/>
        </p:nvGrpSpPr>
        <p:grpSpPr>
          <a:xfrm>
            <a:off x="5235480" y="1475280"/>
            <a:ext cx="1207080" cy="328320"/>
            <a:chOff x="5235480" y="1475280"/>
            <a:chExt cx="1207080" cy="328320"/>
          </a:xfrm>
        </p:grpSpPr>
        <p:sp>
          <p:nvSpPr>
            <p:cNvPr id="987" name="CustomShape 9"/>
            <p:cNvSpPr/>
            <p:nvPr/>
          </p:nvSpPr>
          <p:spPr>
            <a:xfrm>
              <a:off x="52354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988" name="CustomShape 10"/>
            <p:cNvSpPr/>
            <p:nvPr/>
          </p:nvSpPr>
          <p:spPr>
            <a:xfrm>
              <a:off x="60109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989" name="Group 11"/>
          <p:cNvGrpSpPr/>
          <p:nvPr/>
        </p:nvGrpSpPr>
        <p:grpSpPr>
          <a:xfrm>
            <a:off x="6779880" y="1475280"/>
            <a:ext cx="1207080" cy="328320"/>
            <a:chOff x="6779880" y="1475280"/>
            <a:chExt cx="1207080" cy="328320"/>
          </a:xfrm>
        </p:grpSpPr>
        <p:sp>
          <p:nvSpPr>
            <p:cNvPr id="990" name="CustomShape 12"/>
            <p:cNvSpPr/>
            <p:nvPr/>
          </p:nvSpPr>
          <p:spPr>
            <a:xfrm>
              <a:off x="67798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991" name="CustomShape 13"/>
            <p:cNvSpPr/>
            <p:nvPr/>
          </p:nvSpPr>
          <p:spPr>
            <a:xfrm>
              <a:off x="75553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992" name="CustomShape 14"/>
          <p:cNvSpPr/>
          <p:nvPr/>
        </p:nvSpPr>
        <p:spPr>
          <a:xfrm flipV="1">
            <a:off x="3137040" y="1639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93" name="CustomShape 15"/>
          <p:cNvSpPr/>
          <p:nvPr/>
        </p:nvSpPr>
        <p:spPr>
          <a:xfrm flipV="1">
            <a:off x="4681440" y="1639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94" name="CustomShape 16"/>
          <p:cNvSpPr/>
          <p:nvPr/>
        </p:nvSpPr>
        <p:spPr>
          <a:xfrm flipV="1">
            <a:off x="6225840" y="1639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95" name="CustomShape 17"/>
          <p:cNvSpPr/>
          <p:nvPr/>
        </p:nvSpPr>
        <p:spPr>
          <a:xfrm>
            <a:off x="7783560" y="16434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996" name="Group 18"/>
          <p:cNvGrpSpPr/>
          <p:nvPr/>
        </p:nvGrpSpPr>
        <p:grpSpPr>
          <a:xfrm>
            <a:off x="8225280" y="1525680"/>
            <a:ext cx="91800" cy="228600"/>
            <a:chOff x="8225280" y="1525680"/>
            <a:chExt cx="91800" cy="228600"/>
          </a:xfrm>
        </p:grpSpPr>
        <p:sp>
          <p:nvSpPr>
            <p:cNvPr id="997" name="Line 19"/>
            <p:cNvSpPr/>
            <p:nvPr/>
          </p:nvSpPr>
          <p:spPr>
            <a:xfrm>
              <a:off x="8225280" y="1525680"/>
              <a:ext cx="360" cy="228600"/>
            </a:xfrm>
            <a:prstGeom prst="line">
              <a:avLst/>
            </a:prstGeom>
            <a:ln>
              <a:round/>
            </a:ln>
          </p:spPr>
          <p:style>
            <a:lnRef idx="2">
              <a:schemeClr val="accent1"/>
            </a:lnRef>
            <a:fillRef idx="0">
              <a:schemeClr val="accent1"/>
            </a:fillRef>
            <a:effectRef idx="1">
              <a:schemeClr val="accent1"/>
            </a:effectRef>
            <a:fontRef idx="minor"/>
          </p:style>
        </p:sp>
        <p:sp>
          <p:nvSpPr>
            <p:cNvPr id="998" name="Line 20"/>
            <p:cNvSpPr/>
            <p:nvPr/>
          </p:nvSpPr>
          <p:spPr>
            <a:xfrm>
              <a:off x="8271000" y="1559520"/>
              <a:ext cx="360" cy="160920"/>
            </a:xfrm>
            <a:prstGeom prst="line">
              <a:avLst/>
            </a:prstGeom>
            <a:ln>
              <a:round/>
            </a:ln>
          </p:spPr>
          <p:style>
            <a:lnRef idx="2">
              <a:schemeClr val="accent1"/>
            </a:lnRef>
            <a:fillRef idx="0">
              <a:schemeClr val="accent1"/>
            </a:fillRef>
            <a:effectRef idx="1">
              <a:schemeClr val="accent1"/>
            </a:effectRef>
            <a:fontRef idx="minor"/>
          </p:style>
        </p:sp>
        <p:sp>
          <p:nvSpPr>
            <p:cNvPr id="999" name="Line 21"/>
            <p:cNvSpPr/>
            <p:nvPr/>
          </p:nvSpPr>
          <p:spPr>
            <a:xfrm>
              <a:off x="8316720" y="1584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000" name="CustomShape 22"/>
          <p:cNvSpPr/>
          <p:nvPr/>
        </p:nvSpPr>
        <p:spPr>
          <a:xfrm>
            <a:off x="1260720" y="147528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001" name="CustomShape 23"/>
          <p:cNvSpPr/>
          <p:nvPr/>
        </p:nvSpPr>
        <p:spPr>
          <a:xfrm>
            <a:off x="1476360" y="163980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02" name="CustomShape 24"/>
          <p:cNvSpPr/>
          <p:nvPr/>
        </p:nvSpPr>
        <p:spPr>
          <a:xfrm>
            <a:off x="719640" y="1501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003" name="CustomShape 25"/>
          <p:cNvSpPr/>
          <p:nvPr/>
        </p:nvSpPr>
        <p:spPr>
          <a:xfrm>
            <a:off x="225144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04" name="CustomShape 26"/>
          <p:cNvSpPr/>
          <p:nvPr/>
        </p:nvSpPr>
        <p:spPr>
          <a:xfrm>
            <a:off x="287712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05" name="CustomShape 27"/>
          <p:cNvSpPr/>
          <p:nvPr/>
        </p:nvSpPr>
        <p:spPr>
          <a:xfrm>
            <a:off x="376704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06" name="CustomShape 28"/>
          <p:cNvSpPr/>
          <p:nvPr/>
        </p:nvSpPr>
        <p:spPr>
          <a:xfrm>
            <a:off x="439272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07" name="CustomShape 29"/>
          <p:cNvSpPr/>
          <p:nvPr/>
        </p:nvSpPr>
        <p:spPr>
          <a:xfrm>
            <a:off x="534888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08" name="CustomShape 30"/>
          <p:cNvSpPr/>
          <p:nvPr/>
        </p:nvSpPr>
        <p:spPr>
          <a:xfrm>
            <a:off x="597456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09" name="CustomShape 31"/>
          <p:cNvSpPr/>
          <p:nvPr/>
        </p:nvSpPr>
        <p:spPr>
          <a:xfrm>
            <a:off x="686916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10" name="CustomShape 32"/>
          <p:cNvSpPr/>
          <p:nvPr/>
        </p:nvSpPr>
        <p:spPr>
          <a:xfrm>
            <a:off x="749484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11" name="CustomShape 33"/>
          <p:cNvSpPr/>
          <p:nvPr/>
        </p:nvSpPr>
        <p:spPr>
          <a:xfrm>
            <a:off x="684000" y="2619000"/>
            <a:ext cx="5609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ea typeface="DejaVu Sans"/>
              </a:rPr>
              <a:t>What do the following expressions evaluate to?</a:t>
            </a:r>
            <a:endParaRPr b="0" lang="en-GB" sz="1800" spc="-1" strike="noStrike">
              <a:latin typeface="Arial"/>
            </a:endParaRPr>
          </a:p>
        </p:txBody>
      </p:sp>
      <p:graphicFrame>
        <p:nvGraphicFramePr>
          <p:cNvPr id="1012" name="Table 34"/>
          <p:cNvGraphicFramePr/>
          <p:nvPr/>
        </p:nvGraphicFramePr>
        <p:xfrm>
          <a:off x="1093320" y="3053880"/>
          <a:ext cx="7112160" cy="3751560"/>
        </p:xfrm>
        <a:graphic>
          <a:graphicData uri="http://schemas.openxmlformats.org/drawingml/2006/table">
            <a:tbl>
              <a:tblPr/>
              <a:tblGrid>
                <a:gridCol w="3742560"/>
                <a:gridCol w="3369960"/>
              </a:tblGrid>
              <a:tr h="366120">
                <a:tc>
                  <a:txBody>
                    <a:bodyPr/>
                    <a:p>
                      <a:pPr>
                        <a:lnSpc>
                          <a:spcPct val="100000"/>
                        </a:lnSpc>
                      </a:pPr>
                      <a:r>
                        <a:rPr b="0" lang="en-GB" sz="1800" spc="-1" strike="noStrike">
                          <a:solidFill>
                            <a:srgbClr val="000000"/>
                          </a:solidFill>
                          <a:latin typeface="Calibri Light"/>
                        </a:rPr>
                        <a:t>head</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head-&gt;info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head-&gt;next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head-&gt;next-&gt;info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head-&gt;next-&gt;next-&gt;info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40440">
                <a:tc>
                  <a:txBody>
                    <a:bodyPr/>
                    <a:p>
                      <a:pPr>
                        <a:lnSpc>
                          <a:spcPct val="100000"/>
                        </a:lnSpc>
                      </a:pPr>
                      <a:r>
                        <a:rPr b="0" lang="en-GB" sz="1800" spc="-1" strike="noStrike">
                          <a:solidFill>
                            <a:srgbClr val="000000"/>
                          </a:solidFill>
                          <a:latin typeface="Calibri Light"/>
                        </a:rPr>
                        <a:t>head-&gt;next-&gt;next-&gt;next-&gt;info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40440">
                <a:tc>
                  <a:txBody>
                    <a:bodyPr/>
                    <a:p>
                      <a:pPr>
                        <a:lnSpc>
                          <a:spcPct val="100000"/>
                        </a:lnSpc>
                      </a:pPr>
                      <a:r>
                        <a:rPr b="0" lang="en-GB" sz="1800" spc="-1" strike="noStrike">
                          <a:solidFill>
                            <a:srgbClr val="000000"/>
                          </a:solidFill>
                          <a:latin typeface="Calibri Light"/>
                        </a:rPr>
                        <a:t>head-&gt;next-&gt;next-&gt;next-&gt;next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40080">
                <a:tc>
                  <a:txBody>
                    <a:bodyPr/>
                    <a:p>
                      <a:pPr>
                        <a:lnSpc>
                          <a:spcPct val="100000"/>
                        </a:lnSpc>
                      </a:pPr>
                      <a:r>
                        <a:rPr b="0" lang="en-GB" sz="1800" spc="-1" strike="noStrike">
                          <a:solidFill>
                            <a:srgbClr val="000000"/>
                          </a:solidFill>
                          <a:latin typeface="Calibri Light"/>
                        </a:rPr>
                        <a:t>head-&gt;next-&gt;next-&gt;next-&gt;next-&gt;info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013" name="CustomShape 35"/>
          <p:cNvSpPr/>
          <p:nvPr/>
        </p:nvSpPr>
        <p:spPr>
          <a:xfrm>
            <a:off x="4575960" y="3053880"/>
            <a:ext cx="40240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address of the 1</a:t>
            </a:r>
            <a:r>
              <a:rPr b="0" lang="en-GB" sz="1800" spc="-1" strike="noStrike" baseline="30000">
                <a:solidFill>
                  <a:srgbClr val="000000"/>
                </a:solidFill>
                <a:latin typeface="Calibri Light"/>
                <a:ea typeface="DejaVu Sans"/>
              </a:rPr>
              <a:t>st</a:t>
            </a:r>
            <a:r>
              <a:rPr b="0" lang="en-GB" sz="1800" spc="-1" strike="noStrike">
                <a:solidFill>
                  <a:srgbClr val="000000"/>
                </a:solidFill>
                <a:latin typeface="Calibri Light"/>
                <a:ea typeface="DejaVu Sans"/>
              </a:rPr>
              <a:t>  node of the list</a:t>
            </a:r>
            <a:endParaRPr b="0" lang="en-GB" sz="1800" spc="-1" strike="noStrike">
              <a:latin typeface="Arial"/>
            </a:endParaRPr>
          </a:p>
        </p:txBody>
      </p:sp>
      <p:sp>
        <p:nvSpPr>
          <p:cNvPr id="1014" name="CustomShape 36"/>
          <p:cNvSpPr/>
          <p:nvPr/>
        </p:nvSpPr>
        <p:spPr>
          <a:xfrm>
            <a:off x="4873320" y="3423240"/>
            <a:ext cx="468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015" name="CustomShape 37"/>
          <p:cNvSpPr/>
          <p:nvPr/>
        </p:nvSpPr>
        <p:spPr>
          <a:xfrm>
            <a:off x="4668840" y="3792600"/>
            <a:ext cx="2846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address of the 2</a:t>
            </a:r>
            <a:r>
              <a:rPr b="0" lang="en-GB" sz="1800" spc="-1" strike="noStrike" baseline="30000">
                <a:solidFill>
                  <a:srgbClr val="000000"/>
                </a:solidFill>
                <a:latin typeface="Calibri Light"/>
                <a:ea typeface="DejaVu Sans"/>
              </a:rPr>
              <a:t>nd</a:t>
            </a:r>
            <a:r>
              <a:rPr b="0" lang="en-GB" sz="1800" spc="-1" strike="noStrike">
                <a:solidFill>
                  <a:srgbClr val="000000"/>
                </a:solidFill>
                <a:latin typeface="Calibri Light"/>
                <a:ea typeface="DejaVu Sans"/>
              </a:rPr>
              <a:t> node</a:t>
            </a:r>
            <a:endParaRPr b="0" lang="en-GB" sz="1800" spc="-1" strike="noStrike">
              <a:latin typeface="Arial"/>
            </a:endParaRPr>
          </a:p>
        </p:txBody>
      </p:sp>
      <p:sp>
        <p:nvSpPr>
          <p:cNvPr id="1016" name="CustomShape 38"/>
          <p:cNvSpPr/>
          <p:nvPr/>
        </p:nvSpPr>
        <p:spPr>
          <a:xfrm>
            <a:off x="4873320" y="4161960"/>
            <a:ext cx="468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017" name="CustomShape 39"/>
          <p:cNvSpPr/>
          <p:nvPr/>
        </p:nvSpPr>
        <p:spPr>
          <a:xfrm>
            <a:off x="4873320" y="4531320"/>
            <a:ext cx="468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018" name="CustomShape 40"/>
          <p:cNvSpPr/>
          <p:nvPr/>
        </p:nvSpPr>
        <p:spPr>
          <a:xfrm>
            <a:off x="4873320" y="4900680"/>
            <a:ext cx="468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019" name="CustomShape 41"/>
          <p:cNvSpPr/>
          <p:nvPr/>
        </p:nvSpPr>
        <p:spPr>
          <a:xfrm>
            <a:off x="4887000" y="5269680"/>
            <a:ext cx="324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0</a:t>
            </a:r>
            <a:endParaRPr b="0" lang="en-GB" sz="1800" spc="-1" strike="noStrike">
              <a:latin typeface="Arial"/>
            </a:endParaRPr>
          </a:p>
        </p:txBody>
      </p:sp>
      <p:sp>
        <p:nvSpPr>
          <p:cNvPr id="1020" name="CustomShape 42"/>
          <p:cNvSpPr/>
          <p:nvPr/>
        </p:nvSpPr>
        <p:spPr>
          <a:xfrm>
            <a:off x="4681800" y="5639040"/>
            <a:ext cx="2581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does not exist, error!</a:t>
            </a:r>
            <a:endParaRPr b="0" lang="en-GB" sz="1800" spc="-1" strike="noStrike">
              <a:latin typeface="Arial"/>
            </a:endParaRPr>
          </a:p>
        </p:txBody>
      </p:sp>
      <p:sp>
        <p:nvSpPr>
          <p:cNvPr id="1021" name="CustomShape 4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624601D-433F-451A-AFA4-FAB5087E1E0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27" dur="indefinite" restart="never" nodeType="tmRoot">
          <p:childTnLst>
            <p:seq>
              <p:cTn id="1028" dur="indefinite" nodeType="mainSeq">
                <p:childTnLst>
                  <p:par>
                    <p:cTn id="1029" fill="hold">
                      <p:stCondLst>
                        <p:cond delay="indefinite"/>
                      </p:stCondLst>
                      <p:childTnLst>
                        <p:par>
                          <p:cTn id="1030" fill="hold">
                            <p:stCondLst>
                              <p:cond delay="0"/>
                            </p:stCondLst>
                            <p:childTnLst>
                              <p:par>
                                <p:cTn id="1031" nodeType="clickEffect" fill="hold" presetClass="entr" presetID="1">
                                  <p:stCondLst>
                                    <p:cond delay="0"/>
                                  </p:stCondLst>
                                  <p:childTnLst>
                                    <p:set>
                                      <p:cBhvr>
                                        <p:cTn id="1032" dur="1" fill="hold">
                                          <p:stCondLst>
                                            <p:cond delay="0"/>
                                          </p:stCondLst>
                                        </p:cTn>
                                        <p:tgtEl>
                                          <p:spTgt spid="1013"/>
                                        </p:tgtEl>
                                        <p:attrNameLst>
                                          <p:attrName>style.visibility</p:attrName>
                                        </p:attrNameLst>
                                      </p:cBhvr>
                                      <p:to>
                                        <p:strVal val="visible"/>
                                      </p:to>
                                    </p:set>
                                  </p:childTnLst>
                                </p:cTn>
                              </p:par>
                            </p:childTnLst>
                          </p:cTn>
                        </p:par>
                      </p:childTnLst>
                    </p:cTn>
                  </p:par>
                  <p:par>
                    <p:cTn id="1033" fill="hold">
                      <p:stCondLst>
                        <p:cond delay="indefinite"/>
                      </p:stCondLst>
                      <p:childTnLst>
                        <p:par>
                          <p:cTn id="1034" fill="hold">
                            <p:stCondLst>
                              <p:cond delay="0"/>
                            </p:stCondLst>
                            <p:childTnLst>
                              <p:par>
                                <p:cTn id="1035" nodeType="clickEffect" fill="hold" presetClass="entr" presetID="1">
                                  <p:stCondLst>
                                    <p:cond delay="0"/>
                                  </p:stCondLst>
                                  <p:childTnLst>
                                    <p:set>
                                      <p:cBhvr>
                                        <p:cTn id="1036" dur="1" fill="hold">
                                          <p:stCondLst>
                                            <p:cond delay="0"/>
                                          </p:stCondLst>
                                        </p:cTn>
                                        <p:tgtEl>
                                          <p:spTgt spid="1014"/>
                                        </p:tgtEl>
                                        <p:attrNameLst>
                                          <p:attrName>style.visibility</p:attrName>
                                        </p:attrNameLst>
                                      </p:cBhvr>
                                      <p:to>
                                        <p:strVal val="visible"/>
                                      </p:to>
                                    </p:set>
                                  </p:childTnLst>
                                </p:cTn>
                              </p:par>
                            </p:childTnLst>
                          </p:cTn>
                        </p:par>
                      </p:childTnLst>
                    </p:cTn>
                  </p:par>
                  <p:par>
                    <p:cTn id="1037" fill="hold">
                      <p:stCondLst>
                        <p:cond delay="indefinite"/>
                      </p:stCondLst>
                      <p:childTnLst>
                        <p:par>
                          <p:cTn id="1038" fill="hold">
                            <p:stCondLst>
                              <p:cond delay="0"/>
                            </p:stCondLst>
                            <p:childTnLst>
                              <p:par>
                                <p:cTn id="1039" nodeType="clickEffect" fill="hold" presetClass="entr" presetID="1">
                                  <p:stCondLst>
                                    <p:cond delay="0"/>
                                  </p:stCondLst>
                                  <p:childTnLst>
                                    <p:set>
                                      <p:cBhvr>
                                        <p:cTn id="1040" dur="1" fill="hold">
                                          <p:stCondLst>
                                            <p:cond delay="0"/>
                                          </p:stCondLst>
                                        </p:cTn>
                                        <p:tgtEl>
                                          <p:spTgt spid="1015"/>
                                        </p:tgtEl>
                                        <p:attrNameLst>
                                          <p:attrName>style.visibility</p:attrName>
                                        </p:attrNameLst>
                                      </p:cBhvr>
                                      <p:to>
                                        <p:strVal val="visible"/>
                                      </p:to>
                                    </p:set>
                                  </p:childTnLst>
                                </p:cTn>
                              </p:par>
                            </p:childTnLst>
                          </p:cTn>
                        </p:par>
                      </p:childTnLst>
                    </p:cTn>
                  </p:par>
                  <p:par>
                    <p:cTn id="1041" fill="hold">
                      <p:stCondLst>
                        <p:cond delay="indefinite"/>
                      </p:stCondLst>
                      <p:childTnLst>
                        <p:par>
                          <p:cTn id="1042" fill="hold">
                            <p:stCondLst>
                              <p:cond delay="0"/>
                            </p:stCondLst>
                            <p:childTnLst>
                              <p:par>
                                <p:cTn id="1043" nodeType="clickEffect" fill="hold" presetClass="entr" presetID="1">
                                  <p:stCondLst>
                                    <p:cond delay="0"/>
                                  </p:stCondLst>
                                  <p:childTnLst>
                                    <p:set>
                                      <p:cBhvr>
                                        <p:cTn id="1044" dur="1" fill="hold">
                                          <p:stCondLst>
                                            <p:cond delay="0"/>
                                          </p:stCondLst>
                                        </p:cTn>
                                        <p:tgtEl>
                                          <p:spTgt spid="1016"/>
                                        </p:tgtEl>
                                        <p:attrNameLst>
                                          <p:attrName>style.visibility</p:attrName>
                                        </p:attrNameLst>
                                      </p:cBhvr>
                                      <p:to>
                                        <p:strVal val="visible"/>
                                      </p:to>
                                    </p:set>
                                  </p:childTnLst>
                                </p:cTn>
                              </p:par>
                            </p:childTnLst>
                          </p:cTn>
                        </p:par>
                      </p:childTnLst>
                    </p:cTn>
                  </p:par>
                  <p:par>
                    <p:cTn id="1045" fill="hold">
                      <p:stCondLst>
                        <p:cond delay="indefinite"/>
                      </p:stCondLst>
                      <p:childTnLst>
                        <p:par>
                          <p:cTn id="1046" fill="hold">
                            <p:stCondLst>
                              <p:cond delay="0"/>
                            </p:stCondLst>
                            <p:childTnLst>
                              <p:par>
                                <p:cTn id="1047" nodeType="clickEffect" fill="hold" presetClass="entr" presetID="1">
                                  <p:stCondLst>
                                    <p:cond delay="0"/>
                                  </p:stCondLst>
                                  <p:childTnLst>
                                    <p:set>
                                      <p:cBhvr>
                                        <p:cTn id="1048" dur="1" fill="hold">
                                          <p:stCondLst>
                                            <p:cond delay="0"/>
                                          </p:stCondLst>
                                        </p:cTn>
                                        <p:tgtEl>
                                          <p:spTgt spid="1017"/>
                                        </p:tgtEl>
                                        <p:attrNameLst>
                                          <p:attrName>style.visibility</p:attrName>
                                        </p:attrNameLst>
                                      </p:cBhvr>
                                      <p:to>
                                        <p:strVal val="visible"/>
                                      </p:to>
                                    </p:set>
                                  </p:childTnLst>
                                </p:cTn>
                              </p:par>
                            </p:childTnLst>
                          </p:cTn>
                        </p:par>
                      </p:childTnLst>
                    </p:cTn>
                  </p:par>
                  <p:par>
                    <p:cTn id="1049" fill="hold">
                      <p:stCondLst>
                        <p:cond delay="indefinite"/>
                      </p:stCondLst>
                      <p:childTnLst>
                        <p:par>
                          <p:cTn id="1050" fill="hold">
                            <p:stCondLst>
                              <p:cond delay="0"/>
                            </p:stCondLst>
                            <p:childTnLst>
                              <p:par>
                                <p:cTn id="1051" nodeType="clickEffect" fill="hold" presetClass="entr" presetID="1">
                                  <p:stCondLst>
                                    <p:cond delay="0"/>
                                  </p:stCondLst>
                                  <p:childTnLst>
                                    <p:set>
                                      <p:cBhvr>
                                        <p:cTn id="1052" dur="1" fill="hold">
                                          <p:stCondLst>
                                            <p:cond delay="0"/>
                                          </p:stCondLst>
                                        </p:cTn>
                                        <p:tgtEl>
                                          <p:spTgt spid="1018"/>
                                        </p:tgtEl>
                                        <p:attrNameLst>
                                          <p:attrName>style.visibility</p:attrName>
                                        </p:attrNameLst>
                                      </p:cBhvr>
                                      <p:to>
                                        <p:strVal val="visible"/>
                                      </p:to>
                                    </p:set>
                                  </p:childTnLst>
                                </p:cTn>
                              </p:par>
                            </p:childTnLst>
                          </p:cTn>
                        </p:par>
                      </p:childTnLst>
                    </p:cTn>
                  </p:par>
                  <p:par>
                    <p:cTn id="1053" fill="hold">
                      <p:stCondLst>
                        <p:cond delay="indefinite"/>
                      </p:stCondLst>
                      <p:childTnLst>
                        <p:par>
                          <p:cTn id="1054" fill="hold">
                            <p:stCondLst>
                              <p:cond delay="0"/>
                            </p:stCondLst>
                            <p:childTnLst>
                              <p:par>
                                <p:cTn id="1055" nodeType="clickEffect" fill="hold" presetClass="entr" presetID="1">
                                  <p:stCondLst>
                                    <p:cond delay="0"/>
                                  </p:stCondLst>
                                  <p:childTnLst>
                                    <p:set>
                                      <p:cBhvr>
                                        <p:cTn id="1056" dur="1" fill="hold">
                                          <p:stCondLst>
                                            <p:cond delay="0"/>
                                          </p:stCondLst>
                                        </p:cTn>
                                        <p:tgtEl>
                                          <p:spTgt spid="1019"/>
                                        </p:tgtEl>
                                        <p:attrNameLst>
                                          <p:attrName>style.visibility</p:attrName>
                                        </p:attrNameLst>
                                      </p:cBhvr>
                                      <p:to>
                                        <p:strVal val="visible"/>
                                      </p:to>
                                    </p:set>
                                  </p:childTnLst>
                                </p:cTn>
                              </p:par>
                            </p:childTnLst>
                          </p:cTn>
                        </p:par>
                      </p:childTnLst>
                    </p:cTn>
                  </p:par>
                  <p:par>
                    <p:cTn id="1057" fill="hold">
                      <p:stCondLst>
                        <p:cond delay="indefinite"/>
                      </p:stCondLst>
                      <p:childTnLst>
                        <p:par>
                          <p:cTn id="1058" fill="hold">
                            <p:stCondLst>
                              <p:cond delay="0"/>
                            </p:stCondLst>
                            <p:childTnLst>
                              <p:par>
                                <p:cTn id="1059" nodeType="clickEffect" fill="hold" presetClass="entr" presetID="1">
                                  <p:stCondLst>
                                    <p:cond delay="0"/>
                                  </p:stCondLst>
                                  <p:childTnLst>
                                    <p:set>
                                      <p:cBhvr>
                                        <p:cTn id="1060" dur="1" fill="hold">
                                          <p:stCondLst>
                                            <p:cond delay="0"/>
                                          </p:stCondLst>
                                        </p:cTn>
                                        <p:tgtEl>
                                          <p:spTgt spid="102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CustomShape 1"/>
          <p:cNvSpPr/>
          <p:nvPr/>
        </p:nvSpPr>
        <p:spPr>
          <a:xfrm>
            <a:off x="286560" y="274680"/>
            <a:ext cx="8583840" cy="9313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Implementation</a:t>
            </a:r>
            <a:endParaRPr b="0" lang="en-GB" sz="4400" spc="-1" strike="noStrike">
              <a:latin typeface="Arial"/>
            </a:endParaRPr>
          </a:p>
        </p:txBody>
      </p:sp>
      <p:grpSp>
        <p:nvGrpSpPr>
          <p:cNvPr id="1023" name="Group 2"/>
          <p:cNvGrpSpPr/>
          <p:nvPr/>
        </p:nvGrpSpPr>
        <p:grpSpPr>
          <a:xfrm>
            <a:off x="2146680" y="1475280"/>
            <a:ext cx="1207080" cy="328320"/>
            <a:chOff x="2146680" y="1475280"/>
            <a:chExt cx="1207080" cy="328320"/>
          </a:xfrm>
        </p:grpSpPr>
        <p:sp>
          <p:nvSpPr>
            <p:cNvPr id="1024" name="CustomShape 3"/>
            <p:cNvSpPr/>
            <p:nvPr/>
          </p:nvSpPr>
          <p:spPr>
            <a:xfrm>
              <a:off x="21466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025" name="CustomShape 4"/>
            <p:cNvSpPr/>
            <p:nvPr/>
          </p:nvSpPr>
          <p:spPr>
            <a:xfrm>
              <a:off x="29221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26" name="Group 5"/>
          <p:cNvGrpSpPr/>
          <p:nvPr/>
        </p:nvGrpSpPr>
        <p:grpSpPr>
          <a:xfrm>
            <a:off x="3691080" y="1475280"/>
            <a:ext cx="1207080" cy="328320"/>
            <a:chOff x="3691080" y="1475280"/>
            <a:chExt cx="1207080" cy="328320"/>
          </a:xfrm>
        </p:grpSpPr>
        <p:sp>
          <p:nvSpPr>
            <p:cNvPr id="1027" name="CustomShape 6"/>
            <p:cNvSpPr/>
            <p:nvPr/>
          </p:nvSpPr>
          <p:spPr>
            <a:xfrm>
              <a:off x="36910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028" name="CustomShape 7"/>
            <p:cNvSpPr/>
            <p:nvPr/>
          </p:nvSpPr>
          <p:spPr>
            <a:xfrm>
              <a:off x="44665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29" name="Group 8"/>
          <p:cNvGrpSpPr/>
          <p:nvPr/>
        </p:nvGrpSpPr>
        <p:grpSpPr>
          <a:xfrm>
            <a:off x="5235480" y="1475280"/>
            <a:ext cx="1207080" cy="328320"/>
            <a:chOff x="5235480" y="1475280"/>
            <a:chExt cx="1207080" cy="328320"/>
          </a:xfrm>
        </p:grpSpPr>
        <p:sp>
          <p:nvSpPr>
            <p:cNvPr id="1030" name="CustomShape 9"/>
            <p:cNvSpPr/>
            <p:nvPr/>
          </p:nvSpPr>
          <p:spPr>
            <a:xfrm>
              <a:off x="52354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031" name="CustomShape 10"/>
            <p:cNvSpPr/>
            <p:nvPr/>
          </p:nvSpPr>
          <p:spPr>
            <a:xfrm>
              <a:off x="60109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32" name="Group 11"/>
          <p:cNvGrpSpPr/>
          <p:nvPr/>
        </p:nvGrpSpPr>
        <p:grpSpPr>
          <a:xfrm>
            <a:off x="6779880" y="1475280"/>
            <a:ext cx="1207080" cy="328320"/>
            <a:chOff x="6779880" y="1475280"/>
            <a:chExt cx="1207080" cy="328320"/>
          </a:xfrm>
        </p:grpSpPr>
        <p:sp>
          <p:nvSpPr>
            <p:cNvPr id="1033" name="CustomShape 12"/>
            <p:cNvSpPr/>
            <p:nvPr/>
          </p:nvSpPr>
          <p:spPr>
            <a:xfrm>
              <a:off x="6779880" y="1475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034" name="CustomShape 13"/>
            <p:cNvSpPr/>
            <p:nvPr/>
          </p:nvSpPr>
          <p:spPr>
            <a:xfrm>
              <a:off x="7555320" y="1475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035" name="CustomShape 14"/>
          <p:cNvSpPr/>
          <p:nvPr/>
        </p:nvSpPr>
        <p:spPr>
          <a:xfrm flipV="1">
            <a:off x="3137040" y="1639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36" name="CustomShape 15"/>
          <p:cNvSpPr/>
          <p:nvPr/>
        </p:nvSpPr>
        <p:spPr>
          <a:xfrm flipV="1">
            <a:off x="4681440" y="1639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37" name="CustomShape 16"/>
          <p:cNvSpPr/>
          <p:nvPr/>
        </p:nvSpPr>
        <p:spPr>
          <a:xfrm flipV="1">
            <a:off x="6225840" y="163908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38" name="CustomShape 17"/>
          <p:cNvSpPr/>
          <p:nvPr/>
        </p:nvSpPr>
        <p:spPr>
          <a:xfrm>
            <a:off x="7783560" y="16434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039" name="Group 18"/>
          <p:cNvGrpSpPr/>
          <p:nvPr/>
        </p:nvGrpSpPr>
        <p:grpSpPr>
          <a:xfrm>
            <a:off x="8225280" y="1525680"/>
            <a:ext cx="91800" cy="228600"/>
            <a:chOff x="8225280" y="1525680"/>
            <a:chExt cx="91800" cy="228600"/>
          </a:xfrm>
        </p:grpSpPr>
        <p:sp>
          <p:nvSpPr>
            <p:cNvPr id="1040" name="Line 19"/>
            <p:cNvSpPr/>
            <p:nvPr/>
          </p:nvSpPr>
          <p:spPr>
            <a:xfrm>
              <a:off x="8225280" y="1525680"/>
              <a:ext cx="360" cy="228600"/>
            </a:xfrm>
            <a:prstGeom prst="line">
              <a:avLst/>
            </a:prstGeom>
            <a:ln>
              <a:round/>
            </a:ln>
          </p:spPr>
          <p:style>
            <a:lnRef idx="2">
              <a:schemeClr val="accent1"/>
            </a:lnRef>
            <a:fillRef idx="0">
              <a:schemeClr val="accent1"/>
            </a:fillRef>
            <a:effectRef idx="1">
              <a:schemeClr val="accent1"/>
            </a:effectRef>
            <a:fontRef idx="minor"/>
          </p:style>
        </p:sp>
        <p:sp>
          <p:nvSpPr>
            <p:cNvPr id="1041" name="Line 20"/>
            <p:cNvSpPr/>
            <p:nvPr/>
          </p:nvSpPr>
          <p:spPr>
            <a:xfrm>
              <a:off x="8271000" y="1559520"/>
              <a:ext cx="360" cy="160920"/>
            </a:xfrm>
            <a:prstGeom prst="line">
              <a:avLst/>
            </a:prstGeom>
            <a:ln>
              <a:round/>
            </a:ln>
          </p:spPr>
          <p:style>
            <a:lnRef idx="2">
              <a:schemeClr val="accent1"/>
            </a:lnRef>
            <a:fillRef idx="0">
              <a:schemeClr val="accent1"/>
            </a:fillRef>
            <a:effectRef idx="1">
              <a:schemeClr val="accent1"/>
            </a:effectRef>
            <a:fontRef idx="minor"/>
          </p:style>
        </p:sp>
        <p:sp>
          <p:nvSpPr>
            <p:cNvPr id="1042" name="Line 21"/>
            <p:cNvSpPr/>
            <p:nvPr/>
          </p:nvSpPr>
          <p:spPr>
            <a:xfrm>
              <a:off x="8316720" y="1584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043" name="CustomShape 22"/>
          <p:cNvSpPr/>
          <p:nvPr/>
        </p:nvSpPr>
        <p:spPr>
          <a:xfrm>
            <a:off x="1260720" y="147528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044" name="CustomShape 23"/>
          <p:cNvSpPr/>
          <p:nvPr/>
        </p:nvSpPr>
        <p:spPr>
          <a:xfrm>
            <a:off x="1476360" y="163980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45" name="CustomShape 24"/>
          <p:cNvSpPr/>
          <p:nvPr/>
        </p:nvSpPr>
        <p:spPr>
          <a:xfrm>
            <a:off x="719640" y="1501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046" name="CustomShape 25"/>
          <p:cNvSpPr/>
          <p:nvPr/>
        </p:nvSpPr>
        <p:spPr>
          <a:xfrm>
            <a:off x="225144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47" name="CustomShape 26"/>
          <p:cNvSpPr/>
          <p:nvPr/>
        </p:nvSpPr>
        <p:spPr>
          <a:xfrm>
            <a:off x="287712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48" name="CustomShape 27"/>
          <p:cNvSpPr/>
          <p:nvPr/>
        </p:nvSpPr>
        <p:spPr>
          <a:xfrm>
            <a:off x="376704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49" name="CustomShape 28"/>
          <p:cNvSpPr/>
          <p:nvPr/>
        </p:nvSpPr>
        <p:spPr>
          <a:xfrm>
            <a:off x="439272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50" name="CustomShape 29"/>
          <p:cNvSpPr/>
          <p:nvPr/>
        </p:nvSpPr>
        <p:spPr>
          <a:xfrm>
            <a:off x="534888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51" name="CustomShape 30"/>
          <p:cNvSpPr/>
          <p:nvPr/>
        </p:nvSpPr>
        <p:spPr>
          <a:xfrm>
            <a:off x="597456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52" name="CustomShape 31"/>
          <p:cNvSpPr/>
          <p:nvPr/>
        </p:nvSpPr>
        <p:spPr>
          <a:xfrm>
            <a:off x="686916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53" name="CustomShape 32"/>
          <p:cNvSpPr/>
          <p:nvPr/>
        </p:nvSpPr>
        <p:spPr>
          <a:xfrm>
            <a:off x="7494840" y="1809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54" name="CustomShape 33"/>
          <p:cNvSpPr/>
          <p:nvPr/>
        </p:nvSpPr>
        <p:spPr>
          <a:xfrm>
            <a:off x="746640" y="2855520"/>
            <a:ext cx="5609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ea typeface="DejaVu Sans"/>
              </a:rPr>
              <a:t>What do the following expressions evaluate to?</a:t>
            </a:r>
            <a:endParaRPr b="0" lang="en-GB" sz="1800" spc="-1" strike="noStrike">
              <a:latin typeface="Arial"/>
            </a:endParaRPr>
          </a:p>
        </p:txBody>
      </p:sp>
      <p:graphicFrame>
        <p:nvGraphicFramePr>
          <p:cNvPr id="1055" name="Table 34"/>
          <p:cNvGraphicFramePr/>
          <p:nvPr/>
        </p:nvGraphicFramePr>
        <p:xfrm>
          <a:off x="1093320" y="3286800"/>
          <a:ext cx="7112160" cy="2836800"/>
        </p:xfrm>
        <a:graphic>
          <a:graphicData uri="http://schemas.openxmlformats.org/drawingml/2006/table">
            <a:tbl>
              <a:tblPr/>
              <a:tblGrid>
                <a:gridCol w="3742560"/>
                <a:gridCol w="3369960"/>
              </a:tblGrid>
              <a:tr h="366120">
                <a:tc>
                  <a:txBody>
                    <a:bodyPr/>
                    <a:p>
                      <a:pPr>
                        <a:lnSpc>
                          <a:spcPct val="100000"/>
                        </a:lnSpc>
                      </a:pPr>
                      <a:r>
                        <a:rPr b="0" lang="en-GB" sz="1800" spc="-1" strike="noStrike">
                          <a:solidFill>
                            <a:srgbClr val="000000"/>
                          </a:solidFill>
                          <a:latin typeface="Calibri Light"/>
                        </a:rPr>
                        <a:t>current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current-&gt;info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current-&gt;next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current-&gt;next-&gt;info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66120">
                <a:tc>
                  <a:txBody>
                    <a:bodyPr/>
                    <a:p>
                      <a:pPr>
                        <a:lnSpc>
                          <a:spcPct val="100000"/>
                        </a:lnSpc>
                      </a:pPr>
                      <a:r>
                        <a:rPr b="0" lang="en-GB" sz="1800" spc="-1" strike="noStrike">
                          <a:solidFill>
                            <a:srgbClr val="000000"/>
                          </a:solidFill>
                          <a:latin typeface="Calibri Light"/>
                        </a:rPr>
                        <a:t>current-&gt;next-&gt;next-&gt;info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66120">
                <a:tc>
                  <a:txBody>
                    <a:bodyPr/>
                    <a:p>
                      <a:pPr>
                        <a:lnSpc>
                          <a:spcPct val="100000"/>
                        </a:lnSpc>
                      </a:pPr>
                      <a:r>
                        <a:rPr b="0" lang="en-GB" sz="1800" spc="-1" strike="noStrike">
                          <a:solidFill>
                            <a:srgbClr val="000000"/>
                          </a:solidFill>
                          <a:latin typeface="Calibri Light"/>
                        </a:rPr>
                        <a:t>current-&gt;next-&gt;next-&gt;next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40080">
                <a:tc>
                  <a:txBody>
                    <a:bodyPr/>
                    <a:p>
                      <a:pPr>
                        <a:lnSpc>
                          <a:spcPct val="100000"/>
                        </a:lnSpc>
                      </a:pPr>
                      <a:r>
                        <a:rPr b="0" lang="en-GB" sz="1800" spc="-1" strike="noStrike">
                          <a:solidFill>
                            <a:srgbClr val="000000"/>
                          </a:solidFill>
                          <a:latin typeface="Calibri Light"/>
                        </a:rPr>
                        <a:t>current-&gt;next-&gt;next-&gt;next-&gt;next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56" name="CustomShape 35"/>
          <p:cNvSpPr/>
          <p:nvPr/>
        </p:nvSpPr>
        <p:spPr>
          <a:xfrm>
            <a:off x="4560120" y="3286800"/>
            <a:ext cx="3998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address of the 2</a:t>
            </a:r>
            <a:r>
              <a:rPr b="0" lang="en-GB" sz="1800" spc="-1" strike="noStrike" baseline="30000">
                <a:solidFill>
                  <a:srgbClr val="000000"/>
                </a:solidFill>
                <a:latin typeface="Calibri Light"/>
                <a:ea typeface="DejaVu Sans"/>
              </a:rPr>
              <a:t>nd</a:t>
            </a:r>
            <a:r>
              <a:rPr b="0" lang="en-GB" sz="1800" spc="-1" strike="noStrike">
                <a:solidFill>
                  <a:srgbClr val="000000"/>
                </a:solidFill>
                <a:latin typeface="Calibri Light"/>
                <a:ea typeface="DejaVu Sans"/>
              </a:rPr>
              <a:t> node of the list</a:t>
            </a:r>
            <a:endParaRPr b="0" lang="en-GB" sz="1800" spc="-1" strike="noStrike">
              <a:latin typeface="Arial"/>
            </a:endParaRPr>
          </a:p>
        </p:txBody>
      </p:sp>
      <p:sp>
        <p:nvSpPr>
          <p:cNvPr id="1057" name="CustomShape 36"/>
          <p:cNvSpPr/>
          <p:nvPr/>
        </p:nvSpPr>
        <p:spPr>
          <a:xfrm>
            <a:off x="4873320" y="3656160"/>
            <a:ext cx="468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058" name="CustomShape 37"/>
          <p:cNvSpPr/>
          <p:nvPr/>
        </p:nvSpPr>
        <p:spPr>
          <a:xfrm>
            <a:off x="4668840" y="4025520"/>
            <a:ext cx="2846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address of the 3</a:t>
            </a:r>
            <a:r>
              <a:rPr b="0" lang="en-GB" sz="1800" spc="-1" strike="noStrike" baseline="30000">
                <a:solidFill>
                  <a:srgbClr val="000000"/>
                </a:solidFill>
                <a:latin typeface="Calibri Light"/>
                <a:ea typeface="DejaVu Sans"/>
              </a:rPr>
              <a:t>nd</a:t>
            </a:r>
            <a:r>
              <a:rPr b="0" lang="en-GB" sz="1800" spc="-1" strike="noStrike">
                <a:solidFill>
                  <a:srgbClr val="000000"/>
                </a:solidFill>
                <a:latin typeface="Calibri Light"/>
                <a:ea typeface="DejaVu Sans"/>
              </a:rPr>
              <a:t> node</a:t>
            </a:r>
            <a:endParaRPr b="0" lang="en-GB" sz="1800" spc="-1" strike="noStrike">
              <a:latin typeface="Arial"/>
            </a:endParaRPr>
          </a:p>
        </p:txBody>
      </p:sp>
      <p:sp>
        <p:nvSpPr>
          <p:cNvPr id="1059" name="CustomShape 38"/>
          <p:cNvSpPr/>
          <p:nvPr/>
        </p:nvSpPr>
        <p:spPr>
          <a:xfrm>
            <a:off x="4873320" y="4394880"/>
            <a:ext cx="468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060" name="CustomShape 39"/>
          <p:cNvSpPr/>
          <p:nvPr/>
        </p:nvSpPr>
        <p:spPr>
          <a:xfrm>
            <a:off x="4873320" y="4764240"/>
            <a:ext cx="4687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061" name="CustomShape 40"/>
          <p:cNvSpPr/>
          <p:nvPr/>
        </p:nvSpPr>
        <p:spPr>
          <a:xfrm>
            <a:off x="4887000" y="5133240"/>
            <a:ext cx="324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0</a:t>
            </a:r>
            <a:endParaRPr b="0" lang="en-GB" sz="1800" spc="-1" strike="noStrike">
              <a:latin typeface="Arial"/>
            </a:endParaRPr>
          </a:p>
        </p:txBody>
      </p:sp>
      <p:sp>
        <p:nvSpPr>
          <p:cNvPr id="1062" name="CustomShape 41"/>
          <p:cNvSpPr/>
          <p:nvPr/>
        </p:nvSpPr>
        <p:spPr>
          <a:xfrm>
            <a:off x="4681800" y="5502600"/>
            <a:ext cx="2581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does not exist, error!</a:t>
            </a:r>
            <a:endParaRPr b="0" lang="en-GB" sz="1800" spc="-1" strike="noStrike">
              <a:latin typeface="Arial"/>
            </a:endParaRPr>
          </a:p>
        </p:txBody>
      </p:sp>
      <p:sp>
        <p:nvSpPr>
          <p:cNvPr id="1063" name="CustomShape 42"/>
          <p:cNvSpPr/>
          <p:nvPr/>
        </p:nvSpPr>
        <p:spPr>
          <a:xfrm>
            <a:off x="3552840" y="2353320"/>
            <a:ext cx="431640" cy="328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064" name="CustomShape 43"/>
          <p:cNvSpPr/>
          <p:nvPr/>
        </p:nvSpPr>
        <p:spPr>
          <a:xfrm>
            <a:off x="2698920" y="2379600"/>
            <a:ext cx="8193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065" name="CustomShape 44"/>
          <p:cNvSpPr/>
          <p:nvPr/>
        </p:nvSpPr>
        <p:spPr>
          <a:xfrm flipV="1">
            <a:off x="3777480" y="1809000"/>
            <a:ext cx="360" cy="691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066" name="CustomShape 45"/>
          <p:cNvSpPr/>
          <p:nvPr/>
        </p:nvSpPr>
        <p:spPr>
          <a:xfrm>
            <a:off x="1260720" y="6038280"/>
            <a:ext cx="7689960" cy="3103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1" lang="en-GB" sz="1200" spc="-1" strike="noStrike">
                <a:solidFill>
                  <a:srgbClr val="000000"/>
                </a:solidFill>
                <a:latin typeface="Segoe Print"/>
                <a:ea typeface="DejaVu Sans"/>
              </a:rPr>
              <a:t>A question</a:t>
            </a:r>
            <a:r>
              <a:rPr b="0" lang="en-GB" sz="1200" spc="-1" strike="noStrike">
                <a:solidFill>
                  <a:srgbClr val="000000"/>
                </a:solidFill>
                <a:latin typeface="Segoe Print"/>
                <a:ea typeface="DejaVu Sans"/>
              </a:rPr>
              <a:t>:  how may we move the </a:t>
            </a:r>
            <a:r>
              <a:rPr b="0" lang="en-GB" sz="1200" spc="-1" strike="noStrike">
                <a:solidFill>
                  <a:srgbClr val="000000"/>
                </a:solidFill>
                <a:latin typeface="Consolas"/>
                <a:ea typeface="Menlo"/>
              </a:rPr>
              <a:t>current</a:t>
            </a:r>
            <a:r>
              <a:rPr b="0" lang="en-GB" sz="1200" spc="-1" strike="noStrike">
                <a:solidFill>
                  <a:srgbClr val="000000"/>
                </a:solidFill>
                <a:latin typeface="Segoe Print"/>
                <a:ea typeface="Menlo"/>
              </a:rPr>
              <a:t> pointer to point to the previous node?</a:t>
            </a:r>
            <a:endParaRPr b="0" lang="en-GB" sz="1200" spc="-1" strike="noStrike">
              <a:latin typeface="Arial"/>
            </a:endParaRPr>
          </a:p>
        </p:txBody>
      </p:sp>
      <p:sp>
        <p:nvSpPr>
          <p:cNvPr id="1067" name="CustomShape 4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CF1FFB2-BBE3-4C22-AFAE-0058825D6AE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61" dur="indefinite" restart="never" nodeType="tmRoot">
          <p:childTnLst>
            <p:seq>
              <p:cTn id="1062" dur="indefinite" nodeType="mainSeq">
                <p:childTnLst>
                  <p:par>
                    <p:cTn id="1063" fill="hold">
                      <p:stCondLst>
                        <p:cond delay="indefinite"/>
                      </p:stCondLst>
                      <p:childTnLst>
                        <p:par>
                          <p:cTn id="1064" fill="hold">
                            <p:stCondLst>
                              <p:cond delay="0"/>
                            </p:stCondLst>
                            <p:childTnLst>
                              <p:par>
                                <p:cTn id="1065" nodeType="clickEffect" fill="hold" presetClass="entr" presetID="1">
                                  <p:stCondLst>
                                    <p:cond delay="0"/>
                                  </p:stCondLst>
                                  <p:childTnLst>
                                    <p:set>
                                      <p:cBhvr>
                                        <p:cTn id="1066" dur="1" fill="hold">
                                          <p:stCondLst>
                                            <p:cond delay="0"/>
                                          </p:stCondLst>
                                        </p:cTn>
                                        <p:tgtEl>
                                          <p:spTgt spid="1056"/>
                                        </p:tgtEl>
                                        <p:attrNameLst>
                                          <p:attrName>style.visibility</p:attrName>
                                        </p:attrNameLst>
                                      </p:cBhvr>
                                      <p:to>
                                        <p:strVal val="visible"/>
                                      </p:to>
                                    </p:set>
                                  </p:childTnLst>
                                </p:cTn>
                              </p:par>
                            </p:childTnLst>
                          </p:cTn>
                        </p:par>
                      </p:childTnLst>
                    </p:cTn>
                  </p:par>
                  <p:par>
                    <p:cTn id="1067" fill="hold">
                      <p:stCondLst>
                        <p:cond delay="indefinite"/>
                      </p:stCondLst>
                      <p:childTnLst>
                        <p:par>
                          <p:cTn id="1068" fill="hold">
                            <p:stCondLst>
                              <p:cond delay="0"/>
                            </p:stCondLst>
                            <p:childTnLst>
                              <p:par>
                                <p:cTn id="1069" nodeType="clickEffect" fill="hold" presetClass="entr" presetID="1">
                                  <p:stCondLst>
                                    <p:cond delay="0"/>
                                  </p:stCondLst>
                                  <p:childTnLst>
                                    <p:set>
                                      <p:cBhvr>
                                        <p:cTn id="1070" dur="1" fill="hold">
                                          <p:stCondLst>
                                            <p:cond delay="0"/>
                                          </p:stCondLst>
                                        </p:cTn>
                                        <p:tgtEl>
                                          <p:spTgt spid="1057"/>
                                        </p:tgtEl>
                                        <p:attrNameLst>
                                          <p:attrName>style.visibility</p:attrName>
                                        </p:attrNameLst>
                                      </p:cBhvr>
                                      <p:to>
                                        <p:strVal val="visible"/>
                                      </p:to>
                                    </p:set>
                                  </p:childTnLst>
                                </p:cTn>
                              </p:par>
                            </p:childTnLst>
                          </p:cTn>
                        </p:par>
                      </p:childTnLst>
                    </p:cTn>
                  </p:par>
                  <p:par>
                    <p:cTn id="1071" fill="hold">
                      <p:stCondLst>
                        <p:cond delay="indefinite"/>
                      </p:stCondLst>
                      <p:childTnLst>
                        <p:par>
                          <p:cTn id="1072" fill="hold">
                            <p:stCondLst>
                              <p:cond delay="0"/>
                            </p:stCondLst>
                            <p:childTnLst>
                              <p:par>
                                <p:cTn id="1073" nodeType="clickEffect" fill="hold" presetClass="entr" presetID="1">
                                  <p:stCondLst>
                                    <p:cond delay="0"/>
                                  </p:stCondLst>
                                  <p:childTnLst>
                                    <p:set>
                                      <p:cBhvr>
                                        <p:cTn id="1074" dur="1" fill="hold">
                                          <p:stCondLst>
                                            <p:cond delay="0"/>
                                          </p:stCondLst>
                                        </p:cTn>
                                        <p:tgtEl>
                                          <p:spTgt spid="1058"/>
                                        </p:tgtEl>
                                        <p:attrNameLst>
                                          <p:attrName>style.visibility</p:attrName>
                                        </p:attrNameLst>
                                      </p:cBhvr>
                                      <p:to>
                                        <p:strVal val="visible"/>
                                      </p:to>
                                    </p:set>
                                  </p:childTnLst>
                                </p:cTn>
                              </p:par>
                            </p:childTnLst>
                          </p:cTn>
                        </p:par>
                      </p:childTnLst>
                    </p:cTn>
                  </p:par>
                  <p:par>
                    <p:cTn id="1075" fill="hold">
                      <p:stCondLst>
                        <p:cond delay="indefinite"/>
                      </p:stCondLst>
                      <p:childTnLst>
                        <p:par>
                          <p:cTn id="1076" fill="hold">
                            <p:stCondLst>
                              <p:cond delay="0"/>
                            </p:stCondLst>
                            <p:childTnLst>
                              <p:par>
                                <p:cTn id="1077" nodeType="clickEffect" fill="hold" presetClass="entr" presetID="1">
                                  <p:stCondLst>
                                    <p:cond delay="0"/>
                                  </p:stCondLst>
                                  <p:childTnLst>
                                    <p:set>
                                      <p:cBhvr>
                                        <p:cTn id="1078" dur="1" fill="hold">
                                          <p:stCondLst>
                                            <p:cond delay="0"/>
                                          </p:stCondLst>
                                        </p:cTn>
                                        <p:tgtEl>
                                          <p:spTgt spid="1059"/>
                                        </p:tgtEl>
                                        <p:attrNameLst>
                                          <p:attrName>style.visibility</p:attrName>
                                        </p:attrNameLst>
                                      </p:cBhvr>
                                      <p:to>
                                        <p:strVal val="visible"/>
                                      </p:to>
                                    </p:set>
                                  </p:childTnLst>
                                </p:cTn>
                              </p:par>
                            </p:childTnLst>
                          </p:cTn>
                        </p:par>
                      </p:childTnLst>
                    </p:cTn>
                  </p:par>
                  <p:par>
                    <p:cTn id="1079" fill="hold">
                      <p:stCondLst>
                        <p:cond delay="indefinite"/>
                      </p:stCondLst>
                      <p:childTnLst>
                        <p:par>
                          <p:cTn id="1080" fill="hold">
                            <p:stCondLst>
                              <p:cond delay="0"/>
                            </p:stCondLst>
                            <p:childTnLst>
                              <p:par>
                                <p:cTn id="1081" nodeType="clickEffect" fill="hold" presetClass="entr" presetID="1">
                                  <p:stCondLst>
                                    <p:cond delay="0"/>
                                  </p:stCondLst>
                                  <p:childTnLst>
                                    <p:set>
                                      <p:cBhvr>
                                        <p:cTn id="1082" dur="1" fill="hold">
                                          <p:stCondLst>
                                            <p:cond delay="0"/>
                                          </p:stCondLst>
                                        </p:cTn>
                                        <p:tgtEl>
                                          <p:spTgt spid="1060"/>
                                        </p:tgtEl>
                                        <p:attrNameLst>
                                          <p:attrName>style.visibility</p:attrName>
                                        </p:attrNameLst>
                                      </p:cBhvr>
                                      <p:to>
                                        <p:strVal val="visible"/>
                                      </p:to>
                                    </p:set>
                                  </p:childTnLst>
                                </p:cTn>
                              </p:par>
                            </p:childTnLst>
                          </p:cTn>
                        </p:par>
                      </p:childTnLst>
                    </p:cTn>
                  </p:par>
                  <p:par>
                    <p:cTn id="1083" fill="hold">
                      <p:stCondLst>
                        <p:cond delay="indefinite"/>
                      </p:stCondLst>
                      <p:childTnLst>
                        <p:par>
                          <p:cTn id="1084" fill="hold">
                            <p:stCondLst>
                              <p:cond delay="0"/>
                            </p:stCondLst>
                            <p:childTnLst>
                              <p:par>
                                <p:cTn id="1085" nodeType="clickEffect" fill="hold" presetClass="entr" presetID="1">
                                  <p:stCondLst>
                                    <p:cond delay="0"/>
                                  </p:stCondLst>
                                  <p:childTnLst>
                                    <p:set>
                                      <p:cBhvr>
                                        <p:cTn id="1086" dur="1" fill="hold">
                                          <p:stCondLst>
                                            <p:cond delay="0"/>
                                          </p:stCondLst>
                                        </p:cTn>
                                        <p:tgtEl>
                                          <p:spTgt spid="1061"/>
                                        </p:tgtEl>
                                        <p:attrNameLst>
                                          <p:attrName>style.visibility</p:attrName>
                                        </p:attrNameLst>
                                      </p:cBhvr>
                                      <p:to>
                                        <p:strVal val="visible"/>
                                      </p:to>
                                    </p:set>
                                  </p:childTnLst>
                                </p:cTn>
                              </p:par>
                            </p:childTnLst>
                          </p:cTn>
                        </p:par>
                      </p:childTnLst>
                    </p:cTn>
                  </p:par>
                  <p:par>
                    <p:cTn id="1087" fill="hold">
                      <p:stCondLst>
                        <p:cond delay="indefinite"/>
                      </p:stCondLst>
                      <p:childTnLst>
                        <p:par>
                          <p:cTn id="1088" fill="hold">
                            <p:stCondLst>
                              <p:cond delay="0"/>
                            </p:stCondLst>
                            <p:childTnLst>
                              <p:par>
                                <p:cTn id="1089" nodeType="clickEffect" fill="hold" presetClass="entr" presetID="1">
                                  <p:stCondLst>
                                    <p:cond delay="0"/>
                                  </p:stCondLst>
                                  <p:childTnLst>
                                    <p:set>
                                      <p:cBhvr>
                                        <p:cTn id="1090" dur="1" fill="hold">
                                          <p:stCondLst>
                                            <p:cond delay="0"/>
                                          </p:stCondLst>
                                        </p:cTn>
                                        <p:tgtEl>
                                          <p:spTgt spid="106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8" name="CustomShape 1"/>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Traversing:  to go through the nodes in a linked list one-by-one, starting from the first node.</a:t>
            </a:r>
            <a:endParaRPr b="0" lang="en-GB" sz="2400" spc="-1" strike="noStrike">
              <a:latin typeface="Arial"/>
            </a:endParaRPr>
          </a:p>
        </p:txBody>
      </p:sp>
      <p:sp>
        <p:nvSpPr>
          <p:cNvPr id="1069" name="CustomShape 2"/>
          <p:cNvSpPr/>
          <p:nvPr/>
        </p:nvSpPr>
        <p:spPr>
          <a:xfrm>
            <a:off x="394560" y="4207680"/>
            <a:ext cx="8584560" cy="188460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0" name="CustomShape 3"/>
          <p:cNvSpPr/>
          <p:nvPr/>
        </p:nvSpPr>
        <p:spPr>
          <a:xfrm>
            <a:off x="394560" y="2322360"/>
            <a:ext cx="8584560" cy="188460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71" name="CustomShape 4"/>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Traversing a Linked List</a:t>
            </a:r>
            <a:endParaRPr b="0" lang="en-GB" sz="4400" spc="-1" strike="noStrike">
              <a:latin typeface="Arial"/>
            </a:endParaRPr>
          </a:p>
        </p:txBody>
      </p:sp>
      <p:grpSp>
        <p:nvGrpSpPr>
          <p:cNvPr id="1072" name="Group 5"/>
          <p:cNvGrpSpPr/>
          <p:nvPr/>
        </p:nvGrpSpPr>
        <p:grpSpPr>
          <a:xfrm>
            <a:off x="2273040" y="3139920"/>
            <a:ext cx="1207080" cy="328320"/>
            <a:chOff x="2273040" y="3139920"/>
            <a:chExt cx="1207080" cy="328320"/>
          </a:xfrm>
        </p:grpSpPr>
        <p:sp>
          <p:nvSpPr>
            <p:cNvPr id="1073" name="CustomShape 6"/>
            <p:cNvSpPr/>
            <p:nvPr/>
          </p:nvSpPr>
          <p:spPr>
            <a:xfrm>
              <a:off x="2273040" y="3139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074" name="CustomShape 7"/>
            <p:cNvSpPr/>
            <p:nvPr/>
          </p:nvSpPr>
          <p:spPr>
            <a:xfrm>
              <a:off x="3048480" y="3139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75" name="Group 8"/>
          <p:cNvGrpSpPr/>
          <p:nvPr/>
        </p:nvGrpSpPr>
        <p:grpSpPr>
          <a:xfrm>
            <a:off x="3817800" y="3139920"/>
            <a:ext cx="1207080" cy="328320"/>
            <a:chOff x="3817800" y="3139920"/>
            <a:chExt cx="1207080" cy="328320"/>
          </a:xfrm>
        </p:grpSpPr>
        <p:sp>
          <p:nvSpPr>
            <p:cNvPr id="1076" name="CustomShape 9"/>
            <p:cNvSpPr/>
            <p:nvPr/>
          </p:nvSpPr>
          <p:spPr>
            <a:xfrm>
              <a:off x="3817800" y="3139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077" name="CustomShape 10"/>
            <p:cNvSpPr/>
            <p:nvPr/>
          </p:nvSpPr>
          <p:spPr>
            <a:xfrm>
              <a:off x="4593240" y="3139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78" name="Group 11"/>
          <p:cNvGrpSpPr/>
          <p:nvPr/>
        </p:nvGrpSpPr>
        <p:grpSpPr>
          <a:xfrm>
            <a:off x="5362200" y="3139920"/>
            <a:ext cx="1207080" cy="328320"/>
            <a:chOff x="5362200" y="3139920"/>
            <a:chExt cx="1207080" cy="328320"/>
          </a:xfrm>
        </p:grpSpPr>
        <p:sp>
          <p:nvSpPr>
            <p:cNvPr id="1079" name="CustomShape 12"/>
            <p:cNvSpPr/>
            <p:nvPr/>
          </p:nvSpPr>
          <p:spPr>
            <a:xfrm>
              <a:off x="5362200" y="3139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080" name="CustomShape 13"/>
            <p:cNvSpPr/>
            <p:nvPr/>
          </p:nvSpPr>
          <p:spPr>
            <a:xfrm>
              <a:off x="6137640" y="3139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081" name="Group 14"/>
          <p:cNvGrpSpPr/>
          <p:nvPr/>
        </p:nvGrpSpPr>
        <p:grpSpPr>
          <a:xfrm>
            <a:off x="6906600" y="3139920"/>
            <a:ext cx="1207080" cy="328320"/>
            <a:chOff x="6906600" y="3139920"/>
            <a:chExt cx="1207080" cy="328320"/>
          </a:xfrm>
        </p:grpSpPr>
        <p:sp>
          <p:nvSpPr>
            <p:cNvPr id="1082" name="CustomShape 15"/>
            <p:cNvSpPr/>
            <p:nvPr/>
          </p:nvSpPr>
          <p:spPr>
            <a:xfrm>
              <a:off x="6906600" y="3139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083" name="CustomShape 16"/>
            <p:cNvSpPr/>
            <p:nvPr/>
          </p:nvSpPr>
          <p:spPr>
            <a:xfrm>
              <a:off x="7682040" y="3139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084" name="CustomShape 17"/>
          <p:cNvSpPr/>
          <p:nvPr/>
        </p:nvSpPr>
        <p:spPr>
          <a:xfrm flipV="1">
            <a:off x="3263400" y="33037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85" name="CustomShape 18"/>
          <p:cNvSpPr/>
          <p:nvPr/>
        </p:nvSpPr>
        <p:spPr>
          <a:xfrm flipV="1">
            <a:off x="4808160" y="33037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86" name="CustomShape 19"/>
          <p:cNvSpPr/>
          <p:nvPr/>
        </p:nvSpPr>
        <p:spPr>
          <a:xfrm flipV="1">
            <a:off x="6352560" y="330372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87" name="CustomShape 20"/>
          <p:cNvSpPr/>
          <p:nvPr/>
        </p:nvSpPr>
        <p:spPr>
          <a:xfrm>
            <a:off x="7910280" y="33084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088" name="Group 21"/>
          <p:cNvGrpSpPr/>
          <p:nvPr/>
        </p:nvGrpSpPr>
        <p:grpSpPr>
          <a:xfrm>
            <a:off x="8352000" y="3190680"/>
            <a:ext cx="91800" cy="228600"/>
            <a:chOff x="8352000" y="3190680"/>
            <a:chExt cx="91800" cy="228600"/>
          </a:xfrm>
        </p:grpSpPr>
        <p:sp>
          <p:nvSpPr>
            <p:cNvPr id="1089" name="Line 22"/>
            <p:cNvSpPr/>
            <p:nvPr/>
          </p:nvSpPr>
          <p:spPr>
            <a:xfrm>
              <a:off x="8352000" y="3190680"/>
              <a:ext cx="360" cy="228600"/>
            </a:xfrm>
            <a:prstGeom prst="line">
              <a:avLst/>
            </a:prstGeom>
            <a:ln>
              <a:round/>
            </a:ln>
          </p:spPr>
          <p:style>
            <a:lnRef idx="2">
              <a:schemeClr val="accent1"/>
            </a:lnRef>
            <a:fillRef idx="0">
              <a:schemeClr val="accent1"/>
            </a:fillRef>
            <a:effectRef idx="1">
              <a:schemeClr val="accent1"/>
            </a:effectRef>
            <a:fontRef idx="minor"/>
          </p:style>
        </p:sp>
        <p:sp>
          <p:nvSpPr>
            <p:cNvPr id="1090" name="Line 23"/>
            <p:cNvSpPr/>
            <p:nvPr/>
          </p:nvSpPr>
          <p:spPr>
            <a:xfrm>
              <a:off x="8397720" y="3224520"/>
              <a:ext cx="360" cy="160920"/>
            </a:xfrm>
            <a:prstGeom prst="line">
              <a:avLst/>
            </a:prstGeom>
            <a:ln>
              <a:round/>
            </a:ln>
          </p:spPr>
          <p:style>
            <a:lnRef idx="2">
              <a:schemeClr val="accent1"/>
            </a:lnRef>
            <a:fillRef idx="0">
              <a:schemeClr val="accent1"/>
            </a:fillRef>
            <a:effectRef idx="1">
              <a:schemeClr val="accent1"/>
            </a:effectRef>
            <a:fontRef idx="minor"/>
          </p:style>
        </p:sp>
        <p:sp>
          <p:nvSpPr>
            <p:cNvPr id="1091" name="Line 24"/>
            <p:cNvSpPr/>
            <p:nvPr/>
          </p:nvSpPr>
          <p:spPr>
            <a:xfrm>
              <a:off x="8443440" y="32490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092" name="CustomShape 25"/>
          <p:cNvSpPr/>
          <p:nvPr/>
        </p:nvSpPr>
        <p:spPr>
          <a:xfrm>
            <a:off x="1387080" y="313992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093" name="CustomShape 26"/>
          <p:cNvSpPr/>
          <p:nvPr/>
        </p:nvSpPr>
        <p:spPr>
          <a:xfrm>
            <a:off x="1603080" y="330444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94" name="CustomShape 27"/>
          <p:cNvSpPr/>
          <p:nvPr/>
        </p:nvSpPr>
        <p:spPr>
          <a:xfrm>
            <a:off x="846000" y="3166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095" name="CustomShape 28"/>
          <p:cNvSpPr/>
          <p:nvPr/>
        </p:nvSpPr>
        <p:spPr>
          <a:xfrm>
            <a:off x="237816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96" name="CustomShape 29"/>
          <p:cNvSpPr/>
          <p:nvPr/>
        </p:nvSpPr>
        <p:spPr>
          <a:xfrm>
            <a:off x="300384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97" name="CustomShape 30"/>
          <p:cNvSpPr/>
          <p:nvPr/>
        </p:nvSpPr>
        <p:spPr>
          <a:xfrm>
            <a:off x="389376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098" name="CustomShape 31"/>
          <p:cNvSpPr/>
          <p:nvPr/>
        </p:nvSpPr>
        <p:spPr>
          <a:xfrm>
            <a:off x="451944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099" name="CustomShape 32"/>
          <p:cNvSpPr/>
          <p:nvPr/>
        </p:nvSpPr>
        <p:spPr>
          <a:xfrm>
            <a:off x="547560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00" name="CustomShape 33"/>
          <p:cNvSpPr/>
          <p:nvPr/>
        </p:nvSpPr>
        <p:spPr>
          <a:xfrm>
            <a:off x="610128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01" name="CustomShape 34"/>
          <p:cNvSpPr/>
          <p:nvPr/>
        </p:nvSpPr>
        <p:spPr>
          <a:xfrm>
            <a:off x="699588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02" name="CustomShape 35"/>
          <p:cNvSpPr/>
          <p:nvPr/>
        </p:nvSpPr>
        <p:spPr>
          <a:xfrm>
            <a:off x="7621560" y="34743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03" name="CustomShape 36"/>
          <p:cNvSpPr/>
          <p:nvPr/>
        </p:nvSpPr>
        <p:spPr>
          <a:xfrm>
            <a:off x="476280" y="2518920"/>
            <a:ext cx="3213720" cy="4305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Node * current = head;</a:t>
            </a:r>
            <a:endParaRPr b="0" lang="en-GB" sz="1600" spc="-1" strike="noStrike">
              <a:latin typeface="Arial"/>
            </a:endParaRPr>
          </a:p>
        </p:txBody>
      </p:sp>
      <p:sp>
        <p:nvSpPr>
          <p:cNvPr id="1104" name="CustomShape 37"/>
          <p:cNvSpPr/>
          <p:nvPr/>
        </p:nvSpPr>
        <p:spPr>
          <a:xfrm>
            <a:off x="2172600" y="3751560"/>
            <a:ext cx="431640" cy="328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105" name="CustomShape 38"/>
          <p:cNvSpPr/>
          <p:nvPr/>
        </p:nvSpPr>
        <p:spPr>
          <a:xfrm>
            <a:off x="1338480" y="3777480"/>
            <a:ext cx="834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106" name="CustomShape 39"/>
          <p:cNvSpPr/>
          <p:nvPr/>
        </p:nvSpPr>
        <p:spPr>
          <a:xfrm flipH="1" flipV="1">
            <a:off x="2387880" y="3473640"/>
            <a:ext cx="7560" cy="424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107" name="CustomShape 40"/>
          <p:cNvSpPr/>
          <p:nvPr/>
        </p:nvSpPr>
        <p:spPr>
          <a:xfrm>
            <a:off x="476280" y="4365000"/>
            <a:ext cx="3213720" cy="4305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current = current-&gt;next;</a:t>
            </a:r>
            <a:endParaRPr b="0" lang="en-GB" sz="1600" spc="-1" strike="noStrike">
              <a:latin typeface="Arial"/>
            </a:endParaRPr>
          </a:p>
        </p:txBody>
      </p:sp>
      <p:grpSp>
        <p:nvGrpSpPr>
          <p:cNvPr id="1108" name="Group 41"/>
          <p:cNvGrpSpPr/>
          <p:nvPr/>
        </p:nvGrpSpPr>
        <p:grpSpPr>
          <a:xfrm>
            <a:off x="2273040" y="4996440"/>
            <a:ext cx="1207080" cy="328320"/>
            <a:chOff x="2273040" y="4996440"/>
            <a:chExt cx="1207080" cy="328320"/>
          </a:xfrm>
        </p:grpSpPr>
        <p:sp>
          <p:nvSpPr>
            <p:cNvPr id="1109" name="CustomShape 42"/>
            <p:cNvSpPr/>
            <p:nvPr/>
          </p:nvSpPr>
          <p:spPr>
            <a:xfrm>
              <a:off x="2273040" y="4996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110" name="CustomShape 43"/>
            <p:cNvSpPr/>
            <p:nvPr/>
          </p:nvSpPr>
          <p:spPr>
            <a:xfrm>
              <a:off x="3048480" y="4996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11" name="Group 44"/>
          <p:cNvGrpSpPr/>
          <p:nvPr/>
        </p:nvGrpSpPr>
        <p:grpSpPr>
          <a:xfrm>
            <a:off x="3817800" y="4996440"/>
            <a:ext cx="1207080" cy="328320"/>
            <a:chOff x="3817800" y="4996440"/>
            <a:chExt cx="1207080" cy="328320"/>
          </a:xfrm>
        </p:grpSpPr>
        <p:sp>
          <p:nvSpPr>
            <p:cNvPr id="1112" name="CustomShape 45"/>
            <p:cNvSpPr/>
            <p:nvPr/>
          </p:nvSpPr>
          <p:spPr>
            <a:xfrm>
              <a:off x="3817800" y="4996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113" name="CustomShape 46"/>
            <p:cNvSpPr/>
            <p:nvPr/>
          </p:nvSpPr>
          <p:spPr>
            <a:xfrm>
              <a:off x="4593240" y="4996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14" name="Group 47"/>
          <p:cNvGrpSpPr/>
          <p:nvPr/>
        </p:nvGrpSpPr>
        <p:grpSpPr>
          <a:xfrm>
            <a:off x="5362200" y="4996440"/>
            <a:ext cx="1207080" cy="328320"/>
            <a:chOff x="5362200" y="4996440"/>
            <a:chExt cx="1207080" cy="328320"/>
          </a:xfrm>
        </p:grpSpPr>
        <p:sp>
          <p:nvSpPr>
            <p:cNvPr id="1115" name="CustomShape 48"/>
            <p:cNvSpPr/>
            <p:nvPr/>
          </p:nvSpPr>
          <p:spPr>
            <a:xfrm>
              <a:off x="5362200" y="4996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116" name="CustomShape 49"/>
            <p:cNvSpPr/>
            <p:nvPr/>
          </p:nvSpPr>
          <p:spPr>
            <a:xfrm>
              <a:off x="6137640" y="4996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17" name="Group 50"/>
          <p:cNvGrpSpPr/>
          <p:nvPr/>
        </p:nvGrpSpPr>
        <p:grpSpPr>
          <a:xfrm>
            <a:off x="6906600" y="4996440"/>
            <a:ext cx="1207080" cy="328320"/>
            <a:chOff x="6906600" y="4996440"/>
            <a:chExt cx="1207080" cy="328320"/>
          </a:xfrm>
        </p:grpSpPr>
        <p:sp>
          <p:nvSpPr>
            <p:cNvPr id="1118" name="CustomShape 51"/>
            <p:cNvSpPr/>
            <p:nvPr/>
          </p:nvSpPr>
          <p:spPr>
            <a:xfrm>
              <a:off x="6906600" y="49964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119" name="CustomShape 52"/>
            <p:cNvSpPr/>
            <p:nvPr/>
          </p:nvSpPr>
          <p:spPr>
            <a:xfrm>
              <a:off x="7682040" y="49964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120" name="CustomShape 53"/>
          <p:cNvSpPr/>
          <p:nvPr/>
        </p:nvSpPr>
        <p:spPr>
          <a:xfrm flipV="1">
            <a:off x="3263400" y="516060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21" name="CustomShape 54"/>
          <p:cNvSpPr/>
          <p:nvPr/>
        </p:nvSpPr>
        <p:spPr>
          <a:xfrm flipV="1">
            <a:off x="4808160" y="516060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22" name="CustomShape 55"/>
          <p:cNvSpPr/>
          <p:nvPr/>
        </p:nvSpPr>
        <p:spPr>
          <a:xfrm flipV="1">
            <a:off x="6352560" y="516060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23" name="CustomShape 56"/>
          <p:cNvSpPr/>
          <p:nvPr/>
        </p:nvSpPr>
        <p:spPr>
          <a:xfrm>
            <a:off x="7910280" y="516492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124" name="Group 57"/>
          <p:cNvGrpSpPr/>
          <p:nvPr/>
        </p:nvGrpSpPr>
        <p:grpSpPr>
          <a:xfrm>
            <a:off x="8352000" y="5047200"/>
            <a:ext cx="91800" cy="228600"/>
            <a:chOff x="8352000" y="5047200"/>
            <a:chExt cx="91800" cy="228600"/>
          </a:xfrm>
        </p:grpSpPr>
        <p:sp>
          <p:nvSpPr>
            <p:cNvPr id="1125" name="Line 58"/>
            <p:cNvSpPr/>
            <p:nvPr/>
          </p:nvSpPr>
          <p:spPr>
            <a:xfrm>
              <a:off x="8352000" y="5047200"/>
              <a:ext cx="360" cy="228600"/>
            </a:xfrm>
            <a:prstGeom prst="line">
              <a:avLst/>
            </a:prstGeom>
            <a:ln>
              <a:round/>
            </a:ln>
          </p:spPr>
          <p:style>
            <a:lnRef idx="2">
              <a:schemeClr val="accent1"/>
            </a:lnRef>
            <a:fillRef idx="0">
              <a:schemeClr val="accent1"/>
            </a:fillRef>
            <a:effectRef idx="1">
              <a:schemeClr val="accent1"/>
            </a:effectRef>
            <a:fontRef idx="minor"/>
          </p:style>
        </p:sp>
        <p:sp>
          <p:nvSpPr>
            <p:cNvPr id="1126" name="Line 59"/>
            <p:cNvSpPr/>
            <p:nvPr/>
          </p:nvSpPr>
          <p:spPr>
            <a:xfrm>
              <a:off x="8397720" y="5081040"/>
              <a:ext cx="360" cy="160920"/>
            </a:xfrm>
            <a:prstGeom prst="line">
              <a:avLst/>
            </a:prstGeom>
            <a:ln>
              <a:round/>
            </a:ln>
          </p:spPr>
          <p:style>
            <a:lnRef idx="2">
              <a:schemeClr val="accent1"/>
            </a:lnRef>
            <a:fillRef idx="0">
              <a:schemeClr val="accent1"/>
            </a:fillRef>
            <a:effectRef idx="1">
              <a:schemeClr val="accent1"/>
            </a:effectRef>
            <a:fontRef idx="minor"/>
          </p:style>
        </p:sp>
        <p:sp>
          <p:nvSpPr>
            <p:cNvPr id="1127" name="Line 60"/>
            <p:cNvSpPr/>
            <p:nvPr/>
          </p:nvSpPr>
          <p:spPr>
            <a:xfrm>
              <a:off x="8443440" y="510552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128" name="CustomShape 61"/>
          <p:cNvSpPr/>
          <p:nvPr/>
        </p:nvSpPr>
        <p:spPr>
          <a:xfrm>
            <a:off x="1387080" y="499644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129" name="CustomShape 62"/>
          <p:cNvSpPr/>
          <p:nvPr/>
        </p:nvSpPr>
        <p:spPr>
          <a:xfrm>
            <a:off x="1603080" y="516132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0" name="CustomShape 63"/>
          <p:cNvSpPr/>
          <p:nvPr/>
        </p:nvSpPr>
        <p:spPr>
          <a:xfrm>
            <a:off x="846000" y="50227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131" name="CustomShape 64"/>
          <p:cNvSpPr/>
          <p:nvPr/>
        </p:nvSpPr>
        <p:spPr>
          <a:xfrm>
            <a:off x="237816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32" name="CustomShape 65"/>
          <p:cNvSpPr/>
          <p:nvPr/>
        </p:nvSpPr>
        <p:spPr>
          <a:xfrm>
            <a:off x="300384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33" name="CustomShape 66"/>
          <p:cNvSpPr/>
          <p:nvPr/>
        </p:nvSpPr>
        <p:spPr>
          <a:xfrm>
            <a:off x="389376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34" name="CustomShape 67"/>
          <p:cNvSpPr/>
          <p:nvPr/>
        </p:nvSpPr>
        <p:spPr>
          <a:xfrm>
            <a:off x="451944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35" name="CustomShape 68"/>
          <p:cNvSpPr/>
          <p:nvPr/>
        </p:nvSpPr>
        <p:spPr>
          <a:xfrm>
            <a:off x="547560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36" name="CustomShape 69"/>
          <p:cNvSpPr/>
          <p:nvPr/>
        </p:nvSpPr>
        <p:spPr>
          <a:xfrm>
            <a:off x="610128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37" name="CustomShape 70"/>
          <p:cNvSpPr/>
          <p:nvPr/>
        </p:nvSpPr>
        <p:spPr>
          <a:xfrm>
            <a:off x="699588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38" name="CustomShape 71"/>
          <p:cNvSpPr/>
          <p:nvPr/>
        </p:nvSpPr>
        <p:spPr>
          <a:xfrm>
            <a:off x="7621560" y="53312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39" name="CustomShape 72"/>
          <p:cNvSpPr/>
          <p:nvPr/>
        </p:nvSpPr>
        <p:spPr>
          <a:xfrm>
            <a:off x="3691080" y="5608080"/>
            <a:ext cx="431640" cy="328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140" name="CustomShape 73"/>
          <p:cNvSpPr/>
          <p:nvPr/>
        </p:nvSpPr>
        <p:spPr>
          <a:xfrm>
            <a:off x="2857320" y="5634360"/>
            <a:ext cx="834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141" name="CustomShape 74"/>
          <p:cNvSpPr/>
          <p:nvPr/>
        </p:nvSpPr>
        <p:spPr>
          <a:xfrm flipH="1" flipV="1">
            <a:off x="3906360" y="5330520"/>
            <a:ext cx="7560" cy="424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142" name="CustomShape 7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3FD4118-651E-429E-8F03-081159AE219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91" dur="indefinite" restart="never" nodeType="tmRoot">
          <p:childTnLst>
            <p:seq>
              <p:cTn id="1092" dur="indefinite" nodeType="mainSeq">
                <p:childTnLst>
                  <p:par>
                    <p:cTn id="1093" fill="hold">
                      <p:stCondLst>
                        <p:cond delay="indefinite"/>
                      </p:stCondLst>
                      <p:childTnLst>
                        <p:par>
                          <p:cTn id="1094" fill="hold">
                            <p:stCondLst>
                              <p:cond delay="0"/>
                            </p:stCondLst>
                            <p:childTnLst>
                              <p:par>
                                <p:cTn id="1095" nodeType="clickEffect" fill="hold" presetClass="entr" presetID="1">
                                  <p:stCondLst>
                                    <p:cond delay="0"/>
                                  </p:stCondLst>
                                  <p:childTnLst>
                                    <p:set>
                                      <p:cBhvr>
                                        <p:cTn id="1096" dur="1" fill="hold">
                                          <p:stCondLst>
                                            <p:cond delay="0"/>
                                          </p:stCondLst>
                                        </p:cTn>
                                        <p:tgtEl>
                                          <p:spTgt spid="1069"/>
                                        </p:tgtEl>
                                        <p:attrNameLst>
                                          <p:attrName>style.visibility</p:attrName>
                                        </p:attrNameLst>
                                      </p:cBhvr>
                                      <p:to>
                                        <p:strVal val="visible"/>
                                      </p:to>
                                    </p:set>
                                  </p:childTnLst>
                                </p:cTn>
                              </p:par>
                              <p:par>
                                <p:cTn id="1097" nodeType="withEffect" fill="hold" presetClass="entr" presetID="1">
                                  <p:stCondLst>
                                    <p:cond delay="0"/>
                                  </p:stCondLst>
                                  <p:childTnLst>
                                    <p:set>
                                      <p:cBhvr>
                                        <p:cTn id="1098" dur="1" fill="hold">
                                          <p:stCondLst>
                                            <p:cond delay="0"/>
                                          </p:stCondLst>
                                        </p:cTn>
                                        <p:tgtEl>
                                          <p:spTgt spid="1107"/>
                                        </p:tgtEl>
                                        <p:attrNameLst>
                                          <p:attrName>style.visibility</p:attrName>
                                        </p:attrNameLst>
                                      </p:cBhvr>
                                      <p:to>
                                        <p:strVal val="visible"/>
                                      </p:to>
                                    </p:set>
                                  </p:childTnLst>
                                </p:cTn>
                              </p:par>
                              <p:par>
                                <p:cTn id="1099" nodeType="withEffect" fill="hold" presetClass="entr" presetID="1">
                                  <p:stCondLst>
                                    <p:cond delay="0"/>
                                  </p:stCondLst>
                                  <p:childTnLst>
                                    <p:set>
                                      <p:cBhvr>
                                        <p:cTn id="1100" dur="1" fill="hold">
                                          <p:stCondLst>
                                            <p:cond delay="0"/>
                                          </p:stCondLst>
                                        </p:cTn>
                                        <p:tgtEl>
                                          <p:spTgt spid="1108"/>
                                        </p:tgtEl>
                                        <p:attrNameLst>
                                          <p:attrName>style.visibility</p:attrName>
                                        </p:attrNameLst>
                                      </p:cBhvr>
                                      <p:to>
                                        <p:strVal val="visible"/>
                                      </p:to>
                                    </p:set>
                                  </p:childTnLst>
                                </p:cTn>
                              </p:par>
                              <p:par>
                                <p:cTn id="1101" nodeType="withEffect" fill="hold" presetClass="entr" presetID="1">
                                  <p:stCondLst>
                                    <p:cond delay="0"/>
                                  </p:stCondLst>
                                  <p:childTnLst>
                                    <p:set>
                                      <p:cBhvr>
                                        <p:cTn id="1102" dur="1" fill="hold">
                                          <p:stCondLst>
                                            <p:cond delay="0"/>
                                          </p:stCondLst>
                                        </p:cTn>
                                        <p:tgtEl>
                                          <p:spTgt spid="1111"/>
                                        </p:tgtEl>
                                        <p:attrNameLst>
                                          <p:attrName>style.visibility</p:attrName>
                                        </p:attrNameLst>
                                      </p:cBhvr>
                                      <p:to>
                                        <p:strVal val="visible"/>
                                      </p:to>
                                    </p:set>
                                  </p:childTnLst>
                                </p:cTn>
                              </p:par>
                              <p:par>
                                <p:cTn id="1103" nodeType="withEffect" fill="hold" presetClass="entr" presetID="1">
                                  <p:stCondLst>
                                    <p:cond delay="0"/>
                                  </p:stCondLst>
                                  <p:childTnLst>
                                    <p:set>
                                      <p:cBhvr>
                                        <p:cTn id="1104" dur="1" fill="hold">
                                          <p:stCondLst>
                                            <p:cond delay="0"/>
                                          </p:stCondLst>
                                        </p:cTn>
                                        <p:tgtEl>
                                          <p:spTgt spid="1114"/>
                                        </p:tgtEl>
                                        <p:attrNameLst>
                                          <p:attrName>style.visibility</p:attrName>
                                        </p:attrNameLst>
                                      </p:cBhvr>
                                      <p:to>
                                        <p:strVal val="visible"/>
                                      </p:to>
                                    </p:set>
                                  </p:childTnLst>
                                </p:cTn>
                              </p:par>
                              <p:par>
                                <p:cTn id="1105" nodeType="withEffect" fill="hold" presetClass="entr" presetID="1">
                                  <p:stCondLst>
                                    <p:cond delay="0"/>
                                  </p:stCondLst>
                                  <p:childTnLst>
                                    <p:set>
                                      <p:cBhvr>
                                        <p:cTn id="1106" dur="1" fill="hold">
                                          <p:stCondLst>
                                            <p:cond delay="0"/>
                                          </p:stCondLst>
                                        </p:cTn>
                                        <p:tgtEl>
                                          <p:spTgt spid="1117"/>
                                        </p:tgtEl>
                                        <p:attrNameLst>
                                          <p:attrName>style.visibility</p:attrName>
                                        </p:attrNameLst>
                                      </p:cBhvr>
                                      <p:to>
                                        <p:strVal val="visible"/>
                                      </p:to>
                                    </p:set>
                                  </p:childTnLst>
                                </p:cTn>
                              </p:par>
                              <p:par>
                                <p:cTn id="1107" nodeType="withEffect" fill="hold" presetClass="entr" presetID="1">
                                  <p:stCondLst>
                                    <p:cond delay="0"/>
                                  </p:stCondLst>
                                  <p:childTnLst>
                                    <p:set>
                                      <p:cBhvr>
                                        <p:cTn id="1108" dur="1" fill="hold">
                                          <p:stCondLst>
                                            <p:cond delay="0"/>
                                          </p:stCondLst>
                                        </p:cTn>
                                        <p:tgtEl>
                                          <p:spTgt spid="1120"/>
                                        </p:tgtEl>
                                        <p:attrNameLst>
                                          <p:attrName>style.visibility</p:attrName>
                                        </p:attrNameLst>
                                      </p:cBhvr>
                                      <p:to>
                                        <p:strVal val="visible"/>
                                      </p:to>
                                    </p:set>
                                  </p:childTnLst>
                                </p:cTn>
                              </p:par>
                              <p:par>
                                <p:cTn id="1109" nodeType="withEffect" fill="hold" presetClass="entr" presetID="1">
                                  <p:stCondLst>
                                    <p:cond delay="0"/>
                                  </p:stCondLst>
                                  <p:childTnLst>
                                    <p:set>
                                      <p:cBhvr>
                                        <p:cTn id="1110" dur="1" fill="hold">
                                          <p:stCondLst>
                                            <p:cond delay="0"/>
                                          </p:stCondLst>
                                        </p:cTn>
                                        <p:tgtEl>
                                          <p:spTgt spid="1121"/>
                                        </p:tgtEl>
                                        <p:attrNameLst>
                                          <p:attrName>style.visibility</p:attrName>
                                        </p:attrNameLst>
                                      </p:cBhvr>
                                      <p:to>
                                        <p:strVal val="visible"/>
                                      </p:to>
                                    </p:set>
                                  </p:childTnLst>
                                </p:cTn>
                              </p:par>
                              <p:par>
                                <p:cTn id="1111" nodeType="withEffect" fill="hold" presetClass="entr" presetID="1">
                                  <p:stCondLst>
                                    <p:cond delay="0"/>
                                  </p:stCondLst>
                                  <p:childTnLst>
                                    <p:set>
                                      <p:cBhvr>
                                        <p:cTn id="1112" dur="1" fill="hold">
                                          <p:stCondLst>
                                            <p:cond delay="0"/>
                                          </p:stCondLst>
                                        </p:cTn>
                                        <p:tgtEl>
                                          <p:spTgt spid="1122"/>
                                        </p:tgtEl>
                                        <p:attrNameLst>
                                          <p:attrName>style.visibility</p:attrName>
                                        </p:attrNameLst>
                                      </p:cBhvr>
                                      <p:to>
                                        <p:strVal val="visible"/>
                                      </p:to>
                                    </p:set>
                                  </p:childTnLst>
                                </p:cTn>
                              </p:par>
                              <p:par>
                                <p:cTn id="1113" nodeType="withEffect" fill="hold" presetClass="entr" presetID="1">
                                  <p:stCondLst>
                                    <p:cond delay="0"/>
                                  </p:stCondLst>
                                  <p:childTnLst>
                                    <p:set>
                                      <p:cBhvr>
                                        <p:cTn id="1114" dur="1" fill="hold">
                                          <p:stCondLst>
                                            <p:cond delay="0"/>
                                          </p:stCondLst>
                                        </p:cTn>
                                        <p:tgtEl>
                                          <p:spTgt spid="1123"/>
                                        </p:tgtEl>
                                        <p:attrNameLst>
                                          <p:attrName>style.visibility</p:attrName>
                                        </p:attrNameLst>
                                      </p:cBhvr>
                                      <p:to>
                                        <p:strVal val="visible"/>
                                      </p:to>
                                    </p:set>
                                  </p:childTnLst>
                                </p:cTn>
                              </p:par>
                              <p:par>
                                <p:cTn id="1115" nodeType="withEffect" fill="hold" presetClass="entr" presetID="1">
                                  <p:stCondLst>
                                    <p:cond delay="0"/>
                                  </p:stCondLst>
                                  <p:childTnLst>
                                    <p:set>
                                      <p:cBhvr>
                                        <p:cTn id="1116" dur="1" fill="hold">
                                          <p:stCondLst>
                                            <p:cond delay="0"/>
                                          </p:stCondLst>
                                        </p:cTn>
                                        <p:tgtEl>
                                          <p:spTgt spid="1124"/>
                                        </p:tgtEl>
                                        <p:attrNameLst>
                                          <p:attrName>style.visibility</p:attrName>
                                        </p:attrNameLst>
                                      </p:cBhvr>
                                      <p:to>
                                        <p:strVal val="visible"/>
                                      </p:to>
                                    </p:set>
                                  </p:childTnLst>
                                </p:cTn>
                              </p:par>
                              <p:par>
                                <p:cTn id="1117" nodeType="withEffect" fill="hold" presetClass="entr" presetID="1">
                                  <p:stCondLst>
                                    <p:cond delay="0"/>
                                  </p:stCondLst>
                                  <p:childTnLst>
                                    <p:set>
                                      <p:cBhvr>
                                        <p:cTn id="1118" dur="1" fill="hold">
                                          <p:stCondLst>
                                            <p:cond delay="0"/>
                                          </p:stCondLst>
                                        </p:cTn>
                                        <p:tgtEl>
                                          <p:spTgt spid="1128"/>
                                        </p:tgtEl>
                                        <p:attrNameLst>
                                          <p:attrName>style.visibility</p:attrName>
                                        </p:attrNameLst>
                                      </p:cBhvr>
                                      <p:to>
                                        <p:strVal val="visible"/>
                                      </p:to>
                                    </p:set>
                                  </p:childTnLst>
                                </p:cTn>
                              </p:par>
                              <p:par>
                                <p:cTn id="1119" nodeType="withEffect" fill="hold" presetClass="entr" presetID="1">
                                  <p:stCondLst>
                                    <p:cond delay="0"/>
                                  </p:stCondLst>
                                  <p:childTnLst>
                                    <p:set>
                                      <p:cBhvr>
                                        <p:cTn id="1120" dur="1" fill="hold">
                                          <p:stCondLst>
                                            <p:cond delay="0"/>
                                          </p:stCondLst>
                                        </p:cTn>
                                        <p:tgtEl>
                                          <p:spTgt spid="1129"/>
                                        </p:tgtEl>
                                        <p:attrNameLst>
                                          <p:attrName>style.visibility</p:attrName>
                                        </p:attrNameLst>
                                      </p:cBhvr>
                                      <p:to>
                                        <p:strVal val="visible"/>
                                      </p:to>
                                    </p:set>
                                  </p:childTnLst>
                                </p:cTn>
                              </p:par>
                              <p:par>
                                <p:cTn id="1121" nodeType="withEffect" fill="hold" presetClass="entr" presetID="1">
                                  <p:stCondLst>
                                    <p:cond delay="0"/>
                                  </p:stCondLst>
                                  <p:childTnLst>
                                    <p:set>
                                      <p:cBhvr>
                                        <p:cTn id="1122" dur="1" fill="hold">
                                          <p:stCondLst>
                                            <p:cond delay="0"/>
                                          </p:stCondLst>
                                        </p:cTn>
                                        <p:tgtEl>
                                          <p:spTgt spid="1130"/>
                                        </p:tgtEl>
                                        <p:attrNameLst>
                                          <p:attrName>style.visibility</p:attrName>
                                        </p:attrNameLst>
                                      </p:cBhvr>
                                      <p:to>
                                        <p:strVal val="visible"/>
                                      </p:to>
                                    </p:set>
                                  </p:childTnLst>
                                </p:cTn>
                              </p:par>
                              <p:par>
                                <p:cTn id="1123" nodeType="withEffect" fill="hold" presetClass="entr" presetID="1">
                                  <p:stCondLst>
                                    <p:cond delay="0"/>
                                  </p:stCondLst>
                                  <p:childTnLst>
                                    <p:set>
                                      <p:cBhvr>
                                        <p:cTn id="1124" dur="1" fill="hold">
                                          <p:stCondLst>
                                            <p:cond delay="0"/>
                                          </p:stCondLst>
                                        </p:cTn>
                                        <p:tgtEl>
                                          <p:spTgt spid="1131"/>
                                        </p:tgtEl>
                                        <p:attrNameLst>
                                          <p:attrName>style.visibility</p:attrName>
                                        </p:attrNameLst>
                                      </p:cBhvr>
                                      <p:to>
                                        <p:strVal val="visible"/>
                                      </p:to>
                                    </p:set>
                                  </p:childTnLst>
                                </p:cTn>
                              </p:par>
                              <p:par>
                                <p:cTn id="1125" nodeType="withEffect" fill="hold" presetClass="entr" presetID="1">
                                  <p:stCondLst>
                                    <p:cond delay="0"/>
                                  </p:stCondLst>
                                  <p:childTnLst>
                                    <p:set>
                                      <p:cBhvr>
                                        <p:cTn id="1126" dur="1" fill="hold">
                                          <p:stCondLst>
                                            <p:cond delay="0"/>
                                          </p:stCondLst>
                                        </p:cTn>
                                        <p:tgtEl>
                                          <p:spTgt spid="1132"/>
                                        </p:tgtEl>
                                        <p:attrNameLst>
                                          <p:attrName>style.visibility</p:attrName>
                                        </p:attrNameLst>
                                      </p:cBhvr>
                                      <p:to>
                                        <p:strVal val="visible"/>
                                      </p:to>
                                    </p:set>
                                  </p:childTnLst>
                                </p:cTn>
                              </p:par>
                              <p:par>
                                <p:cTn id="1127" nodeType="withEffect" fill="hold" presetClass="entr" presetID="1">
                                  <p:stCondLst>
                                    <p:cond delay="0"/>
                                  </p:stCondLst>
                                  <p:childTnLst>
                                    <p:set>
                                      <p:cBhvr>
                                        <p:cTn id="1128" dur="1" fill="hold">
                                          <p:stCondLst>
                                            <p:cond delay="0"/>
                                          </p:stCondLst>
                                        </p:cTn>
                                        <p:tgtEl>
                                          <p:spTgt spid="1133"/>
                                        </p:tgtEl>
                                        <p:attrNameLst>
                                          <p:attrName>style.visibility</p:attrName>
                                        </p:attrNameLst>
                                      </p:cBhvr>
                                      <p:to>
                                        <p:strVal val="visible"/>
                                      </p:to>
                                    </p:set>
                                  </p:childTnLst>
                                </p:cTn>
                              </p:par>
                              <p:par>
                                <p:cTn id="1129" nodeType="withEffect" fill="hold" presetClass="entr" presetID="1">
                                  <p:stCondLst>
                                    <p:cond delay="0"/>
                                  </p:stCondLst>
                                  <p:childTnLst>
                                    <p:set>
                                      <p:cBhvr>
                                        <p:cTn id="1130" dur="1" fill="hold">
                                          <p:stCondLst>
                                            <p:cond delay="0"/>
                                          </p:stCondLst>
                                        </p:cTn>
                                        <p:tgtEl>
                                          <p:spTgt spid="1134"/>
                                        </p:tgtEl>
                                        <p:attrNameLst>
                                          <p:attrName>style.visibility</p:attrName>
                                        </p:attrNameLst>
                                      </p:cBhvr>
                                      <p:to>
                                        <p:strVal val="visible"/>
                                      </p:to>
                                    </p:set>
                                  </p:childTnLst>
                                </p:cTn>
                              </p:par>
                              <p:par>
                                <p:cTn id="1131" nodeType="withEffect" fill="hold" presetClass="entr" presetID="1">
                                  <p:stCondLst>
                                    <p:cond delay="0"/>
                                  </p:stCondLst>
                                  <p:childTnLst>
                                    <p:set>
                                      <p:cBhvr>
                                        <p:cTn id="1132" dur="1" fill="hold">
                                          <p:stCondLst>
                                            <p:cond delay="0"/>
                                          </p:stCondLst>
                                        </p:cTn>
                                        <p:tgtEl>
                                          <p:spTgt spid="1135"/>
                                        </p:tgtEl>
                                        <p:attrNameLst>
                                          <p:attrName>style.visibility</p:attrName>
                                        </p:attrNameLst>
                                      </p:cBhvr>
                                      <p:to>
                                        <p:strVal val="visible"/>
                                      </p:to>
                                    </p:set>
                                  </p:childTnLst>
                                </p:cTn>
                              </p:par>
                              <p:par>
                                <p:cTn id="1133" nodeType="withEffect" fill="hold" presetClass="entr" presetID="1">
                                  <p:stCondLst>
                                    <p:cond delay="0"/>
                                  </p:stCondLst>
                                  <p:childTnLst>
                                    <p:set>
                                      <p:cBhvr>
                                        <p:cTn id="1134" dur="1" fill="hold">
                                          <p:stCondLst>
                                            <p:cond delay="0"/>
                                          </p:stCondLst>
                                        </p:cTn>
                                        <p:tgtEl>
                                          <p:spTgt spid="1136"/>
                                        </p:tgtEl>
                                        <p:attrNameLst>
                                          <p:attrName>style.visibility</p:attrName>
                                        </p:attrNameLst>
                                      </p:cBhvr>
                                      <p:to>
                                        <p:strVal val="visible"/>
                                      </p:to>
                                    </p:set>
                                  </p:childTnLst>
                                </p:cTn>
                              </p:par>
                              <p:par>
                                <p:cTn id="1135" nodeType="withEffect" fill="hold" presetClass="entr" presetID="1">
                                  <p:stCondLst>
                                    <p:cond delay="0"/>
                                  </p:stCondLst>
                                  <p:childTnLst>
                                    <p:set>
                                      <p:cBhvr>
                                        <p:cTn id="1136" dur="1" fill="hold">
                                          <p:stCondLst>
                                            <p:cond delay="0"/>
                                          </p:stCondLst>
                                        </p:cTn>
                                        <p:tgtEl>
                                          <p:spTgt spid="1137"/>
                                        </p:tgtEl>
                                        <p:attrNameLst>
                                          <p:attrName>style.visibility</p:attrName>
                                        </p:attrNameLst>
                                      </p:cBhvr>
                                      <p:to>
                                        <p:strVal val="visible"/>
                                      </p:to>
                                    </p:set>
                                  </p:childTnLst>
                                </p:cTn>
                              </p:par>
                              <p:par>
                                <p:cTn id="1137" nodeType="withEffect" fill="hold" presetClass="entr" presetID="1">
                                  <p:stCondLst>
                                    <p:cond delay="0"/>
                                  </p:stCondLst>
                                  <p:childTnLst>
                                    <p:set>
                                      <p:cBhvr>
                                        <p:cTn id="1138" dur="1" fill="hold">
                                          <p:stCondLst>
                                            <p:cond delay="0"/>
                                          </p:stCondLst>
                                        </p:cTn>
                                        <p:tgtEl>
                                          <p:spTgt spid="1138"/>
                                        </p:tgtEl>
                                        <p:attrNameLst>
                                          <p:attrName>style.visibility</p:attrName>
                                        </p:attrNameLst>
                                      </p:cBhvr>
                                      <p:to>
                                        <p:strVal val="visible"/>
                                      </p:to>
                                    </p:set>
                                  </p:childTnLst>
                                </p:cTn>
                              </p:par>
                              <p:par>
                                <p:cTn id="1139" nodeType="withEffect" fill="hold" presetClass="entr" presetID="1">
                                  <p:stCondLst>
                                    <p:cond delay="0"/>
                                  </p:stCondLst>
                                  <p:childTnLst>
                                    <p:set>
                                      <p:cBhvr>
                                        <p:cTn id="1140" dur="1" fill="hold">
                                          <p:stCondLst>
                                            <p:cond delay="0"/>
                                          </p:stCondLst>
                                        </p:cTn>
                                        <p:tgtEl>
                                          <p:spTgt spid="1139"/>
                                        </p:tgtEl>
                                        <p:attrNameLst>
                                          <p:attrName>style.visibility</p:attrName>
                                        </p:attrNameLst>
                                      </p:cBhvr>
                                      <p:to>
                                        <p:strVal val="visible"/>
                                      </p:to>
                                    </p:set>
                                  </p:childTnLst>
                                </p:cTn>
                              </p:par>
                              <p:par>
                                <p:cTn id="1141" nodeType="withEffect" fill="hold" presetClass="entr" presetID="1">
                                  <p:stCondLst>
                                    <p:cond delay="0"/>
                                  </p:stCondLst>
                                  <p:childTnLst>
                                    <p:set>
                                      <p:cBhvr>
                                        <p:cTn id="1142" dur="1" fill="hold">
                                          <p:stCondLst>
                                            <p:cond delay="0"/>
                                          </p:stCondLst>
                                        </p:cTn>
                                        <p:tgtEl>
                                          <p:spTgt spid="1140"/>
                                        </p:tgtEl>
                                        <p:attrNameLst>
                                          <p:attrName>style.visibility</p:attrName>
                                        </p:attrNameLst>
                                      </p:cBhvr>
                                      <p:to>
                                        <p:strVal val="visible"/>
                                      </p:to>
                                    </p:set>
                                  </p:childTnLst>
                                </p:cTn>
                              </p:par>
                              <p:par>
                                <p:cTn id="1143" nodeType="withEffect" fill="hold" presetClass="entr" presetID="1">
                                  <p:stCondLst>
                                    <p:cond delay="0"/>
                                  </p:stCondLst>
                                  <p:childTnLst>
                                    <p:set>
                                      <p:cBhvr>
                                        <p:cTn id="1144" dur="1" fill="hold">
                                          <p:stCondLst>
                                            <p:cond delay="0"/>
                                          </p:stCondLst>
                                        </p:cTn>
                                        <p:tgtEl>
                                          <p:spTgt spid="114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CustomShape 1"/>
          <p:cNvSpPr/>
          <p:nvPr/>
        </p:nvSpPr>
        <p:spPr>
          <a:xfrm>
            <a:off x="394560" y="1206720"/>
            <a:ext cx="8584560" cy="213444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4"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Traversing a Linked List</a:t>
            </a:r>
            <a:endParaRPr b="0" lang="en-GB" sz="4400" spc="-1" strike="noStrike">
              <a:latin typeface="Arial"/>
            </a:endParaRPr>
          </a:p>
        </p:txBody>
      </p:sp>
      <p:sp>
        <p:nvSpPr>
          <p:cNvPr id="1145" name="CustomShape 3"/>
          <p:cNvSpPr/>
          <p:nvPr/>
        </p:nvSpPr>
        <p:spPr>
          <a:xfrm>
            <a:off x="476280" y="1319760"/>
            <a:ext cx="3213720" cy="4305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current = current-&gt;next;</a:t>
            </a:r>
            <a:endParaRPr b="0" lang="en-GB" sz="1600" spc="-1" strike="noStrike">
              <a:latin typeface="Arial"/>
            </a:endParaRPr>
          </a:p>
        </p:txBody>
      </p:sp>
      <p:grpSp>
        <p:nvGrpSpPr>
          <p:cNvPr id="1146" name="Group 4"/>
          <p:cNvGrpSpPr/>
          <p:nvPr/>
        </p:nvGrpSpPr>
        <p:grpSpPr>
          <a:xfrm>
            <a:off x="2273040" y="1951560"/>
            <a:ext cx="1207080" cy="328320"/>
            <a:chOff x="2273040" y="1951560"/>
            <a:chExt cx="1207080" cy="328320"/>
          </a:xfrm>
        </p:grpSpPr>
        <p:sp>
          <p:nvSpPr>
            <p:cNvPr id="1147" name="CustomShape 5"/>
            <p:cNvSpPr/>
            <p:nvPr/>
          </p:nvSpPr>
          <p:spPr>
            <a:xfrm>
              <a:off x="2273040" y="19515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148" name="CustomShape 6"/>
            <p:cNvSpPr/>
            <p:nvPr/>
          </p:nvSpPr>
          <p:spPr>
            <a:xfrm>
              <a:off x="3048480" y="19515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49" name="Group 7"/>
          <p:cNvGrpSpPr/>
          <p:nvPr/>
        </p:nvGrpSpPr>
        <p:grpSpPr>
          <a:xfrm>
            <a:off x="3817800" y="1951560"/>
            <a:ext cx="1207080" cy="328320"/>
            <a:chOff x="3817800" y="1951560"/>
            <a:chExt cx="1207080" cy="328320"/>
          </a:xfrm>
        </p:grpSpPr>
        <p:sp>
          <p:nvSpPr>
            <p:cNvPr id="1150" name="CustomShape 8"/>
            <p:cNvSpPr/>
            <p:nvPr/>
          </p:nvSpPr>
          <p:spPr>
            <a:xfrm>
              <a:off x="3817800" y="19515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151" name="CustomShape 9"/>
            <p:cNvSpPr/>
            <p:nvPr/>
          </p:nvSpPr>
          <p:spPr>
            <a:xfrm>
              <a:off x="4593240" y="19515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52" name="Group 10"/>
          <p:cNvGrpSpPr/>
          <p:nvPr/>
        </p:nvGrpSpPr>
        <p:grpSpPr>
          <a:xfrm>
            <a:off x="5362200" y="1951560"/>
            <a:ext cx="1207080" cy="328320"/>
            <a:chOff x="5362200" y="1951560"/>
            <a:chExt cx="1207080" cy="328320"/>
          </a:xfrm>
        </p:grpSpPr>
        <p:sp>
          <p:nvSpPr>
            <p:cNvPr id="1153" name="CustomShape 11"/>
            <p:cNvSpPr/>
            <p:nvPr/>
          </p:nvSpPr>
          <p:spPr>
            <a:xfrm>
              <a:off x="5362200" y="19515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154" name="CustomShape 12"/>
            <p:cNvSpPr/>
            <p:nvPr/>
          </p:nvSpPr>
          <p:spPr>
            <a:xfrm>
              <a:off x="6137640" y="19515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155" name="Group 13"/>
          <p:cNvGrpSpPr/>
          <p:nvPr/>
        </p:nvGrpSpPr>
        <p:grpSpPr>
          <a:xfrm>
            <a:off x="6906600" y="1951560"/>
            <a:ext cx="1207080" cy="328320"/>
            <a:chOff x="6906600" y="1951560"/>
            <a:chExt cx="1207080" cy="328320"/>
          </a:xfrm>
        </p:grpSpPr>
        <p:sp>
          <p:nvSpPr>
            <p:cNvPr id="1156" name="CustomShape 14"/>
            <p:cNvSpPr/>
            <p:nvPr/>
          </p:nvSpPr>
          <p:spPr>
            <a:xfrm>
              <a:off x="6906600" y="19515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157" name="CustomShape 15"/>
            <p:cNvSpPr/>
            <p:nvPr/>
          </p:nvSpPr>
          <p:spPr>
            <a:xfrm>
              <a:off x="7682040" y="19515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158" name="CustomShape 16"/>
          <p:cNvSpPr/>
          <p:nvPr/>
        </p:nvSpPr>
        <p:spPr>
          <a:xfrm flipV="1">
            <a:off x="3263400" y="21153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59" name="CustomShape 17"/>
          <p:cNvSpPr/>
          <p:nvPr/>
        </p:nvSpPr>
        <p:spPr>
          <a:xfrm flipV="1">
            <a:off x="4808160" y="21153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60" name="CustomShape 18"/>
          <p:cNvSpPr/>
          <p:nvPr/>
        </p:nvSpPr>
        <p:spPr>
          <a:xfrm flipV="1">
            <a:off x="6352560" y="211536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61" name="CustomShape 19"/>
          <p:cNvSpPr/>
          <p:nvPr/>
        </p:nvSpPr>
        <p:spPr>
          <a:xfrm>
            <a:off x="7910280" y="211968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162" name="Group 20"/>
          <p:cNvGrpSpPr/>
          <p:nvPr/>
        </p:nvGrpSpPr>
        <p:grpSpPr>
          <a:xfrm>
            <a:off x="8352000" y="2001960"/>
            <a:ext cx="91800" cy="228600"/>
            <a:chOff x="8352000" y="2001960"/>
            <a:chExt cx="91800" cy="228600"/>
          </a:xfrm>
        </p:grpSpPr>
        <p:sp>
          <p:nvSpPr>
            <p:cNvPr id="1163" name="Line 21"/>
            <p:cNvSpPr/>
            <p:nvPr/>
          </p:nvSpPr>
          <p:spPr>
            <a:xfrm>
              <a:off x="8352000" y="2001960"/>
              <a:ext cx="360" cy="228600"/>
            </a:xfrm>
            <a:prstGeom prst="line">
              <a:avLst/>
            </a:prstGeom>
            <a:ln>
              <a:round/>
            </a:ln>
          </p:spPr>
          <p:style>
            <a:lnRef idx="2">
              <a:schemeClr val="accent1"/>
            </a:lnRef>
            <a:fillRef idx="0">
              <a:schemeClr val="accent1"/>
            </a:fillRef>
            <a:effectRef idx="1">
              <a:schemeClr val="accent1"/>
            </a:effectRef>
            <a:fontRef idx="minor"/>
          </p:style>
        </p:sp>
        <p:sp>
          <p:nvSpPr>
            <p:cNvPr id="1164" name="Line 22"/>
            <p:cNvSpPr/>
            <p:nvPr/>
          </p:nvSpPr>
          <p:spPr>
            <a:xfrm>
              <a:off x="8397720" y="2036160"/>
              <a:ext cx="360" cy="160560"/>
            </a:xfrm>
            <a:prstGeom prst="line">
              <a:avLst/>
            </a:prstGeom>
            <a:ln>
              <a:round/>
            </a:ln>
          </p:spPr>
          <p:style>
            <a:lnRef idx="2">
              <a:schemeClr val="accent1"/>
            </a:lnRef>
            <a:fillRef idx="0">
              <a:schemeClr val="accent1"/>
            </a:fillRef>
            <a:effectRef idx="1">
              <a:schemeClr val="accent1"/>
            </a:effectRef>
            <a:fontRef idx="minor"/>
          </p:style>
        </p:sp>
        <p:sp>
          <p:nvSpPr>
            <p:cNvPr id="1165" name="Line 23"/>
            <p:cNvSpPr/>
            <p:nvPr/>
          </p:nvSpPr>
          <p:spPr>
            <a:xfrm>
              <a:off x="8443440" y="206064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166" name="CustomShape 24"/>
          <p:cNvSpPr/>
          <p:nvPr/>
        </p:nvSpPr>
        <p:spPr>
          <a:xfrm>
            <a:off x="1387080" y="195156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167" name="CustomShape 25"/>
          <p:cNvSpPr/>
          <p:nvPr/>
        </p:nvSpPr>
        <p:spPr>
          <a:xfrm>
            <a:off x="1603080" y="2116080"/>
            <a:ext cx="6696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68" name="CustomShape 26"/>
          <p:cNvSpPr/>
          <p:nvPr/>
        </p:nvSpPr>
        <p:spPr>
          <a:xfrm>
            <a:off x="846000" y="19774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169" name="CustomShape 27"/>
          <p:cNvSpPr/>
          <p:nvPr/>
        </p:nvSpPr>
        <p:spPr>
          <a:xfrm>
            <a:off x="237816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70" name="CustomShape 28"/>
          <p:cNvSpPr/>
          <p:nvPr/>
        </p:nvSpPr>
        <p:spPr>
          <a:xfrm>
            <a:off x="300384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71" name="CustomShape 29"/>
          <p:cNvSpPr/>
          <p:nvPr/>
        </p:nvSpPr>
        <p:spPr>
          <a:xfrm>
            <a:off x="389376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72" name="CustomShape 30"/>
          <p:cNvSpPr/>
          <p:nvPr/>
        </p:nvSpPr>
        <p:spPr>
          <a:xfrm>
            <a:off x="451944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73" name="CustomShape 31"/>
          <p:cNvSpPr/>
          <p:nvPr/>
        </p:nvSpPr>
        <p:spPr>
          <a:xfrm>
            <a:off x="547560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74" name="CustomShape 32"/>
          <p:cNvSpPr/>
          <p:nvPr/>
        </p:nvSpPr>
        <p:spPr>
          <a:xfrm>
            <a:off x="610128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75" name="CustomShape 33"/>
          <p:cNvSpPr/>
          <p:nvPr/>
        </p:nvSpPr>
        <p:spPr>
          <a:xfrm>
            <a:off x="699588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info</a:t>
            </a:r>
            <a:endParaRPr b="0" lang="en-GB" sz="1200" spc="-1" strike="noStrike">
              <a:latin typeface="Arial"/>
            </a:endParaRPr>
          </a:p>
        </p:txBody>
      </p:sp>
      <p:sp>
        <p:nvSpPr>
          <p:cNvPr id="1176" name="CustomShape 34"/>
          <p:cNvSpPr/>
          <p:nvPr/>
        </p:nvSpPr>
        <p:spPr>
          <a:xfrm>
            <a:off x="7621560" y="2286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next</a:t>
            </a:r>
            <a:endParaRPr b="0" lang="en-GB" sz="1200" spc="-1" strike="noStrike">
              <a:latin typeface="Arial"/>
            </a:endParaRPr>
          </a:p>
        </p:txBody>
      </p:sp>
      <p:sp>
        <p:nvSpPr>
          <p:cNvPr id="1177" name="CustomShape 35"/>
          <p:cNvSpPr/>
          <p:nvPr/>
        </p:nvSpPr>
        <p:spPr>
          <a:xfrm>
            <a:off x="5294520" y="2562840"/>
            <a:ext cx="431640" cy="32832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178" name="CustomShape 36"/>
          <p:cNvSpPr/>
          <p:nvPr/>
        </p:nvSpPr>
        <p:spPr>
          <a:xfrm>
            <a:off x="4460760" y="2589120"/>
            <a:ext cx="834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179" name="CustomShape 37"/>
          <p:cNvSpPr/>
          <p:nvPr/>
        </p:nvSpPr>
        <p:spPr>
          <a:xfrm flipH="1" flipV="1">
            <a:off x="5509800" y="2285280"/>
            <a:ext cx="7560" cy="424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180" name="CustomShape 38"/>
          <p:cNvSpPr/>
          <p:nvPr/>
        </p:nvSpPr>
        <p:spPr>
          <a:xfrm>
            <a:off x="572040" y="2982960"/>
            <a:ext cx="7871040" cy="718560"/>
          </a:xfrm>
          <a:prstGeom prst="roundRect">
            <a:avLst>
              <a:gd name="adj" fmla="val 19080"/>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By advancing </a:t>
            </a:r>
            <a:r>
              <a:rPr b="0" lang="en-GB" sz="1800" spc="-1" strike="noStrike">
                <a:solidFill>
                  <a:srgbClr val="000000"/>
                </a:solidFill>
                <a:latin typeface="Consolas"/>
                <a:ea typeface="Menlo"/>
              </a:rPr>
              <a:t>current</a:t>
            </a:r>
            <a:r>
              <a:rPr b="0" lang="en-GB" sz="1800" spc="-1" strike="noStrike">
                <a:solidFill>
                  <a:srgbClr val="000000"/>
                </a:solidFill>
                <a:latin typeface="Calibri Light"/>
                <a:ea typeface="Menlo"/>
              </a:rPr>
              <a:t> to the next node repeatedly in this way, we may visit the nodes in the link list one by one. </a:t>
            </a:r>
            <a:endParaRPr b="0" lang="en-GB" sz="1800" spc="-1" strike="noStrike">
              <a:latin typeface="Arial"/>
            </a:endParaRPr>
          </a:p>
        </p:txBody>
      </p:sp>
      <p:sp>
        <p:nvSpPr>
          <p:cNvPr id="1181" name="CustomShape 39"/>
          <p:cNvSpPr/>
          <p:nvPr/>
        </p:nvSpPr>
        <p:spPr>
          <a:xfrm>
            <a:off x="4740840" y="3441960"/>
            <a:ext cx="4330800" cy="4996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How do we know the end of the linked list is reached and stop advancing to the next?</a:t>
            </a:r>
            <a:endParaRPr b="0" lang="en-GB" sz="1200" spc="-1" strike="noStrike">
              <a:latin typeface="Arial"/>
            </a:endParaRPr>
          </a:p>
        </p:txBody>
      </p:sp>
      <p:sp>
        <p:nvSpPr>
          <p:cNvPr id="1182" name="CustomShape 40"/>
          <p:cNvSpPr/>
          <p:nvPr/>
        </p:nvSpPr>
        <p:spPr>
          <a:xfrm>
            <a:off x="948960" y="4373640"/>
            <a:ext cx="7717320" cy="18108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current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808080"/>
                </a:solidFill>
                <a:latin typeface="Consolas"/>
                <a:ea typeface="Menlo"/>
              </a:rPr>
              <a:t>// process the current node, e.g., print the content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current = current-&gt;next;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1183" name="CustomShape 41"/>
          <p:cNvSpPr/>
          <p:nvPr/>
        </p:nvSpPr>
        <p:spPr>
          <a:xfrm>
            <a:off x="1035720" y="4145760"/>
            <a:ext cx="44586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A standard while loop for traversing a linked list</a:t>
            </a:r>
            <a:endParaRPr b="0" lang="en-GB" sz="1400" spc="-1" strike="noStrike">
              <a:latin typeface="Arial"/>
            </a:endParaRPr>
          </a:p>
        </p:txBody>
      </p:sp>
      <p:sp>
        <p:nvSpPr>
          <p:cNvPr id="1184" name="CustomShape 42"/>
          <p:cNvSpPr/>
          <p:nvPr/>
        </p:nvSpPr>
        <p:spPr>
          <a:xfrm>
            <a:off x="4482720" y="6147360"/>
            <a:ext cx="48243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print_list() function in build_list_backward.cpp</a:t>
            </a:r>
            <a:endParaRPr b="0" lang="en-GB" sz="1600" spc="-1" strike="noStrike">
              <a:latin typeface="Arial"/>
            </a:endParaRPr>
          </a:p>
        </p:txBody>
      </p:sp>
      <p:sp>
        <p:nvSpPr>
          <p:cNvPr id="1185" name="CustomShape 4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DAFA0EF-8279-4FF4-AA38-2668F07DE64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45" dur="indefinite" restart="never" nodeType="tmRoot">
          <p:childTnLst>
            <p:seq>
              <p:cTn id="1146" dur="indefinite" nodeType="mainSeq">
                <p:childTnLst>
                  <p:par>
                    <p:cTn id="1147" fill="hold">
                      <p:stCondLst>
                        <p:cond delay="indefinite"/>
                      </p:stCondLst>
                      <p:childTnLst>
                        <p:par>
                          <p:cTn id="1148" fill="hold">
                            <p:stCondLst>
                              <p:cond delay="0"/>
                            </p:stCondLst>
                            <p:childTnLst>
                              <p:par>
                                <p:cTn id="1149" nodeType="clickEffect" fill="hold" presetClass="entr" presetID="1">
                                  <p:stCondLst>
                                    <p:cond delay="0"/>
                                  </p:stCondLst>
                                  <p:childTnLst>
                                    <p:set>
                                      <p:cBhvr>
                                        <p:cTn id="1150" dur="1" fill="hold">
                                          <p:stCondLst>
                                            <p:cond delay="0"/>
                                          </p:stCondLst>
                                        </p:cTn>
                                        <p:tgtEl>
                                          <p:spTgt spid="1181"/>
                                        </p:tgtEl>
                                        <p:attrNameLst>
                                          <p:attrName>style.visibility</p:attrName>
                                        </p:attrNameLst>
                                      </p:cBhvr>
                                      <p:to>
                                        <p:strVal val="visible"/>
                                      </p:to>
                                    </p:set>
                                  </p:childTnLst>
                                </p:cTn>
                              </p:par>
                            </p:childTnLst>
                          </p:cTn>
                        </p:par>
                      </p:childTnLst>
                    </p:cTn>
                  </p:par>
                  <p:par>
                    <p:cTn id="1151" fill="hold">
                      <p:stCondLst>
                        <p:cond delay="indefinite"/>
                      </p:stCondLst>
                      <p:childTnLst>
                        <p:par>
                          <p:cTn id="1152" fill="hold">
                            <p:stCondLst>
                              <p:cond delay="0"/>
                            </p:stCondLst>
                            <p:childTnLst>
                              <p:par>
                                <p:cTn id="1153" nodeType="clickEffect" fill="hold" presetClass="entr" presetID="1">
                                  <p:stCondLst>
                                    <p:cond delay="0"/>
                                  </p:stCondLst>
                                  <p:childTnLst>
                                    <p:set>
                                      <p:cBhvr>
                                        <p:cTn id="1154" dur="1" fill="hold">
                                          <p:stCondLst>
                                            <p:cond delay="0"/>
                                          </p:stCondLst>
                                        </p:cTn>
                                        <p:tgtEl>
                                          <p:spTgt spid="1182"/>
                                        </p:tgtEl>
                                        <p:attrNameLst>
                                          <p:attrName>style.visibility</p:attrName>
                                        </p:attrNameLst>
                                      </p:cBhvr>
                                      <p:to>
                                        <p:strVal val="visible"/>
                                      </p:to>
                                    </p:set>
                                  </p:childTnLst>
                                </p:cTn>
                              </p:par>
                              <p:par>
                                <p:cTn id="1155" nodeType="withEffect" fill="hold" presetClass="entr" presetID="1">
                                  <p:stCondLst>
                                    <p:cond delay="0"/>
                                  </p:stCondLst>
                                  <p:childTnLst>
                                    <p:set>
                                      <p:cBhvr>
                                        <p:cTn id="1156" dur="1" fill="hold">
                                          <p:stCondLst>
                                            <p:cond delay="0"/>
                                          </p:stCondLst>
                                        </p:cTn>
                                        <p:tgtEl>
                                          <p:spTgt spid="1183"/>
                                        </p:tgtEl>
                                        <p:attrNameLst>
                                          <p:attrName>style.visibility</p:attrName>
                                        </p:attrNameLst>
                                      </p:cBhvr>
                                      <p:to>
                                        <p:strVal val="visible"/>
                                      </p:to>
                                    </p:set>
                                  </p:childTnLst>
                                </p:cTn>
                              </p:par>
                              <p:par>
                                <p:cTn id="1157" nodeType="withEffect" fill="hold" presetClass="entr" presetID="1">
                                  <p:stCondLst>
                                    <p:cond delay="0"/>
                                  </p:stCondLst>
                                  <p:childTnLst>
                                    <p:set>
                                      <p:cBhvr>
                                        <p:cTn id="1158" dur="1" fill="hold">
                                          <p:stCondLst>
                                            <p:cond delay="0"/>
                                          </p:stCondLst>
                                        </p:cTn>
                                        <p:tgtEl>
                                          <p:spTgt spid="11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Topics</a:t>
            </a:r>
            <a:endParaRPr b="0" lang="en-GB" sz="4400" spc="-1" strike="noStrike">
              <a:latin typeface="Arial"/>
            </a:endParaRPr>
          </a:p>
        </p:txBody>
      </p:sp>
      <p:sp>
        <p:nvSpPr>
          <p:cNvPr id="140" name="CustomShape 2"/>
          <p:cNvSpPr/>
          <p:nvPr/>
        </p:nvSpPr>
        <p:spPr>
          <a:xfrm>
            <a:off x="457200" y="1600200"/>
            <a:ext cx="8228880" cy="4755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Part I: Pointers</a:t>
            </a:r>
            <a:endParaRPr b="0" lang="en-GB" sz="2400" spc="-1" strike="noStrike">
              <a:latin typeface="Arial"/>
            </a:endParaRPr>
          </a:p>
          <a:p>
            <a:pPr marL="457200">
              <a:lnSpc>
                <a:spcPct val="100000"/>
              </a:lnSpc>
              <a:spcBef>
                <a:spcPts val="400"/>
              </a:spcBef>
            </a:pPr>
            <a:endParaRPr b="0" lang="en-GB" sz="2400" spc="-1" strike="noStrike">
              <a:latin typeface="Arial"/>
            </a:endParaRPr>
          </a:p>
          <a:p>
            <a:pPr marL="457200">
              <a:lnSpc>
                <a:spcPct val="100000"/>
              </a:lnSpc>
              <a:spcBef>
                <a:spcPts val="479"/>
              </a:spcBef>
            </a:pPr>
            <a:r>
              <a:rPr b="0" lang="en-GB" sz="2400" spc="-1" strike="noStrike">
                <a:solidFill>
                  <a:srgbClr val="000000"/>
                </a:solidFill>
                <a:latin typeface="Calibri Light"/>
                <a:ea typeface="Calibri Light"/>
              </a:rPr>
              <a:t>Part II: Dynamic Memory Management</a:t>
            </a:r>
            <a:endParaRPr b="0" lang="en-GB" sz="2400" spc="-1" strike="noStrike">
              <a:latin typeface="Arial"/>
            </a:endParaRPr>
          </a:p>
          <a:p>
            <a:pPr marL="457200">
              <a:lnSpc>
                <a:spcPct val="100000"/>
              </a:lnSpc>
              <a:spcBef>
                <a:spcPts val="479"/>
              </a:spcBef>
            </a:pPr>
            <a:endParaRPr b="0" lang="en-GB" sz="2400" spc="-1" strike="noStrike">
              <a:latin typeface="Arial"/>
            </a:endParaRPr>
          </a:p>
          <a:p>
            <a:pPr marL="457200">
              <a:lnSpc>
                <a:spcPct val="100000"/>
              </a:lnSpc>
              <a:spcBef>
                <a:spcPts val="479"/>
              </a:spcBef>
            </a:pPr>
            <a:r>
              <a:rPr b="0" lang="en-GB" sz="2400" spc="-1" strike="noStrike">
                <a:solidFill>
                  <a:srgbClr val="000000"/>
                </a:solidFill>
                <a:latin typeface="Calibri Light"/>
                <a:ea typeface="Calibri Light"/>
              </a:rPr>
              <a:t>Part III: Linked List</a:t>
            </a:r>
            <a:endParaRPr b="0" lang="en-GB" sz="2400" spc="-1" strike="noStrike">
              <a:latin typeface="Arial"/>
            </a:endParaRPr>
          </a:p>
        </p:txBody>
      </p:sp>
      <p:sp>
        <p:nvSpPr>
          <p:cNvPr id="14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267D57F-42A9-4931-B209-CFCFCEB1D09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Traversing a Linked List</a:t>
            </a:r>
            <a:endParaRPr b="0" lang="en-GB" sz="4400" spc="-1" strike="noStrike">
              <a:latin typeface="Arial"/>
            </a:endParaRPr>
          </a:p>
        </p:txBody>
      </p:sp>
      <p:sp>
        <p:nvSpPr>
          <p:cNvPr id="1187" name="CustomShape 2"/>
          <p:cNvSpPr/>
          <p:nvPr/>
        </p:nvSpPr>
        <p:spPr>
          <a:xfrm>
            <a:off x="672840" y="1665000"/>
            <a:ext cx="4657320" cy="18108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(head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cout &lt;&lt; head-&gt;info &lt;&lt; endl;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head-&gt;next;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1188" name="CustomShape 3"/>
          <p:cNvSpPr/>
          <p:nvPr/>
        </p:nvSpPr>
        <p:spPr>
          <a:xfrm>
            <a:off x="742320" y="1357200"/>
            <a:ext cx="45363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Why not traversing a list using the </a:t>
            </a:r>
            <a:r>
              <a:rPr b="0" lang="en-GB" sz="1400" spc="-1" strike="noStrike">
                <a:solidFill>
                  <a:srgbClr val="000000"/>
                </a:solidFill>
                <a:latin typeface="Consolas"/>
                <a:ea typeface="Menlo"/>
              </a:rPr>
              <a:t>head</a:t>
            </a:r>
            <a:r>
              <a:rPr b="0" lang="en-GB" sz="1400" spc="-1" strike="noStrike">
                <a:solidFill>
                  <a:srgbClr val="000000"/>
                </a:solidFill>
                <a:latin typeface="Segoe Print"/>
                <a:ea typeface="Menlo"/>
              </a:rPr>
              <a:t> pointer?</a:t>
            </a:r>
            <a:endParaRPr b="0" lang="en-GB" sz="1400" spc="-1" strike="noStrike">
              <a:latin typeface="Arial"/>
            </a:endParaRPr>
          </a:p>
        </p:txBody>
      </p:sp>
      <p:sp>
        <p:nvSpPr>
          <p:cNvPr id="1189" name="CustomShape 4"/>
          <p:cNvSpPr/>
          <p:nvPr/>
        </p:nvSpPr>
        <p:spPr>
          <a:xfrm>
            <a:off x="5581440" y="1964160"/>
            <a:ext cx="3271680" cy="1300680"/>
          </a:xfrm>
          <a:prstGeom prst="roundRect">
            <a:avLst>
              <a:gd name="adj" fmla="val 19080"/>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1" lang="en-GB" sz="1400" spc="-1" strike="noStrike">
                <a:solidFill>
                  <a:srgbClr val="ff0000"/>
                </a:solidFill>
                <a:latin typeface="Segoe Print"/>
                <a:ea typeface="DejaVu Sans"/>
              </a:rPr>
              <a:t>NO!!!</a:t>
            </a:r>
            <a:r>
              <a:rPr b="1" lang="en-GB" sz="1400" spc="-1" strike="noStrike">
                <a:solidFill>
                  <a:srgbClr val="000000"/>
                </a:solidFill>
                <a:latin typeface="Segoe Print"/>
                <a:ea typeface="DejaVu Sans"/>
              </a:rPr>
              <a:t> </a:t>
            </a:r>
            <a:r>
              <a:rPr b="0" lang="en-GB" sz="1400" spc="-1" strike="noStrike">
                <a:solidFill>
                  <a:srgbClr val="000000"/>
                </a:solidFill>
                <a:latin typeface="Segoe Print"/>
                <a:ea typeface="DejaVu Sans"/>
              </a:rPr>
              <a:t>You should never do this.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Segoe Print"/>
                <a:ea typeface="DejaVu Sans"/>
              </a:rPr>
              <a:t>If you modify the head pointer, the first node and therefore the entire linked list will be </a:t>
            </a:r>
            <a:r>
              <a:rPr b="1" lang="en-GB" sz="1400" spc="-1" strike="noStrike">
                <a:solidFill>
                  <a:srgbClr val="ff0000"/>
                </a:solidFill>
                <a:latin typeface="Segoe Print"/>
                <a:ea typeface="DejaVu Sans"/>
              </a:rPr>
              <a:t>lost</a:t>
            </a:r>
            <a:r>
              <a:rPr b="0" lang="en-GB" sz="1400" spc="-1" strike="noStrike">
                <a:solidFill>
                  <a:srgbClr val="000000"/>
                </a:solidFill>
                <a:latin typeface="Segoe Print"/>
                <a:ea typeface="DejaVu Sans"/>
              </a:rPr>
              <a:t>.   </a:t>
            </a:r>
            <a:endParaRPr b="0" lang="en-GB" sz="1400" spc="-1" strike="noStrike">
              <a:latin typeface="Arial"/>
            </a:endParaRPr>
          </a:p>
        </p:txBody>
      </p:sp>
      <p:sp>
        <p:nvSpPr>
          <p:cNvPr id="1190" name="CustomShape 5"/>
          <p:cNvSpPr/>
          <p:nvPr/>
        </p:nvSpPr>
        <p:spPr>
          <a:xfrm>
            <a:off x="672840" y="4269960"/>
            <a:ext cx="5346000" cy="18108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cout &lt;&lt; current-&gt;info &lt;&lt; endl;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1191" name="CustomShape 6"/>
          <p:cNvSpPr/>
          <p:nvPr/>
        </p:nvSpPr>
        <p:spPr>
          <a:xfrm>
            <a:off x="745920" y="3962160"/>
            <a:ext cx="5534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What happens if we </a:t>
            </a:r>
            <a:r>
              <a:rPr b="0" lang="en-GB" sz="1400" spc="-1" strike="noStrike">
                <a:solidFill>
                  <a:srgbClr val="e46c0a"/>
                </a:solidFill>
                <a:latin typeface="Segoe Print"/>
                <a:ea typeface="DejaVu Sans"/>
              </a:rPr>
              <a:t>forgot</a:t>
            </a:r>
            <a:r>
              <a:rPr b="0" lang="en-GB" sz="1400" spc="-1" strike="noStrike">
                <a:solidFill>
                  <a:srgbClr val="000000"/>
                </a:solidFill>
                <a:latin typeface="Segoe Print"/>
                <a:ea typeface="DejaVu Sans"/>
              </a:rPr>
              <a:t> to advance the </a:t>
            </a:r>
            <a:r>
              <a:rPr b="0" lang="en-GB" sz="1400" spc="-1" strike="noStrike">
                <a:solidFill>
                  <a:srgbClr val="000000"/>
                </a:solidFill>
                <a:latin typeface="Consolas"/>
                <a:ea typeface="Menlo"/>
              </a:rPr>
              <a:t>current</a:t>
            </a:r>
            <a:r>
              <a:rPr b="0" lang="en-GB" sz="1400" spc="-1" strike="noStrike">
                <a:solidFill>
                  <a:srgbClr val="000000"/>
                </a:solidFill>
                <a:latin typeface="Segoe Print"/>
                <a:ea typeface="Menlo"/>
              </a:rPr>
              <a:t> pointer?</a:t>
            </a:r>
            <a:endParaRPr b="0" lang="en-GB" sz="1400" spc="-1" strike="noStrike">
              <a:latin typeface="Arial"/>
            </a:endParaRPr>
          </a:p>
        </p:txBody>
      </p:sp>
      <p:sp>
        <p:nvSpPr>
          <p:cNvPr id="1192" name="CustomShape 7"/>
          <p:cNvSpPr/>
          <p:nvPr/>
        </p:nvSpPr>
        <p:spPr>
          <a:xfrm>
            <a:off x="5598720" y="4675680"/>
            <a:ext cx="3271680" cy="1060920"/>
          </a:xfrm>
          <a:prstGeom prst="roundRect">
            <a:avLst>
              <a:gd name="adj" fmla="val 19080"/>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This will go into an infinite loop, since current will never be equal to NULL, </a:t>
            </a:r>
            <a:r>
              <a:rPr b="0" lang="en-GB" sz="1400" spc="-1" strike="noStrike">
                <a:solidFill>
                  <a:srgbClr val="31859c"/>
                </a:solidFill>
                <a:latin typeface="Segoe Print"/>
                <a:ea typeface="DejaVu Sans"/>
              </a:rPr>
              <a:t>unless head points to an empty linked list initially.</a:t>
            </a:r>
            <a:endParaRPr b="0" lang="en-GB" sz="1400" spc="-1" strike="noStrike">
              <a:latin typeface="Arial"/>
            </a:endParaRPr>
          </a:p>
        </p:txBody>
      </p:sp>
      <p:sp>
        <p:nvSpPr>
          <p:cNvPr id="1193" name="CustomShape 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3BC4348-7A34-48B4-A5BF-4319D4BC135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59" dur="indefinite" restart="never" nodeType="tmRoot">
          <p:childTnLst>
            <p:seq>
              <p:cTn id="1160" dur="indefinite" nodeType="mainSeq">
                <p:childTnLst>
                  <p:par>
                    <p:cTn id="1161" fill="hold">
                      <p:stCondLst>
                        <p:cond delay="indefinite"/>
                      </p:stCondLst>
                      <p:childTnLst>
                        <p:par>
                          <p:cTn id="1162" fill="hold">
                            <p:stCondLst>
                              <p:cond delay="0"/>
                            </p:stCondLst>
                            <p:childTnLst>
                              <p:par>
                                <p:cTn id="1163" nodeType="clickEffect" fill="hold" presetClass="entr" presetID="1">
                                  <p:stCondLst>
                                    <p:cond delay="0"/>
                                  </p:stCondLst>
                                  <p:childTnLst>
                                    <p:set>
                                      <p:cBhvr>
                                        <p:cTn id="1164" dur="1" fill="hold">
                                          <p:stCondLst>
                                            <p:cond delay="0"/>
                                          </p:stCondLst>
                                        </p:cTn>
                                        <p:tgtEl>
                                          <p:spTgt spid="1189"/>
                                        </p:tgtEl>
                                        <p:attrNameLst>
                                          <p:attrName>style.visibility</p:attrName>
                                        </p:attrNameLst>
                                      </p:cBhvr>
                                      <p:to>
                                        <p:strVal val="visible"/>
                                      </p:to>
                                    </p:set>
                                  </p:childTnLst>
                                </p:cTn>
                              </p:par>
                            </p:childTnLst>
                          </p:cTn>
                        </p:par>
                      </p:childTnLst>
                    </p:cTn>
                  </p:par>
                  <p:par>
                    <p:cTn id="1165" fill="hold">
                      <p:stCondLst>
                        <p:cond delay="indefinite"/>
                      </p:stCondLst>
                      <p:childTnLst>
                        <p:par>
                          <p:cTn id="1166" fill="hold">
                            <p:stCondLst>
                              <p:cond delay="0"/>
                            </p:stCondLst>
                            <p:childTnLst>
                              <p:par>
                                <p:cTn id="1167" nodeType="clickEffect" fill="hold" presetClass="entr" presetID="1">
                                  <p:stCondLst>
                                    <p:cond delay="0"/>
                                  </p:stCondLst>
                                  <p:childTnLst>
                                    <p:set>
                                      <p:cBhvr>
                                        <p:cTn id="1168" dur="1" fill="hold">
                                          <p:stCondLst>
                                            <p:cond delay="0"/>
                                          </p:stCondLst>
                                        </p:cTn>
                                        <p:tgtEl>
                                          <p:spTgt spid="1191"/>
                                        </p:tgtEl>
                                        <p:attrNameLst>
                                          <p:attrName>style.visibility</p:attrName>
                                        </p:attrNameLst>
                                      </p:cBhvr>
                                      <p:to>
                                        <p:strVal val="visible"/>
                                      </p:to>
                                    </p:set>
                                  </p:childTnLst>
                                </p:cTn>
                              </p:par>
                              <p:par>
                                <p:cTn id="1169" nodeType="withEffect" fill="hold" presetClass="entr" presetID="1">
                                  <p:stCondLst>
                                    <p:cond delay="0"/>
                                  </p:stCondLst>
                                  <p:childTnLst>
                                    <p:set>
                                      <p:cBhvr>
                                        <p:cTn id="1170" dur="1" fill="hold">
                                          <p:stCondLst>
                                            <p:cond delay="0"/>
                                          </p:stCondLst>
                                        </p:cTn>
                                        <p:tgtEl>
                                          <p:spTgt spid="1190"/>
                                        </p:tgtEl>
                                        <p:attrNameLst>
                                          <p:attrName>style.visibility</p:attrName>
                                        </p:attrNameLst>
                                      </p:cBhvr>
                                      <p:to>
                                        <p:strVal val="visible"/>
                                      </p:to>
                                    </p:set>
                                  </p:childTnLst>
                                </p:cTn>
                              </p:par>
                            </p:childTnLst>
                          </p:cTn>
                        </p:par>
                      </p:childTnLst>
                    </p:cTn>
                  </p:par>
                  <p:par>
                    <p:cTn id="1171" fill="hold">
                      <p:stCondLst>
                        <p:cond delay="indefinite"/>
                      </p:stCondLst>
                      <p:childTnLst>
                        <p:par>
                          <p:cTn id="1172" fill="hold">
                            <p:stCondLst>
                              <p:cond delay="0"/>
                            </p:stCondLst>
                            <p:childTnLst>
                              <p:par>
                                <p:cTn id="1173" nodeType="clickEffect" fill="hold" presetClass="entr" presetID="1">
                                  <p:stCondLst>
                                    <p:cond delay="0"/>
                                  </p:stCondLst>
                                  <p:childTnLst>
                                    <p:set>
                                      <p:cBhvr>
                                        <p:cTn id="1174" dur="1" fill="hold">
                                          <p:stCondLst>
                                            <p:cond delay="0"/>
                                          </p:stCondLst>
                                        </p:cTn>
                                        <p:tgtEl>
                                          <p:spTgt spid="11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Linked List</a:t>
            </a:r>
            <a:endParaRPr b="0" lang="en-GB" sz="4400" spc="-1" strike="noStrike">
              <a:latin typeface="Arial"/>
            </a:endParaRPr>
          </a:p>
        </p:txBody>
      </p:sp>
      <p:sp>
        <p:nvSpPr>
          <p:cNvPr id="11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Starting from an empty list, new nodes may be created and inserted into the linked list.</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 build a linked list in a forward manner:</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Always insert a new node at the end of the linked list</a:t>
            </a:r>
            <a:endParaRPr b="0" lang="en-GB" sz="20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 build a linked list in a backward manner:</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Always insert a new node at the beginning of the linked list</a:t>
            </a:r>
            <a:endParaRPr b="0" lang="en-GB" sz="2000" spc="-1" strike="noStrike">
              <a:latin typeface="Arial"/>
            </a:endParaRPr>
          </a:p>
        </p:txBody>
      </p:sp>
      <p:sp>
        <p:nvSpPr>
          <p:cNvPr id="1196" name="CustomShape 3"/>
          <p:cNvSpPr/>
          <p:nvPr/>
        </p:nvSpPr>
        <p:spPr>
          <a:xfrm>
            <a:off x="962280" y="4573800"/>
            <a:ext cx="6060960" cy="440280"/>
          </a:xfrm>
          <a:prstGeom prst="roundRect">
            <a:avLst>
              <a:gd name="adj" fmla="val 16667"/>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We start by defining an </a:t>
            </a:r>
            <a:r>
              <a:rPr b="1" lang="en-GB" sz="1400" spc="-1" strike="noStrike">
                <a:solidFill>
                  <a:srgbClr val="e46c0a"/>
                </a:solidFill>
                <a:latin typeface="Segoe Print"/>
                <a:ea typeface="DejaVu Sans"/>
              </a:rPr>
              <a:t>empty list</a:t>
            </a:r>
            <a:r>
              <a:rPr b="0" lang="en-GB" sz="1400" spc="-1" strike="noStrike">
                <a:solidFill>
                  <a:srgbClr val="000000"/>
                </a:solidFill>
                <a:latin typeface="Segoe Print"/>
                <a:ea typeface="DejaVu Sans"/>
              </a:rPr>
              <a:t>, i.e., a list without any node</a:t>
            </a:r>
            <a:endParaRPr b="0" lang="en-GB" sz="1400" spc="-1" strike="noStrike">
              <a:latin typeface="Arial"/>
            </a:endParaRPr>
          </a:p>
        </p:txBody>
      </p:sp>
      <p:sp>
        <p:nvSpPr>
          <p:cNvPr id="1197" name="CustomShape 4"/>
          <p:cNvSpPr/>
          <p:nvPr/>
        </p:nvSpPr>
        <p:spPr>
          <a:xfrm>
            <a:off x="2079000" y="5005800"/>
            <a:ext cx="3639600" cy="620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head = NULL;</a:t>
            </a:r>
            <a:endParaRPr b="0" lang="en-GB" sz="1600" spc="-1" strike="noStrike">
              <a:latin typeface="Arial"/>
            </a:endParaRPr>
          </a:p>
        </p:txBody>
      </p:sp>
      <p:sp>
        <p:nvSpPr>
          <p:cNvPr id="1198" name="CustomShape 5"/>
          <p:cNvSpPr/>
          <p:nvPr/>
        </p:nvSpPr>
        <p:spPr>
          <a:xfrm>
            <a:off x="6782040" y="515736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199" name="CustomShape 6"/>
          <p:cNvSpPr/>
          <p:nvPr/>
        </p:nvSpPr>
        <p:spPr>
          <a:xfrm>
            <a:off x="6240960" y="51832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00" name="CustomShape 7"/>
          <p:cNvSpPr/>
          <p:nvPr/>
        </p:nvSpPr>
        <p:spPr>
          <a:xfrm>
            <a:off x="7023960" y="530784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01" name="Group 8"/>
          <p:cNvGrpSpPr/>
          <p:nvPr/>
        </p:nvGrpSpPr>
        <p:grpSpPr>
          <a:xfrm>
            <a:off x="7465680" y="5190480"/>
            <a:ext cx="91800" cy="228600"/>
            <a:chOff x="7465680" y="5190480"/>
            <a:chExt cx="91800" cy="228600"/>
          </a:xfrm>
        </p:grpSpPr>
        <p:sp>
          <p:nvSpPr>
            <p:cNvPr id="1202" name="Line 9"/>
            <p:cNvSpPr/>
            <p:nvPr/>
          </p:nvSpPr>
          <p:spPr>
            <a:xfrm>
              <a:off x="7465680" y="5190480"/>
              <a:ext cx="360" cy="228600"/>
            </a:xfrm>
            <a:prstGeom prst="line">
              <a:avLst/>
            </a:prstGeom>
            <a:ln>
              <a:round/>
            </a:ln>
          </p:spPr>
          <p:style>
            <a:lnRef idx="2">
              <a:schemeClr val="accent1"/>
            </a:lnRef>
            <a:fillRef idx="0">
              <a:schemeClr val="accent1"/>
            </a:fillRef>
            <a:effectRef idx="1">
              <a:schemeClr val="accent1"/>
            </a:effectRef>
            <a:fontRef idx="minor"/>
          </p:style>
        </p:sp>
        <p:sp>
          <p:nvSpPr>
            <p:cNvPr id="1203" name="Line 10"/>
            <p:cNvSpPr/>
            <p:nvPr/>
          </p:nvSpPr>
          <p:spPr>
            <a:xfrm>
              <a:off x="7511400" y="5224320"/>
              <a:ext cx="360" cy="160560"/>
            </a:xfrm>
            <a:prstGeom prst="line">
              <a:avLst/>
            </a:prstGeom>
            <a:ln>
              <a:round/>
            </a:ln>
          </p:spPr>
          <p:style>
            <a:lnRef idx="2">
              <a:schemeClr val="accent1"/>
            </a:lnRef>
            <a:fillRef idx="0">
              <a:schemeClr val="accent1"/>
            </a:fillRef>
            <a:effectRef idx="1">
              <a:schemeClr val="accent1"/>
            </a:effectRef>
            <a:fontRef idx="minor"/>
          </p:style>
        </p:sp>
        <p:sp>
          <p:nvSpPr>
            <p:cNvPr id="1204" name="Line 11"/>
            <p:cNvSpPr/>
            <p:nvPr/>
          </p:nvSpPr>
          <p:spPr>
            <a:xfrm>
              <a:off x="7557120" y="524880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205" name="CustomShape 1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236A676-CD9A-4294-966C-5908A01E0D0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75" dur="indefinite" restart="never" nodeType="tmRoot">
          <p:childTnLst>
            <p:seq>
              <p:cTn id="1176" dur="indefinite" nodeType="mainSeq">
                <p:childTnLst>
                  <p:par>
                    <p:cTn id="1177" fill="hold">
                      <p:stCondLst>
                        <p:cond delay="indefinite"/>
                      </p:stCondLst>
                      <p:childTnLst>
                        <p:par>
                          <p:cTn id="1178" fill="hold">
                            <p:stCondLst>
                              <p:cond delay="0"/>
                            </p:stCondLst>
                            <p:childTnLst>
                              <p:par>
                                <p:cTn id="1179" nodeType="clickEffect" fill="hold" presetClass="entr" presetID="1">
                                  <p:stCondLst>
                                    <p:cond delay="0"/>
                                  </p:stCondLst>
                                  <p:childTnLst>
                                    <p:set>
                                      <p:cBhvr>
                                        <p:cTn id="1180" dur="1" fill="hold">
                                          <p:stCondLst>
                                            <p:cond delay="0"/>
                                          </p:stCondLst>
                                        </p:cTn>
                                        <p:tgtEl>
                                          <p:spTgt spid="1196"/>
                                        </p:tgtEl>
                                        <p:attrNameLst>
                                          <p:attrName>style.visibility</p:attrName>
                                        </p:attrNameLst>
                                      </p:cBhvr>
                                      <p:to>
                                        <p:strVal val="visible"/>
                                      </p:to>
                                    </p:set>
                                  </p:childTnLst>
                                </p:cTn>
                              </p:par>
                              <p:par>
                                <p:cTn id="1181" nodeType="withEffect" fill="hold" presetClass="entr" presetID="1">
                                  <p:stCondLst>
                                    <p:cond delay="0"/>
                                  </p:stCondLst>
                                  <p:childTnLst>
                                    <p:set>
                                      <p:cBhvr>
                                        <p:cTn id="1182" dur="1" fill="hold">
                                          <p:stCondLst>
                                            <p:cond delay="0"/>
                                          </p:stCondLst>
                                        </p:cTn>
                                        <p:tgtEl>
                                          <p:spTgt spid="1197"/>
                                        </p:tgtEl>
                                        <p:attrNameLst>
                                          <p:attrName>style.visibility</p:attrName>
                                        </p:attrNameLst>
                                      </p:cBhvr>
                                      <p:to>
                                        <p:strVal val="visible"/>
                                      </p:to>
                                    </p:set>
                                  </p:childTnLst>
                                </p:cTn>
                              </p:par>
                              <p:par>
                                <p:cTn id="1183" nodeType="withEffect" fill="hold" presetClass="entr" presetID="1">
                                  <p:stCondLst>
                                    <p:cond delay="0"/>
                                  </p:stCondLst>
                                  <p:childTnLst>
                                    <p:set>
                                      <p:cBhvr>
                                        <p:cTn id="1184" dur="1" fill="hold">
                                          <p:stCondLst>
                                            <p:cond delay="0"/>
                                          </p:stCondLst>
                                        </p:cTn>
                                        <p:tgtEl>
                                          <p:spTgt spid="1198"/>
                                        </p:tgtEl>
                                        <p:attrNameLst>
                                          <p:attrName>style.visibility</p:attrName>
                                        </p:attrNameLst>
                                      </p:cBhvr>
                                      <p:to>
                                        <p:strVal val="visible"/>
                                      </p:to>
                                    </p:set>
                                  </p:childTnLst>
                                </p:cTn>
                              </p:par>
                              <p:par>
                                <p:cTn id="1185" nodeType="withEffect" fill="hold" presetClass="entr" presetID="1">
                                  <p:stCondLst>
                                    <p:cond delay="0"/>
                                  </p:stCondLst>
                                  <p:childTnLst>
                                    <p:set>
                                      <p:cBhvr>
                                        <p:cTn id="1186" dur="1" fill="hold">
                                          <p:stCondLst>
                                            <p:cond delay="0"/>
                                          </p:stCondLst>
                                        </p:cTn>
                                        <p:tgtEl>
                                          <p:spTgt spid="1199"/>
                                        </p:tgtEl>
                                        <p:attrNameLst>
                                          <p:attrName>style.visibility</p:attrName>
                                        </p:attrNameLst>
                                      </p:cBhvr>
                                      <p:to>
                                        <p:strVal val="visible"/>
                                      </p:to>
                                    </p:set>
                                  </p:childTnLst>
                                </p:cTn>
                              </p:par>
                              <p:par>
                                <p:cTn id="1187" nodeType="withEffect" fill="hold" presetClass="entr" presetID="1">
                                  <p:stCondLst>
                                    <p:cond delay="0"/>
                                  </p:stCondLst>
                                  <p:childTnLst>
                                    <p:set>
                                      <p:cBhvr>
                                        <p:cTn id="1188" dur="1" fill="hold">
                                          <p:stCondLst>
                                            <p:cond delay="0"/>
                                          </p:stCondLst>
                                        </p:cTn>
                                        <p:tgtEl>
                                          <p:spTgt spid="1200"/>
                                        </p:tgtEl>
                                        <p:attrNameLst>
                                          <p:attrName>style.visibility</p:attrName>
                                        </p:attrNameLst>
                                      </p:cBhvr>
                                      <p:to>
                                        <p:strVal val="visible"/>
                                      </p:to>
                                    </p:set>
                                  </p:childTnLst>
                                </p:cTn>
                              </p:par>
                              <p:par>
                                <p:cTn id="1189" nodeType="withEffect" fill="hold" presetClass="entr" presetID="1">
                                  <p:stCondLst>
                                    <p:cond delay="0"/>
                                  </p:stCondLst>
                                  <p:childTnLst>
                                    <p:set>
                                      <p:cBhvr>
                                        <p:cTn id="1190" dur="1" fill="hold">
                                          <p:stCondLst>
                                            <p:cond delay="0"/>
                                          </p:stCondLst>
                                        </p:cTn>
                                        <p:tgtEl>
                                          <p:spTgt spid="12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Building a Linked List Backward</a:t>
            </a:r>
            <a:endParaRPr b="0" lang="en-GB" sz="4400" spc="-1" strike="noStrike">
              <a:latin typeface="Arial"/>
            </a:endParaRPr>
          </a:p>
        </p:txBody>
      </p:sp>
      <p:sp>
        <p:nvSpPr>
          <p:cNvPr id="1207" name="CustomShape 2"/>
          <p:cNvSpPr/>
          <p:nvPr/>
        </p:nvSpPr>
        <p:spPr>
          <a:xfrm>
            <a:off x="286560" y="1206720"/>
            <a:ext cx="8583840" cy="50209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now build a linked list in a backward manner by always </a:t>
            </a:r>
            <a:r>
              <a:rPr b="0" lang="en-GB" sz="2400" spc="-1" strike="noStrike">
                <a:solidFill>
                  <a:srgbClr val="31859c"/>
                </a:solidFill>
                <a:latin typeface="Calibri Light"/>
                <a:ea typeface="Calibri Light"/>
              </a:rPr>
              <a:t>inserting a new node at the beginning of the list</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208" name="CustomShape 3"/>
          <p:cNvSpPr/>
          <p:nvPr/>
        </p:nvSpPr>
        <p:spPr>
          <a:xfrm>
            <a:off x="789840" y="2103120"/>
            <a:ext cx="7887600" cy="14914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1. Create a new node and fill in the required info</a:t>
            </a:r>
            <a:endParaRPr b="0" lang="en-GB" sz="1400" spc="-1" strike="noStrike">
              <a:latin typeface="Arial"/>
            </a:endParaRPr>
          </a:p>
        </p:txBody>
      </p:sp>
      <p:sp>
        <p:nvSpPr>
          <p:cNvPr id="1209" name="CustomShape 4"/>
          <p:cNvSpPr/>
          <p:nvPr/>
        </p:nvSpPr>
        <p:spPr>
          <a:xfrm>
            <a:off x="1423440" y="2724120"/>
            <a:ext cx="4398840" cy="620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89;</a:t>
            </a:r>
            <a:endParaRPr b="0" lang="en-GB" sz="1600" spc="-1" strike="noStrike">
              <a:latin typeface="Arial"/>
            </a:endParaRPr>
          </a:p>
        </p:txBody>
      </p:sp>
      <p:grpSp>
        <p:nvGrpSpPr>
          <p:cNvPr id="1210" name="Group 5"/>
          <p:cNvGrpSpPr/>
          <p:nvPr/>
        </p:nvGrpSpPr>
        <p:grpSpPr>
          <a:xfrm>
            <a:off x="6575040" y="2981520"/>
            <a:ext cx="1206720" cy="328320"/>
            <a:chOff x="6575040" y="2981520"/>
            <a:chExt cx="1206720" cy="328320"/>
          </a:xfrm>
        </p:grpSpPr>
        <p:sp>
          <p:nvSpPr>
            <p:cNvPr id="1211" name="CustomShape 6"/>
            <p:cNvSpPr/>
            <p:nvPr/>
          </p:nvSpPr>
          <p:spPr>
            <a:xfrm>
              <a:off x="6575040" y="29815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212" name="CustomShape 7"/>
            <p:cNvSpPr/>
            <p:nvPr/>
          </p:nvSpPr>
          <p:spPr>
            <a:xfrm>
              <a:off x="7350120" y="29815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13" name="CustomShape 8"/>
          <p:cNvSpPr/>
          <p:nvPr/>
        </p:nvSpPr>
        <p:spPr>
          <a:xfrm>
            <a:off x="6603480" y="237996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14" name="CustomShape 9"/>
          <p:cNvSpPr/>
          <p:nvPr/>
        </p:nvSpPr>
        <p:spPr>
          <a:xfrm>
            <a:off x="6828120" y="2528280"/>
            <a:ext cx="360" cy="452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15" name="CustomShape 10"/>
          <p:cNvSpPr/>
          <p:nvPr/>
        </p:nvSpPr>
        <p:spPr>
          <a:xfrm>
            <a:off x="6325560" y="239760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16" name="CustomShape 11"/>
          <p:cNvSpPr/>
          <p:nvPr/>
        </p:nvSpPr>
        <p:spPr>
          <a:xfrm>
            <a:off x="789840" y="3595320"/>
            <a:ext cx="7887600" cy="14914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2. Have the </a:t>
            </a:r>
            <a:r>
              <a:rPr b="0" lang="en-GB" sz="1400" spc="-1" strike="noStrike">
                <a:solidFill>
                  <a:srgbClr val="000000"/>
                </a:solidFill>
                <a:latin typeface="Consolas"/>
                <a:ea typeface="Menlo"/>
              </a:rPr>
              <a:t>next</a:t>
            </a:r>
            <a:r>
              <a:rPr b="0" lang="en-GB" sz="1400" spc="-1" strike="noStrike">
                <a:solidFill>
                  <a:srgbClr val="000000"/>
                </a:solidFill>
                <a:latin typeface="Segoe Print"/>
                <a:ea typeface="Menlo"/>
              </a:rPr>
              <a:t> pointer of the new node points to the beginning of the list</a:t>
            </a:r>
            <a:endParaRPr b="0" lang="en-GB" sz="1400" spc="-1" strike="noStrike">
              <a:latin typeface="Arial"/>
            </a:endParaRPr>
          </a:p>
        </p:txBody>
      </p:sp>
      <p:grpSp>
        <p:nvGrpSpPr>
          <p:cNvPr id="1217" name="Group 12"/>
          <p:cNvGrpSpPr/>
          <p:nvPr/>
        </p:nvGrpSpPr>
        <p:grpSpPr>
          <a:xfrm>
            <a:off x="6575040" y="4613400"/>
            <a:ext cx="1206720" cy="328320"/>
            <a:chOff x="6575040" y="4613400"/>
            <a:chExt cx="1206720" cy="328320"/>
          </a:xfrm>
        </p:grpSpPr>
        <p:sp>
          <p:nvSpPr>
            <p:cNvPr id="1218" name="CustomShape 13"/>
            <p:cNvSpPr/>
            <p:nvPr/>
          </p:nvSpPr>
          <p:spPr>
            <a:xfrm>
              <a:off x="6575040" y="46134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219" name="CustomShape 14"/>
            <p:cNvSpPr/>
            <p:nvPr/>
          </p:nvSpPr>
          <p:spPr>
            <a:xfrm>
              <a:off x="7350120" y="46134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20" name="CustomShape 15"/>
          <p:cNvSpPr/>
          <p:nvPr/>
        </p:nvSpPr>
        <p:spPr>
          <a:xfrm>
            <a:off x="6603480" y="401184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21" name="CustomShape 16"/>
          <p:cNvSpPr/>
          <p:nvPr/>
        </p:nvSpPr>
        <p:spPr>
          <a:xfrm>
            <a:off x="6828120" y="4160160"/>
            <a:ext cx="360" cy="452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22" name="CustomShape 17"/>
          <p:cNvSpPr/>
          <p:nvPr/>
        </p:nvSpPr>
        <p:spPr>
          <a:xfrm>
            <a:off x="6325560" y="402948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23" name="CustomShape 18"/>
          <p:cNvSpPr/>
          <p:nvPr/>
        </p:nvSpPr>
        <p:spPr>
          <a:xfrm>
            <a:off x="7695720" y="403776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24" name="CustomShape 19"/>
          <p:cNvSpPr/>
          <p:nvPr/>
        </p:nvSpPr>
        <p:spPr>
          <a:xfrm>
            <a:off x="7154640" y="40640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25" name="CustomShape 20"/>
          <p:cNvSpPr/>
          <p:nvPr/>
        </p:nvSpPr>
        <p:spPr>
          <a:xfrm>
            <a:off x="7937640" y="41886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26" name="Group 21"/>
          <p:cNvGrpSpPr/>
          <p:nvPr/>
        </p:nvGrpSpPr>
        <p:grpSpPr>
          <a:xfrm>
            <a:off x="8379360" y="4071240"/>
            <a:ext cx="91800" cy="228600"/>
            <a:chOff x="8379360" y="4071240"/>
            <a:chExt cx="91800" cy="228600"/>
          </a:xfrm>
        </p:grpSpPr>
        <p:sp>
          <p:nvSpPr>
            <p:cNvPr id="1227" name="Line 22"/>
            <p:cNvSpPr/>
            <p:nvPr/>
          </p:nvSpPr>
          <p:spPr>
            <a:xfrm>
              <a:off x="8379360" y="4071240"/>
              <a:ext cx="360" cy="228600"/>
            </a:xfrm>
            <a:prstGeom prst="line">
              <a:avLst/>
            </a:prstGeom>
            <a:ln>
              <a:round/>
            </a:ln>
          </p:spPr>
          <p:style>
            <a:lnRef idx="2">
              <a:schemeClr val="accent1"/>
            </a:lnRef>
            <a:fillRef idx="0">
              <a:schemeClr val="accent1"/>
            </a:fillRef>
            <a:effectRef idx="1">
              <a:schemeClr val="accent1"/>
            </a:effectRef>
            <a:fontRef idx="minor"/>
          </p:style>
        </p:sp>
        <p:sp>
          <p:nvSpPr>
            <p:cNvPr id="1228" name="Line 23"/>
            <p:cNvSpPr/>
            <p:nvPr/>
          </p:nvSpPr>
          <p:spPr>
            <a:xfrm>
              <a:off x="8425080" y="4105080"/>
              <a:ext cx="360" cy="160560"/>
            </a:xfrm>
            <a:prstGeom prst="line">
              <a:avLst/>
            </a:prstGeom>
            <a:ln>
              <a:round/>
            </a:ln>
          </p:spPr>
          <p:style>
            <a:lnRef idx="2">
              <a:schemeClr val="accent1"/>
            </a:lnRef>
            <a:fillRef idx="0">
              <a:schemeClr val="accent1"/>
            </a:fillRef>
            <a:effectRef idx="1">
              <a:schemeClr val="accent1"/>
            </a:effectRef>
            <a:fontRef idx="minor"/>
          </p:style>
        </p:sp>
        <p:sp>
          <p:nvSpPr>
            <p:cNvPr id="1229" name="Line 24"/>
            <p:cNvSpPr/>
            <p:nvPr/>
          </p:nvSpPr>
          <p:spPr>
            <a:xfrm>
              <a:off x="8470800" y="412956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230" name="CustomShape 25"/>
          <p:cNvSpPr/>
          <p:nvPr/>
        </p:nvSpPr>
        <p:spPr>
          <a:xfrm>
            <a:off x="1423440" y="4116960"/>
            <a:ext cx="4398840" cy="620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head;</a:t>
            </a:r>
            <a:endParaRPr b="0" lang="en-GB" sz="1600" spc="-1" strike="noStrike">
              <a:latin typeface="Arial"/>
            </a:endParaRPr>
          </a:p>
        </p:txBody>
      </p:sp>
      <p:sp>
        <p:nvSpPr>
          <p:cNvPr id="1231" name="CustomShape 26"/>
          <p:cNvSpPr/>
          <p:nvPr/>
        </p:nvSpPr>
        <p:spPr>
          <a:xfrm flipV="1">
            <a:off x="7574040" y="4240800"/>
            <a:ext cx="785520" cy="538920"/>
          </a:xfrm>
          <a:prstGeom prst="bentConnector3">
            <a:avLst>
              <a:gd name="adj1" fmla="val 79626"/>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32" name="CustomShape 27"/>
          <p:cNvSpPr/>
          <p:nvPr/>
        </p:nvSpPr>
        <p:spPr>
          <a:xfrm>
            <a:off x="789840" y="5087880"/>
            <a:ext cx="7887600" cy="11397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3. Update the head pointer to point to the new node, i.e., the new head of the list</a:t>
            </a:r>
            <a:endParaRPr b="0" lang="en-GB" sz="1400" spc="-1" strike="noStrike">
              <a:latin typeface="Arial"/>
            </a:endParaRPr>
          </a:p>
        </p:txBody>
      </p:sp>
      <p:sp>
        <p:nvSpPr>
          <p:cNvPr id="1233" name="CustomShape 28"/>
          <p:cNvSpPr/>
          <p:nvPr/>
        </p:nvSpPr>
        <p:spPr>
          <a:xfrm>
            <a:off x="1423440" y="5469120"/>
            <a:ext cx="4398840" cy="620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p;</a:t>
            </a:r>
            <a:endParaRPr b="0" lang="en-GB" sz="1600" spc="-1" strike="noStrike">
              <a:latin typeface="Arial"/>
            </a:endParaRPr>
          </a:p>
        </p:txBody>
      </p:sp>
      <p:grpSp>
        <p:nvGrpSpPr>
          <p:cNvPr id="1234" name="Group 29"/>
          <p:cNvGrpSpPr/>
          <p:nvPr/>
        </p:nvGrpSpPr>
        <p:grpSpPr>
          <a:xfrm>
            <a:off x="6937560" y="5814360"/>
            <a:ext cx="1207080" cy="328320"/>
            <a:chOff x="6937560" y="5814360"/>
            <a:chExt cx="1207080" cy="328320"/>
          </a:xfrm>
        </p:grpSpPr>
        <p:sp>
          <p:nvSpPr>
            <p:cNvPr id="1235" name="CustomShape 30"/>
            <p:cNvSpPr/>
            <p:nvPr/>
          </p:nvSpPr>
          <p:spPr>
            <a:xfrm>
              <a:off x="6937560" y="58143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236" name="CustomShape 31"/>
            <p:cNvSpPr/>
            <p:nvPr/>
          </p:nvSpPr>
          <p:spPr>
            <a:xfrm>
              <a:off x="7713000" y="58143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37" name="CustomShape 32"/>
          <p:cNvSpPr/>
          <p:nvPr/>
        </p:nvSpPr>
        <p:spPr>
          <a:xfrm>
            <a:off x="6949080" y="542016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38" name="CustomShape 33"/>
          <p:cNvSpPr/>
          <p:nvPr/>
        </p:nvSpPr>
        <p:spPr>
          <a:xfrm>
            <a:off x="7165080" y="5578560"/>
            <a:ext cx="360" cy="235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39" name="CustomShape 34"/>
          <p:cNvSpPr/>
          <p:nvPr/>
        </p:nvSpPr>
        <p:spPr>
          <a:xfrm>
            <a:off x="6722640" y="544608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40" name="CustomShape 35"/>
          <p:cNvSpPr/>
          <p:nvPr/>
        </p:nvSpPr>
        <p:spPr>
          <a:xfrm>
            <a:off x="6252120" y="581436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41" name="CustomShape 36"/>
          <p:cNvSpPr/>
          <p:nvPr/>
        </p:nvSpPr>
        <p:spPr>
          <a:xfrm>
            <a:off x="5973120" y="55846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42" name="CustomShape 37"/>
          <p:cNvSpPr/>
          <p:nvPr/>
        </p:nvSpPr>
        <p:spPr>
          <a:xfrm>
            <a:off x="6494040" y="59652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43" name="CustomShape 38"/>
          <p:cNvSpPr/>
          <p:nvPr/>
        </p:nvSpPr>
        <p:spPr>
          <a:xfrm>
            <a:off x="7937640" y="597924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44" name="Group 39"/>
          <p:cNvGrpSpPr/>
          <p:nvPr/>
        </p:nvGrpSpPr>
        <p:grpSpPr>
          <a:xfrm>
            <a:off x="8379360" y="5861520"/>
            <a:ext cx="91800" cy="228600"/>
            <a:chOff x="8379360" y="5861520"/>
            <a:chExt cx="91800" cy="228600"/>
          </a:xfrm>
        </p:grpSpPr>
        <p:sp>
          <p:nvSpPr>
            <p:cNvPr id="1245" name="Line 40"/>
            <p:cNvSpPr/>
            <p:nvPr/>
          </p:nvSpPr>
          <p:spPr>
            <a:xfrm>
              <a:off x="8379360" y="5861520"/>
              <a:ext cx="360" cy="228600"/>
            </a:xfrm>
            <a:prstGeom prst="line">
              <a:avLst/>
            </a:prstGeom>
            <a:ln>
              <a:round/>
            </a:ln>
          </p:spPr>
          <p:style>
            <a:lnRef idx="2">
              <a:schemeClr val="accent1"/>
            </a:lnRef>
            <a:fillRef idx="0">
              <a:schemeClr val="accent1"/>
            </a:fillRef>
            <a:effectRef idx="1">
              <a:schemeClr val="accent1"/>
            </a:effectRef>
            <a:fontRef idx="minor"/>
          </p:style>
        </p:sp>
        <p:sp>
          <p:nvSpPr>
            <p:cNvPr id="1246" name="Line 41"/>
            <p:cNvSpPr/>
            <p:nvPr/>
          </p:nvSpPr>
          <p:spPr>
            <a:xfrm>
              <a:off x="8425080" y="5895360"/>
              <a:ext cx="360" cy="160920"/>
            </a:xfrm>
            <a:prstGeom prst="line">
              <a:avLst/>
            </a:prstGeom>
            <a:ln>
              <a:round/>
            </a:ln>
          </p:spPr>
          <p:style>
            <a:lnRef idx="2">
              <a:schemeClr val="accent1"/>
            </a:lnRef>
            <a:fillRef idx="0">
              <a:schemeClr val="accent1"/>
            </a:fillRef>
            <a:effectRef idx="1">
              <a:schemeClr val="accent1"/>
            </a:effectRef>
            <a:fontRef idx="minor"/>
          </p:style>
        </p:sp>
        <p:sp>
          <p:nvSpPr>
            <p:cNvPr id="1247" name="Line 42"/>
            <p:cNvSpPr/>
            <p:nvPr/>
          </p:nvSpPr>
          <p:spPr>
            <a:xfrm>
              <a:off x="8470800" y="591984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248" name="CustomShape 43"/>
          <p:cNvSpPr/>
          <p:nvPr/>
        </p:nvSpPr>
        <p:spPr>
          <a:xfrm>
            <a:off x="282960" y="6202440"/>
            <a:ext cx="3429360" cy="3031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0" lang="en-GB" sz="1400" spc="-1" strike="noStrike">
                <a:solidFill>
                  <a:srgbClr val="000000"/>
                </a:solidFill>
                <a:latin typeface="Segoe Print"/>
                <a:ea typeface="DejaVu Sans"/>
              </a:rPr>
              <a:t>Now we have a list with one node.</a:t>
            </a:r>
            <a:endParaRPr b="0" lang="en-GB" sz="1400" spc="-1" strike="noStrike">
              <a:latin typeface="Arial"/>
            </a:endParaRPr>
          </a:p>
        </p:txBody>
      </p:sp>
      <p:sp>
        <p:nvSpPr>
          <p:cNvPr id="1249" name="CustomShape 4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09FAB19-4272-450F-A325-639039DE487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91" dur="indefinite" restart="never" nodeType="tmRoot">
          <p:childTnLst>
            <p:seq>
              <p:cTn id="1192" dur="indefinite" nodeType="mainSeq">
                <p:childTnLst>
                  <p:par>
                    <p:cTn id="1193" fill="hold">
                      <p:stCondLst>
                        <p:cond delay="indefinite"/>
                      </p:stCondLst>
                      <p:childTnLst>
                        <p:par>
                          <p:cTn id="1194" fill="hold">
                            <p:stCondLst>
                              <p:cond delay="0"/>
                            </p:stCondLst>
                            <p:childTnLst>
                              <p:par>
                                <p:cTn id="1195" nodeType="clickEffect" fill="hold" presetClass="entr" presetID="1">
                                  <p:stCondLst>
                                    <p:cond delay="0"/>
                                  </p:stCondLst>
                                  <p:childTnLst>
                                    <p:set>
                                      <p:cBhvr>
                                        <p:cTn id="1196" dur="1" fill="hold">
                                          <p:stCondLst>
                                            <p:cond delay="0"/>
                                          </p:stCondLst>
                                        </p:cTn>
                                        <p:tgtEl>
                                          <p:spTgt spid="1208"/>
                                        </p:tgtEl>
                                        <p:attrNameLst>
                                          <p:attrName>style.visibility</p:attrName>
                                        </p:attrNameLst>
                                      </p:cBhvr>
                                      <p:to>
                                        <p:strVal val="visible"/>
                                      </p:to>
                                    </p:set>
                                  </p:childTnLst>
                                </p:cTn>
                              </p:par>
                              <p:par>
                                <p:cTn id="1197" nodeType="withEffect" fill="hold" presetClass="entr" presetID="1">
                                  <p:stCondLst>
                                    <p:cond delay="0"/>
                                  </p:stCondLst>
                                  <p:childTnLst>
                                    <p:set>
                                      <p:cBhvr>
                                        <p:cTn id="1198" dur="1" fill="hold">
                                          <p:stCondLst>
                                            <p:cond delay="0"/>
                                          </p:stCondLst>
                                        </p:cTn>
                                        <p:tgtEl>
                                          <p:spTgt spid="1209"/>
                                        </p:tgtEl>
                                        <p:attrNameLst>
                                          <p:attrName>style.visibility</p:attrName>
                                        </p:attrNameLst>
                                      </p:cBhvr>
                                      <p:to>
                                        <p:strVal val="visible"/>
                                      </p:to>
                                    </p:set>
                                  </p:childTnLst>
                                </p:cTn>
                              </p:par>
                              <p:par>
                                <p:cTn id="1199" nodeType="withEffect" fill="hold" presetClass="entr" presetID="1">
                                  <p:stCondLst>
                                    <p:cond delay="0"/>
                                  </p:stCondLst>
                                  <p:childTnLst>
                                    <p:set>
                                      <p:cBhvr>
                                        <p:cTn id="1200" dur="1" fill="hold">
                                          <p:stCondLst>
                                            <p:cond delay="0"/>
                                          </p:stCondLst>
                                        </p:cTn>
                                        <p:tgtEl>
                                          <p:spTgt spid="1210"/>
                                        </p:tgtEl>
                                        <p:attrNameLst>
                                          <p:attrName>style.visibility</p:attrName>
                                        </p:attrNameLst>
                                      </p:cBhvr>
                                      <p:to>
                                        <p:strVal val="visible"/>
                                      </p:to>
                                    </p:set>
                                  </p:childTnLst>
                                </p:cTn>
                              </p:par>
                              <p:par>
                                <p:cTn id="1201" nodeType="withEffect" fill="hold" presetClass="entr" presetID="1">
                                  <p:stCondLst>
                                    <p:cond delay="0"/>
                                  </p:stCondLst>
                                  <p:childTnLst>
                                    <p:set>
                                      <p:cBhvr>
                                        <p:cTn id="1202" dur="1" fill="hold">
                                          <p:stCondLst>
                                            <p:cond delay="0"/>
                                          </p:stCondLst>
                                        </p:cTn>
                                        <p:tgtEl>
                                          <p:spTgt spid="1213"/>
                                        </p:tgtEl>
                                        <p:attrNameLst>
                                          <p:attrName>style.visibility</p:attrName>
                                        </p:attrNameLst>
                                      </p:cBhvr>
                                      <p:to>
                                        <p:strVal val="visible"/>
                                      </p:to>
                                    </p:set>
                                  </p:childTnLst>
                                </p:cTn>
                              </p:par>
                              <p:par>
                                <p:cTn id="1203" nodeType="withEffect" fill="hold" presetClass="entr" presetID="1">
                                  <p:stCondLst>
                                    <p:cond delay="0"/>
                                  </p:stCondLst>
                                  <p:childTnLst>
                                    <p:set>
                                      <p:cBhvr>
                                        <p:cTn id="1204" dur="1" fill="hold">
                                          <p:stCondLst>
                                            <p:cond delay="0"/>
                                          </p:stCondLst>
                                        </p:cTn>
                                        <p:tgtEl>
                                          <p:spTgt spid="1214"/>
                                        </p:tgtEl>
                                        <p:attrNameLst>
                                          <p:attrName>style.visibility</p:attrName>
                                        </p:attrNameLst>
                                      </p:cBhvr>
                                      <p:to>
                                        <p:strVal val="visible"/>
                                      </p:to>
                                    </p:set>
                                  </p:childTnLst>
                                </p:cTn>
                              </p:par>
                              <p:par>
                                <p:cTn id="1205" nodeType="withEffect" fill="hold" presetClass="entr" presetID="1">
                                  <p:stCondLst>
                                    <p:cond delay="0"/>
                                  </p:stCondLst>
                                  <p:childTnLst>
                                    <p:set>
                                      <p:cBhvr>
                                        <p:cTn id="1206" dur="1" fill="hold">
                                          <p:stCondLst>
                                            <p:cond delay="0"/>
                                          </p:stCondLst>
                                        </p:cTn>
                                        <p:tgtEl>
                                          <p:spTgt spid="1215"/>
                                        </p:tgtEl>
                                        <p:attrNameLst>
                                          <p:attrName>style.visibility</p:attrName>
                                        </p:attrNameLst>
                                      </p:cBhvr>
                                      <p:to>
                                        <p:strVal val="visible"/>
                                      </p:to>
                                    </p:set>
                                  </p:childTnLst>
                                </p:cTn>
                              </p:par>
                            </p:childTnLst>
                          </p:cTn>
                        </p:par>
                      </p:childTnLst>
                    </p:cTn>
                  </p:par>
                  <p:par>
                    <p:cTn id="1207" fill="hold">
                      <p:stCondLst>
                        <p:cond delay="indefinite"/>
                      </p:stCondLst>
                      <p:childTnLst>
                        <p:par>
                          <p:cTn id="1208" fill="hold">
                            <p:stCondLst>
                              <p:cond delay="0"/>
                            </p:stCondLst>
                            <p:childTnLst>
                              <p:par>
                                <p:cTn id="1209" nodeType="clickEffect" fill="hold" presetClass="entr" presetID="1">
                                  <p:stCondLst>
                                    <p:cond delay="0"/>
                                  </p:stCondLst>
                                  <p:childTnLst>
                                    <p:set>
                                      <p:cBhvr>
                                        <p:cTn id="1210" dur="1" fill="hold">
                                          <p:stCondLst>
                                            <p:cond delay="0"/>
                                          </p:stCondLst>
                                        </p:cTn>
                                        <p:tgtEl>
                                          <p:spTgt spid="1216"/>
                                        </p:tgtEl>
                                        <p:attrNameLst>
                                          <p:attrName>style.visibility</p:attrName>
                                        </p:attrNameLst>
                                      </p:cBhvr>
                                      <p:to>
                                        <p:strVal val="visible"/>
                                      </p:to>
                                    </p:set>
                                  </p:childTnLst>
                                </p:cTn>
                              </p:par>
                              <p:par>
                                <p:cTn id="1211" nodeType="withEffect" fill="hold" presetClass="entr" presetID="1">
                                  <p:stCondLst>
                                    <p:cond delay="0"/>
                                  </p:stCondLst>
                                  <p:childTnLst>
                                    <p:set>
                                      <p:cBhvr>
                                        <p:cTn id="1212" dur="1" fill="hold">
                                          <p:stCondLst>
                                            <p:cond delay="0"/>
                                          </p:stCondLst>
                                        </p:cTn>
                                        <p:tgtEl>
                                          <p:spTgt spid="1217"/>
                                        </p:tgtEl>
                                        <p:attrNameLst>
                                          <p:attrName>style.visibility</p:attrName>
                                        </p:attrNameLst>
                                      </p:cBhvr>
                                      <p:to>
                                        <p:strVal val="visible"/>
                                      </p:to>
                                    </p:set>
                                  </p:childTnLst>
                                </p:cTn>
                              </p:par>
                              <p:par>
                                <p:cTn id="1213" nodeType="withEffect" fill="hold" presetClass="entr" presetID="1">
                                  <p:stCondLst>
                                    <p:cond delay="0"/>
                                  </p:stCondLst>
                                  <p:childTnLst>
                                    <p:set>
                                      <p:cBhvr>
                                        <p:cTn id="1214" dur="1" fill="hold">
                                          <p:stCondLst>
                                            <p:cond delay="0"/>
                                          </p:stCondLst>
                                        </p:cTn>
                                        <p:tgtEl>
                                          <p:spTgt spid="1220"/>
                                        </p:tgtEl>
                                        <p:attrNameLst>
                                          <p:attrName>style.visibility</p:attrName>
                                        </p:attrNameLst>
                                      </p:cBhvr>
                                      <p:to>
                                        <p:strVal val="visible"/>
                                      </p:to>
                                    </p:set>
                                  </p:childTnLst>
                                </p:cTn>
                              </p:par>
                              <p:par>
                                <p:cTn id="1215" nodeType="withEffect" fill="hold" presetClass="entr" presetID="1">
                                  <p:stCondLst>
                                    <p:cond delay="0"/>
                                  </p:stCondLst>
                                  <p:childTnLst>
                                    <p:set>
                                      <p:cBhvr>
                                        <p:cTn id="1216" dur="1" fill="hold">
                                          <p:stCondLst>
                                            <p:cond delay="0"/>
                                          </p:stCondLst>
                                        </p:cTn>
                                        <p:tgtEl>
                                          <p:spTgt spid="1221"/>
                                        </p:tgtEl>
                                        <p:attrNameLst>
                                          <p:attrName>style.visibility</p:attrName>
                                        </p:attrNameLst>
                                      </p:cBhvr>
                                      <p:to>
                                        <p:strVal val="visible"/>
                                      </p:to>
                                    </p:set>
                                  </p:childTnLst>
                                </p:cTn>
                              </p:par>
                              <p:par>
                                <p:cTn id="1217" nodeType="withEffect" fill="hold" presetClass="entr" presetID="1">
                                  <p:stCondLst>
                                    <p:cond delay="0"/>
                                  </p:stCondLst>
                                  <p:childTnLst>
                                    <p:set>
                                      <p:cBhvr>
                                        <p:cTn id="1218" dur="1" fill="hold">
                                          <p:stCondLst>
                                            <p:cond delay="0"/>
                                          </p:stCondLst>
                                        </p:cTn>
                                        <p:tgtEl>
                                          <p:spTgt spid="1222"/>
                                        </p:tgtEl>
                                        <p:attrNameLst>
                                          <p:attrName>style.visibility</p:attrName>
                                        </p:attrNameLst>
                                      </p:cBhvr>
                                      <p:to>
                                        <p:strVal val="visible"/>
                                      </p:to>
                                    </p:set>
                                  </p:childTnLst>
                                </p:cTn>
                              </p:par>
                              <p:par>
                                <p:cTn id="1219" nodeType="withEffect" fill="hold" presetClass="entr" presetID="1">
                                  <p:stCondLst>
                                    <p:cond delay="0"/>
                                  </p:stCondLst>
                                  <p:childTnLst>
                                    <p:set>
                                      <p:cBhvr>
                                        <p:cTn id="1220" dur="1" fill="hold">
                                          <p:stCondLst>
                                            <p:cond delay="0"/>
                                          </p:stCondLst>
                                        </p:cTn>
                                        <p:tgtEl>
                                          <p:spTgt spid="1223"/>
                                        </p:tgtEl>
                                        <p:attrNameLst>
                                          <p:attrName>style.visibility</p:attrName>
                                        </p:attrNameLst>
                                      </p:cBhvr>
                                      <p:to>
                                        <p:strVal val="visible"/>
                                      </p:to>
                                    </p:set>
                                  </p:childTnLst>
                                </p:cTn>
                              </p:par>
                              <p:par>
                                <p:cTn id="1221" nodeType="withEffect" fill="hold" presetClass="entr" presetID="1">
                                  <p:stCondLst>
                                    <p:cond delay="0"/>
                                  </p:stCondLst>
                                  <p:childTnLst>
                                    <p:set>
                                      <p:cBhvr>
                                        <p:cTn id="1222" dur="1" fill="hold">
                                          <p:stCondLst>
                                            <p:cond delay="0"/>
                                          </p:stCondLst>
                                        </p:cTn>
                                        <p:tgtEl>
                                          <p:spTgt spid="1224"/>
                                        </p:tgtEl>
                                        <p:attrNameLst>
                                          <p:attrName>style.visibility</p:attrName>
                                        </p:attrNameLst>
                                      </p:cBhvr>
                                      <p:to>
                                        <p:strVal val="visible"/>
                                      </p:to>
                                    </p:set>
                                  </p:childTnLst>
                                </p:cTn>
                              </p:par>
                              <p:par>
                                <p:cTn id="1223" nodeType="withEffect" fill="hold" presetClass="entr" presetID="1">
                                  <p:stCondLst>
                                    <p:cond delay="0"/>
                                  </p:stCondLst>
                                  <p:childTnLst>
                                    <p:set>
                                      <p:cBhvr>
                                        <p:cTn id="1224" dur="1" fill="hold">
                                          <p:stCondLst>
                                            <p:cond delay="0"/>
                                          </p:stCondLst>
                                        </p:cTn>
                                        <p:tgtEl>
                                          <p:spTgt spid="1225"/>
                                        </p:tgtEl>
                                        <p:attrNameLst>
                                          <p:attrName>style.visibility</p:attrName>
                                        </p:attrNameLst>
                                      </p:cBhvr>
                                      <p:to>
                                        <p:strVal val="visible"/>
                                      </p:to>
                                    </p:set>
                                  </p:childTnLst>
                                </p:cTn>
                              </p:par>
                              <p:par>
                                <p:cTn id="1225" nodeType="withEffect" fill="hold" presetClass="entr" presetID="1">
                                  <p:stCondLst>
                                    <p:cond delay="0"/>
                                  </p:stCondLst>
                                  <p:childTnLst>
                                    <p:set>
                                      <p:cBhvr>
                                        <p:cTn id="1226" dur="1" fill="hold">
                                          <p:stCondLst>
                                            <p:cond delay="0"/>
                                          </p:stCondLst>
                                        </p:cTn>
                                        <p:tgtEl>
                                          <p:spTgt spid="1226"/>
                                        </p:tgtEl>
                                        <p:attrNameLst>
                                          <p:attrName>style.visibility</p:attrName>
                                        </p:attrNameLst>
                                      </p:cBhvr>
                                      <p:to>
                                        <p:strVal val="visible"/>
                                      </p:to>
                                    </p:set>
                                  </p:childTnLst>
                                </p:cTn>
                              </p:par>
                              <p:par>
                                <p:cTn id="1227" nodeType="withEffect" fill="hold" presetClass="entr" presetID="1">
                                  <p:stCondLst>
                                    <p:cond delay="0"/>
                                  </p:stCondLst>
                                  <p:childTnLst>
                                    <p:set>
                                      <p:cBhvr>
                                        <p:cTn id="1228" dur="1" fill="hold">
                                          <p:stCondLst>
                                            <p:cond delay="0"/>
                                          </p:stCondLst>
                                        </p:cTn>
                                        <p:tgtEl>
                                          <p:spTgt spid="1230"/>
                                        </p:tgtEl>
                                        <p:attrNameLst>
                                          <p:attrName>style.visibility</p:attrName>
                                        </p:attrNameLst>
                                      </p:cBhvr>
                                      <p:to>
                                        <p:strVal val="visible"/>
                                      </p:to>
                                    </p:set>
                                  </p:childTnLst>
                                </p:cTn>
                              </p:par>
                              <p:par>
                                <p:cTn id="1229" nodeType="withEffect" fill="hold" presetClass="entr" presetID="1">
                                  <p:stCondLst>
                                    <p:cond delay="0"/>
                                  </p:stCondLst>
                                  <p:childTnLst>
                                    <p:set>
                                      <p:cBhvr>
                                        <p:cTn id="1230" dur="1" fill="hold">
                                          <p:stCondLst>
                                            <p:cond delay="0"/>
                                          </p:stCondLst>
                                        </p:cTn>
                                        <p:tgtEl>
                                          <p:spTgt spid="1231"/>
                                        </p:tgtEl>
                                        <p:attrNameLst>
                                          <p:attrName>style.visibility</p:attrName>
                                        </p:attrNameLst>
                                      </p:cBhvr>
                                      <p:to>
                                        <p:strVal val="visible"/>
                                      </p:to>
                                    </p:set>
                                  </p:childTnLst>
                                </p:cTn>
                              </p:par>
                            </p:childTnLst>
                          </p:cTn>
                        </p:par>
                      </p:childTnLst>
                    </p:cTn>
                  </p:par>
                  <p:par>
                    <p:cTn id="1231" fill="hold">
                      <p:stCondLst>
                        <p:cond delay="indefinite"/>
                      </p:stCondLst>
                      <p:childTnLst>
                        <p:par>
                          <p:cTn id="1232" fill="hold">
                            <p:stCondLst>
                              <p:cond delay="0"/>
                            </p:stCondLst>
                            <p:childTnLst>
                              <p:par>
                                <p:cTn id="1233" nodeType="clickEffect" fill="hold" presetClass="entr" presetID="1">
                                  <p:stCondLst>
                                    <p:cond delay="0"/>
                                  </p:stCondLst>
                                  <p:childTnLst>
                                    <p:set>
                                      <p:cBhvr>
                                        <p:cTn id="1234" dur="1" fill="hold">
                                          <p:stCondLst>
                                            <p:cond delay="0"/>
                                          </p:stCondLst>
                                        </p:cTn>
                                        <p:tgtEl>
                                          <p:spTgt spid="1232"/>
                                        </p:tgtEl>
                                        <p:attrNameLst>
                                          <p:attrName>style.visibility</p:attrName>
                                        </p:attrNameLst>
                                      </p:cBhvr>
                                      <p:to>
                                        <p:strVal val="visible"/>
                                      </p:to>
                                    </p:set>
                                  </p:childTnLst>
                                </p:cTn>
                              </p:par>
                              <p:par>
                                <p:cTn id="1235" nodeType="withEffect" fill="hold" presetClass="entr" presetID="1">
                                  <p:stCondLst>
                                    <p:cond delay="0"/>
                                  </p:stCondLst>
                                  <p:childTnLst>
                                    <p:set>
                                      <p:cBhvr>
                                        <p:cTn id="1236" dur="1" fill="hold">
                                          <p:stCondLst>
                                            <p:cond delay="0"/>
                                          </p:stCondLst>
                                        </p:cTn>
                                        <p:tgtEl>
                                          <p:spTgt spid="1233"/>
                                        </p:tgtEl>
                                        <p:attrNameLst>
                                          <p:attrName>style.visibility</p:attrName>
                                        </p:attrNameLst>
                                      </p:cBhvr>
                                      <p:to>
                                        <p:strVal val="visible"/>
                                      </p:to>
                                    </p:set>
                                  </p:childTnLst>
                                </p:cTn>
                              </p:par>
                              <p:par>
                                <p:cTn id="1237" nodeType="withEffect" fill="hold" presetClass="entr" presetID="1">
                                  <p:stCondLst>
                                    <p:cond delay="0"/>
                                  </p:stCondLst>
                                  <p:childTnLst>
                                    <p:set>
                                      <p:cBhvr>
                                        <p:cTn id="1238" dur="1" fill="hold">
                                          <p:stCondLst>
                                            <p:cond delay="0"/>
                                          </p:stCondLst>
                                        </p:cTn>
                                        <p:tgtEl>
                                          <p:spTgt spid="1234"/>
                                        </p:tgtEl>
                                        <p:attrNameLst>
                                          <p:attrName>style.visibility</p:attrName>
                                        </p:attrNameLst>
                                      </p:cBhvr>
                                      <p:to>
                                        <p:strVal val="visible"/>
                                      </p:to>
                                    </p:set>
                                  </p:childTnLst>
                                </p:cTn>
                              </p:par>
                              <p:par>
                                <p:cTn id="1239" nodeType="withEffect" fill="hold" presetClass="entr" presetID="1">
                                  <p:stCondLst>
                                    <p:cond delay="0"/>
                                  </p:stCondLst>
                                  <p:childTnLst>
                                    <p:set>
                                      <p:cBhvr>
                                        <p:cTn id="1240" dur="1" fill="hold">
                                          <p:stCondLst>
                                            <p:cond delay="0"/>
                                          </p:stCondLst>
                                        </p:cTn>
                                        <p:tgtEl>
                                          <p:spTgt spid="1237"/>
                                        </p:tgtEl>
                                        <p:attrNameLst>
                                          <p:attrName>style.visibility</p:attrName>
                                        </p:attrNameLst>
                                      </p:cBhvr>
                                      <p:to>
                                        <p:strVal val="visible"/>
                                      </p:to>
                                    </p:set>
                                  </p:childTnLst>
                                </p:cTn>
                              </p:par>
                              <p:par>
                                <p:cTn id="1241" nodeType="withEffect" fill="hold" presetClass="entr" presetID="1">
                                  <p:stCondLst>
                                    <p:cond delay="0"/>
                                  </p:stCondLst>
                                  <p:childTnLst>
                                    <p:set>
                                      <p:cBhvr>
                                        <p:cTn id="1242" dur="1" fill="hold">
                                          <p:stCondLst>
                                            <p:cond delay="0"/>
                                          </p:stCondLst>
                                        </p:cTn>
                                        <p:tgtEl>
                                          <p:spTgt spid="1238"/>
                                        </p:tgtEl>
                                        <p:attrNameLst>
                                          <p:attrName>style.visibility</p:attrName>
                                        </p:attrNameLst>
                                      </p:cBhvr>
                                      <p:to>
                                        <p:strVal val="visible"/>
                                      </p:to>
                                    </p:set>
                                  </p:childTnLst>
                                </p:cTn>
                              </p:par>
                              <p:par>
                                <p:cTn id="1243" nodeType="withEffect" fill="hold" presetClass="entr" presetID="1">
                                  <p:stCondLst>
                                    <p:cond delay="0"/>
                                  </p:stCondLst>
                                  <p:childTnLst>
                                    <p:set>
                                      <p:cBhvr>
                                        <p:cTn id="1244" dur="1" fill="hold">
                                          <p:stCondLst>
                                            <p:cond delay="0"/>
                                          </p:stCondLst>
                                        </p:cTn>
                                        <p:tgtEl>
                                          <p:spTgt spid="1239"/>
                                        </p:tgtEl>
                                        <p:attrNameLst>
                                          <p:attrName>style.visibility</p:attrName>
                                        </p:attrNameLst>
                                      </p:cBhvr>
                                      <p:to>
                                        <p:strVal val="visible"/>
                                      </p:to>
                                    </p:set>
                                  </p:childTnLst>
                                </p:cTn>
                              </p:par>
                              <p:par>
                                <p:cTn id="1245" nodeType="withEffect" fill="hold" presetClass="entr" presetID="1">
                                  <p:stCondLst>
                                    <p:cond delay="0"/>
                                  </p:stCondLst>
                                  <p:childTnLst>
                                    <p:set>
                                      <p:cBhvr>
                                        <p:cTn id="1246" dur="1" fill="hold">
                                          <p:stCondLst>
                                            <p:cond delay="0"/>
                                          </p:stCondLst>
                                        </p:cTn>
                                        <p:tgtEl>
                                          <p:spTgt spid="1240"/>
                                        </p:tgtEl>
                                        <p:attrNameLst>
                                          <p:attrName>style.visibility</p:attrName>
                                        </p:attrNameLst>
                                      </p:cBhvr>
                                      <p:to>
                                        <p:strVal val="visible"/>
                                      </p:to>
                                    </p:set>
                                  </p:childTnLst>
                                </p:cTn>
                              </p:par>
                              <p:par>
                                <p:cTn id="1247" nodeType="withEffect" fill="hold" presetClass="entr" presetID="1">
                                  <p:stCondLst>
                                    <p:cond delay="0"/>
                                  </p:stCondLst>
                                  <p:childTnLst>
                                    <p:set>
                                      <p:cBhvr>
                                        <p:cTn id="1248" dur="1" fill="hold">
                                          <p:stCondLst>
                                            <p:cond delay="0"/>
                                          </p:stCondLst>
                                        </p:cTn>
                                        <p:tgtEl>
                                          <p:spTgt spid="1241"/>
                                        </p:tgtEl>
                                        <p:attrNameLst>
                                          <p:attrName>style.visibility</p:attrName>
                                        </p:attrNameLst>
                                      </p:cBhvr>
                                      <p:to>
                                        <p:strVal val="visible"/>
                                      </p:to>
                                    </p:set>
                                  </p:childTnLst>
                                </p:cTn>
                              </p:par>
                              <p:par>
                                <p:cTn id="1249" nodeType="withEffect" fill="hold" presetClass="entr" presetID="1">
                                  <p:stCondLst>
                                    <p:cond delay="0"/>
                                  </p:stCondLst>
                                  <p:childTnLst>
                                    <p:set>
                                      <p:cBhvr>
                                        <p:cTn id="1250" dur="1" fill="hold">
                                          <p:stCondLst>
                                            <p:cond delay="0"/>
                                          </p:stCondLst>
                                        </p:cTn>
                                        <p:tgtEl>
                                          <p:spTgt spid="1242"/>
                                        </p:tgtEl>
                                        <p:attrNameLst>
                                          <p:attrName>style.visibility</p:attrName>
                                        </p:attrNameLst>
                                      </p:cBhvr>
                                      <p:to>
                                        <p:strVal val="visible"/>
                                      </p:to>
                                    </p:set>
                                  </p:childTnLst>
                                </p:cTn>
                              </p:par>
                              <p:par>
                                <p:cTn id="1251" nodeType="withEffect" fill="hold" presetClass="entr" presetID="1">
                                  <p:stCondLst>
                                    <p:cond delay="0"/>
                                  </p:stCondLst>
                                  <p:childTnLst>
                                    <p:set>
                                      <p:cBhvr>
                                        <p:cTn id="1252" dur="1" fill="hold">
                                          <p:stCondLst>
                                            <p:cond delay="0"/>
                                          </p:stCondLst>
                                        </p:cTn>
                                        <p:tgtEl>
                                          <p:spTgt spid="1243"/>
                                        </p:tgtEl>
                                        <p:attrNameLst>
                                          <p:attrName>style.visibility</p:attrName>
                                        </p:attrNameLst>
                                      </p:cBhvr>
                                      <p:to>
                                        <p:strVal val="visible"/>
                                      </p:to>
                                    </p:set>
                                  </p:childTnLst>
                                </p:cTn>
                              </p:par>
                              <p:par>
                                <p:cTn id="1253" nodeType="withEffect" fill="hold" presetClass="entr" presetID="1">
                                  <p:stCondLst>
                                    <p:cond delay="0"/>
                                  </p:stCondLst>
                                  <p:childTnLst>
                                    <p:set>
                                      <p:cBhvr>
                                        <p:cTn id="1254" dur="1" fill="hold">
                                          <p:stCondLst>
                                            <p:cond delay="0"/>
                                          </p:stCondLst>
                                        </p:cTn>
                                        <p:tgtEl>
                                          <p:spTgt spid="1244"/>
                                        </p:tgtEl>
                                        <p:attrNameLst>
                                          <p:attrName>style.visibility</p:attrName>
                                        </p:attrNameLst>
                                      </p:cBhvr>
                                      <p:to>
                                        <p:strVal val="visible"/>
                                      </p:to>
                                    </p:set>
                                  </p:childTnLst>
                                </p:cTn>
                              </p:par>
                              <p:par>
                                <p:cTn id="1255" nodeType="withEffect" fill="hold" presetClass="entr" presetID="1">
                                  <p:stCondLst>
                                    <p:cond delay="0"/>
                                  </p:stCondLst>
                                  <p:childTnLst>
                                    <p:set>
                                      <p:cBhvr>
                                        <p:cTn id="1256" dur="1" fill="hold">
                                          <p:stCondLst>
                                            <p:cond delay="0"/>
                                          </p:stCondLst>
                                        </p:cTn>
                                        <p:tgtEl>
                                          <p:spTgt spid="12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CustomShape 1"/>
          <p:cNvSpPr/>
          <p:nvPr/>
        </p:nvSpPr>
        <p:spPr>
          <a:xfrm>
            <a:off x="286560" y="1206720"/>
            <a:ext cx="8583840" cy="50209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Repeating the steps to insert one more node at the beginning:</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251" name="CustomShape 2"/>
          <p:cNvSpPr/>
          <p:nvPr/>
        </p:nvSpPr>
        <p:spPr>
          <a:xfrm>
            <a:off x="586440" y="1677960"/>
            <a:ext cx="8283600" cy="1340640"/>
          </a:xfrm>
          <a:prstGeom prst="roundRect">
            <a:avLst>
              <a:gd name="adj" fmla="val 16667"/>
            </a:avLst>
          </a:prstGeom>
          <a:noFill/>
          <a:ln>
            <a:round/>
          </a:ln>
        </p:spPr>
        <p:style>
          <a:lnRef idx="2">
            <a:schemeClr val="accent6"/>
          </a:lnRef>
          <a:fillRef idx="1">
            <a:schemeClr val="lt1"/>
          </a:fillRef>
          <a:effectRef idx="0">
            <a:schemeClr val="accent6"/>
          </a:effectRef>
          <a:fontRef idx="minor"/>
        </p:style>
      </p:sp>
      <p:sp>
        <p:nvSpPr>
          <p:cNvPr id="1252" name="CustomShape 3"/>
          <p:cNvSpPr/>
          <p:nvPr/>
        </p:nvSpPr>
        <p:spPr>
          <a:xfrm>
            <a:off x="712440" y="2114280"/>
            <a:ext cx="503280" cy="30888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1.</a:t>
            </a:r>
            <a:endParaRPr b="0" lang="en-GB" sz="1400" spc="-1" strike="noStrike">
              <a:latin typeface="Arial"/>
            </a:endParaRPr>
          </a:p>
        </p:txBody>
      </p:sp>
      <p:sp>
        <p:nvSpPr>
          <p:cNvPr id="1253" name="CustomShape 4"/>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Building a Linked List Backward</a:t>
            </a:r>
            <a:endParaRPr b="0" lang="en-GB" sz="4400" spc="-1" strike="noStrike">
              <a:latin typeface="Arial"/>
            </a:endParaRPr>
          </a:p>
        </p:txBody>
      </p:sp>
      <p:sp>
        <p:nvSpPr>
          <p:cNvPr id="1254" name="CustomShape 5"/>
          <p:cNvSpPr/>
          <p:nvPr/>
        </p:nvSpPr>
        <p:spPr>
          <a:xfrm>
            <a:off x="1216440" y="1950120"/>
            <a:ext cx="3294360" cy="620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62;</a:t>
            </a:r>
            <a:endParaRPr b="0" lang="en-GB" sz="1600" spc="-1" strike="noStrike">
              <a:latin typeface="Arial"/>
            </a:endParaRPr>
          </a:p>
        </p:txBody>
      </p:sp>
      <p:grpSp>
        <p:nvGrpSpPr>
          <p:cNvPr id="1255" name="Group 6"/>
          <p:cNvGrpSpPr/>
          <p:nvPr/>
        </p:nvGrpSpPr>
        <p:grpSpPr>
          <a:xfrm>
            <a:off x="6136200" y="2533680"/>
            <a:ext cx="1207080" cy="328320"/>
            <a:chOff x="6136200" y="2533680"/>
            <a:chExt cx="1207080" cy="328320"/>
          </a:xfrm>
        </p:grpSpPr>
        <p:sp>
          <p:nvSpPr>
            <p:cNvPr id="1256" name="CustomShape 7"/>
            <p:cNvSpPr/>
            <p:nvPr/>
          </p:nvSpPr>
          <p:spPr>
            <a:xfrm>
              <a:off x="6136200" y="25336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257" name="CustomShape 8"/>
            <p:cNvSpPr/>
            <p:nvPr/>
          </p:nvSpPr>
          <p:spPr>
            <a:xfrm>
              <a:off x="6911640" y="25336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58" name="CustomShape 9"/>
          <p:cNvSpPr/>
          <p:nvPr/>
        </p:nvSpPr>
        <p:spPr>
          <a:xfrm>
            <a:off x="5452560" y="253728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59" name="CustomShape 10"/>
          <p:cNvSpPr/>
          <p:nvPr/>
        </p:nvSpPr>
        <p:spPr>
          <a:xfrm>
            <a:off x="5692320" y="2698200"/>
            <a:ext cx="442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60" name="CustomShape 11"/>
          <p:cNvSpPr/>
          <p:nvPr/>
        </p:nvSpPr>
        <p:spPr>
          <a:xfrm>
            <a:off x="5175000" y="255960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261" name="CustomShape 12"/>
          <p:cNvSpPr/>
          <p:nvPr/>
        </p:nvSpPr>
        <p:spPr>
          <a:xfrm>
            <a:off x="1216440" y="3345840"/>
            <a:ext cx="3294360" cy="620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head;</a:t>
            </a:r>
            <a:endParaRPr b="0" lang="en-GB" sz="1600" spc="-1" strike="noStrike">
              <a:latin typeface="Arial"/>
            </a:endParaRPr>
          </a:p>
        </p:txBody>
      </p:sp>
      <p:sp>
        <p:nvSpPr>
          <p:cNvPr id="1262" name="CustomShape 13"/>
          <p:cNvSpPr/>
          <p:nvPr/>
        </p:nvSpPr>
        <p:spPr>
          <a:xfrm>
            <a:off x="1216440" y="4589280"/>
            <a:ext cx="3294360" cy="620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p;</a:t>
            </a:r>
            <a:endParaRPr b="0" lang="en-GB" sz="1600" spc="-1" strike="noStrike">
              <a:latin typeface="Arial"/>
            </a:endParaRPr>
          </a:p>
        </p:txBody>
      </p:sp>
      <p:grpSp>
        <p:nvGrpSpPr>
          <p:cNvPr id="1263" name="Group 14"/>
          <p:cNvGrpSpPr/>
          <p:nvPr/>
        </p:nvGrpSpPr>
        <p:grpSpPr>
          <a:xfrm>
            <a:off x="7152840" y="1950120"/>
            <a:ext cx="1207080" cy="328320"/>
            <a:chOff x="7152840" y="1950120"/>
            <a:chExt cx="1207080" cy="328320"/>
          </a:xfrm>
        </p:grpSpPr>
        <p:sp>
          <p:nvSpPr>
            <p:cNvPr id="1264" name="CustomShape 15"/>
            <p:cNvSpPr/>
            <p:nvPr/>
          </p:nvSpPr>
          <p:spPr>
            <a:xfrm>
              <a:off x="7152840" y="19501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265" name="CustomShape 16"/>
            <p:cNvSpPr/>
            <p:nvPr/>
          </p:nvSpPr>
          <p:spPr>
            <a:xfrm>
              <a:off x="7928280" y="19501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66" name="CustomShape 17"/>
          <p:cNvSpPr/>
          <p:nvPr/>
        </p:nvSpPr>
        <p:spPr>
          <a:xfrm>
            <a:off x="6389640" y="195012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67" name="CustomShape 18"/>
          <p:cNvSpPr/>
          <p:nvPr/>
        </p:nvSpPr>
        <p:spPr>
          <a:xfrm>
            <a:off x="5822640" y="19764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68" name="CustomShape 19"/>
          <p:cNvSpPr/>
          <p:nvPr/>
        </p:nvSpPr>
        <p:spPr>
          <a:xfrm>
            <a:off x="6708960" y="21009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69" name="CustomShape 20"/>
          <p:cNvSpPr/>
          <p:nvPr/>
        </p:nvSpPr>
        <p:spPr>
          <a:xfrm>
            <a:off x="8152920" y="21150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70" name="Group 21"/>
          <p:cNvGrpSpPr/>
          <p:nvPr/>
        </p:nvGrpSpPr>
        <p:grpSpPr>
          <a:xfrm>
            <a:off x="8594280" y="1997280"/>
            <a:ext cx="91800" cy="228600"/>
            <a:chOff x="8594280" y="1997280"/>
            <a:chExt cx="91800" cy="228600"/>
          </a:xfrm>
        </p:grpSpPr>
        <p:sp>
          <p:nvSpPr>
            <p:cNvPr id="1271" name="Line 22"/>
            <p:cNvSpPr/>
            <p:nvPr/>
          </p:nvSpPr>
          <p:spPr>
            <a:xfrm>
              <a:off x="8594280" y="1997280"/>
              <a:ext cx="360" cy="228600"/>
            </a:xfrm>
            <a:prstGeom prst="line">
              <a:avLst/>
            </a:prstGeom>
            <a:ln>
              <a:round/>
            </a:ln>
          </p:spPr>
          <p:style>
            <a:lnRef idx="2">
              <a:schemeClr val="accent1"/>
            </a:lnRef>
            <a:fillRef idx="0">
              <a:schemeClr val="accent1"/>
            </a:fillRef>
            <a:effectRef idx="1">
              <a:schemeClr val="accent1"/>
            </a:effectRef>
            <a:fontRef idx="minor"/>
          </p:style>
        </p:sp>
        <p:sp>
          <p:nvSpPr>
            <p:cNvPr id="1272" name="Line 23"/>
            <p:cNvSpPr/>
            <p:nvPr/>
          </p:nvSpPr>
          <p:spPr>
            <a:xfrm>
              <a:off x="8640000" y="2031120"/>
              <a:ext cx="360" cy="160920"/>
            </a:xfrm>
            <a:prstGeom prst="line">
              <a:avLst/>
            </a:prstGeom>
            <a:ln>
              <a:round/>
            </a:ln>
          </p:spPr>
          <p:style>
            <a:lnRef idx="2">
              <a:schemeClr val="accent1"/>
            </a:lnRef>
            <a:fillRef idx="0">
              <a:schemeClr val="accent1"/>
            </a:fillRef>
            <a:effectRef idx="1">
              <a:schemeClr val="accent1"/>
            </a:effectRef>
            <a:fontRef idx="minor"/>
          </p:style>
        </p:sp>
        <p:sp>
          <p:nvSpPr>
            <p:cNvPr id="1273" name="Line 24"/>
            <p:cNvSpPr/>
            <p:nvPr/>
          </p:nvSpPr>
          <p:spPr>
            <a:xfrm>
              <a:off x="8685720" y="205560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274" name="CustomShape 25"/>
          <p:cNvSpPr/>
          <p:nvPr/>
        </p:nvSpPr>
        <p:spPr>
          <a:xfrm>
            <a:off x="712440" y="3539520"/>
            <a:ext cx="503280" cy="30888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2.</a:t>
            </a:r>
            <a:endParaRPr b="0" lang="en-GB" sz="1400" spc="-1" strike="noStrike">
              <a:latin typeface="Arial"/>
            </a:endParaRPr>
          </a:p>
        </p:txBody>
      </p:sp>
      <p:grpSp>
        <p:nvGrpSpPr>
          <p:cNvPr id="1275" name="Group 26"/>
          <p:cNvGrpSpPr/>
          <p:nvPr/>
        </p:nvGrpSpPr>
        <p:grpSpPr>
          <a:xfrm>
            <a:off x="5863320" y="3848400"/>
            <a:ext cx="1207080" cy="328320"/>
            <a:chOff x="5863320" y="3848400"/>
            <a:chExt cx="1207080" cy="328320"/>
          </a:xfrm>
        </p:grpSpPr>
        <p:sp>
          <p:nvSpPr>
            <p:cNvPr id="1276" name="CustomShape 27"/>
            <p:cNvSpPr/>
            <p:nvPr/>
          </p:nvSpPr>
          <p:spPr>
            <a:xfrm>
              <a:off x="5863320" y="38484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277" name="CustomShape 28"/>
            <p:cNvSpPr/>
            <p:nvPr/>
          </p:nvSpPr>
          <p:spPr>
            <a:xfrm>
              <a:off x="6638760" y="38484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78" name="CustomShape 29"/>
          <p:cNvSpPr/>
          <p:nvPr/>
        </p:nvSpPr>
        <p:spPr>
          <a:xfrm>
            <a:off x="5179680" y="385200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79" name="CustomShape 30"/>
          <p:cNvSpPr/>
          <p:nvPr/>
        </p:nvSpPr>
        <p:spPr>
          <a:xfrm>
            <a:off x="5419800" y="4012920"/>
            <a:ext cx="442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80" name="CustomShape 31"/>
          <p:cNvSpPr/>
          <p:nvPr/>
        </p:nvSpPr>
        <p:spPr>
          <a:xfrm>
            <a:off x="4902120" y="387432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281" name="Group 32"/>
          <p:cNvGrpSpPr/>
          <p:nvPr/>
        </p:nvGrpSpPr>
        <p:grpSpPr>
          <a:xfrm>
            <a:off x="7152840" y="3264840"/>
            <a:ext cx="1207080" cy="328320"/>
            <a:chOff x="7152840" y="3264840"/>
            <a:chExt cx="1207080" cy="328320"/>
          </a:xfrm>
        </p:grpSpPr>
        <p:sp>
          <p:nvSpPr>
            <p:cNvPr id="1282" name="CustomShape 33"/>
            <p:cNvSpPr/>
            <p:nvPr/>
          </p:nvSpPr>
          <p:spPr>
            <a:xfrm>
              <a:off x="7152840" y="32648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283" name="CustomShape 34"/>
            <p:cNvSpPr/>
            <p:nvPr/>
          </p:nvSpPr>
          <p:spPr>
            <a:xfrm>
              <a:off x="7928280" y="32648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84" name="CustomShape 35"/>
          <p:cNvSpPr/>
          <p:nvPr/>
        </p:nvSpPr>
        <p:spPr>
          <a:xfrm>
            <a:off x="6389640" y="326484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285" name="CustomShape 36"/>
          <p:cNvSpPr/>
          <p:nvPr/>
        </p:nvSpPr>
        <p:spPr>
          <a:xfrm>
            <a:off x="5822640" y="32911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286" name="CustomShape 37"/>
          <p:cNvSpPr/>
          <p:nvPr/>
        </p:nvSpPr>
        <p:spPr>
          <a:xfrm>
            <a:off x="6638760" y="3372480"/>
            <a:ext cx="4921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87" name="CustomShape 38"/>
          <p:cNvSpPr/>
          <p:nvPr/>
        </p:nvSpPr>
        <p:spPr>
          <a:xfrm>
            <a:off x="8152920" y="34293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88" name="Group 39"/>
          <p:cNvGrpSpPr/>
          <p:nvPr/>
        </p:nvGrpSpPr>
        <p:grpSpPr>
          <a:xfrm>
            <a:off x="8594640" y="3312000"/>
            <a:ext cx="91800" cy="228600"/>
            <a:chOff x="8594640" y="3312000"/>
            <a:chExt cx="91800" cy="228600"/>
          </a:xfrm>
        </p:grpSpPr>
        <p:sp>
          <p:nvSpPr>
            <p:cNvPr id="1289" name="Line 40"/>
            <p:cNvSpPr/>
            <p:nvPr/>
          </p:nvSpPr>
          <p:spPr>
            <a:xfrm>
              <a:off x="8594640" y="3312000"/>
              <a:ext cx="360" cy="228600"/>
            </a:xfrm>
            <a:prstGeom prst="line">
              <a:avLst/>
            </a:prstGeom>
            <a:ln>
              <a:round/>
            </a:ln>
          </p:spPr>
          <p:style>
            <a:lnRef idx="2">
              <a:schemeClr val="accent1"/>
            </a:lnRef>
            <a:fillRef idx="0">
              <a:schemeClr val="accent1"/>
            </a:fillRef>
            <a:effectRef idx="1">
              <a:schemeClr val="accent1"/>
            </a:effectRef>
            <a:fontRef idx="minor"/>
          </p:style>
        </p:sp>
        <p:sp>
          <p:nvSpPr>
            <p:cNvPr id="1290" name="Line 41"/>
            <p:cNvSpPr/>
            <p:nvPr/>
          </p:nvSpPr>
          <p:spPr>
            <a:xfrm>
              <a:off x="8640360" y="3345840"/>
              <a:ext cx="360" cy="160560"/>
            </a:xfrm>
            <a:prstGeom prst="line">
              <a:avLst/>
            </a:prstGeom>
            <a:ln>
              <a:round/>
            </a:ln>
          </p:spPr>
          <p:style>
            <a:lnRef idx="2">
              <a:schemeClr val="accent1"/>
            </a:lnRef>
            <a:fillRef idx="0">
              <a:schemeClr val="accent1"/>
            </a:fillRef>
            <a:effectRef idx="1">
              <a:schemeClr val="accent1"/>
            </a:effectRef>
            <a:fontRef idx="minor"/>
          </p:style>
        </p:sp>
        <p:sp>
          <p:nvSpPr>
            <p:cNvPr id="1291" name="Line 42"/>
            <p:cNvSpPr/>
            <p:nvPr/>
          </p:nvSpPr>
          <p:spPr>
            <a:xfrm>
              <a:off x="8686080" y="337032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292" name="CustomShape 43"/>
          <p:cNvSpPr/>
          <p:nvPr/>
        </p:nvSpPr>
        <p:spPr>
          <a:xfrm flipH="1" flipV="1" rot="5400000">
            <a:off x="6720480" y="3579480"/>
            <a:ext cx="582480" cy="280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93" name="CustomShape 44"/>
          <p:cNvSpPr/>
          <p:nvPr/>
        </p:nvSpPr>
        <p:spPr>
          <a:xfrm>
            <a:off x="712440" y="4745160"/>
            <a:ext cx="503280" cy="308880"/>
          </a:xfrm>
          <a:prstGeom prst="rect">
            <a:avLst/>
          </a:prstGeom>
          <a:noFill/>
          <a:ln>
            <a:noFill/>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3.</a:t>
            </a:r>
            <a:endParaRPr b="0" lang="en-GB" sz="1400" spc="-1" strike="noStrike">
              <a:latin typeface="Arial"/>
            </a:endParaRPr>
          </a:p>
        </p:txBody>
      </p:sp>
      <p:grpSp>
        <p:nvGrpSpPr>
          <p:cNvPr id="1294" name="Group 45"/>
          <p:cNvGrpSpPr/>
          <p:nvPr/>
        </p:nvGrpSpPr>
        <p:grpSpPr>
          <a:xfrm>
            <a:off x="5863320" y="5172840"/>
            <a:ext cx="1207080" cy="328320"/>
            <a:chOff x="5863320" y="5172840"/>
            <a:chExt cx="1207080" cy="328320"/>
          </a:xfrm>
        </p:grpSpPr>
        <p:sp>
          <p:nvSpPr>
            <p:cNvPr id="1295" name="CustomShape 46"/>
            <p:cNvSpPr/>
            <p:nvPr/>
          </p:nvSpPr>
          <p:spPr>
            <a:xfrm>
              <a:off x="5863320" y="51728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296" name="CustomShape 47"/>
            <p:cNvSpPr/>
            <p:nvPr/>
          </p:nvSpPr>
          <p:spPr>
            <a:xfrm>
              <a:off x="6638760" y="51728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297" name="CustomShape 48"/>
          <p:cNvSpPr/>
          <p:nvPr/>
        </p:nvSpPr>
        <p:spPr>
          <a:xfrm>
            <a:off x="5179680" y="517644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298" name="CustomShape 49"/>
          <p:cNvSpPr/>
          <p:nvPr/>
        </p:nvSpPr>
        <p:spPr>
          <a:xfrm>
            <a:off x="5419800" y="5337360"/>
            <a:ext cx="4428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299" name="CustomShape 50"/>
          <p:cNvSpPr/>
          <p:nvPr/>
        </p:nvSpPr>
        <p:spPr>
          <a:xfrm>
            <a:off x="4902120" y="519876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300" name="Group 51"/>
          <p:cNvGrpSpPr/>
          <p:nvPr/>
        </p:nvGrpSpPr>
        <p:grpSpPr>
          <a:xfrm>
            <a:off x="7152840" y="4589280"/>
            <a:ext cx="1207080" cy="328320"/>
            <a:chOff x="7152840" y="4589280"/>
            <a:chExt cx="1207080" cy="328320"/>
          </a:xfrm>
        </p:grpSpPr>
        <p:sp>
          <p:nvSpPr>
            <p:cNvPr id="1301" name="CustomShape 52"/>
            <p:cNvSpPr/>
            <p:nvPr/>
          </p:nvSpPr>
          <p:spPr>
            <a:xfrm>
              <a:off x="7152840" y="45892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302" name="CustomShape 53"/>
            <p:cNvSpPr/>
            <p:nvPr/>
          </p:nvSpPr>
          <p:spPr>
            <a:xfrm>
              <a:off x="7928280" y="45892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03" name="CustomShape 54"/>
          <p:cNvSpPr/>
          <p:nvPr/>
        </p:nvSpPr>
        <p:spPr>
          <a:xfrm>
            <a:off x="5668560" y="458928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04" name="CustomShape 55"/>
          <p:cNvSpPr/>
          <p:nvPr/>
        </p:nvSpPr>
        <p:spPr>
          <a:xfrm>
            <a:off x="5112000" y="4615560"/>
            <a:ext cx="555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305" name="CustomShape 56"/>
          <p:cNvSpPr/>
          <p:nvPr/>
        </p:nvSpPr>
        <p:spPr>
          <a:xfrm>
            <a:off x="5910480" y="4740120"/>
            <a:ext cx="108360" cy="432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06" name="CustomShape 57"/>
          <p:cNvSpPr/>
          <p:nvPr/>
        </p:nvSpPr>
        <p:spPr>
          <a:xfrm>
            <a:off x="8152920" y="47541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07" name="Group 58"/>
          <p:cNvGrpSpPr/>
          <p:nvPr/>
        </p:nvGrpSpPr>
        <p:grpSpPr>
          <a:xfrm>
            <a:off x="8594640" y="4636440"/>
            <a:ext cx="91800" cy="228600"/>
            <a:chOff x="8594640" y="4636440"/>
            <a:chExt cx="91800" cy="228600"/>
          </a:xfrm>
        </p:grpSpPr>
        <p:sp>
          <p:nvSpPr>
            <p:cNvPr id="1308" name="Line 59"/>
            <p:cNvSpPr/>
            <p:nvPr/>
          </p:nvSpPr>
          <p:spPr>
            <a:xfrm>
              <a:off x="8594640" y="4636440"/>
              <a:ext cx="360" cy="228600"/>
            </a:xfrm>
            <a:prstGeom prst="line">
              <a:avLst/>
            </a:prstGeom>
            <a:ln>
              <a:round/>
            </a:ln>
          </p:spPr>
          <p:style>
            <a:lnRef idx="2">
              <a:schemeClr val="accent1"/>
            </a:lnRef>
            <a:fillRef idx="0">
              <a:schemeClr val="accent1"/>
            </a:fillRef>
            <a:effectRef idx="1">
              <a:schemeClr val="accent1"/>
            </a:effectRef>
            <a:fontRef idx="minor"/>
          </p:style>
        </p:sp>
        <p:sp>
          <p:nvSpPr>
            <p:cNvPr id="1309" name="Line 60"/>
            <p:cNvSpPr/>
            <p:nvPr/>
          </p:nvSpPr>
          <p:spPr>
            <a:xfrm>
              <a:off x="8640360" y="4670280"/>
              <a:ext cx="360" cy="160920"/>
            </a:xfrm>
            <a:prstGeom prst="line">
              <a:avLst/>
            </a:prstGeom>
            <a:ln>
              <a:round/>
            </a:ln>
          </p:spPr>
          <p:style>
            <a:lnRef idx="2">
              <a:schemeClr val="accent1"/>
            </a:lnRef>
            <a:fillRef idx="0">
              <a:schemeClr val="accent1"/>
            </a:fillRef>
            <a:effectRef idx="1">
              <a:schemeClr val="accent1"/>
            </a:effectRef>
            <a:fontRef idx="minor"/>
          </p:style>
        </p:sp>
        <p:sp>
          <p:nvSpPr>
            <p:cNvPr id="1310" name="Line 61"/>
            <p:cNvSpPr/>
            <p:nvPr/>
          </p:nvSpPr>
          <p:spPr>
            <a:xfrm>
              <a:off x="8686080" y="469476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311" name="CustomShape 62"/>
          <p:cNvSpPr/>
          <p:nvPr/>
        </p:nvSpPr>
        <p:spPr>
          <a:xfrm flipH="1" flipV="1" rot="5400000">
            <a:off x="6720480" y="4904280"/>
            <a:ext cx="582480" cy="28044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12" name="CustomShape 63"/>
          <p:cNvSpPr/>
          <p:nvPr/>
        </p:nvSpPr>
        <p:spPr>
          <a:xfrm>
            <a:off x="586440" y="3019320"/>
            <a:ext cx="8283600" cy="1310400"/>
          </a:xfrm>
          <a:prstGeom prst="roundRect">
            <a:avLst>
              <a:gd name="adj" fmla="val 16667"/>
            </a:avLst>
          </a:prstGeom>
          <a:noFill/>
          <a:ln>
            <a:round/>
          </a:ln>
        </p:spPr>
        <p:style>
          <a:lnRef idx="2">
            <a:schemeClr val="accent6"/>
          </a:lnRef>
          <a:fillRef idx="1">
            <a:schemeClr val="lt1"/>
          </a:fillRef>
          <a:effectRef idx="0">
            <a:schemeClr val="accent6"/>
          </a:effectRef>
          <a:fontRef idx="minor"/>
        </p:style>
      </p:sp>
      <p:sp>
        <p:nvSpPr>
          <p:cNvPr id="1313" name="CustomShape 64"/>
          <p:cNvSpPr/>
          <p:nvPr/>
        </p:nvSpPr>
        <p:spPr>
          <a:xfrm>
            <a:off x="586440" y="4330440"/>
            <a:ext cx="8283600" cy="1301760"/>
          </a:xfrm>
          <a:prstGeom prst="roundRect">
            <a:avLst>
              <a:gd name="adj" fmla="val 16667"/>
            </a:avLst>
          </a:prstGeom>
          <a:noFill/>
          <a:ln>
            <a:round/>
          </a:ln>
        </p:spPr>
        <p:style>
          <a:lnRef idx="2">
            <a:schemeClr val="accent6"/>
          </a:lnRef>
          <a:fillRef idx="1">
            <a:schemeClr val="lt1"/>
          </a:fillRef>
          <a:effectRef idx="0">
            <a:schemeClr val="accent6"/>
          </a:effectRef>
          <a:fontRef idx="minor"/>
        </p:style>
      </p:sp>
      <p:sp>
        <p:nvSpPr>
          <p:cNvPr id="1314" name="CustomShape 65"/>
          <p:cNvSpPr/>
          <p:nvPr/>
        </p:nvSpPr>
        <p:spPr>
          <a:xfrm>
            <a:off x="5452560" y="5787000"/>
            <a:ext cx="3429360" cy="30312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0" lang="en-GB" sz="1400" spc="-1" strike="noStrike">
                <a:solidFill>
                  <a:srgbClr val="000000"/>
                </a:solidFill>
                <a:latin typeface="Segoe Print"/>
                <a:ea typeface="DejaVu Sans"/>
              </a:rPr>
              <a:t>Now we have a list with two nodes.</a:t>
            </a:r>
            <a:endParaRPr b="0" lang="en-GB" sz="1400" spc="-1" strike="noStrike">
              <a:latin typeface="Arial"/>
            </a:endParaRPr>
          </a:p>
        </p:txBody>
      </p:sp>
      <p:sp>
        <p:nvSpPr>
          <p:cNvPr id="1315" name="CustomShape 6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AB0A5A1-B3E1-4A5D-873A-2D3281EE966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57" dur="indefinite" restart="never" nodeType="tmRoot">
          <p:childTnLst>
            <p:seq>
              <p:cTn id="1258" dur="indefinite" nodeType="mainSeq">
                <p:childTnLst>
                  <p:par>
                    <p:cTn id="1259" fill="hold">
                      <p:stCondLst>
                        <p:cond delay="indefinite"/>
                      </p:stCondLst>
                      <p:childTnLst>
                        <p:par>
                          <p:cTn id="1260" fill="hold">
                            <p:stCondLst>
                              <p:cond delay="0"/>
                            </p:stCondLst>
                            <p:childTnLst>
                              <p:par>
                                <p:cTn id="1261" nodeType="clickEffect" fill="hold" presetClass="entr" presetID="1">
                                  <p:stCondLst>
                                    <p:cond delay="0"/>
                                  </p:stCondLst>
                                  <p:childTnLst>
                                    <p:set>
                                      <p:cBhvr>
                                        <p:cTn id="1262" dur="1" fill="hold">
                                          <p:stCondLst>
                                            <p:cond delay="0"/>
                                          </p:stCondLst>
                                        </p:cTn>
                                        <p:tgtEl>
                                          <p:spTgt spid="1251"/>
                                        </p:tgtEl>
                                        <p:attrNameLst>
                                          <p:attrName>style.visibility</p:attrName>
                                        </p:attrNameLst>
                                      </p:cBhvr>
                                      <p:to>
                                        <p:strVal val="visible"/>
                                      </p:to>
                                    </p:set>
                                  </p:childTnLst>
                                </p:cTn>
                              </p:par>
                              <p:par>
                                <p:cTn id="1263" nodeType="withEffect" fill="hold" presetClass="entr" presetID="1">
                                  <p:stCondLst>
                                    <p:cond delay="0"/>
                                  </p:stCondLst>
                                  <p:childTnLst>
                                    <p:set>
                                      <p:cBhvr>
                                        <p:cTn id="1264" dur="1" fill="hold">
                                          <p:stCondLst>
                                            <p:cond delay="0"/>
                                          </p:stCondLst>
                                        </p:cTn>
                                        <p:tgtEl>
                                          <p:spTgt spid="1252"/>
                                        </p:tgtEl>
                                        <p:attrNameLst>
                                          <p:attrName>style.visibility</p:attrName>
                                        </p:attrNameLst>
                                      </p:cBhvr>
                                      <p:to>
                                        <p:strVal val="visible"/>
                                      </p:to>
                                    </p:set>
                                  </p:childTnLst>
                                </p:cTn>
                              </p:par>
                              <p:par>
                                <p:cTn id="1265" nodeType="withEffect" fill="hold" presetClass="entr" presetID="1">
                                  <p:stCondLst>
                                    <p:cond delay="0"/>
                                  </p:stCondLst>
                                  <p:childTnLst>
                                    <p:set>
                                      <p:cBhvr>
                                        <p:cTn id="1266" dur="1" fill="hold">
                                          <p:stCondLst>
                                            <p:cond delay="0"/>
                                          </p:stCondLst>
                                        </p:cTn>
                                        <p:tgtEl>
                                          <p:spTgt spid="1254"/>
                                        </p:tgtEl>
                                        <p:attrNameLst>
                                          <p:attrName>style.visibility</p:attrName>
                                        </p:attrNameLst>
                                      </p:cBhvr>
                                      <p:to>
                                        <p:strVal val="visible"/>
                                      </p:to>
                                    </p:set>
                                  </p:childTnLst>
                                </p:cTn>
                              </p:par>
                              <p:par>
                                <p:cTn id="1267" nodeType="withEffect" fill="hold" presetClass="entr" presetID="1">
                                  <p:stCondLst>
                                    <p:cond delay="0"/>
                                  </p:stCondLst>
                                  <p:childTnLst>
                                    <p:set>
                                      <p:cBhvr>
                                        <p:cTn id="1268" dur="1" fill="hold">
                                          <p:stCondLst>
                                            <p:cond delay="0"/>
                                          </p:stCondLst>
                                        </p:cTn>
                                        <p:tgtEl>
                                          <p:spTgt spid="1255"/>
                                        </p:tgtEl>
                                        <p:attrNameLst>
                                          <p:attrName>style.visibility</p:attrName>
                                        </p:attrNameLst>
                                      </p:cBhvr>
                                      <p:to>
                                        <p:strVal val="visible"/>
                                      </p:to>
                                    </p:set>
                                  </p:childTnLst>
                                </p:cTn>
                              </p:par>
                              <p:par>
                                <p:cTn id="1269" nodeType="withEffect" fill="hold" presetClass="entr" presetID="1">
                                  <p:stCondLst>
                                    <p:cond delay="0"/>
                                  </p:stCondLst>
                                  <p:childTnLst>
                                    <p:set>
                                      <p:cBhvr>
                                        <p:cTn id="1270" dur="1" fill="hold">
                                          <p:stCondLst>
                                            <p:cond delay="0"/>
                                          </p:stCondLst>
                                        </p:cTn>
                                        <p:tgtEl>
                                          <p:spTgt spid="1258"/>
                                        </p:tgtEl>
                                        <p:attrNameLst>
                                          <p:attrName>style.visibility</p:attrName>
                                        </p:attrNameLst>
                                      </p:cBhvr>
                                      <p:to>
                                        <p:strVal val="visible"/>
                                      </p:to>
                                    </p:set>
                                  </p:childTnLst>
                                </p:cTn>
                              </p:par>
                              <p:par>
                                <p:cTn id="1271" nodeType="withEffect" fill="hold" presetClass="entr" presetID="1">
                                  <p:stCondLst>
                                    <p:cond delay="0"/>
                                  </p:stCondLst>
                                  <p:childTnLst>
                                    <p:set>
                                      <p:cBhvr>
                                        <p:cTn id="1272" dur="1" fill="hold">
                                          <p:stCondLst>
                                            <p:cond delay="0"/>
                                          </p:stCondLst>
                                        </p:cTn>
                                        <p:tgtEl>
                                          <p:spTgt spid="1259"/>
                                        </p:tgtEl>
                                        <p:attrNameLst>
                                          <p:attrName>style.visibility</p:attrName>
                                        </p:attrNameLst>
                                      </p:cBhvr>
                                      <p:to>
                                        <p:strVal val="visible"/>
                                      </p:to>
                                    </p:set>
                                  </p:childTnLst>
                                </p:cTn>
                              </p:par>
                              <p:par>
                                <p:cTn id="1273" nodeType="withEffect" fill="hold" presetClass="entr" presetID="1">
                                  <p:stCondLst>
                                    <p:cond delay="0"/>
                                  </p:stCondLst>
                                  <p:childTnLst>
                                    <p:set>
                                      <p:cBhvr>
                                        <p:cTn id="1274" dur="1" fill="hold">
                                          <p:stCondLst>
                                            <p:cond delay="0"/>
                                          </p:stCondLst>
                                        </p:cTn>
                                        <p:tgtEl>
                                          <p:spTgt spid="1260"/>
                                        </p:tgtEl>
                                        <p:attrNameLst>
                                          <p:attrName>style.visibility</p:attrName>
                                        </p:attrNameLst>
                                      </p:cBhvr>
                                      <p:to>
                                        <p:strVal val="visible"/>
                                      </p:to>
                                    </p:set>
                                  </p:childTnLst>
                                </p:cTn>
                              </p:par>
                              <p:par>
                                <p:cTn id="1275" nodeType="withEffect" fill="hold" presetClass="entr" presetID="1">
                                  <p:stCondLst>
                                    <p:cond delay="0"/>
                                  </p:stCondLst>
                                  <p:childTnLst>
                                    <p:set>
                                      <p:cBhvr>
                                        <p:cTn id="1276" dur="1" fill="hold">
                                          <p:stCondLst>
                                            <p:cond delay="0"/>
                                          </p:stCondLst>
                                        </p:cTn>
                                        <p:tgtEl>
                                          <p:spTgt spid="1263"/>
                                        </p:tgtEl>
                                        <p:attrNameLst>
                                          <p:attrName>style.visibility</p:attrName>
                                        </p:attrNameLst>
                                      </p:cBhvr>
                                      <p:to>
                                        <p:strVal val="visible"/>
                                      </p:to>
                                    </p:set>
                                  </p:childTnLst>
                                </p:cTn>
                              </p:par>
                              <p:par>
                                <p:cTn id="1277" nodeType="withEffect" fill="hold" presetClass="entr" presetID="1">
                                  <p:stCondLst>
                                    <p:cond delay="0"/>
                                  </p:stCondLst>
                                  <p:childTnLst>
                                    <p:set>
                                      <p:cBhvr>
                                        <p:cTn id="1278" dur="1" fill="hold">
                                          <p:stCondLst>
                                            <p:cond delay="0"/>
                                          </p:stCondLst>
                                        </p:cTn>
                                        <p:tgtEl>
                                          <p:spTgt spid="1266"/>
                                        </p:tgtEl>
                                        <p:attrNameLst>
                                          <p:attrName>style.visibility</p:attrName>
                                        </p:attrNameLst>
                                      </p:cBhvr>
                                      <p:to>
                                        <p:strVal val="visible"/>
                                      </p:to>
                                    </p:set>
                                  </p:childTnLst>
                                </p:cTn>
                              </p:par>
                              <p:par>
                                <p:cTn id="1279" nodeType="withEffect" fill="hold" presetClass="entr" presetID="1">
                                  <p:stCondLst>
                                    <p:cond delay="0"/>
                                  </p:stCondLst>
                                  <p:childTnLst>
                                    <p:set>
                                      <p:cBhvr>
                                        <p:cTn id="1280" dur="1" fill="hold">
                                          <p:stCondLst>
                                            <p:cond delay="0"/>
                                          </p:stCondLst>
                                        </p:cTn>
                                        <p:tgtEl>
                                          <p:spTgt spid="1267"/>
                                        </p:tgtEl>
                                        <p:attrNameLst>
                                          <p:attrName>style.visibility</p:attrName>
                                        </p:attrNameLst>
                                      </p:cBhvr>
                                      <p:to>
                                        <p:strVal val="visible"/>
                                      </p:to>
                                    </p:set>
                                  </p:childTnLst>
                                </p:cTn>
                              </p:par>
                              <p:par>
                                <p:cTn id="1281" nodeType="withEffect" fill="hold" presetClass="entr" presetID="1">
                                  <p:stCondLst>
                                    <p:cond delay="0"/>
                                  </p:stCondLst>
                                  <p:childTnLst>
                                    <p:set>
                                      <p:cBhvr>
                                        <p:cTn id="1282" dur="1" fill="hold">
                                          <p:stCondLst>
                                            <p:cond delay="0"/>
                                          </p:stCondLst>
                                        </p:cTn>
                                        <p:tgtEl>
                                          <p:spTgt spid="1268"/>
                                        </p:tgtEl>
                                        <p:attrNameLst>
                                          <p:attrName>style.visibility</p:attrName>
                                        </p:attrNameLst>
                                      </p:cBhvr>
                                      <p:to>
                                        <p:strVal val="visible"/>
                                      </p:to>
                                    </p:set>
                                  </p:childTnLst>
                                </p:cTn>
                              </p:par>
                              <p:par>
                                <p:cTn id="1283" nodeType="withEffect" fill="hold" presetClass="entr" presetID="1">
                                  <p:stCondLst>
                                    <p:cond delay="0"/>
                                  </p:stCondLst>
                                  <p:childTnLst>
                                    <p:set>
                                      <p:cBhvr>
                                        <p:cTn id="1284" dur="1" fill="hold">
                                          <p:stCondLst>
                                            <p:cond delay="0"/>
                                          </p:stCondLst>
                                        </p:cTn>
                                        <p:tgtEl>
                                          <p:spTgt spid="1269"/>
                                        </p:tgtEl>
                                        <p:attrNameLst>
                                          <p:attrName>style.visibility</p:attrName>
                                        </p:attrNameLst>
                                      </p:cBhvr>
                                      <p:to>
                                        <p:strVal val="visible"/>
                                      </p:to>
                                    </p:set>
                                  </p:childTnLst>
                                </p:cTn>
                              </p:par>
                              <p:par>
                                <p:cTn id="1285" nodeType="withEffect" fill="hold" presetClass="entr" presetID="1">
                                  <p:stCondLst>
                                    <p:cond delay="0"/>
                                  </p:stCondLst>
                                  <p:childTnLst>
                                    <p:set>
                                      <p:cBhvr>
                                        <p:cTn id="1286" dur="1" fill="hold">
                                          <p:stCondLst>
                                            <p:cond delay="0"/>
                                          </p:stCondLst>
                                        </p:cTn>
                                        <p:tgtEl>
                                          <p:spTgt spid="1270"/>
                                        </p:tgtEl>
                                        <p:attrNameLst>
                                          <p:attrName>style.visibility</p:attrName>
                                        </p:attrNameLst>
                                      </p:cBhvr>
                                      <p:to>
                                        <p:strVal val="visible"/>
                                      </p:to>
                                    </p:set>
                                  </p:childTnLst>
                                </p:cTn>
                              </p:par>
                            </p:childTnLst>
                          </p:cTn>
                        </p:par>
                      </p:childTnLst>
                    </p:cTn>
                  </p:par>
                  <p:par>
                    <p:cTn id="1287" fill="hold">
                      <p:stCondLst>
                        <p:cond delay="indefinite"/>
                      </p:stCondLst>
                      <p:childTnLst>
                        <p:par>
                          <p:cTn id="1288" fill="hold">
                            <p:stCondLst>
                              <p:cond delay="0"/>
                            </p:stCondLst>
                            <p:childTnLst>
                              <p:par>
                                <p:cTn id="1289" nodeType="clickEffect" fill="hold" presetClass="entr" presetID="1">
                                  <p:stCondLst>
                                    <p:cond delay="0"/>
                                  </p:stCondLst>
                                  <p:childTnLst>
                                    <p:set>
                                      <p:cBhvr>
                                        <p:cTn id="1290" dur="1" fill="hold">
                                          <p:stCondLst>
                                            <p:cond delay="0"/>
                                          </p:stCondLst>
                                        </p:cTn>
                                        <p:tgtEl>
                                          <p:spTgt spid="1261"/>
                                        </p:tgtEl>
                                        <p:attrNameLst>
                                          <p:attrName>style.visibility</p:attrName>
                                        </p:attrNameLst>
                                      </p:cBhvr>
                                      <p:to>
                                        <p:strVal val="visible"/>
                                      </p:to>
                                    </p:set>
                                  </p:childTnLst>
                                </p:cTn>
                              </p:par>
                              <p:par>
                                <p:cTn id="1291" nodeType="withEffect" fill="hold" presetClass="entr" presetID="1">
                                  <p:stCondLst>
                                    <p:cond delay="0"/>
                                  </p:stCondLst>
                                  <p:childTnLst>
                                    <p:set>
                                      <p:cBhvr>
                                        <p:cTn id="1292" dur="1" fill="hold">
                                          <p:stCondLst>
                                            <p:cond delay="0"/>
                                          </p:stCondLst>
                                        </p:cTn>
                                        <p:tgtEl>
                                          <p:spTgt spid="1274"/>
                                        </p:tgtEl>
                                        <p:attrNameLst>
                                          <p:attrName>style.visibility</p:attrName>
                                        </p:attrNameLst>
                                      </p:cBhvr>
                                      <p:to>
                                        <p:strVal val="visible"/>
                                      </p:to>
                                    </p:set>
                                  </p:childTnLst>
                                </p:cTn>
                              </p:par>
                              <p:par>
                                <p:cTn id="1293" nodeType="withEffect" fill="hold" presetClass="entr" presetID="1">
                                  <p:stCondLst>
                                    <p:cond delay="0"/>
                                  </p:stCondLst>
                                  <p:childTnLst>
                                    <p:set>
                                      <p:cBhvr>
                                        <p:cTn id="1294" dur="1" fill="hold">
                                          <p:stCondLst>
                                            <p:cond delay="0"/>
                                          </p:stCondLst>
                                        </p:cTn>
                                        <p:tgtEl>
                                          <p:spTgt spid="1275"/>
                                        </p:tgtEl>
                                        <p:attrNameLst>
                                          <p:attrName>style.visibility</p:attrName>
                                        </p:attrNameLst>
                                      </p:cBhvr>
                                      <p:to>
                                        <p:strVal val="visible"/>
                                      </p:to>
                                    </p:set>
                                  </p:childTnLst>
                                </p:cTn>
                              </p:par>
                              <p:par>
                                <p:cTn id="1295" nodeType="withEffect" fill="hold" presetClass="entr" presetID="1">
                                  <p:stCondLst>
                                    <p:cond delay="0"/>
                                  </p:stCondLst>
                                  <p:childTnLst>
                                    <p:set>
                                      <p:cBhvr>
                                        <p:cTn id="1296" dur="1" fill="hold">
                                          <p:stCondLst>
                                            <p:cond delay="0"/>
                                          </p:stCondLst>
                                        </p:cTn>
                                        <p:tgtEl>
                                          <p:spTgt spid="1278"/>
                                        </p:tgtEl>
                                        <p:attrNameLst>
                                          <p:attrName>style.visibility</p:attrName>
                                        </p:attrNameLst>
                                      </p:cBhvr>
                                      <p:to>
                                        <p:strVal val="visible"/>
                                      </p:to>
                                    </p:set>
                                  </p:childTnLst>
                                </p:cTn>
                              </p:par>
                              <p:par>
                                <p:cTn id="1297" nodeType="withEffect" fill="hold" presetClass="entr" presetID="1">
                                  <p:stCondLst>
                                    <p:cond delay="0"/>
                                  </p:stCondLst>
                                  <p:childTnLst>
                                    <p:set>
                                      <p:cBhvr>
                                        <p:cTn id="1298" dur="1" fill="hold">
                                          <p:stCondLst>
                                            <p:cond delay="0"/>
                                          </p:stCondLst>
                                        </p:cTn>
                                        <p:tgtEl>
                                          <p:spTgt spid="1279"/>
                                        </p:tgtEl>
                                        <p:attrNameLst>
                                          <p:attrName>style.visibility</p:attrName>
                                        </p:attrNameLst>
                                      </p:cBhvr>
                                      <p:to>
                                        <p:strVal val="visible"/>
                                      </p:to>
                                    </p:set>
                                  </p:childTnLst>
                                </p:cTn>
                              </p:par>
                              <p:par>
                                <p:cTn id="1299" nodeType="withEffect" fill="hold" presetClass="entr" presetID="1">
                                  <p:stCondLst>
                                    <p:cond delay="0"/>
                                  </p:stCondLst>
                                  <p:childTnLst>
                                    <p:set>
                                      <p:cBhvr>
                                        <p:cTn id="1300" dur="1" fill="hold">
                                          <p:stCondLst>
                                            <p:cond delay="0"/>
                                          </p:stCondLst>
                                        </p:cTn>
                                        <p:tgtEl>
                                          <p:spTgt spid="1280"/>
                                        </p:tgtEl>
                                        <p:attrNameLst>
                                          <p:attrName>style.visibility</p:attrName>
                                        </p:attrNameLst>
                                      </p:cBhvr>
                                      <p:to>
                                        <p:strVal val="visible"/>
                                      </p:to>
                                    </p:set>
                                  </p:childTnLst>
                                </p:cTn>
                              </p:par>
                              <p:par>
                                <p:cTn id="1301" nodeType="withEffect" fill="hold" presetClass="entr" presetID="1">
                                  <p:stCondLst>
                                    <p:cond delay="0"/>
                                  </p:stCondLst>
                                  <p:childTnLst>
                                    <p:set>
                                      <p:cBhvr>
                                        <p:cTn id="1302" dur="1" fill="hold">
                                          <p:stCondLst>
                                            <p:cond delay="0"/>
                                          </p:stCondLst>
                                        </p:cTn>
                                        <p:tgtEl>
                                          <p:spTgt spid="1281"/>
                                        </p:tgtEl>
                                        <p:attrNameLst>
                                          <p:attrName>style.visibility</p:attrName>
                                        </p:attrNameLst>
                                      </p:cBhvr>
                                      <p:to>
                                        <p:strVal val="visible"/>
                                      </p:to>
                                    </p:set>
                                  </p:childTnLst>
                                </p:cTn>
                              </p:par>
                              <p:par>
                                <p:cTn id="1303" nodeType="withEffect" fill="hold" presetClass="entr" presetID="1">
                                  <p:stCondLst>
                                    <p:cond delay="0"/>
                                  </p:stCondLst>
                                  <p:childTnLst>
                                    <p:set>
                                      <p:cBhvr>
                                        <p:cTn id="1304" dur="1" fill="hold">
                                          <p:stCondLst>
                                            <p:cond delay="0"/>
                                          </p:stCondLst>
                                        </p:cTn>
                                        <p:tgtEl>
                                          <p:spTgt spid="1284"/>
                                        </p:tgtEl>
                                        <p:attrNameLst>
                                          <p:attrName>style.visibility</p:attrName>
                                        </p:attrNameLst>
                                      </p:cBhvr>
                                      <p:to>
                                        <p:strVal val="visible"/>
                                      </p:to>
                                    </p:set>
                                  </p:childTnLst>
                                </p:cTn>
                              </p:par>
                              <p:par>
                                <p:cTn id="1305" nodeType="withEffect" fill="hold" presetClass="entr" presetID="1">
                                  <p:stCondLst>
                                    <p:cond delay="0"/>
                                  </p:stCondLst>
                                  <p:childTnLst>
                                    <p:set>
                                      <p:cBhvr>
                                        <p:cTn id="1306" dur="1" fill="hold">
                                          <p:stCondLst>
                                            <p:cond delay="0"/>
                                          </p:stCondLst>
                                        </p:cTn>
                                        <p:tgtEl>
                                          <p:spTgt spid="1285"/>
                                        </p:tgtEl>
                                        <p:attrNameLst>
                                          <p:attrName>style.visibility</p:attrName>
                                        </p:attrNameLst>
                                      </p:cBhvr>
                                      <p:to>
                                        <p:strVal val="visible"/>
                                      </p:to>
                                    </p:set>
                                  </p:childTnLst>
                                </p:cTn>
                              </p:par>
                              <p:par>
                                <p:cTn id="1307" nodeType="withEffect" fill="hold" presetClass="entr" presetID="1">
                                  <p:stCondLst>
                                    <p:cond delay="0"/>
                                  </p:stCondLst>
                                  <p:childTnLst>
                                    <p:set>
                                      <p:cBhvr>
                                        <p:cTn id="1308" dur="1" fill="hold">
                                          <p:stCondLst>
                                            <p:cond delay="0"/>
                                          </p:stCondLst>
                                        </p:cTn>
                                        <p:tgtEl>
                                          <p:spTgt spid="1286"/>
                                        </p:tgtEl>
                                        <p:attrNameLst>
                                          <p:attrName>style.visibility</p:attrName>
                                        </p:attrNameLst>
                                      </p:cBhvr>
                                      <p:to>
                                        <p:strVal val="visible"/>
                                      </p:to>
                                    </p:set>
                                  </p:childTnLst>
                                </p:cTn>
                              </p:par>
                              <p:par>
                                <p:cTn id="1309" nodeType="withEffect" fill="hold" presetClass="entr" presetID="1">
                                  <p:stCondLst>
                                    <p:cond delay="0"/>
                                  </p:stCondLst>
                                  <p:childTnLst>
                                    <p:set>
                                      <p:cBhvr>
                                        <p:cTn id="1310" dur="1" fill="hold">
                                          <p:stCondLst>
                                            <p:cond delay="0"/>
                                          </p:stCondLst>
                                        </p:cTn>
                                        <p:tgtEl>
                                          <p:spTgt spid="1287"/>
                                        </p:tgtEl>
                                        <p:attrNameLst>
                                          <p:attrName>style.visibility</p:attrName>
                                        </p:attrNameLst>
                                      </p:cBhvr>
                                      <p:to>
                                        <p:strVal val="visible"/>
                                      </p:to>
                                    </p:set>
                                  </p:childTnLst>
                                </p:cTn>
                              </p:par>
                              <p:par>
                                <p:cTn id="1311" nodeType="withEffect" fill="hold" presetClass="entr" presetID="1">
                                  <p:stCondLst>
                                    <p:cond delay="0"/>
                                  </p:stCondLst>
                                  <p:childTnLst>
                                    <p:set>
                                      <p:cBhvr>
                                        <p:cTn id="1312" dur="1" fill="hold">
                                          <p:stCondLst>
                                            <p:cond delay="0"/>
                                          </p:stCondLst>
                                        </p:cTn>
                                        <p:tgtEl>
                                          <p:spTgt spid="1288"/>
                                        </p:tgtEl>
                                        <p:attrNameLst>
                                          <p:attrName>style.visibility</p:attrName>
                                        </p:attrNameLst>
                                      </p:cBhvr>
                                      <p:to>
                                        <p:strVal val="visible"/>
                                      </p:to>
                                    </p:set>
                                  </p:childTnLst>
                                </p:cTn>
                              </p:par>
                              <p:par>
                                <p:cTn id="1313" nodeType="withEffect" fill="hold" presetClass="entr" presetID="1">
                                  <p:stCondLst>
                                    <p:cond delay="0"/>
                                  </p:stCondLst>
                                  <p:childTnLst>
                                    <p:set>
                                      <p:cBhvr>
                                        <p:cTn id="1314" dur="1" fill="hold">
                                          <p:stCondLst>
                                            <p:cond delay="0"/>
                                          </p:stCondLst>
                                        </p:cTn>
                                        <p:tgtEl>
                                          <p:spTgt spid="1292"/>
                                        </p:tgtEl>
                                        <p:attrNameLst>
                                          <p:attrName>style.visibility</p:attrName>
                                        </p:attrNameLst>
                                      </p:cBhvr>
                                      <p:to>
                                        <p:strVal val="visible"/>
                                      </p:to>
                                    </p:set>
                                  </p:childTnLst>
                                </p:cTn>
                              </p:par>
                              <p:par>
                                <p:cTn id="1315" nodeType="withEffect" fill="hold" presetClass="entr" presetID="1">
                                  <p:stCondLst>
                                    <p:cond delay="0"/>
                                  </p:stCondLst>
                                  <p:childTnLst>
                                    <p:set>
                                      <p:cBhvr>
                                        <p:cTn id="1316" dur="1" fill="hold">
                                          <p:stCondLst>
                                            <p:cond delay="0"/>
                                          </p:stCondLst>
                                        </p:cTn>
                                        <p:tgtEl>
                                          <p:spTgt spid="1312"/>
                                        </p:tgtEl>
                                        <p:attrNameLst>
                                          <p:attrName>style.visibility</p:attrName>
                                        </p:attrNameLst>
                                      </p:cBhvr>
                                      <p:to>
                                        <p:strVal val="visible"/>
                                      </p:to>
                                    </p:set>
                                  </p:childTnLst>
                                </p:cTn>
                              </p:par>
                            </p:childTnLst>
                          </p:cTn>
                        </p:par>
                      </p:childTnLst>
                    </p:cTn>
                  </p:par>
                  <p:par>
                    <p:cTn id="1317" fill="hold">
                      <p:stCondLst>
                        <p:cond delay="indefinite"/>
                      </p:stCondLst>
                      <p:childTnLst>
                        <p:par>
                          <p:cTn id="1318" fill="hold">
                            <p:stCondLst>
                              <p:cond delay="0"/>
                            </p:stCondLst>
                            <p:childTnLst>
                              <p:par>
                                <p:cTn id="1319" nodeType="clickEffect" fill="hold" presetClass="entr" presetID="1">
                                  <p:stCondLst>
                                    <p:cond delay="0"/>
                                  </p:stCondLst>
                                  <p:childTnLst>
                                    <p:set>
                                      <p:cBhvr>
                                        <p:cTn id="1320" dur="1" fill="hold">
                                          <p:stCondLst>
                                            <p:cond delay="0"/>
                                          </p:stCondLst>
                                        </p:cTn>
                                        <p:tgtEl>
                                          <p:spTgt spid="1262"/>
                                        </p:tgtEl>
                                        <p:attrNameLst>
                                          <p:attrName>style.visibility</p:attrName>
                                        </p:attrNameLst>
                                      </p:cBhvr>
                                      <p:to>
                                        <p:strVal val="visible"/>
                                      </p:to>
                                    </p:set>
                                  </p:childTnLst>
                                </p:cTn>
                              </p:par>
                              <p:par>
                                <p:cTn id="1321" nodeType="withEffect" fill="hold" presetClass="entr" presetID="1">
                                  <p:stCondLst>
                                    <p:cond delay="0"/>
                                  </p:stCondLst>
                                  <p:childTnLst>
                                    <p:set>
                                      <p:cBhvr>
                                        <p:cTn id="1322" dur="1" fill="hold">
                                          <p:stCondLst>
                                            <p:cond delay="0"/>
                                          </p:stCondLst>
                                        </p:cTn>
                                        <p:tgtEl>
                                          <p:spTgt spid="1293"/>
                                        </p:tgtEl>
                                        <p:attrNameLst>
                                          <p:attrName>style.visibility</p:attrName>
                                        </p:attrNameLst>
                                      </p:cBhvr>
                                      <p:to>
                                        <p:strVal val="visible"/>
                                      </p:to>
                                    </p:set>
                                  </p:childTnLst>
                                </p:cTn>
                              </p:par>
                              <p:par>
                                <p:cTn id="1323" nodeType="withEffect" fill="hold" presetClass="entr" presetID="1">
                                  <p:stCondLst>
                                    <p:cond delay="0"/>
                                  </p:stCondLst>
                                  <p:childTnLst>
                                    <p:set>
                                      <p:cBhvr>
                                        <p:cTn id="1324" dur="1" fill="hold">
                                          <p:stCondLst>
                                            <p:cond delay="0"/>
                                          </p:stCondLst>
                                        </p:cTn>
                                        <p:tgtEl>
                                          <p:spTgt spid="1294"/>
                                        </p:tgtEl>
                                        <p:attrNameLst>
                                          <p:attrName>style.visibility</p:attrName>
                                        </p:attrNameLst>
                                      </p:cBhvr>
                                      <p:to>
                                        <p:strVal val="visible"/>
                                      </p:to>
                                    </p:set>
                                  </p:childTnLst>
                                </p:cTn>
                              </p:par>
                              <p:par>
                                <p:cTn id="1325" nodeType="withEffect" fill="hold" presetClass="entr" presetID="1">
                                  <p:stCondLst>
                                    <p:cond delay="0"/>
                                  </p:stCondLst>
                                  <p:childTnLst>
                                    <p:set>
                                      <p:cBhvr>
                                        <p:cTn id="1326" dur="1" fill="hold">
                                          <p:stCondLst>
                                            <p:cond delay="0"/>
                                          </p:stCondLst>
                                        </p:cTn>
                                        <p:tgtEl>
                                          <p:spTgt spid="1297"/>
                                        </p:tgtEl>
                                        <p:attrNameLst>
                                          <p:attrName>style.visibility</p:attrName>
                                        </p:attrNameLst>
                                      </p:cBhvr>
                                      <p:to>
                                        <p:strVal val="visible"/>
                                      </p:to>
                                    </p:set>
                                  </p:childTnLst>
                                </p:cTn>
                              </p:par>
                              <p:par>
                                <p:cTn id="1327" nodeType="withEffect" fill="hold" presetClass="entr" presetID="1">
                                  <p:stCondLst>
                                    <p:cond delay="0"/>
                                  </p:stCondLst>
                                  <p:childTnLst>
                                    <p:set>
                                      <p:cBhvr>
                                        <p:cTn id="1328" dur="1" fill="hold">
                                          <p:stCondLst>
                                            <p:cond delay="0"/>
                                          </p:stCondLst>
                                        </p:cTn>
                                        <p:tgtEl>
                                          <p:spTgt spid="1298"/>
                                        </p:tgtEl>
                                        <p:attrNameLst>
                                          <p:attrName>style.visibility</p:attrName>
                                        </p:attrNameLst>
                                      </p:cBhvr>
                                      <p:to>
                                        <p:strVal val="visible"/>
                                      </p:to>
                                    </p:set>
                                  </p:childTnLst>
                                </p:cTn>
                              </p:par>
                              <p:par>
                                <p:cTn id="1329" nodeType="withEffect" fill="hold" presetClass="entr" presetID="1">
                                  <p:stCondLst>
                                    <p:cond delay="0"/>
                                  </p:stCondLst>
                                  <p:childTnLst>
                                    <p:set>
                                      <p:cBhvr>
                                        <p:cTn id="1330" dur="1" fill="hold">
                                          <p:stCondLst>
                                            <p:cond delay="0"/>
                                          </p:stCondLst>
                                        </p:cTn>
                                        <p:tgtEl>
                                          <p:spTgt spid="1299"/>
                                        </p:tgtEl>
                                        <p:attrNameLst>
                                          <p:attrName>style.visibility</p:attrName>
                                        </p:attrNameLst>
                                      </p:cBhvr>
                                      <p:to>
                                        <p:strVal val="visible"/>
                                      </p:to>
                                    </p:set>
                                  </p:childTnLst>
                                </p:cTn>
                              </p:par>
                              <p:par>
                                <p:cTn id="1331" nodeType="withEffect" fill="hold" presetClass="entr" presetID="1">
                                  <p:stCondLst>
                                    <p:cond delay="0"/>
                                  </p:stCondLst>
                                  <p:childTnLst>
                                    <p:set>
                                      <p:cBhvr>
                                        <p:cTn id="1332" dur="1" fill="hold">
                                          <p:stCondLst>
                                            <p:cond delay="0"/>
                                          </p:stCondLst>
                                        </p:cTn>
                                        <p:tgtEl>
                                          <p:spTgt spid="1300"/>
                                        </p:tgtEl>
                                        <p:attrNameLst>
                                          <p:attrName>style.visibility</p:attrName>
                                        </p:attrNameLst>
                                      </p:cBhvr>
                                      <p:to>
                                        <p:strVal val="visible"/>
                                      </p:to>
                                    </p:set>
                                  </p:childTnLst>
                                </p:cTn>
                              </p:par>
                              <p:par>
                                <p:cTn id="1333" nodeType="withEffect" fill="hold" presetClass="entr" presetID="1">
                                  <p:stCondLst>
                                    <p:cond delay="0"/>
                                  </p:stCondLst>
                                  <p:childTnLst>
                                    <p:set>
                                      <p:cBhvr>
                                        <p:cTn id="1334" dur="1" fill="hold">
                                          <p:stCondLst>
                                            <p:cond delay="0"/>
                                          </p:stCondLst>
                                        </p:cTn>
                                        <p:tgtEl>
                                          <p:spTgt spid="1303"/>
                                        </p:tgtEl>
                                        <p:attrNameLst>
                                          <p:attrName>style.visibility</p:attrName>
                                        </p:attrNameLst>
                                      </p:cBhvr>
                                      <p:to>
                                        <p:strVal val="visible"/>
                                      </p:to>
                                    </p:set>
                                  </p:childTnLst>
                                </p:cTn>
                              </p:par>
                              <p:par>
                                <p:cTn id="1335" nodeType="withEffect" fill="hold" presetClass="entr" presetID="1">
                                  <p:stCondLst>
                                    <p:cond delay="0"/>
                                  </p:stCondLst>
                                  <p:childTnLst>
                                    <p:set>
                                      <p:cBhvr>
                                        <p:cTn id="1336" dur="1" fill="hold">
                                          <p:stCondLst>
                                            <p:cond delay="0"/>
                                          </p:stCondLst>
                                        </p:cTn>
                                        <p:tgtEl>
                                          <p:spTgt spid="1304"/>
                                        </p:tgtEl>
                                        <p:attrNameLst>
                                          <p:attrName>style.visibility</p:attrName>
                                        </p:attrNameLst>
                                      </p:cBhvr>
                                      <p:to>
                                        <p:strVal val="visible"/>
                                      </p:to>
                                    </p:set>
                                  </p:childTnLst>
                                </p:cTn>
                              </p:par>
                              <p:par>
                                <p:cTn id="1337" nodeType="withEffect" fill="hold" presetClass="entr" presetID="1">
                                  <p:stCondLst>
                                    <p:cond delay="0"/>
                                  </p:stCondLst>
                                  <p:childTnLst>
                                    <p:set>
                                      <p:cBhvr>
                                        <p:cTn id="1338" dur="1" fill="hold">
                                          <p:stCondLst>
                                            <p:cond delay="0"/>
                                          </p:stCondLst>
                                        </p:cTn>
                                        <p:tgtEl>
                                          <p:spTgt spid="1305"/>
                                        </p:tgtEl>
                                        <p:attrNameLst>
                                          <p:attrName>style.visibility</p:attrName>
                                        </p:attrNameLst>
                                      </p:cBhvr>
                                      <p:to>
                                        <p:strVal val="visible"/>
                                      </p:to>
                                    </p:set>
                                  </p:childTnLst>
                                </p:cTn>
                              </p:par>
                              <p:par>
                                <p:cTn id="1339" nodeType="withEffect" fill="hold" presetClass="entr" presetID="1">
                                  <p:stCondLst>
                                    <p:cond delay="0"/>
                                  </p:stCondLst>
                                  <p:childTnLst>
                                    <p:set>
                                      <p:cBhvr>
                                        <p:cTn id="1340" dur="1" fill="hold">
                                          <p:stCondLst>
                                            <p:cond delay="0"/>
                                          </p:stCondLst>
                                        </p:cTn>
                                        <p:tgtEl>
                                          <p:spTgt spid="1306"/>
                                        </p:tgtEl>
                                        <p:attrNameLst>
                                          <p:attrName>style.visibility</p:attrName>
                                        </p:attrNameLst>
                                      </p:cBhvr>
                                      <p:to>
                                        <p:strVal val="visible"/>
                                      </p:to>
                                    </p:set>
                                  </p:childTnLst>
                                </p:cTn>
                              </p:par>
                              <p:par>
                                <p:cTn id="1341" nodeType="withEffect" fill="hold" presetClass="entr" presetID="1">
                                  <p:stCondLst>
                                    <p:cond delay="0"/>
                                  </p:stCondLst>
                                  <p:childTnLst>
                                    <p:set>
                                      <p:cBhvr>
                                        <p:cTn id="1342" dur="1" fill="hold">
                                          <p:stCondLst>
                                            <p:cond delay="0"/>
                                          </p:stCondLst>
                                        </p:cTn>
                                        <p:tgtEl>
                                          <p:spTgt spid="1307"/>
                                        </p:tgtEl>
                                        <p:attrNameLst>
                                          <p:attrName>style.visibility</p:attrName>
                                        </p:attrNameLst>
                                      </p:cBhvr>
                                      <p:to>
                                        <p:strVal val="visible"/>
                                      </p:to>
                                    </p:set>
                                  </p:childTnLst>
                                </p:cTn>
                              </p:par>
                              <p:par>
                                <p:cTn id="1343" nodeType="withEffect" fill="hold" presetClass="entr" presetID="1">
                                  <p:stCondLst>
                                    <p:cond delay="0"/>
                                  </p:stCondLst>
                                  <p:childTnLst>
                                    <p:set>
                                      <p:cBhvr>
                                        <p:cTn id="1344" dur="1" fill="hold">
                                          <p:stCondLst>
                                            <p:cond delay="0"/>
                                          </p:stCondLst>
                                        </p:cTn>
                                        <p:tgtEl>
                                          <p:spTgt spid="1311"/>
                                        </p:tgtEl>
                                        <p:attrNameLst>
                                          <p:attrName>style.visibility</p:attrName>
                                        </p:attrNameLst>
                                      </p:cBhvr>
                                      <p:to>
                                        <p:strVal val="visible"/>
                                      </p:to>
                                    </p:set>
                                  </p:childTnLst>
                                </p:cTn>
                              </p:par>
                              <p:par>
                                <p:cTn id="1345" nodeType="withEffect" fill="hold" presetClass="entr" presetID="1">
                                  <p:stCondLst>
                                    <p:cond delay="0"/>
                                  </p:stCondLst>
                                  <p:childTnLst>
                                    <p:set>
                                      <p:cBhvr>
                                        <p:cTn id="1346" dur="1" fill="hold">
                                          <p:stCondLst>
                                            <p:cond delay="0"/>
                                          </p:stCondLst>
                                        </p:cTn>
                                        <p:tgtEl>
                                          <p:spTgt spid="1313"/>
                                        </p:tgtEl>
                                        <p:attrNameLst>
                                          <p:attrName>style.visibility</p:attrName>
                                        </p:attrNameLst>
                                      </p:cBhvr>
                                      <p:to>
                                        <p:strVal val="visible"/>
                                      </p:to>
                                    </p:set>
                                  </p:childTnLst>
                                </p:cTn>
                              </p:par>
                              <p:par>
                                <p:cTn id="1347" nodeType="withEffect" fill="hold" presetClass="entr" presetID="1">
                                  <p:stCondLst>
                                    <p:cond delay="0"/>
                                  </p:stCondLst>
                                  <p:childTnLst>
                                    <p:set>
                                      <p:cBhvr>
                                        <p:cTn id="1348" dur="1" fill="hold">
                                          <p:stCondLst>
                                            <p:cond delay="0"/>
                                          </p:stCondLst>
                                        </p:cTn>
                                        <p:tgtEl>
                                          <p:spTgt spid="131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Building a Linked List Backward</a:t>
            </a:r>
            <a:endParaRPr b="0" lang="en-GB" sz="4400" spc="-1" strike="noStrike">
              <a:latin typeface="Arial"/>
            </a:endParaRPr>
          </a:p>
        </p:txBody>
      </p:sp>
      <p:sp>
        <p:nvSpPr>
          <p:cNvPr id="131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1" lang="en-GB" sz="2400" spc="-1" strike="noStrike">
                <a:solidFill>
                  <a:srgbClr val="000000"/>
                </a:solidFill>
                <a:latin typeface="Calibri Light"/>
                <a:ea typeface="Calibri Light"/>
              </a:rPr>
              <a:t>Example</a:t>
            </a:r>
            <a:r>
              <a:rPr b="0" lang="en-GB" sz="2400" spc="-1" strike="noStrike">
                <a:solidFill>
                  <a:srgbClr val="000000"/>
                </a:solidFill>
                <a:latin typeface="Calibri Light"/>
                <a:ea typeface="Calibri Light"/>
              </a:rPr>
              <a:t>: Suppose we want to build a linked list of numbers input by the user until he enters -999.</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318" name="CustomShape 3"/>
          <p:cNvSpPr/>
          <p:nvPr/>
        </p:nvSpPr>
        <p:spPr>
          <a:xfrm>
            <a:off x="519120" y="2553480"/>
            <a:ext cx="3526200" cy="2285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head = NULL;</a:t>
            </a:r>
            <a:r>
              <a:rPr b="0" lang="en-GB" sz="1400" spc="-1" strike="noStrike">
                <a:solidFill>
                  <a:srgbClr val="000000"/>
                </a:solidFill>
                <a:latin typeface="Consolas"/>
                <a:ea typeface="Menlo"/>
              </a:rPr>
              <a:t>	</a:t>
            </a:r>
            <a:endParaRPr b="0" lang="en-GB" sz="1400" spc="-1" strike="noStrike">
              <a:latin typeface="Arial"/>
            </a:endParaRPr>
          </a:p>
          <a:p>
            <a:pPr>
              <a:lnSpc>
                <a:spcPct val="100000"/>
              </a:lnSpc>
            </a:pPr>
            <a:r>
              <a:rPr b="0" lang="en-GB" sz="1400" spc="-1" strike="noStrike">
                <a:solidFill>
                  <a:srgbClr val="000000"/>
                </a:solidFill>
                <a:latin typeface="Consolas"/>
                <a:ea typeface="Menlo"/>
              </a:rPr>
              <a:t>int num =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while ( num != -999 )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e46c0a"/>
                </a:solidFill>
                <a:latin typeface="Consolas"/>
                <a:ea typeface="Menlo"/>
              </a:rPr>
              <a:t>head_insert(head,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p:txBody>
      </p:sp>
      <p:sp>
        <p:nvSpPr>
          <p:cNvPr id="1319" name="CustomShape 4"/>
          <p:cNvSpPr/>
          <p:nvPr/>
        </p:nvSpPr>
        <p:spPr>
          <a:xfrm>
            <a:off x="5607000" y="3925080"/>
            <a:ext cx="189000" cy="91368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20" name="CustomShape 5"/>
          <p:cNvSpPr/>
          <p:nvPr/>
        </p:nvSpPr>
        <p:spPr>
          <a:xfrm>
            <a:off x="6461280" y="4019760"/>
            <a:ext cx="2409120" cy="8186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Steps 1, 2, 3 for inserting a node at the beginning of  a list.</a:t>
            </a:r>
            <a:endParaRPr b="0" lang="en-GB" sz="1200" spc="-1" strike="noStrike">
              <a:latin typeface="Arial"/>
            </a:endParaRPr>
          </a:p>
        </p:txBody>
      </p:sp>
      <p:sp>
        <p:nvSpPr>
          <p:cNvPr id="1321" name="CustomShape 6"/>
          <p:cNvSpPr/>
          <p:nvPr/>
        </p:nvSpPr>
        <p:spPr>
          <a:xfrm flipH="1" flipV="1">
            <a:off x="5796360" y="4381560"/>
            <a:ext cx="663480" cy="511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22" name="CustomShape 7"/>
          <p:cNvSpPr/>
          <p:nvPr/>
        </p:nvSpPr>
        <p:spPr>
          <a:xfrm>
            <a:off x="4354560" y="2553480"/>
            <a:ext cx="4515480" cy="2285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void head_insert(Node * </a:t>
            </a:r>
            <a:r>
              <a:rPr b="0" lang="en-GB" sz="1400" spc="-1" strike="noStrike">
                <a:solidFill>
                  <a:srgbClr val="e46c0a"/>
                </a:solidFill>
                <a:latin typeface="Consolas"/>
                <a:ea typeface="Menlo"/>
              </a:rPr>
              <a:t>&amp;</a:t>
            </a:r>
            <a:r>
              <a:rPr b="0" lang="en-GB" sz="1400" spc="-1" strike="noStrike">
                <a:solidFill>
                  <a:srgbClr val="000000"/>
                </a:solidFill>
                <a:latin typeface="Consolas"/>
                <a:ea typeface="Menlo"/>
              </a:rPr>
              <a:t> head, int num) </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p = new Node;</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p-&gt;info =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p-&gt;next = head;</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head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endParaRPr b="0" lang="en-GB" sz="1400" spc="-1" strike="noStrike">
              <a:latin typeface="Arial"/>
            </a:endParaRPr>
          </a:p>
        </p:txBody>
      </p:sp>
      <p:sp>
        <p:nvSpPr>
          <p:cNvPr id="1323" name="CustomShape 8"/>
          <p:cNvSpPr/>
          <p:nvPr/>
        </p:nvSpPr>
        <p:spPr>
          <a:xfrm>
            <a:off x="5261040" y="4636800"/>
            <a:ext cx="3609360" cy="8186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The </a:t>
            </a:r>
            <a:r>
              <a:rPr b="0" lang="en-GB" sz="1200" spc="-1" strike="noStrike">
                <a:solidFill>
                  <a:srgbClr val="000000"/>
                </a:solidFill>
                <a:latin typeface="Consolas"/>
                <a:ea typeface="Menlo"/>
              </a:rPr>
              <a:t>head </a:t>
            </a:r>
            <a:r>
              <a:rPr b="0" lang="en-GB" sz="1200" spc="-1" strike="noStrike">
                <a:solidFill>
                  <a:srgbClr val="000000"/>
                </a:solidFill>
                <a:latin typeface="Segoe Print"/>
                <a:ea typeface="Menlo"/>
              </a:rPr>
              <a:t>pointer needs to be updated and hence is passed by reference</a:t>
            </a:r>
            <a:endParaRPr b="0" lang="en-GB" sz="1200" spc="-1" strike="noStrike">
              <a:latin typeface="Arial"/>
            </a:endParaRPr>
          </a:p>
        </p:txBody>
      </p:sp>
      <p:sp>
        <p:nvSpPr>
          <p:cNvPr id="1324" name="CustomShape 9"/>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BE0E970-8C07-4698-9707-85E7C394CDA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25" name="CustomShape 10"/>
          <p:cNvSpPr/>
          <p:nvPr/>
        </p:nvSpPr>
        <p:spPr>
          <a:xfrm>
            <a:off x="300240" y="4839480"/>
            <a:ext cx="28998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build_list_backward.cpp</a:t>
            </a:r>
            <a:endParaRPr b="0" lang="en-GB" sz="1800" spc="-1" strike="noStrike">
              <a:latin typeface="Arial"/>
            </a:endParaRPr>
          </a:p>
        </p:txBody>
      </p:sp>
    </p:spTree>
  </p:cSld>
  <p:timing>
    <p:tnLst>
      <p:par>
        <p:cTn id="1349" dur="indefinite" restart="never" nodeType="tmRoot">
          <p:childTnLst>
            <p:seq>
              <p:cTn id="1350" dur="indefinite" nodeType="mainSeq">
                <p:childTnLst>
                  <p:par>
                    <p:cTn id="1351" fill="hold">
                      <p:stCondLst>
                        <p:cond delay="indefinite"/>
                      </p:stCondLst>
                      <p:childTnLst>
                        <p:par>
                          <p:cTn id="1352" fill="hold">
                            <p:stCondLst>
                              <p:cond delay="0"/>
                            </p:stCondLst>
                            <p:childTnLst>
                              <p:par>
                                <p:cTn id="1353" nodeType="clickEffect" fill="hold" presetClass="entr" presetID="1">
                                  <p:stCondLst>
                                    <p:cond delay="0"/>
                                  </p:stCondLst>
                                  <p:childTnLst>
                                    <p:set>
                                      <p:cBhvr>
                                        <p:cTn id="1354" dur="1" fill="hold">
                                          <p:stCondLst>
                                            <p:cond delay="0"/>
                                          </p:stCondLst>
                                        </p:cTn>
                                        <p:tgtEl>
                                          <p:spTgt spid="1318"/>
                                        </p:tgtEl>
                                        <p:attrNameLst>
                                          <p:attrName>style.visibility</p:attrName>
                                        </p:attrNameLst>
                                      </p:cBhvr>
                                      <p:to>
                                        <p:strVal val="visible"/>
                                      </p:to>
                                    </p:set>
                                  </p:childTnLst>
                                </p:cTn>
                              </p:par>
                              <p:par>
                                <p:cTn id="1355" nodeType="withEffect" fill="hold" presetClass="entr" presetID="1">
                                  <p:stCondLst>
                                    <p:cond delay="0"/>
                                  </p:stCondLst>
                                  <p:childTnLst>
                                    <p:set>
                                      <p:cBhvr>
                                        <p:cTn id="1356" dur="1" fill="hold">
                                          <p:stCondLst>
                                            <p:cond delay="0"/>
                                          </p:stCondLst>
                                        </p:cTn>
                                        <p:tgtEl>
                                          <p:spTgt spid="1319"/>
                                        </p:tgtEl>
                                        <p:attrNameLst>
                                          <p:attrName>style.visibility</p:attrName>
                                        </p:attrNameLst>
                                      </p:cBhvr>
                                      <p:to>
                                        <p:strVal val="visible"/>
                                      </p:to>
                                    </p:set>
                                  </p:childTnLst>
                                </p:cTn>
                              </p:par>
                              <p:par>
                                <p:cTn id="1357" nodeType="withEffect" fill="hold" presetClass="entr" presetID="1">
                                  <p:stCondLst>
                                    <p:cond delay="0"/>
                                  </p:stCondLst>
                                  <p:childTnLst>
                                    <p:set>
                                      <p:cBhvr>
                                        <p:cTn id="1358" dur="1" fill="hold">
                                          <p:stCondLst>
                                            <p:cond delay="0"/>
                                          </p:stCondLst>
                                        </p:cTn>
                                        <p:tgtEl>
                                          <p:spTgt spid="1320"/>
                                        </p:tgtEl>
                                        <p:attrNameLst>
                                          <p:attrName>style.visibility</p:attrName>
                                        </p:attrNameLst>
                                      </p:cBhvr>
                                      <p:to>
                                        <p:strVal val="visible"/>
                                      </p:to>
                                    </p:set>
                                  </p:childTnLst>
                                </p:cTn>
                              </p:par>
                              <p:par>
                                <p:cTn id="1359" nodeType="withEffect" fill="hold" presetClass="entr" presetID="1">
                                  <p:stCondLst>
                                    <p:cond delay="0"/>
                                  </p:stCondLst>
                                  <p:childTnLst>
                                    <p:set>
                                      <p:cBhvr>
                                        <p:cTn id="1360" dur="1" fill="hold">
                                          <p:stCondLst>
                                            <p:cond delay="0"/>
                                          </p:stCondLst>
                                        </p:cTn>
                                        <p:tgtEl>
                                          <p:spTgt spid="1321"/>
                                        </p:tgtEl>
                                        <p:attrNameLst>
                                          <p:attrName>style.visibility</p:attrName>
                                        </p:attrNameLst>
                                      </p:cBhvr>
                                      <p:to>
                                        <p:strVal val="visible"/>
                                      </p:to>
                                    </p:set>
                                  </p:childTnLst>
                                </p:cTn>
                              </p:par>
                              <p:par>
                                <p:cTn id="1361" nodeType="withEffect" fill="hold" presetClass="entr" presetID="1">
                                  <p:stCondLst>
                                    <p:cond delay="0"/>
                                  </p:stCondLst>
                                  <p:childTnLst>
                                    <p:set>
                                      <p:cBhvr>
                                        <p:cTn id="1362" dur="1" fill="hold">
                                          <p:stCondLst>
                                            <p:cond delay="0"/>
                                          </p:stCondLst>
                                        </p:cTn>
                                        <p:tgtEl>
                                          <p:spTgt spid="1322"/>
                                        </p:tgtEl>
                                        <p:attrNameLst>
                                          <p:attrName>style.visibility</p:attrName>
                                        </p:attrNameLst>
                                      </p:cBhvr>
                                      <p:to>
                                        <p:strVal val="visible"/>
                                      </p:to>
                                    </p:set>
                                  </p:childTnLst>
                                </p:cTn>
                              </p:par>
                              <p:par>
                                <p:cTn id="1363" nodeType="withEffect" fill="hold" presetClass="entr" presetID="1">
                                  <p:stCondLst>
                                    <p:cond delay="0"/>
                                  </p:stCondLst>
                                  <p:childTnLst>
                                    <p:set>
                                      <p:cBhvr>
                                        <p:cTn id="1364" dur="1" fill="hold">
                                          <p:stCondLst>
                                            <p:cond delay="0"/>
                                          </p:stCondLst>
                                        </p:cTn>
                                        <p:tgtEl>
                                          <p:spTgt spid="1323"/>
                                        </p:tgtEl>
                                        <p:attrNameLst>
                                          <p:attrName>style.visibility</p:attrName>
                                        </p:attrNameLst>
                                      </p:cBhvr>
                                      <p:to>
                                        <p:strVal val="visible"/>
                                      </p:to>
                                    </p:set>
                                  </p:childTnLst>
                                </p:cTn>
                              </p:par>
                              <p:par>
                                <p:cTn id="1365" nodeType="withEffect" fill="hold" presetClass="entr" presetID="1">
                                  <p:stCondLst>
                                    <p:cond delay="0"/>
                                  </p:stCondLst>
                                  <p:childTnLst>
                                    <p:set>
                                      <p:cBhvr>
                                        <p:cTn id="1366" dur="1" fill="hold">
                                          <p:stCondLst>
                                            <p:cond delay="0"/>
                                          </p:stCondLst>
                                        </p:cTn>
                                        <p:tgtEl>
                                          <p:spTgt spid="13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Building a Linked List Backward</a:t>
            </a:r>
            <a:endParaRPr b="0" lang="en-GB" sz="4400" spc="-1" strike="noStrike">
              <a:latin typeface="Arial"/>
            </a:endParaRPr>
          </a:p>
        </p:txBody>
      </p:sp>
      <p:sp>
        <p:nvSpPr>
          <p:cNvPr id="13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1" lang="en-GB" sz="2400" spc="-1" strike="noStrike">
                <a:solidFill>
                  <a:srgbClr val="000000"/>
                </a:solidFill>
                <a:latin typeface="Calibri Light"/>
                <a:ea typeface="Calibri Light"/>
              </a:rPr>
              <a:t>Example</a:t>
            </a:r>
            <a:r>
              <a:rPr b="0" lang="en-GB" sz="2400" spc="-1" strike="noStrike">
                <a:solidFill>
                  <a:srgbClr val="000000"/>
                </a:solidFill>
                <a:latin typeface="Calibri Light"/>
                <a:ea typeface="Calibri Light"/>
              </a:rPr>
              <a:t>: Suppose we want to build a linked list of numbers input by the user until he enters -999.</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328" name="CustomShape 3"/>
          <p:cNvSpPr/>
          <p:nvPr/>
        </p:nvSpPr>
        <p:spPr>
          <a:xfrm>
            <a:off x="1261080" y="2970000"/>
            <a:ext cx="6797880" cy="1156320"/>
          </a:xfrm>
          <a:prstGeom prst="rect">
            <a:avLst/>
          </a:prstGeom>
          <a:solidFill>
            <a:schemeClr val="bg1">
              <a:lumMod val="9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input integers (-999 to end): </a:t>
            </a:r>
            <a:r>
              <a:rPr b="0" lang="en-GB" sz="1600" spc="-1" strike="noStrike">
                <a:solidFill>
                  <a:srgbClr val="e46c0a"/>
                </a:solidFill>
                <a:latin typeface="Consolas"/>
                <a:ea typeface="Menlo"/>
              </a:rPr>
              <a:t>23 56 14 45 98 -999</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98 -&gt; 45 -&gt; 14 -&gt; 56 -&gt; 23 -&gt; NULL</a:t>
            </a:r>
            <a:endParaRPr b="0" lang="en-GB" sz="1600" spc="-1" strike="noStrike">
              <a:latin typeface="Arial"/>
            </a:endParaRPr>
          </a:p>
        </p:txBody>
      </p:sp>
      <p:sp>
        <p:nvSpPr>
          <p:cNvPr id="1329" name="CustomShape 4"/>
          <p:cNvSpPr/>
          <p:nvPr/>
        </p:nvSpPr>
        <p:spPr>
          <a:xfrm>
            <a:off x="1326240" y="268668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1330" name="CustomShape 5"/>
          <p:cNvSpPr/>
          <p:nvPr/>
        </p:nvSpPr>
        <p:spPr>
          <a:xfrm>
            <a:off x="5022360" y="4225680"/>
            <a:ext cx="28998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build_list_backward.cpp</a:t>
            </a:r>
            <a:endParaRPr b="0" lang="en-GB" sz="1800" spc="-1" strike="noStrike">
              <a:latin typeface="Arial"/>
            </a:endParaRPr>
          </a:p>
        </p:txBody>
      </p:sp>
      <p:sp>
        <p:nvSpPr>
          <p:cNvPr id="1331"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A5C8D43-9868-446F-AD95-FEC38DFE487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67" dur="indefinite" restart="never" nodeType="tmRoot">
          <p:childTnLst>
            <p:seq>
              <p:cTn id="1368"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2" name="CustomShape 1"/>
          <p:cNvSpPr/>
          <p:nvPr/>
        </p:nvSpPr>
        <p:spPr>
          <a:xfrm>
            <a:off x="286560" y="1206720"/>
            <a:ext cx="8583840" cy="50209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 build a linked list in a forward manner, we always </a:t>
            </a:r>
            <a:r>
              <a:rPr b="0" lang="en-GB" sz="2400" spc="-1" strike="noStrike">
                <a:solidFill>
                  <a:srgbClr val="31859c"/>
                </a:solidFill>
                <a:latin typeface="Calibri Light"/>
                <a:ea typeface="Calibri Light"/>
              </a:rPr>
              <a:t>insert a new node at the end of the list</a:t>
            </a:r>
            <a:r>
              <a:rPr b="0" lang="en-GB" sz="2400" spc="-1" strike="noStrike">
                <a:solidFill>
                  <a:srgbClr val="000000"/>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333" name="CustomShape 2"/>
          <p:cNvSpPr/>
          <p:nvPr/>
        </p:nvSpPr>
        <p:spPr>
          <a:xfrm>
            <a:off x="474480" y="3718080"/>
            <a:ext cx="8202960" cy="164052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400" spc="-1" strike="noStrike">
                <a:solidFill>
                  <a:srgbClr val="000000"/>
                </a:solidFill>
                <a:latin typeface="Segoe Print"/>
                <a:ea typeface="DejaVu Sans"/>
              </a:rPr>
              <a:t>2. If this is going to be the first node of the list, we point both head and last to it.</a:t>
            </a:r>
            <a:endParaRPr b="0" lang="en-GB" sz="1400" spc="-1" strike="noStrike">
              <a:latin typeface="Arial"/>
            </a:endParaRPr>
          </a:p>
        </p:txBody>
      </p:sp>
      <p:sp>
        <p:nvSpPr>
          <p:cNvPr id="1334"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Linked List Forward</a:t>
            </a:r>
            <a:endParaRPr b="0" lang="en-GB" sz="4400" spc="-1" strike="noStrike">
              <a:latin typeface="Arial"/>
            </a:endParaRPr>
          </a:p>
        </p:txBody>
      </p:sp>
      <p:sp>
        <p:nvSpPr>
          <p:cNvPr id="1335" name="CustomShape 4"/>
          <p:cNvSpPr/>
          <p:nvPr/>
        </p:nvSpPr>
        <p:spPr>
          <a:xfrm>
            <a:off x="474480" y="2076840"/>
            <a:ext cx="8202960" cy="164052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marL="233280" indent="-232560">
              <a:lnSpc>
                <a:spcPct val="100000"/>
              </a:lnSpc>
            </a:pPr>
            <a:r>
              <a:rPr b="0" lang="en-GB" sz="1400" spc="-1" strike="noStrike">
                <a:solidFill>
                  <a:srgbClr val="000000"/>
                </a:solidFill>
                <a:latin typeface="Segoe Print"/>
                <a:ea typeface="DejaVu Sans"/>
              </a:rPr>
              <a:t>1. Create a new node and fill in the required info.   Since this will be the last node, set the next pointer to NULL.</a:t>
            </a:r>
            <a:endParaRPr b="0" lang="en-GB" sz="1400" spc="-1" strike="noStrike">
              <a:latin typeface="Arial"/>
            </a:endParaRPr>
          </a:p>
        </p:txBody>
      </p:sp>
      <p:sp>
        <p:nvSpPr>
          <p:cNvPr id="1336" name="CustomShape 5"/>
          <p:cNvSpPr/>
          <p:nvPr/>
        </p:nvSpPr>
        <p:spPr>
          <a:xfrm>
            <a:off x="1423440" y="2697840"/>
            <a:ext cx="4398840" cy="87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23;</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NULL;</a:t>
            </a:r>
            <a:endParaRPr b="0" lang="en-GB" sz="1600" spc="-1" strike="noStrike">
              <a:latin typeface="Arial"/>
            </a:endParaRPr>
          </a:p>
        </p:txBody>
      </p:sp>
      <p:grpSp>
        <p:nvGrpSpPr>
          <p:cNvPr id="1337" name="Group 6"/>
          <p:cNvGrpSpPr/>
          <p:nvPr/>
        </p:nvGrpSpPr>
        <p:grpSpPr>
          <a:xfrm>
            <a:off x="6957360" y="3141000"/>
            <a:ext cx="1207080" cy="328320"/>
            <a:chOff x="6957360" y="3141000"/>
            <a:chExt cx="1207080" cy="328320"/>
          </a:xfrm>
        </p:grpSpPr>
        <p:sp>
          <p:nvSpPr>
            <p:cNvPr id="1338" name="CustomShape 7"/>
            <p:cNvSpPr/>
            <p:nvPr/>
          </p:nvSpPr>
          <p:spPr>
            <a:xfrm>
              <a:off x="6957360" y="31410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339" name="CustomShape 8"/>
            <p:cNvSpPr/>
            <p:nvPr/>
          </p:nvSpPr>
          <p:spPr>
            <a:xfrm>
              <a:off x="7732800" y="31410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40" name="CustomShape 9"/>
          <p:cNvSpPr/>
          <p:nvPr/>
        </p:nvSpPr>
        <p:spPr>
          <a:xfrm>
            <a:off x="6250320" y="314100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341" name="CustomShape 10"/>
          <p:cNvSpPr/>
          <p:nvPr/>
        </p:nvSpPr>
        <p:spPr>
          <a:xfrm flipV="1">
            <a:off x="6477480" y="3324240"/>
            <a:ext cx="4662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342" name="CustomShape 11"/>
          <p:cNvSpPr/>
          <p:nvPr/>
        </p:nvSpPr>
        <p:spPr>
          <a:xfrm>
            <a:off x="5974920" y="318456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343" name="CustomShape 12"/>
          <p:cNvSpPr/>
          <p:nvPr/>
        </p:nvSpPr>
        <p:spPr>
          <a:xfrm>
            <a:off x="7941600" y="332568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44" name="Group 13"/>
          <p:cNvGrpSpPr/>
          <p:nvPr/>
        </p:nvGrpSpPr>
        <p:grpSpPr>
          <a:xfrm>
            <a:off x="8383680" y="3207960"/>
            <a:ext cx="91800" cy="228600"/>
            <a:chOff x="8383680" y="3207960"/>
            <a:chExt cx="91800" cy="228600"/>
          </a:xfrm>
        </p:grpSpPr>
        <p:sp>
          <p:nvSpPr>
            <p:cNvPr id="1345" name="Line 14"/>
            <p:cNvSpPr/>
            <p:nvPr/>
          </p:nvSpPr>
          <p:spPr>
            <a:xfrm>
              <a:off x="8383680" y="3207960"/>
              <a:ext cx="360" cy="228600"/>
            </a:xfrm>
            <a:prstGeom prst="line">
              <a:avLst/>
            </a:prstGeom>
            <a:ln>
              <a:round/>
            </a:ln>
          </p:spPr>
          <p:style>
            <a:lnRef idx="2">
              <a:schemeClr val="accent1"/>
            </a:lnRef>
            <a:fillRef idx="0">
              <a:schemeClr val="accent1"/>
            </a:fillRef>
            <a:effectRef idx="1">
              <a:schemeClr val="accent1"/>
            </a:effectRef>
            <a:fontRef idx="minor"/>
          </p:style>
        </p:sp>
        <p:sp>
          <p:nvSpPr>
            <p:cNvPr id="1346" name="Line 15"/>
            <p:cNvSpPr/>
            <p:nvPr/>
          </p:nvSpPr>
          <p:spPr>
            <a:xfrm>
              <a:off x="8429400" y="3241800"/>
              <a:ext cx="360" cy="160920"/>
            </a:xfrm>
            <a:prstGeom prst="line">
              <a:avLst/>
            </a:prstGeom>
            <a:ln>
              <a:round/>
            </a:ln>
          </p:spPr>
          <p:style>
            <a:lnRef idx="2">
              <a:schemeClr val="accent1"/>
            </a:lnRef>
            <a:fillRef idx="0">
              <a:schemeClr val="accent1"/>
            </a:fillRef>
            <a:effectRef idx="1">
              <a:schemeClr val="accent1"/>
            </a:effectRef>
            <a:fontRef idx="minor"/>
          </p:style>
        </p:sp>
        <p:sp>
          <p:nvSpPr>
            <p:cNvPr id="1347" name="Line 16"/>
            <p:cNvSpPr/>
            <p:nvPr/>
          </p:nvSpPr>
          <p:spPr>
            <a:xfrm>
              <a:off x="8475120" y="326628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348" name="CustomShape 17"/>
          <p:cNvSpPr/>
          <p:nvPr/>
        </p:nvSpPr>
        <p:spPr>
          <a:xfrm>
            <a:off x="6782040" y="419256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49" name="CustomShape 18"/>
          <p:cNvSpPr/>
          <p:nvPr/>
        </p:nvSpPr>
        <p:spPr>
          <a:xfrm>
            <a:off x="6266520" y="41752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350" name="CustomShape 19"/>
          <p:cNvSpPr/>
          <p:nvPr/>
        </p:nvSpPr>
        <p:spPr>
          <a:xfrm>
            <a:off x="6782040" y="449568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51" name="CustomShape 20"/>
          <p:cNvSpPr/>
          <p:nvPr/>
        </p:nvSpPr>
        <p:spPr>
          <a:xfrm>
            <a:off x="6266520" y="4480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352" name="CustomShape 21"/>
          <p:cNvSpPr/>
          <p:nvPr/>
        </p:nvSpPr>
        <p:spPr>
          <a:xfrm flipH="1" rot="16200000">
            <a:off x="6980400" y="4656600"/>
            <a:ext cx="249480" cy="162720"/>
          </a:xfrm>
          <a:prstGeom prst="bentConnector3">
            <a:avLst>
              <a:gd name="adj1" fmla="val -903"/>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53" name="CustomShape 22"/>
          <p:cNvSpPr/>
          <p:nvPr/>
        </p:nvSpPr>
        <p:spPr>
          <a:xfrm>
            <a:off x="6755040" y="246420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54" name="CustomShape 23"/>
          <p:cNvSpPr/>
          <p:nvPr/>
        </p:nvSpPr>
        <p:spPr>
          <a:xfrm>
            <a:off x="6239880" y="24472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355" name="CustomShape 24"/>
          <p:cNvSpPr/>
          <p:nvPr/>
        </p:nvSpPr>
        <p:spPr>
          <a:xfrm>
            <a:off x="6997320" y="258048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56" name="Group 25"/>
          <p:cNvGrpSpPr/>
          <p:nvPr/>
        </p:nvGrpSpPr>
        <p:grpSpPr>
          <a:xfrm>
            <a:off x="7439040" y="2454480"/>
            <a:ext cx="91800" cy="228600"/>
            <a:chOff x="7439040" y="2454480"/>
            <a:chExt cx="91800" cy="228600"/>
          </a:xfrm>
        </p:grpSpPr>
        <p:sp>
          <p:nvSpPr>
            <p:cNvPr id="1357" name="Line 26"/>
            <p:cNvSpPr/>
            <p:nvPr/>
          </p:nvSpPr>
          <p:spPr>
            <a:xfrm>
              <a:off x="7439040" y="2454480"/>
              <a:ext cx="360" cy="228600"/>
            </a:xfrm>
            <a:prstGeom prst="line">
              <a:avLst/>
            </a:prstGeom>
            <a:ln>
              <a:round/>
            </a:ln>
          </p:spPr>
          <p:style>
            <a:lnRef idx="2">
              <a:schemeClr val="accent1"/>
            </a:lnRef>
            <a:fillRef idx="0">
              <a:schemeClr val="accent1"/>
            </a:fillRef>
            <a:effectRef idx="1">
              <a:schemeClr val="accent1"/>
            </a:effectRef>
            <a:fontRef idx="minor"/>
          </p:style>
        </p:sp>
        <p:sp>
          <p:nvSpPr>
            <p:cNvPr id="1358" name="Line 27"/>
            <p:cNvSpPr/>
            <p:nvPr/>
          </p:nvSpPr>
          <p:spPr>
            <a:xfrm>
              <a:off x="7484760" y="2488320"/>
              <a:ext cx="360" cy="160560"/>
            </a:xfrm>
            <a:prstGeom prst="line">
              <a:avLst/>
            </a:prstGeom>
            <a:ln>
              <a:round/>
            </a:ln>
          </p:spPr>
          <p:style>
            <a:lnRef idx="2">
              <a:schemeClr val="accent1"/>
            </a:lnRef>
            <a:fillRef idx="0">
              <a:schemeClr val="accent1"/>
            </a:fillRef>
            <a:effectRef idx="1">
              <a:schemeClr val="accent1"/>
            </a:effectRef>
            <a:fontRef idx="minor"/>
          </p:style>
        </p:sp>
        <p:sp>
          <p:nvSpPr>
            <p:cNvPr id="1359" name="Line 28"/>
            <p:cNvSpPr/>
            <p:nvPr/>
          </p:nvSpPr>
          <p:spPr>
            <a:xfrm>
              <a:off x="7530480" y="251280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360" name="CustomShape 29"/>
          <p:cNvSpPr/>
          <p:nvPr/>
        </p:nvSpPr>
        <p:spPr>
          <a:xfrm>
            <a:off x="6755040" y="276732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61" name="CustomShape 30"/>
          <p:cNvSpPr/>
          <p:nvPr/>
        </p:nvSpPr>
        <p:spPr>
          <a:xfrm>
            <a:off x="6239880" y="2752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362" name="CustomShape 31"/>
          <p:cNvSpPr/>
          <p:nvPr/>
        </p:nvSpPr>
        <p:spPr>
          <a:xfrm flipV="1">
            <a:off x="6997320" y="2624040"/>
            <a:ext cx="421560" cy="259920"/>
          </a:xfrm>
          <a:prstGeom prst="bentConnector3">
            <a:avLst>
              <a:gd name="adj1" fmla="val 7389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63" name="Group 32"/>
          <p:cNvGrpSpPr/>
          <p:nvPr/>
        </p:nvGrpSpPr>
        <p:grpSpPr>
          <a:xfrm>
            <a:off x="6957360" y="4863960"/>
            <a:ext cx="1207080" cy="328320"/>
            <a:chOff x="6957360" y="4863960"/>
            <a:chExt cx="1207080" cy="328320"/>
          </a:xfrm>
        </p:grpSpPr>
        <p:sp>
          <p:nvSpPr>
            <p:cNvPr id="1364" name="CustomShape 33"/>
            <p:cNvSpPr/>
            <p:nvPr/>
          </p:nvSpPr>
          <p:spPr>
            <a:xfrm>
              <a:off x="6957360" y="48639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365" name="CustomShape 34"/>
            <p:cNvSpPr/>
            <p:nvPr/>
          </p:nvSpPr>
          <p:spPr>
            <a:xfrm>
              <a:off x="7732800" y="48639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66" name="CustomShape 35"/>
          <p:cNvSpPr/>
          <p:nvPr/>
        </p:nvSpPr>
        <p:spPr>
          <a:xfrm>
            <a:off x="6250320" y="486396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367" name="CustomShape 36"/>
          <p:cNvSpPr/>
          <p:nvPr/>
        </p:nvSpPr>
        <p:spPr>
          <a:xfrm flipV="1">
            <a:off x="6477480" y="5047200"/>
            <a:ext cx="4662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368" name="CustomShape 37"/>
          <p:cNvSpPr/>
          <p:nvPr/>
        </p:nvSpPr>
        <p:spPr>
          <a:xfrm>
            <a:off x="7941600" y="504864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69" name="Group 38"/>
          <p:cNvGrpSpPr/>
          <p:nvPr/>
        </p:nvGrpSpPr>
        <p:grpSpPr>
          <a:xfrm>
            <a:off x="8383680" y="4930920"/>
            <a:ext cx="91800" cy="228600"/>
            <a:chOff x="8383680" y="4930920"/>
            <a:chExt cx="91800" cy="228600"/>
          </a:xfrm>
        </p:grpSpPr>
        <p:sp>
          <p:nvSpPr>
            <p:cNvPr id="1370" name="Line 39"/>
            <p:cNvSpPr/>
            <p:nvPr/>
          </p:nvSpPr>
          <p:spPr>
            <a:xfrm>
              <a:off x="8383680" y="4930920"/>
              <a:ext cx="360" cy="228600"/>
            </a:xfrm>
            <a:prstGeom prst="line">
              <a:avLst/>
            </a:prstGeom>
            <a:ln>
              <a:round/>
            </a:ln>
          </p:spPr>
          <p:style>
            <a:lnRef idx="2">
              <a:schemeClr val="accent1"/>
            </a:lnRef>
            <a:fillRef idx="0">
              <a:schemeClr val="accent1"/>
            </a:fillRef>
            <a:effectRef idx="1">
              <a:schemeClr val="accent1"/>
            </a:effectRef>
            <a:fontRef idx="minor"/>
          </p:style>
        </p:sp>
        <p:sp>
          <p:nvSpPr>
            <p:cNvPr id="1371" name="Line 40"/>
            <p:cNvSpPr/>
            <p:nvPr/>
          </p:nvSpPr>
          <p:spPr>
            <a:xfrm>
              <a:off x="8429400" y="4965120"/>
              <a:ext cx="360" cy="160560"/>
            </a:xfrm>
            <a:prstGeom prst="line">
              <a:avLst/>
            </a:prstGeom>
            <a:ln>
              <a:round/>
            </a:ln>
          </p:spPr>
          <p:style>
            <a:lnRef idx="2">
              <a:schemeClr val="accent1"/>
            </a:lnRef>
            <a:fillRef idx="0">
              <a:schemeClr val="accent1"/>
            </a:fillRef>
            <a:effectRef idx="1">
              <a:schemeClr val="accent1"/>
            </a:effectRef>
            <a:fontRef idx="minor"/>
          </p:style>
        </p:sp>
        <p:sp>
          <p:nvSpPr>
            <p:cNvPr id="1372" name="Line 41"/>
            <p:cNvSpPr/>
            <p:nvPr/>
          </p:nvSpPr>
          <p:spPr>
            <a:xfrm>
              <a:off x="8475120" y="498924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373" name="CustomShape 42"/>
          <p:cNvSpPr/>
          <p:nvPr/>
        </p:nvSpPr>
        <p:spPr>
          <a:xfrm flipH="1" rot="16200000">
            <a:off x="6888600" y="4441320"/>
            <a:ext cx="541440" cy="271080"/>
          </a:xfrm>
          <a:prstGeom prst="bentConnector3">
            <a:avLst>
              <a:gd name="adj1" fmla="val -284"/>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74" name="CustomShape 43"/>
          <p:cNvSpPr/>
          <p:nvPr/>
        </p:nvSpPr>
        <p:spPr>
          <a:xfrm>
            <a:off x="1423440" y="4192560"/>
            <a:ext cx="4398840" cy="796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p;</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tail = p;</a:t>
            </a:r>
            <a:endParaRPr b="0" lang="en-GB" sz="1600" spc="-1" strike="noStrike">
              <a:latin typeface="Arial"/>
            </a:endParaRPr>
          </a:p>
        </p:txBody>
      </p:sp>
      <p:sp>
        <p:nvSpPr>
          <p:cNvPr id="1375" name="CustomShape 44"/>
          <p:cNvSpPr/>
          <p:nvPr/>
        </p:nvSpPr>
        <p:spPr>
          <a:xfrm>
            <a:off x="5974920" y="490536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376" name="CustomShape 45"/>
          <p:cNvSpPr/>
          <p:nvPr/>
        </p:nvSpPr>
        <p:spPr>
          <a:xfrm>
            <a:off x="3778200" y="5502240"/>
            <a:ext cx="4884480" cy="8186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Since a new node is always inserted at the end, we need to maintain where the last node is using the pointer </a:t>
            </a:r>
            <a:r>
              <a:rPr b="0" lang="en-GB" sz="1200" spc="-1" strike="noStrike">
                <a:solidFill>
                  <a:srgbClr val="000000"/>
                </a:solidFill>
                <a:latin typeface="Consolas"/>
                <a:ea typeface="Menlo"/>
              </a:rPr>
              <a:t>tail</a:t>
            </a:r>
            <a:r>
              <a:rPr b="0" lang="en-GB" sz="1200" spc="-1" strike="noStrike">
                <a:solidFill>
                  <a:srgbClr val="000000"/>
                </a:solidFill>
                <a:latin typeface="Segoe Print"/>
                <a:ea typeface="Menlo"/>
              </a:rPr>
              <a:t>.</a:t>
            </a:r>
            <a:endParaRPr b="0" lang="en-GB" sz="1200" spc="-1" strike="noStrike">
              <a:latin typeface="Arial"/>
            </a:endParaRPr>
          </a:p>
        </p:txBody>
      </p:sp>
      <p:sp>
        <p:nvSpPr>
          <p:cNvPr id="1377" name="CustomShape 4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DB5EC7-AAC9-42AE-8581-F56624F166D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69" dur="indefinite" restart="never" nodeType="tmRoot">
          <p:childTnLst>
            <p:seq>
              <p:cTn id="1370" dur="indefinite" nodeType="mainSeq">
                <p:childTnLst>
                  <p:par>
                    <p:cTn id="1371" fill="hold">
                      <p:stCondLst>
                        <p:cond delay="indefinite"/>
                      </p:stCondLst>
                      <p:childTnLst>
                        <p:par>
                          <p:cTn id="1372" fill="hold">
                            <p:stCondLst>
                              <p:cond delay="0"/>
                            </p:stCondLst>
                            <p:childTnLst>
                              <p:par>
                                <p:cTn id="1373" nodeType="clickEffect" fill="hold" presetClass="entr" presetID="1">
                                  <p:stCondLst>
                                    <p:cond delay="0"/>
                                  </p:stCondLst>
                                  <p:childTnLst>
                                    <p:set>
                                      <p:cBhvr>
                                        <p:cTn id="1374" dur="1" fill="hold">
                                          <p:stCondLst>
                                            <p:cond delay="0"/>
                                          </p:stCondLst>
                                        </p:cTn>
                                        <p:tgtEl>
                                          <p:spTgt spid="1335"/>
                                        </p:tgtEl>
                                        <p:attrNameLst>
                                          <p:attrName>style.visibility</p:attrName>
                                        </p:attrNameLst>
                                      </p:cBhvr>
                                      <p:to>
                                        <p:strVal val="visible"/>
                                      </p:to>
                                    </p:set>
                                  </p:childTnLst>
                                </p:cTn>
                              </p:par>
                              <p:par>
                                <p:cTn id="1375" nodeType="withEffect" fill="hold" presetClass="entr" presetID="1">
                                  <p:stCondLst>
                                    <p:cond delay="0"/>
                                  </p:stCondLst>
                                  <p:childTnLst>
                                    <p:set>
                                      <p:cBhvr>
                                        <p:cTn id="1376" dur="1" fill="hold">
                                          <p:stCondLst>
                                            <p:cond delay="0"/>
                                          </p:stCondLst>
                                        </p:cTn>
                                        <p:tgtEl>
                                          <p:spTgt spid="1336"/>
                                        </p:tgtEl>
                                        <p:attrNameLst>
                                          <p:attrName>style.visibility</p:attrName>
                                        </p:attrNameLst>
                                      </p:cBhvr>
                                      <p:to>
                                        <p:strVal val="visible"/>
                                      </p:to>
                                    </p:set>
                                  </p:childTnLst>
                                </p:cTn>
                              </p:par>
                              <p:par>
                                <p:cTn id="1377" nodeType="withEffect" fill="hold" presetClass="entr" presetID="1">
                                  <p:stCondLst>
                                    <p:cond delay="0"/>
                                  </p:stCondLst>
                                  <p:childTnLst>
                                    <p:set>
                                      <p:cBhvr>
                                        <p:cTn id="1378" dur="1" fill="hold">
                                          <p:stCondLst>
                                            <p:cond delay="0"/>
                                          </p:stCondLst>
                                        </p:cTn>
                                        <p:tgtEl>
                                          <p:spTgt spid="1337"/>
                                        </p:tgtEl>
                                        <p:attrNameLst>
                                          <p:attrName>style.visibility</p:attrName>
                                        </p:attrNameLst>
                                      </p:cBhvr>
                                      <p:to>
                                        <p:strVal val="visible"/>
                                      </p:to>
                                    </p:set>
                                  </p:childTnLst>
                                </p:cTn>
                              </p:par>
                              <p:par>
                                <p:cTn id="1379" nodeType="withEffect" fill="hold" presetClass="entr" presetID="1">
                                  <p:stCondLst>
                                    <p:cond delay="0"/>
                                  </p:stCondLst>
                                  <p:childTnLst>
                                    <p:set>
                                      <p:cBhvr>
                                        <p:cTn id="1380" dur="1" fill="hold">
                                          <p:stCondLst>
                                            <p:cond delay="0"/>
                                          </p:stCondLst>
                                        </p:cTn>
                                        <p:tgtEl>
                                          <p:spTgt spid="1340"/>
                                        </p:tgtEl>
                                        <p:attrNameLst>
                                          <p:attrName>style.visibility</p:attrName>
                                        </p:attrNameLst>
                                      </p:cBhvr>
                                      <p:to>
                                        <p:strVal val="visible"/>
                                      </p:to>
                                    </p:set>
                                  </p:childTnLst>
                                </p:cTn>
                              </p:par>
                              <p:par>
                                <p:cTn id="1381" nodeType="withEffect" fill="hold" presetClass="entr" presetID="1">
                                  <p:stCondLst>
                                    <p:cond delay="0"/>
                                  </p:stCondLst>
                                  <p:childTnLst>
                                    <p:set>
                                      <p:cBhvr>
                                        <p:cTn id="1382" dur="1" fill="hold">
                                          <p:stCondLst>
                                            <p:cond delay="0"/>
                                          </p:stCondLst>
                                        </p:cTn>
                                        <p:tgtEl>
                                          <p:spTgt spid="1341"/>
                                        </p:tgtEl>
                                        <p:attrNameLst>
                                          <p:attrName>style.visibility</p:attrName>
                                        </p:attrNameLst>
                                      </p:cBhvr>
                                      <p:to>
                                        <p:strVal val="visible"/>
                                      </p:to>
                                    </p:set>
                                  </p:childTnLst>
                                </p:cTn>
                              </p:par>
                              <p:par>
                                <p:cTn id="1383" nodeType="withEffect" fill="hold" presetClass="entr" presetID="1">
                                  <p:stCondLst>
                                    <p:cond delay="0"/>
                                  </p:stCondLst>
                                  <p:childTnLst>
                                    <p:set>
                                      <p:cBhvr>
                                        <p:cTn id="1384" dur="1" fill="hold">
                                          <p:stCondLst>
                                            <p:cond delay="0"/>
                                          </p:stCondLst>
                                        </p:cTn>
                                        <p:tgtEl>
                                          <p:spTgt spid="1342"/>
                                        </p:tgtEl>
                                        <p:attrNameLst>
                                          <p:attrName>style.visibility</p:attrName>
                                        </p:attrNameLst>
                                      </p:cBhvr>
                                      <p:to>
                                        <p:strVal val="visible"/>
                                      </p:to>
                                    </p:set>
                                  </p:childTnLst>
                                </p:cTn>
                              </p:par>
                              <p:par>
                                <p:cTn id="1385" nodeType="withEffect" fill="hold" presetClass="entr" presetID="1">
                                  <p:stCondLst>
                                    <p:cond delay="0"/>
                                  </p:stCondLst>
                                  <p:childTnLst>
                                    <p:set>
                                      <p:cBhvr>
                                        <p:cTn id="1386" dur="1" fill="hold">
                                          <p:stCondLst>
                                            <p:cond delay="0"/>
                                          </p:stCondLst>
                                        </p:cTn>
                                        <p:tgtEl>
                                          <p:spTgt spid="1343"/>
                                        </p:tgtEl>
                                        <p:attrNameLst>
                                          <p:attrName>style.visibility</p:attrName>
                                        </p:attrNameLst>
                                      </p:cBhvr>
                                      <p:to>
                                        <p:strVal val="visible"/>
                                      </p:to>
                                    </p:set>
                                  </p:childTnLst>
                                </p:cTn>
                              </p:par>
                              <p:par>
                                <p:cTn id="1387" nodeType="withEffect" fill="hold" presetClass="entr" presetID="1">
                                  <p:stCondLst>
                                    <p:cond delay="0"/>
                                  </p:stCondLst>
                                  <p:childTnLst>
                                    <p:set>
                                      <p:cBhvr>
                                        <p:cTn id="1388" dur="1" fill="hold">
                                          <p:stCondLst>
                                            <p:cond delay="0"/>
                                          </p:stCondLst>
                                        </p:cTn>
                                        <p:tgtEl>
                                          <p:spTgt spid="1344"/>
                                        </p:tgtEl>
                                        <p:attrNameLst>
                                          <p:attrName>style.visibility</p:attrName>
                                        </p:attrNameLst>
                                      </p:cBhvr>
                                      <p:to>
                                        <p:strVal val="visible"/>
                                      </p:to>
                                    </p:set>
                                  </p:childTnLst>
                                </p:cTn>
                              </p:par>
                              <p:par>
                                <p:cTn id="1389" nodeType="withEffect" fill="hold" presetClass="entr" presetID="1">
                                  <p:stCondLst>
                                    <p:cond delay="0"/>
                                  </p:stCondLst>
                                  <p:childTnLst>
                                    <p:set>
                                      <p:cBhvr>
                                        <p:cTn id="1390" dur="1" fill="hold">
                                          <p:stCondLst>
                                            <p:cond delay="0"/>
                                          </p:stCondLst>
                                        </p:cTn>
                                        <p:tgtEl>
                                          <p:spTgt spid="1353"/>
                                        </p:tgtEl>
                                        <p:attrNameLst>
                                          <p:attrName>style.visibility</p:attrName>
                                        </p:attrNameLst>
                                      </p:cBhvr>
                                      <p:to>
                                        <p:strVal val="visible"/>
                                      </p:to>
                                    </p:set>
                                  </p:childTnLst>
                                </p:cTn>
                              </p:par>
                              <p:par>
                                <p:cTn id="1391" nodeType="withEffect" fill="hold" presetClass="entr" presetID="1">
                                  <p:stCondLst>
                                    <p:cond delay="0"/>
                                  </p:stCondLst>
                                  <p:childTnLst>
                                    <p:set>
                                      <p:cBhvr>
                                        <p:cTn id="1392" dur="1" fill="hold">
                                          <p:stCondLst>
                                            <p:cond delay="0"/>
                                          </p:stCondLst>
                                        </p:cTn>
                                        <p:tgtEl>
                                          <p:spTgt spid="1354"/>
                                        </p:tgtEl>
                                        <p:attrNameLst>
                                          <p:attrName>style.visibility</p:attrName>
                                        </p:attrNameLst>
                                      </p:cBhvr>
                                      <p:to>
                                        <p:strVal val="visible"/>
                                      </p:to>
                                    </p:set>
                                  </p:childTnLst>
                                </p:cTn>
                              </p:par>
                              <p:par>
                                <p:cTn id="1393" nodeType="withEffect" fill="hold" presetClass="entr" presetID="1">
                                  <p:stCondLst>
                                    <p:cond delay="0"/>
                                  </p:stCondLst>
                                  <p:childTnLst>
                                    <p:set>
                                      <p:cBhvr>
                                        <p:cTn id="1394" dur="1" fill="hold">
                                          <p:stCondLst>
                                            <p:cond delay="0"/>
                                          </p:stCondLst>
                                        </p:cTn>
                                        <p:tgtEl>
                                          <p:spTgt spid="1355"/>
                                        </p:tgtEl>
                                        <p:attrNameLst>
                                          <p:attrName>style.visibility</p:attrName>
                                        </p:attrNameLst>
                                      </p:cBhvr>
                                      <p:to>
                                        <p:strVal val="visible"/>
                                      </p:to>
                                    </p:set>
                                  </p:childTnLst>
                                </p:cTn>
                              </p:par>
                              <p:par>
                                <p:cTn id="1395" nodeType="withEffect" fill="hold" presetClass="entr" presetID="1">
                                  <p:stCondLst>
                                    <p:cond delay="0"/>
                                  </p:stCondLst>
                                  <p:childTnLst>
                                    <p:set>
                                      <p:cBhvr>
                                        <p:cTn id="1396" dur="1" fill="hold">
                                          <p:stCondLst>
                                            <p:cond delay="0"/>
                                          </p:stCondLst>
                                        </p:cTn>
                                        <p:tgtEl>
                                          <p:spTgt spid="1356"/>
                                        </p:tgtEl>
                                        <p:attrNameLst>
                                          <p:attrName>style.visibility</p:attrName>
                                        </p:attrNameLst>
                                      </p:cBhvr>
                                      <p:to>
                                        <p:strVal val="visible"/>
                                      </p:to>
                                    </p:set>
                                  </p:childTnLst>
                                </p:cTn>
                              </p:par>
                              <p:par>
                                <p:cTn id="1397" nodeType="withEffect" fill="hold" presetClass="entr" presetID="1">
                                  <p:stCondLst>
                                    <p:cond delay="0"/>
                                  </p:stCondLst>
                                  <p:childTnLst>
                                    <p:set>
                                      <p:cBhvr>
                                        <p:cTn id="1398" dur="1" fill="hold">
                                          <p:stCondLst>
                                            <p:cond delay="0"/>
                                          </p:stCondLst>
                                        </p:cTn>
                                        <p:tgtEl>
                                          <p:spTgt spid="1360"/>
                                        </p:tgtEl>
                                        <p:attrNameLst>
                                          <p:attrName>style.visibility</p:attrName>
                                        </p:attrNameLst>
                                      </p:cBhvr>
                                      <p:to>
                                        <p:strVal val="visible"/>
                                      </p:to>
                                    </p:set>
                                  </p:childTnLst>
                                </p:cTn>
                              </p:par>
                              <p:par>
                                <p:cTn id="1399" nodeType="withEffect" fill="hold" presetClass="entr" presetID="1">
                                  <p:stCondLst>
                                    <p:cond delay="0"/>
                                  </p:stCondLst>
                                  <p:childTnLst>
                                    <p:set>
                                      <p:cBhvr>
                                        <p:cTn id="1400" dur="1" fill="hold">
                                          <p:stCondLst>
                                            <p:cond delay="0"/>
                                          </p:stCondLst>
                                        </p:cTn>
                                        <p:tgtEl>
                                          <p:spTgt spid="1361"/>
                                        </p:tgtEl>
                                        <p:attrNameLst>
                                          <p:attrName>style.visibility</p:attrName>
                                        </p:attrNameLst>
                                      </p:cBhvr>
                                      <p:to>
                                        <p:strVal val="visible"/>
                                      </p:to>
                                    </p:set>
                                  </p:childTnLst>
                                </p:cTn>
                              </p:par>
                              <p:par>
                                <p:cTn id="1401" nodeType="withEffect" fill="hold" presetClass="entr" presetID="1">
                                  <p:stCondLst>
                                    <p:cond delay="0"/>
                                  </p:stCondLst>
                                  <p:childTnLst>
                                    <p:set>
                                      <p:cBhvr>
                                        <p:cTn id="1402" dur="1" fill="hold">
                                          <p:stCondLst>
                                            <p:cond delay="0"/>
                                          </p:stCondLst>
                                        </p:cTn>
                                        <p:tgtEl>
                                          <p:spTgt spid="1362"/>
                                        </p:tgtEl>
                                        <p:attrNameLst>
                                          <p:attrName>style.visibility</p:attrName>
                                        </p:attrNameLst>
                                      </p:cBhvr>
                                      <p:to>
                                        <p:strVal val="visible"/>
                                      </p:to>
                                    </p:set>
                                  </p:childTnLst>
                                </p:cTn>
                              </p:par>
                            </p:childTnLst>
                          </p:cTn>
                        </p:par>
                      </p:childTnLst>
                    </p:cTn>
                  </p:par>
                  <p:par>
                    <p:cTn id="1403" fill="hold">
                      <p:stCondLst>
                        <p:cond delay="indefinite"/>
                      </p:stCondLst>
                      <p:childTnLst>
                        <p:par>
                          <p:cTn id="1404" fill="hold">
                            <p:stCondLst>
                              <p:cond delay="0"/>
                            </p:stCondLst>
                            <p:childTnLst>
                              <p:par>
                                <p:cTn id="1405" nodeType="clickEffect" fill="hold" presetClass="entr" presetID="1">
                                  <p:stCondLst>
                                    <p:cond delay="0"/>
                                  </p:stCondLst>
                                  <p:childTnLst>
                                    <p:set>
                                      <p:cBhvr>
                                        <p:cTn id="1406" dur="1" fill="hold">
                                          <p:stCondLst>
                                            <p:cond delay="0"/>
                                          </p:stCondLst>
                                        </p:cTn>
                                        <p:tgtEl>
                                          <p:spTgt spid="1333"/>
                                        </p:tgtEl>
                                        <p:attrNameLst>
                                          <p:attrName>style.visibility</p:attrName>
                                        </p:attrNameLst>
                                      </p:cBhvr>
                                      <p:to>
                                        <p:strVal val="visible"/>
                                      </p:to>
                                    </p:set>
                                  </p:childTnLst>
                                </p:cTn>
                              </p:par>
                              <p:par>
                                <p:cTn id="1407" nodeType="withEffect" fill="hold" presetClass="entr" presetID="1">
                                  <p:stCondLst>
                                    <p:cond delay="0"/>
                                  </p:stCondLst>
                                  <p:childTnLst>
                                    <p:set>
                                      <p:cBhvr>
                                        <p:cTn id="1408" dur="1" fill="hold">
                                          <p:stCondLst>
                                            <p:cond delay="0"/>
                                          </p:stCondLst>
                                        </p:cTn>
                                        <p:tgtEl>
                                          <p:spTgt spid="1348"/>
                                        </p:tgtEl>
                                        <p:attrNameLst>
                                          <p:attrName>style.visibility</p:attrName>
                                        </p:attrNameLst>
                                      </p:cBhvr>
                                      <p:to>
                                        <p:strVal val="visible"/>
                                      </p:to>
                                    </p:set>
                                  </p:childTnLst>
                                </p:cTn>
                              </p:par>
                              <p:par>
                                <p:cTn id="1409" nodeType="withEffect" fill="hold" presetClass="entr" presetID="1">
                                  <p:stCondLst>
                                    <p:cond delay="0"/>
                                  </p:stCondLst>
                                  <p:childTnLst>
                                    <p:set>
                                      <p:cBhvr>
                                        <p:cTn id="1410" dur="1" fill="hold">
                                          <p:stCondLst>
                                            <p:cond delay="0"/>
                                          </p:stCondLst>
                                        </p:cTn>
                                        <p:tgtEl>
                                          <p:spTgt spid="1349"/>
                                        </p:tgtEl>
                                        <p:attrNameLst>
                                          <p:attrName>style.visibility</p:attrName>
                                        </p:attrNameLst>
                                      </p:cBhvr>
                                      <p:to>
                                        <p:strVal val="visible"/>
                                      </p:to>
                                    </p:set>
                                  </p:childTnLst>
                                </p:cTn>
                              </p:par>
                              <p:par>
                                <p:cTn id="1411" nodeType="withEffect" fill="hold" presetClass="entr" presetID="1">
                                  <p:stCondLst>
                                    <p:cond delay="0"/>
                                  </p:stCondLst>
                                  <p:childTnLst>
                                    <p:set>
                                      <p:cBhvr>
                                        <p:cTn id="1412" dur="1" fill="hold">
                                          <p:stCondLst>
                                            <p:cond delay="0"/>
                                          </p:stCondLst>
                                        </p:cTn>
                                        <p:tgtEl>
                                          <p:spTgt spid="1350"/>
                                        </p:tgtEl>
                                        <p:attrNameLst>
                                          <p:attrName>style.visibility</p:attrName>
                                        </p:attrNameLst>
                                      </p:cBhvr>
                                      <p:to>
                                        <p:strVal val="visible"/>
                                      </p:to>
                                    </p:set>
                                  </p:childTnLst>
                                </p:cTn>
                              </p:par>
                              <p:par>
                                <p:cTn id="1413" nodeType="withEffect" fill="hold" presetClass="entr" presetID="1">
                                  <p:stCondLst>
                                    <p:cond delay="0"/>
                                  </p:stCondLst>
                                  <p:childTnLst>
                                    <p:set>
                                      <p:cBhvr>
                                        <p:cTn id="1414" dur="1" fill="hold">
                                          <p:stCondLst>
                                            <p:cond delay="0"/>
                                          </p:stCondLst>
                                        </p:cTn>
                                        <p:tgtEl>
                                          <p:spTgt spid="1351"/>
                                        </p:tgtEl>
                                        <p:attrNameLst>
                                          <p:attrName>style.visibility</p:attrName>
                                        </p:attrNameLst>
                                      </p:cBhvr>
                                      <p:to>
                                        <p:strVal val="visible"/>
                                      </p:to>
                                    </p:set>
                                  </p:childTnLst>
                                </p:cTn>
                              </p:par>
                              <p:par>
                                <p:cTn id="1415" nodeType="withEffect" fill="hold" presetClass="entr" presetID="1">
                                  <p:stCondLst>
                                    <p:cond delay="0"/>
                                  </p:stCondLst>
                                  <p:childTnLst>
                                    <p:set>
                                      <p:cBhvr>
                                        <p:cTn id="1416" dur="1" fill="hold">
                                          <p:stCondLst>
                                            <p:cond delay="0"/>
                                          </p:stCondLst>
                                        </p:cTn>
                                        <p:tgtEl>
                                          <p:spTgt spid="1352"/>
                                        </p:tgtEl>
                                        <p:attrNameLst>
                                          <p:attrName>style.visibility</p:attrName>
                                        </p:attrNameLst>
                                      </p:cBhvr>
                                      <p:to>
                                        <p:strVal val="visible"/>
                                      </p:to>
                                    </p:set>
                                  </p:childTnLst>
                                </p:cTn>
                              </p:par>
                              <p:par>
                                <p:cTn id="1417" nodeType="withEffect" fill="hold" presetClass="entr" presetID="1">
                                  <p:stCondLst>
                                    <p:cond delay="0"/>
                                  </p:stCondLst>
                                  <p:childTnLst>
                                    <p:set>
                                      <p:cBhvr>
                                        <p:cTn id="1418" dur="1" fill="hold">
                                          <p:stCondLst>
                                            <p:cond delay="0"/>
                                          </p:stCondLst>
                                        </p:cTn>
                                        <p:tgtEl>
                                          <p:spTgt spid="1363"/>
                                        </p:tgtEl>
                                        <p:attrNameLst>
                                          <p:attrName>style.visibility</p:attrName>
                                        </p:attrNameLst>
                                      </p:cBhvr>
                                      <p:to>
                                        <p:strVal val="visible"/>
                                      </p:to>
                                    </p:set>
                                  </p:childTnLst>
                                </p:cTn>
                              </p:par>
                              <p:par>
                                <p:cTn id="1419" nodeType="withEffect" fill="hold" presetClass="entr" presetID="1">
                                  <p:stCondLst>
                                    <p:cond delay="0"/>
                                  </p:stCondLst>
                                  <p:childTnLst>
                                    <p:set>
                                      <p:cBhvr>
                                        <p:cTn id="1420" dur="1" fill="hold">
                                          <p:stCondLst>
                                            <p:cond delay="0"/>
                                          </p:stCondLst>
                                        </p:cTn>
                                        <p:tgtEl>
                                          <p:spTgt spid="1366"/>
                                        </p:tgtEl>
                                        <p:attrNameLst>
                                          <p:attrName>style.visibility</p:attrName>
                                        </p:attrNameLst>
                                      </p:cBhvr>
                                      <p:to>
                                        <p:strVal val="visible"/>
                                      </p:to>
                                    </p:set>
                                  </p:childTnLst>
                                </p:cTn>
                              </p:par>
                              <p:par>
                                <p:cTn id="1421" nodeType="withEffect" fill="hold" presetClass="entr" presetID="1">
                                  <p:stCondLst>
                                    <p:cond delay="0"/>
                                  </p:stCondLst>
                                  <p:childTnLst>
                                    <p:set>
                                      <p:cBhvr>
                                        <p:cTn id="1422" dur="1" fill="hold">
                                          <p:stCondLst>
                                            <p:cond delay="0"/>
                                          </p:stCondLst>
                                        </p:cTn>
                                        <p:tgtEl>
                                          <p:spTgt spid="1367"/>
                                        </p:tgtEl>
                                        <p:attrNameLst>
                                          <p:attrName>style.visibility</p:attrName>
                                        </p:attrNameLst>
                                      </p:cBhvr>
                                      <p:to>
                                        <p:strVal val="visible"/>
                                      </p:to>
                                    </p:set>
                                  </p:childTnLst>
                                </p:cTn>
                              </p:par>
                              <p:par>
                                <p:cTn id="1423" nodeType="withEffect" fill="hold" presetClass="entr" presetID="1">
                                  <p:stCondLst>
                                    <p:cond delay="0"/>
                                  </p:stCondLst>
                                  <p:childTnLst>
                                    <p:set>
                                      <p:cBhvr>
                                        <p:cTn id="1424" dur="1" fill="hold">
                                          <p:stCondLst>
                                            <p:cond delay="0"/>
                                          </p:stCondLst>
                                        </p:cTn>
                                        <p:tgtEl>
                                          <p:spTgt spid="1368"/>
                                        </p:tgtEl>
                                        <p:attrNameLst>
                                          <p:attrName>style.visibility</p:attrName>
                                        </p:attrNameLst>
                                      </p:cBhvr>
                                      <p:to>
                                        <p:strVal val="visible"/>
                                      </p:to>
                                    </p:set>
                                  </p:childTnLst>
                                </p:cTn>
                              </p:par>
                              <p:par>
                                <p:cTn id="1425" nodeType="withEffect" fill="hold" presetClass="entr" presetID="1">
                                  <p:stCondLst>
                                    <p:cond delay="0"/>
                                  </p:stCondLst>
                                  <p:childTnLst>
                                    <p:set>
                                      <p:cBhvr>
                                        <p:cTn id="1426" dur="1" fill="hold">
                                          <p:stCondLst>
                                            <p:cond delay="0"/>
                                          </p:stCondLst>
                                        </p:cTn>
                                        <p:tgtEl>
                                          <p:spTgt spid="1369"/>
                                        </p:tgtEl>
                                        <p:attrNameLst>
                                          <p:attrName>style.visibility</p:attrName>
                                        </p:attrNameLst>
                                      </p:cBhvr>
                                      <p:to>
                                        <p:strVal val="visible"/>
                                      </p:to>
                                    </p:set>
                                  </p:childTnLst>
                                </p:cTn>
                              </p:par>
                              <p:par>
                                <p:cTn id="1427" nodeType="withEffect" fill="hold" presetClass="entr" presetID="1">
                                  <p:stCondLst>
                                    <p:cond delay="0"/>
                                  </p:stCondLst>
                                  <p:childTnLst>
                                    <p:set>
                                      <p:cBhvr>
                                        <p:cTn id="1428" dur="1" fill="hold">
                                          <p:stCondLst>
                                            <p:cond delay="0"/>
                                          </p:stCondLst>
                                        </p:cTn>
                                        <p:tgtEl>
                                          <p:spTgt spid="1373"/>
                                        </p:tgtEl>
                                        <p:attrNameLst>
                                          <p:attrName>style.visibility</p:attrName>
                                        </p:attrNameLst>
                                      </p:cBhvr>
                                      <p:to>
                                        <p:strVal val="visible"/>
                                      </p:to>
                                    </p:set>
                                  </p:childTnLst>
                                </p:cTn>
                              </p:par>
                              <p:par>
                                <p:cTn id="1429" nodeType="withEffect" fill="hold" presetClass="entr" presetID="1">
                                  <p:stCondLst>
                                    <p:cond delay="0"/>
                                  </p:stCondLst>
                                  <p:childTnLst>
                                    <p:set>
                                      <p:cBhvr>
                                        <p:cTn id="1430" dur="1" fill="hold">
                                          <p:stCondLst>
                                            <p:cond delay="0"/>
                                          </p:stCondLst>
                                        </p:cTn>
                                        <p:tgtEl>
                                          <p:spTgt spid="1374"/>
                                        </p:tgtEl>
                                        <p:attrNameLst>
                                          <p:attrName>style.visibility</p:attrName>
                                        </p:attrNameLst>
                                      </p:cBhvr>
                                      <p:to>
                                        <p:strVal val="visible"/>
                                      </p:to>
                                    </p:set>
                                  </p:childTnLst>
                                </p:cTn>
                              </p:par>
                              <p:par>
                                <p:cTn id="1431" nodeType="withEffect" fill="hold" presetClass="entr" presetID="1">
                                  <p:stCondLst>
                                    <p:cond delay="0"/>
                                  </p:stCondLst>
                                  <p:childTnLst>
                                    <p:set>
                                      <p:cBhvr>
                                        <p:cTn id="1432" dur="1" fill="hold">
                                          <p:stCondLst>
                                            <p:cond delay="0"/>
                                          </p:stCondLst>
                                        </p:cTn>
                                        <p:tgtEl>
                                          <p:spTgt spid="1375"/>
                                        </p:tgtEl>
                                        <p:attrNameLst>
                                          <p:attrName>style.visibility</p:attrName>
                                        </p:attrNameLst>
                                      </p:cBhvr>
                                      <p:to>
                                        <p:strVal val="visible"/>
                                      </p:to>
                                    </p:set>
                                  </p:childTnLst>
                                </p:cTn>
                              </p:par>
                              <p:par>
                                <p:cTn id="1433" nodeType="withEffect" fill="hold" presetClass="entr" presetID="1">
                                  <p:stCondLst>
                                    <p:cond delay="0"/>
                                  </p:stCondLst>
                                  <p:childTnLst>
                                    <p:set>
                                      <p:cBhvr>
                                        <p:cTn id="1434" dur="1" fill="hold">
                                          <p:stCondLst>
                                            <p:cond delay="0"/>
                                          </p:stCondLst>
                                        </p:cTn>
                                        <p:tgtEl>
                                          <p:spTgt spid="137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8" name="CustomShape 1"/>
          <p:cNvSpPr/>
          <p:nvPr/>
        </p:nvSpPr>
        <p:spPr>
          <a:xfrm>
            <a:off x="286560" y="1206720"/>
            <a:ext cx="8583840" cy="50209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Repeating the steps to insert one more node at the end:</a:t>
            </a:r>
            <a:endParaRPr b="0" lang="en-GB" sz="2400" spc="-1" strike="noStrike">
              <a:latin typeface="Arial"/>
            </a:endParaRPr>
          </a:p>
        </p:txBody>
      </p:sp>
      <p:sp>
        <p:nvSpPr>
          <p:cNvPr id="1379" name="CustomShape 2"/>
          <p:cNvSpPr/>
          <p:nvPr/>
        </p:nvSpPr>
        <p:spPr>
          <a:xfrm>
            <a:off x="474480" y="3441960"/>
            <a:ext cx="8202960" cy="291384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marL="233280" indent="-232560">
              <a:lnSpc>
                <a:spcPct val="100000"/>
              </a:lnSpc>
            </a:pPr>
            <a:r>
              <a:rPr b="0" lang="en-GB" sz="1400" spc="-1" strike="noStrike">
                <a:solidFill>
                  <a:srgbClr val="000000"/>
                </a:solidFill>
                <a:latin typeface="Segoe Print"/>
                <a:ea typeface="DejaVu Sans"/>
              </a:rPr>
              <a:t>2. If this is </a:t>
            </a:r>
            <a:r>
              <a:rPr b="1" lang="en-GB" sz="1400" spc="-1" strike="noStrike">
                <a:solidFill>
                  <a:srgbClr val="000000"/>
                </a:solidFill>
                <a:latin typeface="Segoe Print"/>
                <a:ea typeface="DejaVu Sans"/>
              </a:rPr>
              <a:t>NOT</a:t>
            </a:r>
            <a:r>
              <a:rPr b="0" lang="en-GB" sz="1400" spc="-1" strike="noStrike">
                <a:solidFill>
                  <a:srgbClr val="000000"/>
                </a:solidFill>
                <a:latin typeface="Segoe Print"/>
                <a:ea typeface="DejaVu Sans"/>
              </a:rPr>
              <a:t> going to be the first node of the list, we link the last node of the list to the new node:</a:t>
            </a:r>
            <a:endParaRPr b="0" lang="en-GB" sz="1400" spc="-1" strike="noStrike">
              <a:latin typeface="Arial"/>
            </a:endParaRPr>
          </a:p>
          <a:p>
            <a:pPr marL="233280" indent="-232560">
              <a:lnSpc>
                <a:spcPct val="100000"/>
              </a:lnSpc>
            </a:pPr>
            <a:endParaRPr b="0" lang="en-GB" sz="1400" spc="-1" strike="noStrike">
              <a:latin typeface="Arial"/>
            </a:endParaRPr>
          </a:p>
          <a:p>
            <a:pPr marL="233280" indent="-232560">
              <a:lnSpc>
                <a:spcPct val="100000"/>
              </a:lnSpc>
            </a:pPr>
            <a:endParaRPr b="0" lang="en-GB" sz="1400" spc="-1" strike="noStrike">
              <a:latin typeface="Arial"/>
            </a:endParaRPr>
          </a:p>
          <a:p>
            <a:pPr marL="233280" indent="-232560">
              <a:lnSpc>
                <a:spcPct val="100000"/>
              </a:lnSpc>
            </a:pPr>
            <a:endParaRPr b="0" lang="en-GB" sz="1400" spc="-1" strike="noStrike">
              <a:latin typeface="Arial"/>
            </a:endParaRPr>
          </a:p>
          <a:p>
            <a:pPr marL="233280" indent="-232560">
              <a:lnSpc>
                <a:spcPct val="100000"/>
              </a:lnSpc>
            </a:pPr>
            <a:endParaRPr b="0" lang="en-GB" sz="1400" spc="-1" strike="noStrike">
              <a:latin typeface="Arial"/>
            </a:endParaRPr>
          </a:p>
          <a:p>
            <a:pPr marL="233280" indent="-232560">
              <a:lnSpc>
                <a:spcPct val="100000"/>
              </a:lnSpc>
            </a:pPr>
            <a:r>
              <a:rPr b="0" lang="en-GB" sz="1400" spc="-1" strike="noStrike">
                <a:solidFill>
                  <a:srgbClr val="000000"/>
                </a:solidFill>
                <a:latin typeface="Segoe Print"/>
                <a:ea typeface="Menlo"/>
              </a:rPr>
              <a:t>	</a:t>
            </a:r>
            <a:endParaRPr b="0" lang="en-GB" sz="1400" spc="-1" strike="noStrike">
              <a:latin typeface="Arial"/>
            </a:endParaRPr>
          </a:p>
          <a:p>
            <a:pPr marL="233280" indent="-232560">
              <a:lnSpc>
                <a:spcPct val="100000"/>
              </a:lnSpc>
            </a:pPr>
            <a:r>
              <a:rPr b="0" lang="en-GB" sz="1400" spc="-1" strike="noStrike">
                <a:solidFill>
                  <a:srgbClr val="000000"/>
                </a:solidFill>
                <a:latin typeface="Segoe Print"/>
                <a:ea typeface="Menlo"/>
              </a:rPr>
              <a:t>and set the last pointer to point to the new node:</a:t>
            </a:r>
            <a:endParaRPr b="0" lang="en-GB" sz="1400" spc="-1" strike="noStrike">
              <a:latin typeface="Arial"/>
            </a:endParaRPr>
          </a:p>
        </p:txBody>
      </p:sp>
      <p:sp>
        <p:nvSpPr>
          <p:cNvPr id="1380"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Linked List Forward</a:t>
            </a:r>
            <a:endParaRPr b="0" lang="en-GB" sz="4400" spc="-1" strike="noStrike">
              <a:latin typeface="Arial"/>
            </a:endParaRPr>
          </a:p>
        </p:txBody>
      </p:sp>
      <p:sp>
        <p:nvSpPr>
          <p:cNvPr id="1381" name="CustomShape 4"/>
          <p:cNvSpPr/>
          <p:nvPr/>
        </p:nvSpPr>
        <p:spPr>
          <a:xfrm>
            <a:off x="474480" y="1732320"/>
            <a:ext cx="8202960" cy="170892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marL="233280" indent="-232560">
              <a:lnSpc>
                <a:spcPct val="100000"/>
              </a:lnSpc>
            </a:pPr>
            <a:r>
              <a:rPr b="0" lang="en-GB" sz="1400" spc="-1" strike="noStrike">
                <a:solidFill>
                  <a:srgbClr val="000000"/>
                </a:solidFill>
                <a:latin typeface="Segoe Print"/>
                <a:ea typeface="DejaVu Sans"/>
              </a:rPr>
              <a:t>1. Create a new node and fill in the required info.   Since this will be the last node, set the next pointer to NULL.</a:t>
            </a:r>
            <a:endParaRPr b="0" lang="en-GB" sz="1400" spc="-1" strike="noStrike">
              <a:latin typeface="Arial"/>
            </a:endParaRPr>
          </a:p>
        </p:txBody>
      </p:sp>
      <p:sp>
        <p:nvSpPr>
          <p:cNvPr id="1382" name="CustomShape 5"/>
          <p:cNvSpPr/>
          <p:nvPr/>
        </p:nvSpPr>
        <p:spPr>
          <a:xfrm>
            <a:off x="1423440" y="2353680"/>
            <a:ext cx="4088160" cy="87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23;</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 NULL;</a:t>
            </a:r>
            <a:endParaRPr b="0" lang="en-GB" sz="1600" spc="-1" strike="noStrike">
              <a:latin typeface="Arial"/>
            </a:endParaRPr>
          </a:p>
        </p:txBody>
      </p:sp>
      <p:grpSp>
        <p:nvGrpSpPr>
          <p:cNvPr id="1383" name="Group 6"/>
          <p:cNvGrpSpPr/>
          <p:nvPr/>
        </p:nvGrpSpPr>
        <p:grpSpPr>
          <a:xfrm>
            <a:off x="7071840" y="2266200"/>
            <a:ext cx="1207080" cy="328320"/>
            <a:chOff x="7071840" y="2266200"/>
            <a:chExt cx="1207080" cy="328320"/>
          </a:xfrm>
        </p:grpSpPr>
        <p:sp>
          <p:nvSpPr>
            <p:cNvPr id="1384" name="CustomShape 7"/>
            <p:cNvSpPr/>
            <p:nvPr/>
          </p:nvSpPr>
          <p:spPr>
            <a:xfrm>
              <a:off x="7071840" y="226620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385" name="CustomShape 8"/>
            <p:cNvSpPr/>
            <p:nvPr/>
          </p:nvSpPr>
          <p:spPr>
            <a:xfrm>
              <a:off x="7847280" y="226620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386" name="CustomShape 9"/>
          <p:cNvSpPr/>
          <p:nvPr/>
        </p:nvSpPr>
        <p:spPr>
          <a:xfrm>
            <a:off x="6100560" y="291492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387" name="CustomShape 10"/>
          <p:cNvSpPr/>
          <p:nvPr/>
        </p:nvSpPr>
        <p:spPr>
          <a:xfrm flipV="1">
            <a:off x="6327360" y="3098160"/>
            <a:ext cx="4662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388" name="CustomShape 11"/>
          <p:cNvSpPr/>
          <p:nvPr/>
        </p:nvSpPr>
        <p:spPr>
          <a:xfrm>
            <a:off x="5825160" y="295848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389" name="CustomShape 12"/>
          <p:cNvSpPr/>
          <p:nvPr/>
        </p:nvSpPr>
        <p:spPr>
          <a:xfrm>
            <a:off x="8056080" y="245088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390" name="Group 13"/>
          <p:cNvGrpSpPr/>
          <p:nvPr/>
        </p:nvGrpSpPr>
        <p:grpSpPr>
          <a:xfrm>
            <a:off x="8497800" y="2333160"/>
            <a:ext cx="91800" cy="228600"/>
            <a:chOff x="8497800" y="2333160"/>
            <a:chExt cx="91800" cy="228600"/>
          </a:xfrm>
        </p:grpSpPr>
        <p:sp>
          <p:nvSpPr>
            <p:cNvPr id="1391" name="Line 14"/>
            <p:cNvSpPr/>
            <p:nvPr/>
          </p:nvSpPr>
          <p:spPr>
            <a:xfrm>
              <a:off x="8497800" y="2333160"/>
              <a:ext cx="360" cy="228600"/>
            </a:xfrm>
            <a:prstGeom prst="line">
              <a:avLst/>
            </a:prstGeom>
            <a:ln>
              <a:round/>
            </a:ln>
          </p:spPr>
          <p:style>
            <a:lnRef idx="2">
              <a:schemeClr val="accent1"/>
            </a:lnRef>
            <a:fillRef idx="0">
              <a:schemeClr val="accent1"/>
            </a:fillRef>
            <a:effectRef idx="1">
              <a:schemeClr val="accent1"/>
            </a:effectRef>
            <a:fontRef idx="minor"/>
          </p:style>
        </p:sp>
        <p:sp>
          <p:nvSpPr>
            <p:cNvPr id="1392" name="Line 15"/>
            <p:cNvSpPr/>
            <p:nvPr/>
          </p:nvSpPr>
          <p:spPr>
            <a:xfrm>
              <a:off x="8543520" y="2367000"/>
              <a:ext cx="360" cy="160920"/>
            </a:xfrm>
            <a:prstGeom prst="line">
              <a:avLst/>
            </a:prstGeom>
            <a:ln>
              <a:round/>
            </a:ln>
          </p:spPr>
          <p:style>
            <a:lnRef idx="2">
              <a:schemeClr val="accent1"/>
            </a:lnRef>
            <a:fillRef idx="0">
              <a:schemeClr val="accent1"/>
            </a:fillRef>
            <a:effectRef idx="1">
              <a:schemeClr val="accent1"/>
            </a:effectRef>
            <a:fontRef idx="minor"/>
          </p:style>
        </p:sp>
        <p:sp>
          <p:nvSpPr>
            <p:cNvPr id="1393" name="Line 16"/>
            <p:cNvSpPr/>
            <p:nvPr/>
          </p:nvSpPr>
          <p:spPr>
            <a:xfrm>
              <a:off x="8589240" y="2391480"/>
              <a:ext cx="360" cy="111960"/>
            </a:xfrm>
            <a:prstGeom prst="line">
              <a:avLst/>
            </a:prstGeom>
            <a:ln>
              <a:round/>
            </a:ln>
          </p:spPr>
          <p:style>
            <a:lnRef idx="2">
              <a:schemeClr val="accent1"/>
            </a:lnRef>
            <a:fillRef idx="0">
              <a:schemeClr val="accent1"/>
            </a:fillRef>
            <a:effectRef idx="1">
              <a:schemeClr val="accent1"/>
            </a:effectRef>
            <a:fontRef idx="minor"/>
          </p:style>
        </p:sp>
      </p:grpSp>
      <p:sp>
        <p:nvSpPr>
          <p:cNvPr id="1394" name="CustomShape 17"/>
          <p:cNvSpPr/>
          <p:nvPr/>
        </p:nvSpPr>
        <p:spPr>
          <a:xfrm>
            <a:off x="6399720" y="226620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95" name="CustomShape 18"/>
          <p:cNvSpPr/>
          <p:nvPr/>
        </p:nvSpPr>
        <p:spPr>
          <a:xfrm>
            <a:off x="5884560" y="22489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396" name="CustomShape 19"/>
          <p:cNvSpPr/>
          <p:nvPr/>
        </p:nvSpPr>
        <p:spPr>
          <a:xfrm>
            <a:off x="6642000" y="238248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97" name="CustomShape 20"/>
          <p:cNvSpPr/>
          <p:nvPr/>
        </p:nvSpPr>
        <p:spPr>
          <a:xfrm>
            <a:off x="6399720" y="256932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398" name="CustomShape 21"/>
          <p:cNvSpPr/>
          <p:nvPr/>
        </p:nvSpPr>
        <p:spPr>
          <a:xfrm>
            <a:off x="5884560" y="25538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399" name="CustomShape 22"/>
          <p:cNvSpPr/>
          <p:nvPr/>
        </p:nvSpPr>
        <p:spPr>
          <a:xfrm flipV="1">
            <a:off x="6642000" y="2425680"/>
            <a:ext cx="421560" cy="259920"/>
          </a:xfrm>
          <a:prstGeom prst="bentConnector3">
            <a:avLst>
              <a:gd name="adj1" fmla="val 7389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00" name="CustomShape 23"/>
          <p:cNvSpPr/>
          <p:nvPr/>
        </p:nvSpPr>
        <p:spPr>
          <a:xfrm>
            <a:off x="1423440" y="4207320"/>
            <a:ext cx="4088160" cy="6519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tail-&gt;next = p;</a:t>
            </a:r>
            <a:endParaRPr b="0" lang="en-GB" sz="1600" spc="-1" strike="noStrike">
              <a:latin typeface="Arial"/>
            </a:endParaRPr>
          </a:p>
        </p:txBody>
      </p:sp>
      <p:grpSp>
        <p:nvGrpSpPr>
          <p:cNvPr id="1401" name="Group 24"/>
          <p:cNvGrpSpPr/>
          <p:nvPr/>
        </p:nvGrpSpPr>
        <p:grpSpPr>
          <a:xfrm>
            <a:off x="6806160" y="2914920"/>
            <a:ext cx="1207080" cy="328320"/>
            <a:chOff x="6806160" y="2914920"/>
            <a:chExt cx="1207080" cy="328320"/>
          </a:xfrm>
        </p:grpSpPr>
        <p:sp>
          <p:nvSpPr>
            <p:cNvPr id="1402" name="CustomShape 25"/>
            <p:cNvSpPr/>
            <p:nvPr/>
          </p:nvSpPr>
          <p:spPr>
            <a:xfrm>
              <a:off x="6806160" y="291492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403" name="CustomShape 26"/>
            <p:cNvSpPr/>
            <p:nvPr/>
          </p:nvSpPr>
          <p:spPr>
            <a:xfrm>
              <a:off x="7581600" y="291492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04" name="CustomShape 27"/>
          <p:cNvSpPr/>
          <p:nvPr/>
        </p:nvSpPr>
        <p:spPr>
          <a:xfrm>
            <a:off x="7790400" y="309960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05" name="Group 28"/>
          <p:cNvGrpSpPr/>
          <p:nvPr/>
        </p:nvGrpSpPr>
        <p:grpSpPr>
          <a:xfrm>
            <a:off x="8232120" y="2981880"/>
            <a:ext cx="91800" cy="228600"/>
            <a:chOff x="8232120" y="2981880"/>
            <a:chExt cx="91800" cy="228600"/>
          </a:xfrm>
        </p:grpSpPr>
        <p:sp>
          <p:nvSpPr>
            <p:cNvPr id="1406" name="Line 29"/>
            <p:cNvSpPr/>
            <p:nvPr/>
          </p:nvSpPr>
          <p:spPr>
            <a:xfrm>
              <a:off x="8232120" y="2981880"/>
              <a:ext cx="360" cy="228600"/>
            </a:xfrm>
            <a:prstGeom prst="line">
              <a:avLst/>
            </a:prstGeom>
            <a:ln>
              <a:round/>
            </a:ln>
          </p:spPr>
          <p:style>
            <a:lnRef idx="2">
              <a:schemeClr val="accent1"/>
            </a:lnRef>
            <a:fillRef idx="0">
              <a:schemeClr val="accent1"/>
            </a:fillRef>
            <a:effectRef idx="1">
              <a:schemeClr val="accent1"/>
            </a:effectRef>
            <a:fontRef idx="minor"/>
          </p:style>
        </p:sp>
        <p:sp>
          <p:nvSpPr>
            <p:cNvPr id="1407" name="Line 30"/>
            <p:cNvSpPr/>
            <p:nvPr/>
          </p:nvSpPr>
          <p:spPr>
            <a:xfrm>
              <a:off x="8277840" y="3015720"/>
              <a:ext cx="360" cy="160920"/>
            </a:xfrm>
            <a:prstGeom prst="line">
              <a:avLst/>
            </a:prstGeom>
            <a:ln>
              <a:round/>
            </a:ln>
          </p:spPr>
          <p:style>
            <a:lnRef idx="2">
              <a:schemeClr val="accent1"/>
            </a:lnRef>
            <a:fillRef idx="0">
              <a:schemeClr val="accent1"/>
            </a:fillRef>
            <a:effectRef idx="1">
              <a:schemeClr val="accent1"/>
            </a:effectRef>
            <a:fontRef idx="minor"/>
          </p:style>
        </p:sp>
        <p:sp>
          <p:nvSpPr>
            <p:cNvPr id="1408" name="Line 31"/>
            <p:cNvSpPr/>
            <p:nvPr/>
          </p:nvSpPr>
          <p:spPr>
            <a:xfrm>
              <a:off x="8323560" y="3040200"/>
              <a:ext cx="360" cy="111960"/>
            </a:xfrm>
            <a:prstGeom prst="line">
              <a:avLst/>
            </a:prstGeom>
            <a:ln>
              <a:round/>
            </a:ln>
          </p:spPr>
          <p:style>
            <a:lnRef idx="2">
              <a:schemeClr val="accent1"/>
            </a:lnRef>
            <a:fillRef idx="0">
              <a:schemeClr val="accent1"/>
            </a:fillRef>
            <a:effectRef idx="1">
              <a:schemeClr val="accent1"/>
            </a:effectRef>
            <a:fontRef idx="minor"/>
          </p:style>
        </p:sp>
      </p:grpSp>
      <p:grpSp>
        <p:nvGrpSpPr>
          <p:cNvPr id="1409" name="Group 32"/>
          <p:cNvGrpSpPr/>
          <p:nvPr/>
        </p:nvGrpSpPr>
        <p:grpSpPr>
          <a:xfrm>
            <a:off x="7071840" y="4017960"/>
            <a:ext cx="1207080" cy="328320"/>
            <a:chOff x="7071840" y="4017960"/>
            <a:chExt cx="1207080" cy="328320"/>
          </a:xfrm>
        </p:grpSpPr>
        <p:sp>
          <p:nvSpPr>
            <p:cNvPr id="1410" name="CustomShape 33"/>
            <p:cNvSpPr/>
            <p:nvPr/>
          </p:nvSpPr>
          <p:spPr>
            <a:xfrm>
              <a:off x="7071840" y="40179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411" name="CustomShape 34"/>
            <p:cNvSpPr/>
            <p:nvPr/>
          </p:nvSpPr>
          <p:spPr>
            <a:xfrm>
              <a:off x="7847280" y="40179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12" name="CustomShape 35"/>
          <p:cNvSpPr/>
          <p:nvPr/>
        </p:nvSpPr>
        <p:spPr>
          <a:xfrm>
            <a:off x="6100560" y="466668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413" name="CustomShape 36"/>
          <p:cNvSpPr/>
          <p:nvPr/>
        </p:nvSpPr>
        <p:spPr>
          <a:xfrm flipV="1">
            <a:off x="6327360" y="4849920"/>
            <a:ext cx="4662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414" name="CustomShape 37"/>
          <p:cNvSpPr/>
          <p:nvPr/>
        </p:nvSpPr>
        <p:spPr>
          <a:xfrm>
            <a:off x="5825160" y="471024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415" name="CustomShape 38"/>
          <p:cNvSpPr/>
          <p:nvPr/>
        </p:nvSpPr>
        <p:spPr>
          <a:xfrm>
            <a:off x="6399720" y="401796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16" name="CustomShape 39"/>
          <p:cNvSpPr/>
          <p:nvPr/>
        </p:nvSpPr>
        <p:spPr>
          <a:xfrm>
            <a:off x="5884560" y="40010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417" name="CustomShape 40"/>
          <p:cNvSpPr/>
          <p:nvPr/>
        </p:nvSpPr>
        <p:spPr>
          <a:xfrm>
            <a:off x="6642000" y="413424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18" name="CustomShape 41"/>
          <p:cNvSpPr/>
          <p:nvPr/>
        </p:nvSpPr>
        <p:spPr>
          <a:xfrm>
            <a:off x="6399720" y="432108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19" name="CustomShape 42"/>
          <p:cNvSpPr/>
          <p:nvPr/>
        </p:nvSpPr>
        <p:spPr>
          <a:xfrm>
            <a:off x="5884560" y="43059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420" name="CustomShape 43"/>
          <p:cNvSpPr/>
          <p:nvPr/>
        </p:nvSpPr>
        <p:spPr>
          <a:xfrm flipV="1">
            <a:off x="6642000" y="4177800"/>
            <a:ext cx="421560" cy="259920"/>
          </a:xfrm>
          <a:prstGeom prst="bentConnector3">
            <a:avLst>
              <a:gd name="adj1" fmla="val 7389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21" name="Group 44"/>
          <p:cNvGrpSpPr/>
          <p:nvPr/>
        </p:nvGrpSpPr>
        <p:grpSpPr>
          <a:xfrm>
            <a:off x="6806160" y="4666680"/>
            <a:ext cx="1207080" cy="328320"/>
            <a:chOff x="6806160" y="4666680"/>
            <a:chExt cx="1207080" cy="328320"/>
          </a:xfrm>
        </p:grpSpPr>
        <p:sp>
          <p:nvSpPr>
            <p:cNvPr id="1422" name="CustomShape 45"/>
            <p:cNvSpPr/>
            <p:nvPr/>
          </p:nvSpPr>
          <p:spPr>
            <a:xfrm>
              <a:off x="6806160" y="46666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423" name="CustomShape 46"/>
            <p:cNvSpPr/>
            <p:nvPr/>
          </p:nvSpPr>
          <p:spPr>
            <a:xfrm>
              <a:off x="7581600" y="466668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24" name="CustomShape 47"/>
          <p:cNvSpPr/>
          <p:nvPr/>
        </p:nvSpPr>
        <p:spPr>
          <a:xfrm>
            <a:off x="7790400" y="485136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25" name="Group 48"/>
          <p:cNvGrpSpPr/>
          <p:nvPr/>
        </p:nvGrpSpPr>
        <p:grpSpPr>
          <a:xfrm>
            <a:off x="8232120" y="4733640"/>
            <a:ext cx="91800" cy="228600"/>
            <a:chOff x="8232120" y="4733640"/>
            <a:chExt cx="91800" cy="228600"/>
          </a:xfrm>
        </p:grpSpPr>
        <p:sp>
          <p:nvSpPr>
            <p:cNvPr id="1426" name="Line 49"/>
            <p:cNvSpPr/>
            <p:nvPr/>
          </p:nvSpPr>
          <p:spPr>
            <a:xfrm>
              <a:off x="8232120" y="4733640"/>
              <a:ext cx="360" cy="228600"/>
            </a:xfrm>
            <a:prstGeom prst="line">
              <a:avLst/>
            </a:prstGeom>
            <a:ln>
              <a:round/>
            </a:ln>
          </p:spPr>
          <p:style>
            <a:lnRef idx="2">
              <a:schemeClr val="accent1"/>
            </a:lnRef>
            <a:fillRef idx="0">
              <a:schemeClr val="accent1"/>
            </a:fillRef>
            <a:effectRef idx="1">
              <a:schemeClr val="accent1"/>
            </a:effectRef>
            <a:fontRef idx="minor"/>
          </p:style>
        </p:sp>
        <p:sp>
          <p:nvSpPr>
            <p:cNvPr id="1427" name="Line 50"/>
            <p:cNvSpPr/>
            <p:nvPr/>
          </p:nvSpPr>
          <p:spPr>
            <a:xfrm>
              <a:off x="8277840" y="4767840"/>
              <a:ext cx="360" cy="160560"/>
            </a:xfrm>
            <a:prstGeom prst="line">
              <a:avLst/>
            </a:prstGeom>
            <a:ln>
              <a:round/>
            </a:ln>
          </p:spPr>
          <p:style>
            <a:lnRef idx="2">
              <a:schemeClr val="accent1"/>
            </a:lnRef>
            <a:fillRef idx="0">
              <a:schemeClr val="accent1"/>
            </a:fillRef>
            <a:effectRef idx="1">
              <a:schemeClr val="accent1"/>
            </a:effectRef>
            <a:fontRef idx="minor"/>
          </p:style>
        </p:sp>
        <p:sp>
          <p:nvSpPr>
            <p:cNvPr id="1428" name="Line 51"/>
            <p:cNvSpPr/>
            <p:nvPr/>
          </p:nvSpPr>
          <p:spPr>
            <a:xfrm>
              <a:off x="8323560" y="479232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429" name="CustomShape 52"/>
          <p:cNvSpPr/>
          <p:nvPr/>
        </p:nvSpPr>
        <p:spPr>
          <a:xfrm>
            <a:off x="7108200" y="4201200"/>
            <a:ext cx="982800" cy="447840"/>
          </a:xfrm>
          <a:custGeom>
            <a:avLst/>
            <a:gdLst/>
            <a:ahLst/>
            <a:rect l="l" t="t" r="r" b="b"/>
            <a:pathLst>
              <a:path w="983411" h="448574">
                <a:moveTo>
                  <a:pt x="983411" y="0"/>
                </a:moveTo>
                <a:lnTo>
                  <a:pt x="983411" y="0"/>
                </a:lnTo>
                <a:lnTo>
                  <a:pt x="983411" y="258792"/>
                </a:lnTo>
                <a:lnTo>
                  <a:pt x="0" y="258792"/>
                </a:lnTo>
                <a:lnTo>
                  <a:pt x="0" y="448574"/>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30" name="CustomShape 53"/>
          <p:cNvSpPr/>
          <p:nvPr/>
        </p:nvSpPr>
        <p:spPr>
          <a:xfrm>
            <a:off x="1423440" y="5466960"/>
            <a:ext cx="4088160" cy="6519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tail = p;</a:t>
            </a:r>
            <a:endParaRPr b="0" lang="en-GB" sz="1600" spc="-1" strike="noStrike">
              <a:latin typeface="Arial"/>
            </a:endParaRPr>
          </a:p>
        </p:txBody>
      </p:sp>
      <p:grpSp>
        <p:nvGrpSpPr>
          <p:cNvPr id="1431" name="Group 54"/>
          <p:cNvGrpSpPr/>
          <p:nvPr/>
        </p:nvGrpSpPr>
        <p:grpSpPr>
          <a:xfrm>
            <a:off x="7071840" y="5306040"/>
            <a:ext cx="1207080" cy="328320"/>
            <a:chOff x="7071840" y="5306040"/>
            <a:chExt cx="1207080" cy="328320"/>
          </a:xfrm>
        </p:grpSpPr>
        <p:sp>
          <p:nvSpPr>
            <p:cNvPr id="1432" name="CustomShape 55"/>
            <p:cNvSpPr/>
            <p:nvPr/>
          </p:nvSpPr>
          <p:spPr>
            <a:xfrm>
              <a:off x="7071840" y="5306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433" name="CustomShape 56"/>
            <p:cNvSpPr/>
            <p:nvPr/>
          </p:nvSpPr>
          <p:spPr>
            <a:xfrm>
              <a:off x="7847280" y="5306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34" name="CustomShape 57"/>
          <p:cNvSpPr/>
          <p:nvPr/>
        </p:nvSpPr>
        <p:spPr>
          <a:xfrm>
            <a:off x="6100560" y="5954760"/>
            <a:ext cx="431640" cy="32832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sp>
      <p:sp>
        <p:nvSpPr>
          <p:cNvPr id="1435" name="CustomShape 58"/>
          <p:cNvSpPr/>
          <p:nvPr/>
        </p:nvSpPr>
        <p:spPr>
          <a:xfrm flipV="1">
            <a:off x="6327360" y="6198480"/>
            <a:ext cx="4662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1436" name="CustomShape 59"/>
          <p:cNvSpPr/>
          <p:nvPr/>
        </p:nvSpPr>
        <p:spPr>
          <a:xfrm>
            <a:off x="5825160" y="5998320"/>
            <a:ext cx="27216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437" name="CustomShape 60"/>
          <p:cNvSpPr/>
          <p:nvPr/>
        </p:nvSpPr>
        <p:spPr>
          <a:xfrm>
            <a:off x="6399720" y="530604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38" name="CustomShape 61"/>
          <p:cNvSpPr/>
          <p:nvPr/>
        </p:nvSpPr>
        <p:spPr>
          <a:xfrm>
            <a:off x="5884560" y="52891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439" name="CustomShape 62"/>
          <p:cNvSpPr/>
          <p:nvPr/>
        </p:nvSpPr>
        <p:spPr>
          <a:xfrm>
            <a:off x="6642000" y="542232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40" name="CustomShape 63"/>
          <p:cNvSpPr/>
          <p:nvPr/>
        </p:nvSpPr>
        <p:spPr>
          <a:xfrm>
            <a:off x="6399720" y="5609160"/>
            <a:ext cx="431640" cy="22716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41" name="CustomShape 64"/>
          <p:cNvSpPr/>
          <p:nvPr/>
        </p:nvSpPr>
        <p:spPr>
          <a:xfrm>
            <a:off x="5884560" y="55940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tail</a:t>
            </a:r>
            <a:endParaRPr b="0" lang="en-GB" sz="1200" spc="-1" strike="noStrike">
              <a:latin typeface="Arial"/>
            </a:endParaRPr>
          </a:p>
        </p:txBody>
      </p:sp>
      <p:sp>
        <p:nvSpPr>
          <p:cNvPr id="1442" name="CustomShape 65"/>
          <p:cNvSpPr/>
          <p:nvPr/>
        </p:nvSpPr>
        <p:spPr>
          <a:xfrm flipH="1" rot="16200000">
            <a:off x="6527880" y="5841000"/>
            <a:ext cx="391320" cy="16380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43" name="Group 66"/>
          <p:cNvGrpSpPr/>
          <p:nvPr/>
        </p:nvGrpSpPr>
        <p:grpSpPr>
          <a:xfrm>
            <a:off x="6806160" y="5954760"/>
            <a:ext cx="1207080" cy="328320"/>
            <a:chOff x="6806160" y="5954760"/>
            <a:chExt cx="1207080" cy="328320"/>
          </a:xfrm>
        </p:grpSpPr>
        <p:sp>
          <p:nvSpPr>
            <p:cNvPr id="1444" name="CustomShape 67"/>
            <p:cNvSpPr/>
            <p:nvPr/>
          </p:nvSpPr>
          <p:spPr>
            <a:xfrm>
              <a:off x="6806160" y="595476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445" name="CustomShape 68"/>
            <p:cNvSpPr/>
            <p:nvPr/>
          </p:nvSpPr>
          <p:spPr>
            <a:xfrm>
              <a:off x="7581600" y="595476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46" name="CustomShape 69"/>
          <p:cNvSpPr/>
          <p:nvPr/>
        </p:nvSpPr>
        <p:spPr>
          <a:xfrm>
            <a:off x="7790400" y="6139440"/>
            <a:ext cx="4215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447" name="Group 70"/>
          <p:cNvGrpSpPr/>
          <p:nvPr/>
        </p:nvGrpSpPr>
        <p:grpSpPr>
          <a:xfrm>
            <a:off x="8232120" y="6022080"/>
            <a:ext cx="91800" cy="228600"/>
            <a:chOff x="8232120" y="6022080"/>
            <a:chExt cx="91800" cy="228600"/>
          </a:xfrm>
        </p:grpSpPr>
        <p:sp>
          <p:nvSpPr>
            <p:cNvPr id="1448" name="Line 71"/>
            <p:cNvSpPr/>
            <p:nvPr/>
          </p:nvSpPr>
          <p:spPr>
            <a:xfrm>
              <a:off x="8232120" y="6022080"/>
              <a:ext cx="360" cy="228600"/>
            </a:xfrm>
            <a:prstGeom prst="line">
              <a:avLst/>
            </a:prstGeom>
            <a:ln>
              <a:round/>
            </a:ln>
          </p:spPr>
          <p:style>
            <a:lnRef idx="2">
              <a:schemeClr val="accent1"/>
            </a:lnRef>
            <a:fillRef idx="0">
              <a:schemeClr val="accent1"/>
            </a:fillRef>
            <a:effectRef idx="1">
              <a:schemeClr val="accent1"/>
            </a:effectRef>
            <a:fontRef idx="minor"/>
          </p:style>
        </p:sp>
        <p:sp>
          <p:nvSpPr>
            <p:cNvPr id="1449" name="Line 72"/>
            <p:cNvSpPr/>
            <p:nvPr/>
          </p:nvSpPr>
          <p:spPr>
            <a:xfrm>
              <a:off x="8277840" y="6055920"/>
              <a:ext cx="360" cy="160560"/>
            </a:xfrm>
            <a:prstGeom prst="line">
              <a:avLst/>
            </a:prstGeom>
            <a:ln>
              <a:round/>
            </a:ln>
          </p:spPr>
          <p:style>
            <a:lnRef idx="2">
              <a:schemeClr val="accent1"/>
            </a:lnRef>
            <a:fillRef idx="0">
              <a:schemeClr val="accent1"/>
            </a:fillRef>
            <a:effectRef idx="1">
              <a:schemeClr val="accent1"/>
            </a:effectRef>
            <a:fontRef idx="minor"/>
          </p:style>
        </p:sp>
        <p:sp>
          <p:nvSpPr>
            <p:cNvPr id="1450" name="Line 73"/>
            <p:cNvSpPr/>
            <p:nvPr/>
          </p:nvSpPr>
          <p:spPr>
            <a:xfrm>
              <a:off x="8323560" y="608040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1451" name="CustomShape 74"/>
          <p:cNvSpPr/>
          <p:nvPr/>
        </p:nvSpPr>
        <p:spPr>
          <a:xfrm>
            <a:off x="7108200" y="5489280"/>
            <a:ext cx="982800" cy="447840"/>
          </a:xfrm>
          <a:custGeom>
            <a:avLst/>
            <a:gdLst/>
            <a:ahLst/>
            <a:rect l="l" t="t" r="r" b="b"/>
            <a:pathLst>
              <a:path w="983411" h="448574">
                <a:moveTo>
                  <a:pt x="983411" y="0"/>
                </a:moveTo>
                <a:lnTo>
                  <a:pt x="983411" y="0"/>
                </a:lnTo>
                <a:lnTo>
                  <a:pt x="983411" y="258792"/>
                </a:lnTo>
                <a:lnTo>
                  <a:pt x="0" y="258792"/>
                </a:lnTo>
                <a:lnTo>
                  <a:pt x="0" y="448574"/>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52" name="CustomShape 7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BDFAB35-CC1D-4AB1-860D-8A72BE7BFE0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435" dur="indefinite" restart="never" nodeType="tmRoot">
          <p:childTnLst>
            <p:seq>
              <p:cTn id="1436" dur="indefinite" nodeType="mainSeq">
                <p:childTnLst>
                  <p:par>
                    <p:cTn id="1437" fill="hold">
                      <p:stCondLst>
                        <p:cond delay="indefinite"/>
                      </p:stCondLst>
                      <p:childTnLst>
                        <p:par>
                          <p:cTn id="1438" fill="hold">
                            <p:stCondLst>
                              <p:cond delay="0"/>
                            </p:stCondLst>
                            <p:childTnLst>
                              <p:par>
                                <p:cTn id="1439" nodeType="clickEffect" fill="hold" presetClass="entr" presetID="1">
                                  <p:stCondLst>
                                    <p:cond delay="0"/>
                                  </p:stCondLst>
                                  <p:childTnLst>
                                    <p:set>
                                      <p:cBhvr>
                                        <p:cTn id="1440" dur="1" fill="hold">
                                          <p:stCondLst>
                                            <p:cond delay="0"/>
                                          </p:stCondLst>
                                        </p:cTn>
                                        <p:tgtEl>
                                          <p:spTgt spid="1381"/>
                                        </p:tgtEl>
                                        <p:attrNameLst>
                                          <p:attrName>style.visibility</p:attrName>
                                        </p:attrNameLst>
                                      </p:cBhvr>
                                      <p:to>
                                        <p:strVal val="visible"/>
                                      </p:to>
                                    </p:set>
                                  </p:childTnLst>
                                </p:cTn>
                              </p:par>
                              <p:par>
                                <p:cTn id="1441" nodeType="withEffect" fill="hold" presetClass="entr" presetID="1">
                                  <p:stCondLst>
                                    <p:cond delay="0"/>
                                  </p:stCondLst>
                                  <p:childTnLst>
                                    <p:set>
                                      <p:cBhvr>
                                        <p:cTn id="1442" dur="1" fill="hold">
                                          <p:stCondLst>
                                            <p:cond delay="0"/>
                                          </p:stCondLst>
                                        </p:cTn>
                                        <p:tgtEl>
                                          <p:spTgt spid="1382"/>
                                        </p:tgtEl>
                                        <p:attrNameLst>
                                          <p:attrName>style.visibility</p:attrName>
                                        </p:attrNameLst>
                                      </p:cBhvr>
                                      <p:to>
                                        <p:strVal val="visible"/>
                                      </p:to>
                                    </p:set>
                                  </p:childTnLst>
                                </p:cTn>
                              </p:par>
                              <p:par>
                                <p:cTn id="1443" nodeType="withEffect" fill="hold" presetClass="entr" presetID="1">
                                  <p:stCondLst>
                                    <p:cond delay="0"/>
                                  </p:stCondLst>
                                  <p:childTnLst>
                                    <p:set>
                                      <p:cBhvr>
                                        <p:cTn id="1444" dur="1" fill="hold">
                                          <p:stCondLst>
                                            <p:cond delay="0"/>
                                          </p:stCondLst>
                                        </p:cTn>
                                        <p:tgtEl>
                                          <p:spTgt spid="1383"/>
                                        </p:tgtEl>
                                        <p:attrNameLst>
                                          <p:attrName>style.visibility</p:attrName>
                                        </p:attrNameLst>
                                      </p:cBhvr>
                                      <p:to>
                                        <p:strVal val="visible"/>
                                      </p:to>
                                    </p:set>
                                  </p:childTnLst>
                                </p:cTn>
                              </p:par>
                              <p:par>
                                <p:cTn id="1445" nodeType="withEffect" fill="hold" presetClass="entr" presetID="1">
                                  <p:stCondLst>
                                    <p:cond delay="0"/>
                                  </p:stCondLst>
                                  <p:childTnLst>
                                    <p:set>
                                      <p:cBhvr>
                                        <p:cTn id="1446" dur="1" fill="hold">
                                          <p:stCondLst>
                                            <p:cond delay="0"/>
                                          </p:stCondLst>
                                        </p:cTn>
                                        <p:tgtEl>
                                          <p:spTgt spid="1386"/>
                                        </p:tgtEl>
                                        <p:attrNameLst>
                                          <p:attrName>style.visibility</p:attrName>
                                        </p:attrNameLst>
                                      </p:cBhvr>
                                      <p:to>
                                        <p:strVal val="visible"/>
                                      </p:to>
                                    </p:set>
                                  </p:childTnLst>
                                </p:cTn>
                              </p:par>
                              <p:par>
                                <p:cTn id="1447" nodeType="withEffect" fill="hold" presetClass="entr" presetID="1">
                                  <p:stCondLst>
                                    <p:cond delay="0"/>
                                  </p:stCondLst>
                                  <p:childTnLst>
                                    <p:set>
                                      <p:cBhvr>
                                        <p:cTn id="1448" dur="1" fill="hold">
                                          <p:stCondLst>
                                            <p:cond delay="0"/>
                                          </p:stCondLst>
                                        </p:cTn>
                                        <p:tgtEl>
                                          <p:spTgt spid="1387"/>
                                        </p:tgtEl>
                                        <p:attrNameLst>
                                          <p:attrName>style.visibility</p:attrName>
                                        </p:attrNameLst>
                                      </p:cBhvr>
                                      <p:to>
                                        <p:strVal val="visible"/>
                                      </p:to>
                                    </p:set>
                                  </p:childTnLst>
                                </p:cTn>
                              </p:par>
                              <p:par>
                                <p:cTn id="1449" nodeType="withEffect" fill="hold" presetClass="entr" presetID="1">
                                  <p:stCondLst>
                                    <p:cond delay="0"/>
                                  </p:stCondLst>
                                  <p:childTnLst>
                                    <p:set>
                                      <p:cBhvr>
                                        <p:cTn id="1450" dur="1" fill="hold">
                                          <p:stCondLst>
                                            <p:cond delay="0"/>
                                          </p:stCondLst>
                                        </p:cTn>
                                        <p:tgtEl>
                                          <p:spTgt spid="1388"/>
                                        </p:tgtEl>
                                        <p:attrNameLst>
                                          <p:attrName>style.visibility</p:attrName>
                                        </p:attrNameLst>
                                      </p:cBhvr>
                                      <p:to>
                                        <p:strVal val="visible"/>
                                      </p:to>
                                    </p:set>
                                  </p:childTnLst>
                                </p:cTn>
                              </p:par>
                              <p:par>
                                <p:cTn id="1451" nodeType="withEffect" fill="hold" presetClass="entr" presetID="1">
                                  <p:stCondLst>
                                    <p:cond delay="0"/>
                                  </p:stCondLst>
                                  <p:childTnLst>
                                    <p:set>
                                      <p:cBhvr>
                                        <p:cTn id="1452" dur="1" fill="hold">
                                          <p:stCondLst>
                                            <p:cond delay="0"/>
                                          </p:stCondLst>
                                        </p:cTn>
                                        <p:tgtEl>
                                          <p:spTgt spid="1389"/>
                                        </p:tgtEl>
                                        <p:attrNameLst>
                                          <p:attrName>style.visibility</p:attrName>
                                        </p:attrNameLst>
                                      </p:cBhvr>
                                      <p:to>
                                        <p:strVal val="visible"/>
                                      </p:to>
                                    </p:set>
                                  </p:childTnLst>
                                </p:cTn>
                              </p:par>
                              <p:par>
                                <p:cTn id="1453" nodeType="withEffect" fill="hold" presetClass="entr" presetID="1">
                                  <p:stCondLst>
                                    <p:cond delay="0"/>
                                  </p:stCondLst>
                                  <p:childTnLst>
                                    <p:set>
                                      <p:cBhvr>
                                        <p:cTn id="1454" dur="1" fill="hold">
                                          <p:stCondLst>
                                            <p:cond delay="0"/>
                                          </p:stCondLst>
                                        </p:cTn>
                                        <p:tgtEl>
                                          <p:spTgt spid="1390"/>
                                        </p:tgtEl>
                                        <p:attrNameLst>
                                          <p:attrName>style.visibility</p:attrName>
                                        </p:attrNameLst>
                                      </p:cBhvr>
                                      <p:to>
                                        <p:strVal val="visible"/>
                                      </p:to>
                                    </p:set>
                                  </p:childTnLst>
                                </p:cTn>
                              </p:par>
                              <p:par>
                                <p:cTn id="1455" nodeType="withEffect" fill="hold" presetClass="entr" presetID="1">
                                  <p:stCondLst>
                                    <p:cond delay="0"/>
                                  </p:stCondLst>
                                  <p:childTnLst>
                                    <p:set>
                                      <p:cBhvr>
                                        <p:cTn id="1456" dur="1" fill="hold">
                                          <p:stCondLst>
                                            <p:cond delay="0"/>
                                          </p:stCondLst>
                                        </p:cTn>
                                        <p:tgtEl>
                                          <p:spTgt spid="1394"/>
                                        </p:tgtEl>
                                        <p:attrNameLst>
                                          <p:attrName>style.visibility</p:attrName>
                                        </p:attrNameLst>
                                      </p:cBhvr>
                                      <p:to>
                                        <p:strVal val="visible"/>
                                      </p:to>
                                    </p:set>
                                  </p:childTnLst>
                                </p:cTn>
                              </p:par>
                              <p:par>
                                <p:cTn id="1457" nodeType="withEffect" fill="hold" presetClass="entr" presetID="1">
                                  <p:stCondLst>
                                    <p:cond delay="0"/>
                                  </p:stCondLst>
                                  <p:childTnLst>
                                    <p:set>
                                      <p:cBhvr>
                                        <p:cTn id="1458" dur="1" fill="hold">
                                          <p:stCondLst>
                                            <p:cond delay="0"/>
                                          </p:stCondLst>
                                        </p:cTn>
                                        <p:tgtEl>
                                          <p:spTgt spid="1395"/>
                                        </p:tgtEl>
                                        <p:attrNameLst>
                                          <p:attrName>style.visibility</p:attrName>
                                        </p:attrNameLst>
                                      </p:cBhvr>
                                      <p:to>
                                        <p:strVal val="visible"/>
                                      </p:to>
                                    </p:set>
                                  </p:childTnLst>
                                </p:cTn>
                              </p:par>
                              <p:par>
                                <p:cTn id="1459" nodeType="withEffect" fill="hold" presetClass="entr" presetID="1">
                                  <p:stCondLst>
                                    <p:cond delay="0"/>
                                  </p:stCondLst>
                                  <p:childTnLst>
                                    <p:set>
                                      <p:cBhvr>
                                        <p:cTn id="1460" dur="1" fill="hold">
                                          <p:stCondLst>
                                            <p:cond delay="0"/>
                                          </p:stCondLst>
                                        </p:cTn>
                                        <p:tgtEl>
                                          <p:spTgt spid="1396"/>
                                        </p:tgtEl>
                                        <p:attrNameLst>
                                          <p:attrName>style.visibility</p:attrName>
                                        </p:attrNameLst>
                                      </p:cBhvr>
                                      <p:to>
                                        <p:strVal val="visible"/>
                                      </p:to>
                                    </p:set>
                                  </p:childTnLst>
                                </p:cTn>
                              </p:par>
                              <p:par>
                                <p:cTn id="1461" nodeType="withEffect" fill="hold" presetClass="entr" presetID="1">
                                  <p:stCondLst>
                                    <p:cond delay="0"/>
                                  </p:stCondLst>
                                  <p:childTnLst>
                                    <p:set>
                                      <p:cBhvr>
                                        <p:cTn id="1462" dur="1" fill="hold">
                                          <p:stCondLst>
                                            <p:cond delay="0"/>
                                          </p:stCondLst>
                                        </p:cTn>
                                        <p:tgtEl>
                                          <p:spTgt spid="1397"/>
                                        </p:tgtEl>
                                        <p:attrNameLst>
                                          <p:attrName>style.visibility</p:attrName>
                                        </p:attrNameLst>
                                      </p:cBhvr>
                                      <p:to>
                                        <p:strVal val="visible"/>
                                      </p:to>
                                    </p:set>
                                  </p:childTnLst>
                                </p:cTn>
                              </p:par>
                              <p:par>
                                <p:cTn id="1463" nodeType="withEffect" fill="hold" presetClass="entr" presetID="1">
                                  <p:stCondLst>
                                    <p:cond delay="0"/>
                                  </p:stCondLst>
                                  <p:childTnLst>
                                    <p:set>
                                      <p:cBhvr>
                                        <p:cTn id="1464" dur="1" fill="hold">
                                          <p:stCondLst>
                                            <p:cond delay="0"/>
                                          </p:stCondLst>
                                        </p:cTn>
                                        <p:tgtEl>
                                          <p:spTgt spid="1398"/>
                                        </p:tgtEl>
                                        <p:attrNameLst>
                                          <p:attrName>style.visibility</p:attrName>
                                        </p:attrNameLst>
                                      </p:cBhvr>
                                      <p:to>
                                        <p:strVal val="visible"/>
                                      </p:to>
                                    </p:set>
                                  </p:childTnLst>
                                </p:cTn>
                              </p:par>
                              <p:par>
                                <p:cTn id="1465" nodeType="withEffect" fill="hold" presetClass="entr" presetID="1">
                                  <p:stCondLst>
                                    <p:cond delay="0"/>
                                  </p:stCondLst>
                                  <p:childTnLst>
                                    <p:set>
                                      <p:cBhvr>
                                        <p:cTn id="1466" dur="1" fill="hold">
                                          <p:stCondLst>
                                            <p:cond delay="0"/>
                                          </p:stCondLst>
                                        </p:cTn>
                                        <p:tgtEl>
                                          <p:spTgt spid="1399"/>
                                        </p:tgtEl>
                                        <p:attrNameLst>
                                          <p:attrName>style.visibility</p:attrName>
                                        </p:attrNameLst>
                                      </p:cBhvr>
                                      <p:to>
                                        <p:strVal val="visible"/>
                                      </p:to>
                                    </p:set>
                                  </p:childTnLst>
                                </p:cTn>
                              </p:par>
                              <p:par>
                                <p:cTn id="1467" nodeType="withEffect" fill="hold" presetClass="entr" presetID="1">
                                  <p:stCondLst>
                                    <p:cond delay="0"/>
                                  </p:stCondLst>
                                  <p:childTnLst>
                                    <p:set>
                                      <p:cBhvr>
                                        <p:cTn id="1468" dur="1" fill="hold">
                                          <p:stCondLst>
                                            <p:cond delay="0"/>
                                          </p:stCondLst>
                                        </p:cTn>
                                        <p:tgtEl>
                                          <p:spTgt spid="1401"/>
                                        </p:tgtEl>
                                        <p:attrNameLst>
                                          <p:attrName>style.visibility</p:attrName>
                                        </p:attrNameLst>
                                      </p:cBhvr>
                                      <p:to>
                                        <p:strVal val="visible"/>
                                      </p:to>
                                    </p:set>
                                  </p:childTnLst>
                                </p:cTn>
                              </p:par>
                              <p:par>
                                <p:cTn id="1469" nodeType="withEffect" fill="hold" presetClass="entr" presetID="1">
                                  <p:stCondLst>
                                    <p:cond delay="0"/>
                                  </p:stCondLst>
                                  <p:childTnLst>
                                    <p:set>
                                      <p:cBhvr>
                                        <p:cTn id="1470" dur="1" fill="hold">
                                          <p:stCondLst>
                                            <p:cond delay="0"/>
                                          </p:stCondLst>
                                        </p:cTn>
                                        <p:tgtEl>
                                          <p:spTgt spid="1404"/>
                                        </p:tgtEl>
                                        <p:attrNameLst>
                                          <p:attrName>style.visibility</p:attrName>
                                        </p:attrNameLst>
                                      </p:cBhvr>
                                      <p:to>
                                        <p:strVal val="visible"/>
                                      </p:to>
                                    </p:set>
                                  </p:childTnLst>
                                </p:cTn>
                              </p:par>
                              <p:par>
                                <p:cTn id="1471" nodeType="withEffect" fill="hold" presetClass="entr" presetID="1">
                                  <p:stCondLst>
                                    <p:cond delay="0"/>
                                  </p:stCondLst>
                                  <p:childTnLst>
                                    <p:set>
                                      <p:cBhvr>
                                        <p:cTn id="1472" dur="1" fill="hold">
                                          <p:stCondLst>
                                            <p:cond delay="0"/>
                                          </p:stCondLst>
                                        </p:cTn>
                                        <p:tgtEl>
                                          <p:spTgt spid="1405"/>
                                        </p:tgtEl>
                                        <p:attrNameLst>
                                          <p:attrName>style.visibility</p:attrName>
                                        </p:attrNameLst>
                                      </p:cBhvr>
                                      <p:to>
                                        <p:strVal val="visible"/>
                                      </p:to>
                                    </p:set>
                                  </p:childTnLst>
                                </p:cTn>
                              </p:par>
                            </p:childTnLst>
                          </p:cTn>
                        </p:par>
                      </p:childTnLst>
                    </p:cTn>
                  </p:par>
                  <p:par>
                    <p:cTn id="1473" fill="hold">
                      <p:stCondLst>
                        <p:cond delay="indefinite"/>
                      </p:stCondLst>
                      <p:childTnLst>
                        <p:par>
                          <p:cTn id="1474" fill="hold">
                            <p:stCondLst>
                              <p:cond delay="0"/>
                            </p:stCondLst>
                            <p:childTnLst>
                              <p:par>
                                <p:cTn id="1475" nodeType="clickEffect" fill="hold" presetClass="entr" presetID="1">
                                  <p:stCondLst>
                                    <p:cond delay="0"/>
                                  </p:stCondLst>
                                  <p:childTnLst>
                                    <p:set>
                                      <p:cBhvr>
                                        <p:cTn id="1476" dur="1" fill="hold">
                                          <p:stCondLst>
                                            <p:cond delay="0"/>
                                          </p:stCondLst>
                                        </p:cTn>
                                        <p:tgtEl>
                                          <p:spTgt spid="1400"/>
                                        </p:tgtEl>
                                        <p:attrNameLst>
                                          <p:attrName>style.visibility</p:attrName>
                                        </p:attrNameLst>
                                      </p:cBhvr>
                                      <p:to>
                                        <p:strVal val="visible"/>
                                      </p:to>
                                    </p:set>
                                  </p:childTnLst>
                                </p:cTn>
                              </p:par>
                              <p:par>
                                <p:cTn id="1477" nodeType="withEffect" fill="hold" presetClass="entr" presetID="1">
                                  <p:stCondLst>
                                    <p:cond delay="0"/>
                                  </p:stCondLst>
                                  <p:childTnLst>
                                    <p:set>
                                      <p:cBhvr>
                                        <p:cTn id="1478" dur="1" fill="hold">
                                          <p:stCondLst>
                                            <p:cond delay="0"/>
                                          </p:stCondLst>
                                        </p:cTn>
                                        <p:tgtEl>
                                          <p:spTgt spid="1409"/>
                                        </p:tgtEl>
                                        <p:attrNameLst>
                                          <p:attrName>style.visibility</p:attrName>
                                        </p:attrNameLst>
                                      </p:cBhvr>
                                      <p:to>
                                        <p:strVal val="visible"/>
                                      </p:to>
                                    </p:set>
                                  </p:childTnLst>
                                </p:cTn>
                              </p:par>
                              <p:par>
                                <p:cTn id="1479" nodeType="withEffect" fill="hold" presetClass="entr" presetID="1">
                                  <p:stCondLst>
                                    <p:cond delay="0"/>
                                  </p:stCondLst>
                                  <p:childTnLst>
                                    <p:set>
                                      <p:cBhvr>
                                        <p:cTn id="1480" dur="1" fill="hold">
                                          <p:stCondLst>
                                            <p:cond delay="0"/>
                                          </p:stCondLst>
                                        </p:cTn>
                                        <p:tgtEl>
                                          <p:spTgt spid="1412"/>
                                        </p:tgtEl>
                                        <p:attrNameLst>
                                          <p:attrName>style.visibility</p:attrName>
                                        </p:attrNameLst>
                                      </p:cBhvr>
                                      <p:to>
                                        <p:strVal val="visible"/>
                                      </p:to>
                                    </p:set>
                                  </p:childTnLst>
                                </p:cTn>
                              </p:par>
                              <p:par>
                                <p:cTn id="1481" nodeType="withEffect" fill="hold" presetClass="entr" presetID="1">
                                  <p:stCondLst>
                                    <p:cond delay="0"/>
                                  </p:stCondLst>
                                  <p:childTnLst>
                                    <p:set>
                                      <p:cBhvr>
                                        <p:cTn id="1482" dur="1" fill="hold">
                                          <p:stCondLst>
                                            <p:cond delay="0"/>
                                          </p:stCondLst>
                                        </p:cTn>
                                        <p:tgtEl>
                                          <p:spTgt spid="1413"/>
                                        </p:tgtEl>
                                        <p:attrNameLst>
                                          <p:attrName>style.visibility</p:attrName>
                                        </p:attrNameLst>
                                      </p:cBhvr>
                                      <p:to>
                                        <p:strVal val="visible"/>
                                      </p:to>
                                    </p:set>
                                  </p:childTnLst>
                                </p:cTn>
                              </p:par>
                              <p:par>
                                <p:cTn id="1483" nodeType="withEffect" fill="hold" presetClass="entr" presetID="1">
                                  <p:stCondLst>
                                    <p:cond delay="0"/>
                                  </p:stCondLst>
                                  <p:childTnLst>
                                    <p:set>
                                      <p:cBhvr>
                                        <p:cTn id="1484" dur="1" fill="hold">
                                          <p:stCondLst>
                                            <p:cond delay="0"/>
                                          </p:stCondLst>
                                        </p:cTn>
                                        <p:tgtEl>
                                          <p:spTgt spid="1414"/>
                                        </p:tgtEl>
                                        <p:attrNameLst>
                                          <p:attrName>style.visibility</p:attrName>
                                        </p:attrNameLst>
                                      </p:cBhvr>
                                      <p:to>
                                        <p:strVal val="visible"/>
                                      </p:to>
                                    </p:set>
                                  </p:childTnLst>
                                </p:cTn>
                              </p:par>
                              <p:par>
                                <p:cTn id="1485" nodeType="withEffect" fill="hold" presetClass="entr" presetID="1">
                                  <p:stCondLst>
                                    <p:cond delay="0"/>
                                  </p:stCondLst>
                                  <p:childTnLst>
                                    <p:set>
                                      <p:cBhvr>
                                        <p:cTn id="1486" dur="1" fill="hold">
                                          <p:stCondLst>
                                            <p:cond delay="0"/>
                                          </p:stCondLst>
                                        </p:cTn>
                                        <p:tgtEl>
                                          <p:spTgt spid="1415"/>
                                        </p:tgtEl>
                                        <p:attrNameLst>
                                          <p:attrName>style.visibility</p:attrName>
                                        </p:attrNameLst>
                                      </p:cBhvr>
                                      <p:to>
                                        <p:strVal val="visible"/>
                                      </p:to>
                                    </p:set>
                                  </p:childTnLst>
                                </p:cTn>
                              </p:par>
                              <p:par>
                                <p:cTn id="1487" nodeType="withEffect" fill="hold" presetClass="entr" presetID="1">
                                  <p:stCondLst>
                                    <p:cond delay="0"/>
                                  </p:stCondLst>
                                  <p:childTnLst>
                                    <p:set>
                                      <p:cBhvr>
                                        <p:cTn id="1488" dur="1" fill="hold">
                                          <p:stCondLst>
                                            <p:cond delay="0"/>
                                          </p:stCondLst>
                                        </p:cTn>
                                        <p:tgtEl>
                                          <p:spTgt spid="1416"/>
                                        </p:tgtEl>
                                        <p:attrNameLst>
                                          <p:attrName>style.visibility</p:attrName>
                                        </p:attrNameLst>
                                      </p:cBhvr>
                                      <p:to>
                                        <p:strVal val="visible"/>
                                      </p:to>
                                    </p:set>
                                  </p:childTnLst>
                                </p:cTn>
                              </p:par>
                              <p:par>
                                <p:cTn id="1489" nodeType="withEffect" fill="hold" presetClass="entr" presetID="1">
                                  <p:stCondLst>
                                    <p:cond delay="0"/>
                                  </p:stCondLst>
                                  <p:childTnLst>
                                    <p:set>
                                      <p:cBhvr>
                                        <p:cTn id="1490" dur="1" fill="hold">
                                          <p:stCondLst>
                                            <p:cond delay="0"/>
                                          </p:stCondLst>
                                        </p:cTn>
                                        <p:tgtEl>
                                          <p:spTgt spid="1417"/>
                                        </p:tgtEl>
                                        <p:attrNameLst>
                                          <p:attrName>style.visibility</p:attrName>
                                        </p:attrNameLst>
                                      </p:cBhvr>
                                      <p:to>
                                        <p:strVal val="visible"/>
                                      </p:to>
                                    </p:set>
                                  </p:childTnLst>
                                </p:cTn>
                              </p:par>
                              <p:par>
                                <p:cTn id="1491" nodeType="withEffect" fill="hold" presetClass="entr" presetID="1">
                                  <p:stCondLst>
                                    <p:cond delay="0"/>
                                  </p:stCondLst>
                                  <p:childTnLst>
                                    <p:set>
                                      <p:cBhvr>
                                        <p:cTn id="1492" dur="1" fill="hold">
                                          <p:stCondLst>
                                            <p:cond delay="0"/>
                                          </p:stCondLst>
                                        </p:cTn>
                                        <p:tgtEl>
                                          <p:spTgt spid="1418"/>
                                        </p:tgtEl>
                                        <p:attrNameLst>
                                          <p:attrName>style.visibility</p:attrName>
                                        </p:attrNameLst>
                                      </p:cBhvr>
                                      <p:to>
                                        <p:strVal val="visible"/>
                                      </p:to>
                                    </p:set>
                                  </p:childTnLst>
                                </p:cTn>
                              </p:par>
                              <p:par>
                                <p:cTn id="1493" nodeType="withEffect" fill="hold" presetClass="entr" presetID="1">
                                  <p:stCondLst>
                                    <p:cond delay="0"/>
                                  </p:stCondLst>
                                  <p:childTnLst>
                                    <p:set>
                                      <p:cBhvr>
                                        <p:cTn id="1494" dur="1" fill="hold">
                                          <p:stCondLst>
                                            <p:cond delay="0"/>
                                          </p:stCondLst>
                                        </p:cTn>
                                        <p:tgtEl>
                                          <p:spTgt spid="1419"/>
                                        </p:tgtEl>
                                        <p:attrNameLst>
                                          <p:attrName>style.visibility</p:attrName>
                                        </p:attrNameLst>
                                      </p:cBhvr>
                                      <p:to>
                                        <p:strVal val="visible"/>
                                      </p:to>
                                    </p:set>
                                  </p:childTnLst>
                                </p:cTn>
                              </p:par>
                              <p:par>
                                <p:cTn id="1495" nodeType="withEffect" fill="hold" presetClass="entr" presetID="1">
                                  <p:stCondLst>
                                    <p:cond delay="0"/>
                                  </p:stCondLst>
                                  <p:childTnLst>
                                    <p:set>
                                      <p:cBhvr>
                                        <p:cTn id="1496" dur="1" fill="hold">
                                          <p:stCondLst>
                                            <p:cond delay="0"/>
                                          </p:stCondLst>
                                        </p:cTn>
                                        <p:tgtEl>
                                          <p:spTgt spid="1420"/>
                                        </p:tgtEl>
                                        <p:attrNameLst>
                                          <p:attrName>style.visibility</p:attrName>
                                        </p:attrNameLst>
                                      </p:cBhvr>
                                      <p:to>
                                        <p:strVal val="visible"/>
                                      </p:to>
                                    </p:set>
                                  </p:childTnLst>
                                </p:cTn>
                              </p:par>
                              <p:par>
                                <p:cTn id="1497" nodeType="withEffect" fill="hold" presetClass="entr" presetID="1">
                                  <p:stCondLst>
                                    <p:cond delay="0"/>
                                  </p:stCondLst>
                                  <p:childTnLst>
                                    <p:set>
                                      <p:cBhvr>
                                        <p:cTn id="1498" dur="1" fill="hold">
                                          <p:stCondLst>
                                            <p:cond delay="0"/>
                                          </p:stCondLst>
                                        </p:cTn>
                                        <p:tgtEl>
                                          <p:spTgt spid="1421"/>
                                        </p:tgtEl>
                                        <p:attrNameLst>
                                          <p:attrName>style.visibility</p:attrName>
                                        </p:attrNameLst>
                                      </p:cBhvr>
                                      <p:to>
                                        <p:strVal val="visible"/>
                                      </p:to>
                                    </p:set>
                                  </p:childTnLst>
                                </p:cTn>
                              </p:par>
                              <p:par>
                                <p:cTn id="1499" nodeType="withEffect" fill="hold" presetClass="entr" presetID="1">
                                  <p:stCondLst>
                                    <p:cond delay="0"/>
                                  </p:stCondLst>
                                  <p:childTnLst>
                                    <p:set>
                                      <p:cBhvr>
                                        <p:cTn id="1500" dur="1" fill="hold">
                                          <p:stCondLst>
                                            <p:cond delay="0"/>
                                          </p:stCondLst>
                                        </p:cTn>
                                        <p:tgtEl>
                                          <p:spTgt spid="1424"/>
                                        </p:tgtEl>
                                        <p:attrNameLst>
                                          <p:attrName>style.visibility</p:attrName>
                                        </p:attrNameLst>
                                      </p:cBhvr>
                                      <p:to>
                                        <p:strVal val="visible"/>
                                      </p:to>
                                    </p:set>
                                  </p:childTnLst>
                                </p:cTn>
                              </p:par>
                              <p:par>
                                <p:cTn id="1501" nodeType="withEffect" fill="hold" presetClass="entr" presetID="1">
                                  <p:stCondLst>
                                    <p:cond delay="0"/>
                                  </p:stCondLst>
                                  <p:childTnLst>
                                    <p:set>
                                      <p:cBhvr>
                                        <p:cTn id="1502" dur="1" fill="hold">
                                          <p:stCondLst>
                                            <p:cond delay="0"/>
                                          </p:stCondLst>
                                        </p:cTn>
                                        <p:tgtEl>
                                          <p:spTgt spid="1425"/>
                                        </p:tgtEl>
                                        <p:attrNameLst>
                                          <p:attrName>style.visibility</p:attrName>
                                        </p:attrNameLst>
                                      </p:cBhvr>
                                      <p:to>
                                        <p:strVal val="visible"/>
                                      </p:to>
                                    </p:set>
                                  </p:childTnLst>
                                </p:cTn>
                              </p:par>
                              <p:par>
                                <p:cTn id="1503" nodeType="withEffect" fill="hold" presetClass="entr" presetID="1">
                                  <p:stCondLst>
                                    <p:cond delay="0"/>
                                  </p:stCondLst>
                                  <p:childTnLst>
                                    <p:set>
                                      <p:cBhvr>
                                        <p:cTn id="1504" dur="1" fill="hold">
                                          <p:stCondLst>
                                            <p:cond delay="0"/>
                                          </p:stCondLst>
                                        </p:cTn>
                                        <p:tgtEl>
                                          <p:spTgt spid="1429"/>
                                        </p:tgtEl>
                                        <p:attrNameLst>
                                          <p:attrName>style.visibility</p:attrName>
                                        </p:attrNameLst>
                                      </p:cBhvr>
                                      <p:to>
                                        <p:strVal val="visible"/>
                                      </p:to>
                                    </p:set>
                                  </p:childTnLst>
                                </p:cTn>
                              </p:par>
                              <p:par>
                                <p:cTn id="1505" nodeType="withEffect" fill="hold" presetClass="entr" presetID="1">
                                  <p:stCondLst>
                                    <p:cond delay="0"/>
                                  </p:stCondLst>
                                  <p:childTnLst>
                                    <p:set>
                                      <p:cBhvr>
                                        <p:cTn id="1506" dur="1" fill="hold">
                                          <p:stCondLst>
                                            <p:cond delay="0"/>
                                          </p:stCondLst>
                                        </p:cTn>
                                        <p:tgtEl>
                                          <p:spTgt spid="1379"/>
                                        </p:tgtEl>
                                        <p:attrNameLst>
                                          <p:attrName>style.visibility</p:attrName>
                                        </p:attrNameLst>
                                      </p:cBhvr>
                                      <p:to>
                                        <p:strVal val="visible"/>
                                      </p:to>
                                    </p:set>
                                  </p:childTnLst>
                                </p:cTn>
                              </p:par>
                              <p:par>
                                <p:cTn id="1507" nodeType="withEffect" fill="hold" presetClass="entr" presetID="1">
                                  <p:stCondLst>
                                    <p:cond delay="0"/>
                                  </p:stCondLst>
                                  <p:childTnLst>
                                    <p:set>
                                      <p:cBhvr>
                                        <p:cTn id="1508" dur="1" fill="hold">
                                          <p:stCondLst>
                                            <p:cond delay="0"/>
                                          </p:stCondLst>
                                        </p:cTn>
                                        <p:tgtEl>
                                          <p:spTgt spid="1430"/>
                                        </p:tgtEl>
                                        <p:attrNameLst>
                                          <p:attrName>style.visibility</p:attrName>
                                        </p:attrNameLst>
                                      </p:cBhvr>
                                      <p:to>
                                        <p:strVal val="visible"/>
                                      </p:to>
                                    </p:set>
                                  </p:childTnLst>
                                </p:cTn>
                              </p:par>
                              <p:par>
                                <p:cTn id="1509" nodeType="withEffect" fill="hold" presetClass="entr" presetID="1">
                                  <p:stCondLst>
                                    <p:cond delay="0"/>
                                  </p:stCondLst>
                                  <p:childTnLst>
                                    <p:set>
                                      <p:cBhvr>
                                        <p:cTn id="1510" dur="1" fill="hold">
                                          <p:stCondLst>
                                            <p:cond delay="0"/>
                                          </p:stCondLst>
                                        </p:cTn>
                                        <p:tgtEl>
                                          <p:spTgt spid="1431"/>
                                        </p:tgtEl>
                                        <p:attrNameLst>
                                          <p:attrName>style.visibility</p:attrName>
                                        </p:attrNameLst>
                                      </p:cBhvr>
                                      <p:to>
                                        <p:strVal val="visible"/>
                                      </p:to>
                                    </p:set>
                                  </p:childTnLst>
                                </p:cTn>
                              </p:par>
                              <p:par>
                                <p:cTn id="1511" nodeType="withEffect" fill="hold" presetClass="entr" presetID="1">
                                  <p:stCondLst>
                                    <p:cond delay="0"/>
                                  </p:stCondLst>
                                  <p:childTnLst>
                                    <p:set>
                                      <p:cBhvr>
                                        <p:cTn id="1512" dur="1" fill="hold">
                                          <p:stCondLst>
                                            <p:cond delay="0"/>
                                          </p:stCondLst>
                                        </p:cTn>
                                        <p:tgtEl>
                                          <p:spTgt spid="1434"/>
                                        </p:tgtEl>
                                        <p:attrNameLst>
                                          <p:attrName>style.visibility</p:attrName>
                                        </p:attrNameLst>
                                      </p:cBhvr>
                                      <p:to>
                                        <p:strVal val="visible"/>
                                      </p:to>
                                    </p:set>
                                  </p:childTnLst>
                                </p:cTn>
                              </p:par>
                              <p:par>
                                <p:cTn id="1513" nodeType="withEffect" fill="hold" presetClass="entr" presetID="1">
                                  <p:stCondLst>
                                    <p:cond delay="0"/>
                                  </p:stCondLst>
                                  <p:childTnLst>
                                    <p:set>
                                      <p:cBhvr>
                                        <p:cTn id="1514" dur="1" fill="hold">
                                          <p:stCondLst>
                                            <p:cond delay="0"/>
                                          </p:stCondLst>
                                        </p:cTn>
                                        <p:tgtEl>
                                          <p:spTgt spid="1435"/>
                                        </p:tgtEl>
                                        <p:attrNameLst>
                                          <p:attrName>style.visibility</p:attrName>
                                        </p:attrNameLst>
                                      </p:cBhvr>
                                      <p:to>
                                        <p:strVal val="visible"/>
                                      </p:to>
                                    </p:set>
                                  </p:childTnLst>
                                </p:cTn>
                              </p:par>
                              <p:par>
                                <p:cTn id="1515" nodeType="withEffect" fill="hold" presetClass="entr" presetID="1">
                                  <p:stCondLst>
                                    <p:cond delay="0"/>
                                  </p:stCondLst>
                                  <p:childTnLst>
                                    <p:set>
                                      <p:cBhvr>
                                        <p:cTn id="1516" dur="1" fill="hold">
                                          <p:stCondLst>
                                            <p:cond delay="0"/>
                                          </p:stCondLst>
                                        </p:cTn>
                                        <p:tgtEl>
                                          <p:spTgt spid="1436"/>
                                        </p:tgtEl>
                                        <p:attrNameLst>
                                          <p:attrName>style.visibility</p:attrName>
                                        </p:attrNameLst>
                                      </p:cBhvr>
                                      <p:to>
                                        <p:strVal val="visible"/>
                                      </p:to>
                                    </p:set>
                                  </p:childTnLst>
                                </p:cTn>
                              </p:par>
                              <p:par>
                                <p:cTn id="1517" nodeType="withEffect" fill="hold" presetClass="entr" presetID="1">
                                  <p:stCondLst>
                                    <p:cond delay="0"/>
                                  </p:stCondLst>
                                  <p:childTnLst>
                                    <p:set>
                                      <p:cBhvr>
                                        <p:cTn id="1518" dur="1" fill="hold">
                                          <p:stCondLst>
                                            <p:cond delay="0"/>
                                          </p:stCondLst>
                                        </p:cTn>
                                        <p:tgtEl>
                                          <p:spTgt spid="1437"/>
                                        </p:tgtEl>
                                        <p:attrNameLst>
                                          <p:attrName>style.visibility</p:attrName>
                                        </p:attrNameLst>
                                      </p:cBhvr>
                                      <p:to>
                                        <p:strVal val="visible"/>
                                      </p:to>
                                    </p:set>
                                  </p:childTnLst>
                                </p:cTn>
                              </p:par>
                              <p:par>
                                <p:cTn id="1519" nodeType="withEffect" fill="hold" presetClass="entr" presetID="1">
                                  <p:stCondLst>
                                    <p:cond delay="0"/>
                                  </p:stCondLst>
                                  <p:childTnLst>
                                    <p:set>
                                      <p:cBhvr>
                                        <p:cTn id="1520" dur="1" fill="hold">
                                          <p:stCondLst>
                                            <p:cond delay="0"/>
                                          </p:stCondLst>
                                        </p:cTn>
                                        <p:tgtEl>
                                          <p:spTgt spid="1438"/>
                                        </p:tgtEl>
                                        <p:attrNameLst>
                                          <p:attrName>style.visibility</p:attrName>
                                        </p:attrNameLst>
                                      </p:cBhvr>
                                      <p:to>
                                        <p:strVal val="visible"/>
                                      </p:to>
                                    </p:set>
                                  </p:childTnLst>
                                </p:cTn>
                              </p:par>
                              <p:par>
                                <p:cTn id="1521" nodeType="withEffect" fill="hold" presetClass="entr" presetID="1">
                                  <p:stCondLst>
                                    <p:cond delay="0"/>
                                  </p:stCondLst>
                                  <p:childTnLst>
                                    <p:set>
                                      <p:cBhvr>
                                        <p:cTn id="1522" dur="1" fill="hold">
                                          <p:stCondLst>
                                            <p:cond delay="0"/>
                                          </p:stCondLst>
                                        </p:cTn>
                                        <p:tgtEl>
                                          <p:spTgt spid="1439"/>
                                        </p:tgtEl>
                                        <p:attrNameLst>
                                          <p:attrName>style.visibility</p:attrName>
                                        </p:attrNameLst>
                                      </p:cBhvr>
                                      <p:to>
                                        <p:strVal val="visible"/>
                                      </p:to>
                                    </p:set>
                                  </p:childTnLst>
                                </p:cTn>
                              </p:par>
                              <p:par>
                                <p:cTn id="1523" nodeType="withEffect" fill="hold" presetClass="entr" presetID="1">
                                  <p:stCondLst>
                                    <p:cond delay="0"/>
                                  </p:stCondLst>
                                  <p:childTnLst>
                                    <p:set>
                                      <p:cBhvr>
                                        <p:cTn id="1524" dur="1" fill="hold">
                                          <p:stCondLst>
                                            <p:cond delay="0"/>
                                          </p:stCondLst>
                                        </p:cTn>
                                        <p:tgtEl>
                                          <p:spTgt spid="1440"/>
                                        </p:tgtEl>
                                        <p:attrNameLst>
                                          <p:attrName>style.visibility</p:attrName>
                                        </p:attrNameLst>
                                      </p:cBhvr>
                                      <p:to>
                                        <p:strVal val="visible"/>
                                      </p:to>
                                    </p:set>
                                  </p:childTnLst>
                                </p:cTn>
                              </p:par>
                              <p:par>
                                <p:cTn id="1525" nodeType="withEffect" fill="hold" presetClass="entr" presetID="1">
                                  <p:stCondLst>
                                    <p:cond delay="0"/>
                                  </p:stCondLst>
                                  <p:childTnLst>
                                    <p:set>
                                      <p:cBhvr>
                                        <p:cTn id="1526" dur="1" fill="hold">
                                          <p:stCondLst>
                                            <p:cond delay="0"/>
                                          </p:stCondLst>
                                        </p:cTn>
                                        <p:tgtEl>
                                          <p:spTgt spid="1441"/>
                                        </p:tgtEl>
                                        <p:attrNameLst>
                                          <p:attrName>style.visibility</p:attrName>
                                        </p:attrNameLst>
                                      </p:cBhvr>
                                      <p:to>
                                        <p:strVal val="visible"/>
                                      </p:to>
                                    </p:set>
                                  </p:childTnLst>
                                </p:cTn>
                              </p:par>
                              <p:par>
                                <p:cTn id="1527" nodeType="withEffect" fill="hold" presetClass="entr" presetID="1">
                                  <p:stCondLst>
                                    <p:cond delay="0"/>
                                  </p:stCondLst>
                                  <p:childTnLst>
                                    <p:set>
                                      <p:cBhvr>
                                        <p:cTn id="1528" dur="1" fill="hold">
                                          <p:stCondLst>
                                            <p:cond delay="0"/>
                                          </p:stCondLst>
                                        </p:cTn>
                                        <p:tgtEl>
                                          <p:spTgt spid="1442"/>
                                        </p:tgtEl>
                                        <p:attrNameLst>
                                          <p:attrName>style.visibility</p:attrName>
                                        </p:attrNameLst>
                                      </p:cBhvr>
                                      <p:to>
                                        <p:strVal val="visible"/>
                                      </p:to>
                                    </p:set>
                                  </p:childTnLst>
                                </p:cTn>
                              </p:par>
                              <p:par>
                                <p:cTn id="1529" nodeType="withEffect" fill="hold" presetClass="entr" presetID="1">
                                  <p:stCondLst>
                                    <p:cond delay="0"/>
                                  </p:stCondLst>
                                  <p:childTnLst>
                                    <p:set>
                                      <p:cBhvr>
                                        <p:cTn id="1530" dur="1" fill="hold">
                                          <p:stCondLst>
                                            <p:cond delay="0"/>
                                          </p:stCondLst>
                                        </p:cTn>
                                        <p:tgtEl>
                                          <p:spTgt spid="1443"/>
                                        </p:tgtEl>
                                        <p:attrNameLst>
                                          <p:attrName>style.visibility</p:attrName>
                                        </p:attrNameLst>
                                      </p:cBhvr>
                                      <p:to>
                                        <p:strVal val="visible"/>
                                      </p:to>
                                    </p:set>
                                  </p:childTnLst>
                                </p:cTn>
                              </p:par>
                              <p:par>
                                <p:cTn id="1531" nodeType="withEffect" fill="hold" presetClass="entr" presetID="1">
                                  <p:stCondLst>
                                    <p:cond delay="0"/>
                                  </p:stCondLst>
                                  <p:childTnLst>
                                    <p:set>
                                      <p:cBhvr>
                                        <p:cTn id="1532" dur="1" fill="hold">
                                          <p:stCondLst>
                                            <p:cond delay="0"/>
                                          </p:stCondLst>
                                        </p:cTn>
                                        <p:tgtEl>
                                          <p:spTgt spid="1446"/>
                                        </p:tgtEl>
                                        <p:attrNameLst>
                                          <p:attrName>style.visibility</p:attrName>
                                        </p:attrNameLst>
                                      </p:cBhvr>
                                      <p:to>
                                        <p:strVal val="visible"/>
                                      </p:to>
                                    </p:set>
                                  </p:childTnLst>
                                </p:cTn>
                              </p:par>
                              <p:par>
                                <p:cTn id="1533" nodeType="withEffect" fill="hold" presetClass="entr" presetID="1">
                                  <p:stCondLst>
                                    <p:cond delay="0"/>
                                  </p:stCondLst>
                                  <p:childTnLst>
                                    <p:set>
                                      <p:cBhvr>
                                        <p:cTn id="1534" dur="1" fill="hold">
                                          <p:stCondLst>
                                            <p:cond delay="0"/>
                                          </p:stCondLst>
                                        </p:cTn>
                                        <p:tgtEl>
                                          <p:spTgt spid="1447"/>
                                        </p:tgtEl>
                                        <p:attrNameLst>
                                          <p:attrName>style.visibility</p:attrName>
                                        </p:attrNameLst>
                                      </p:cBhvr>
                                      <p:to>
                                        <p:strVal val="visible"/>
                                      </p:to>
                                    </p:set>
                                  </p:childTnLst>
                                </p:cTn>
                              </p:par>
                              <p:par>
                                <p:cTn id="1535" nodeType="withEffect" fill="hold" presetClass="entr" presetID="1">
                                  <p:stCondLst>
                                    <p:cond delay="0"/>
                                  </p:stCondLst>
                                  <p:childTnLst>
                                    <p:set>
                                      <p:cBhvr>
                                        <p:cTn id="1536" dur="1" fill="hold">
                                          <p:stCondLst>
                                            <p:cond delay="0"/>
                                          </p:stCondLst>
                                        </p:cTn>
                                        <p:tgtEl>
                                          <p:spTgt spid="14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3" name="CustomShape 1"/>
          <p:cNvSpPr/>
          <p:nvPr/>
        </p:nvSpPr>
        <p:spPr>
          <a:xfrm>
            <a:off x="438840" y="1319040"/>
            <a:ext cx="8583840" cy="50608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199"/>
              </a:spcBef>
              <a:buClr>
                <a:srgbClr val="000000"/>
              </a:buClr>
              <a:buFont typeface="Arial"/>
              <a:buChar char="•"/>
            </a:pPr>
            <a:r>
              <a:rPr b="1" lang="en-GB" sz="2400" spc="-1" strike="noStrike">
                <a:solidFill>
                  <a:srgbClr val="000000"/>
                </a:solidFill>
                <a:latin typeface="Calibri Light"/>
                <a:ea typeface="DejaVu Sans"/>
              </a:rPr>
              <a:t>Example</a:t>
            </a:r>
            <a:r>
              <a:rPr b="0" lang="en-GB" sz="2400" spc="-1" strike="noStrike">
                <a:solidFill>
                  <a:srgbClr val="000000"/>
                </a:solidFill>
                <a:latin typeface="Calibri Light"/>
                <a:ea typeface="DejaVu Sans"/>
              </a:rPr>
              <a:t>: Suppose we want to build a linked list of numbers input by the user until he enters -999.</a:t>
            </a:r>
            <a:endParaRPr b="0" lang="en-GB" sz="2400" spc="-1" strike="noStrike">
              <a:latin typeface="Arial"/>
            </a:endParaRPr>
          </a:p>
          <a:p>
            <a:pPr>
              <a:lnSpc>
                <a:spcPct val="100000"/>
              </a:lnSpc>
              <a:spcBef>
                <a:spcPts val="1199"/>
              </a:spcBef>
            </a:pPr>
            <a:endParaRPr b="0" lang="en-GB" sz="2400" spc="-1" strike="noStrike">
              <a:latin typeface="Arial"/>
            </a:endParaRPr>
          </a:p>
        </p:txBody>
      </p:sp>
      <p:sp>
        <p:nvSpPr>
          <p:cNvPr id="1454"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Linked List Forward</a:t>
            </a:r>
            <a:endParaRPr b="0" lang="en-GB" sz="4400" spc="-1" strike="noStrike">
              <a:latin typeface="Arial"/>
            </a:endParaRPr>
          </a:p>
        </p:txBody>
      </p:sp>
      <p:sp>
        <p:nvSpPr>
          <p:cNvPr id="1455" name="CustomShape 3"/>
          <p:cNvSpPr/>
          <p:nvPr/>
        </p:nvSpPr>
        <p:spPr>
          <a:xfrm>
            <a:off x="663480" y="2929320"/>
            <a:ext cx="4088520" cy="26373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head = NULL, * tail = NULL;</a:t>
            </a:r>
            <a:r>
              <a:rPr b="0" lang="en-GB" sz="1400" spc="-1" strike="noStrike">
                <a:solidFill>
                  <a:srgbClr val="000000"/>
                </a:solidFill>
                <a:latin typeface="Consolas"/>
                <a:ea typeface="Menlo"/>
              </a:rPr>
              <a:t>	</a:t>
            </a:r>
            <a:endParaRPr b="0" lang="en-GB" sz="1400" spc="-1" strike="noStrike">
              <a:latin typeface="Arial"/>
            </a:endParaRPr>
          </a:p>
          <a:p>
            <a:pPr>
              <a:lnSpc>
                <a:spcPct val="100000"/>
              </a:lnSpc>
            </a:pPr>
            <a:r>
              <a:rPr b="0" lang="en-GB" sz="1400" spc="-1" strike="noStrike">
                <a:solidFill>
                  <a:srgbClr val="000000"/>
                </a:solidFill>
                <a:latin typeface="Consolas"/>
                <a:ea typeface="Menlo"/>
              </a:rPr>
              <a:t>int num =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while ( num != -999 )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e46c0a"/>
                </a:solidFill>
                <a:latin typeface="Consolas"/>
                <a:ea typeface="Menlo"/>
              </a:rPr>
              <a:t>tail_insert(head, tail,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cin &gt;&gt; num;</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p:txBody>
      </p:sp>
      <p:sp>
        <p:nvSpPr>
          <p:cNvPr id="1456" name="CustomShape 4"/>
          <p:cNvSpPr/>
          <p:nvPr/>
        </p:nvSpPr>
        <p:spPr>
          <a:xfrm>
            <a:off x="5007600" y="2265840"/>
            <a:ext cx="3862800" cy="39034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void tail_insert(Node * </a:t>
            </a:r>
            <a:r>
              <a:rPr b="0" lang="en-GB" sz="1400" spc="-1" strike="noStrike">
                <a:solidFill>
                  <a:srgbClr val="e46c0a"/>
                </a:solidFill>
                <a:latin typeface="Consolas"/>
                <a:ea typeface="Menlo"/>
              </a:rPr>
              <a:t>&amp;</a:t>
            </a:r>
            <a:r>
              <a:rPr b="0" lang="en-GB" sz="1400" spc="-1" strike="noStrike">
                <a:solidFill>
                  <a:srgbClr val="000000"/>
                </a:solidFill>
                <a:latin typeface="Consolas"/>
                <a:ea typeface="Menlo"/>
              </a:rPr>
              <a:t> head,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a:t>
            </a:r>
            <a:r>
              <a:rPr b="0" lang="en-GB" sz="1400" spc="-1" strike="noStrike">
                <a:solidFill>
                  <a:srgbClr val="e46c0a"/>
                </a:solidFill>
                <a:latin typeface="Consolas"/>
                <a:ea typeface="Menlo"/>
              </a:rPr>
              <a:t>&amp;</a:t>
            </a:r>
            <a:r>
              <a:rPr b="0" lang="en-GB" sz="1400" spc="-1" strike="noStrike">
                <a:solidFill>
                  <a:srgbClr val="000000"/>
                </a:solidFill>
                <a:latin typeface="Consolas"/>
                <a:ea typeface="Menlo"/>
              </a:rPr>
              <a:t> tail, int num) </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p = new Node;</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p-&gt;info = num;</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p-&gt;next = NULL;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if (head == NULL)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head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tail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else {</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tail-&gt;next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tail = p;</a:t>
            </a:r>
            <a:endParaRPr b="0" lang="en-GB" sz="1400" spc="-1" strike="noStrike">
              <a:latin typeface="Arial"/>
            </a:endParaRPr>
          </a:p>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a:t>
            </a:r>
            <a:r>
              <a:rPr b="0" lang="en-GB" sz="1400" spc="-1" strike="noStrike">
                <a:solidFill>
                  <a:srgbClr val="000000"/>
                </a:solidFill>
                <a:latin typeface="Consolas"/>
                <a:ea typeface="Menlo"/>
              </a:rPr>
              <a:t>	</a:t>
            </a:r>
            <a:endParaRPr b="0" lang="en-GB" sz="1400" spc="-1" strike="noStrike">
              <a:latin typeface="Arial"/>
            </a:endParaRPr>
          </a:p>
          <a:p>
            <a:pPr>
              <a:lnSpc>
                <a:spcPct val="100000"/>
              </a:lnSpc>
            </a:pPr>
            <a:r>
              <a:rPr b="0" lang="en-GB" sz="1400" spc="-1" strike="noStrike">
                <a:solidFill>
                  <a:srgbClr val="000000"/>
                </a:solidFill>
                <a:latin typeface="Consolas"/>
                <a:ea typeface="Menlo"/>
              </a:rPr>
              <a:t>}</a:t>
            </a:r>
            <a:endParaRPr b="0" lang="en-GB" sz="1400" spc="-1" strike="noStrike">
              <a:latin typeface="Arial"/>
            </a:endParaRPr>
          </a:p>
        </p:txBody>
      </p:sp>
      <p:sp>
        <p:nvSpPr>
          <p:cNvPr id="1457"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E2399FD-18B8-4A7C-838C-0898E030894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58" name="CustomShape 6"/>
          <p:cNvSpPr/>
          <p:nvPr/>
        </p:nvSpPr>
        <p:spPr>
          <a:xfrm>
            <a:off x="475200" y="5667480"/>
            <a:ext cx="2672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build_list_forward.cpp</a:t>
            </a:r>
            <a:endParaRPr b="0" lang="en-GB" sz="1800" spc="-1" strike="noStrike">
              <a:latin typeface="Arial"/>
            </a:endParaRPr>
          </a:p>
        </p:txBody>
      </p:sp>
    </p:spTree>
  </p:cSld>
  <p:timing>
    <p:tnLst>
      <p:par>
        <p:cTn id="1537" dur="indefinite" restart="never" nodeType="tmRoot">
          <p:childTnLst>
            <p:seq>
              <p:cTn id="1538"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9" name="CustomShape 1"/>
          <p:cNvSpPr/>
          <p:nvPr/>
        </p:nvSpPr>
        <p:spPr>
          <a:xfrm>
            <a:off x="438840" y="1319040"/>
            <a:ext cx="8583840" cy="50608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199"/>
              </a:spcBef>
              <a:buClr>
                <a:srgbClr val="000000"/>
              </a:buClr>
              <a:buFont typeface="Arial"/>
              <a:buChar char="•"/>
            </a:pPr>
            <a:r>
              <a:rPr b="1" lang="en-GB" sz="2400" spc="-1" strike="noStrike">
                <a:solidFill>
                  <a:srgbClr val="000000"/>
                </a:solidFill>
                <a:latin typeface="Calibri Light"/>
                <a:ea typeface="DejaVu Sans"/>
              </a:rPr>
              <a:t>Example</a:t>
            </a:r>
            <a:r>
              <a:rPr b="0" lang="en-GB" sz="2400" spc="-1" strike="noStrike">
                <a:solidFill>
                  <a:srgbClr val="000000"/>
                </a:solidFill>
                <a:latin typeface="Calibri Light"/>
                <a:ea typeface="DejaVu Sans"/>
              </a:rPr>
              <a:t>: Suppose we want to build a linked list of numbers input by the user until he enters -999.</a:t>
            </a:r>
            <a:endParaRPr b="0" lang="en-GB" sz="2400" spc="-1" strike="noStrike">
              <a:latin typeface="Arial"/>
            </a:endParaRPr>
          </a:p>
          <a:p>
            <a:pPr>
              <a:lnSpc>
                <a:spcPct val="100000"/>
              </a:lnSpc>
              <a:spcBef>
                <a:spcPts val="1199"/>
              </a:spcBef>
            </a:pPr>
            <a:endParaRPr b="0" lang="en-GB" sz="2400" spc="-1" strike="noStrike">
              <a:latin typeface="Arial"/>
            </a:endParaRPr>
          </a:p>
        </p:txBody>
      </p:sp>
      <p:sp>
        <p:nvSpPr>
          <p:cNvPr id="1460"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Linked List Forward</a:t>
            </a:r>
            <a:endParaRPr b="0" lang="en-GB" sz="4400" spc="-1" strike="noStrike">
              <a:latin typeface="Arial"/>
            </a:endParaRPr>
          </a:p>
        </p:txBody>
      </p:sp>
      <p:sp>
        <p:nvSpPr>
          <p:cNvPr id="1461" name="CustomShape 3"/>
          <p:cNvSpPr/>
          <p:nvPr/>
        </p:nvSpPr>
        <p:spPr>
          <a:xfrm>
            <a:off x="1261080" y="2970000"/>
            <a:ext cx="6797880" cy="1156320"/>
          </a:xfrm>
          <a:prstGeom prst="rect">
            <a:avLst/>
          </a:prstGeom>
          <a:solidFill>
            <a:schemeClr val="bg1">
              <a:lumMod val="9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input integers (-999 to end): </a:t>
            </a:r>
            <a:r>
              <a:rPr b="0" lang="en-GB" sz="1600" spc="-1" strike="noStrike">
                <a:solidFill>
                  <a:srgbClr val="e46c0a"/>
                </a:solidFill>
                <a:latin typeface="Consolas"/>
                <a:ea typeface="Menlo"/>
              </a:rPr>
              <a:t>23 56 14 45 98 -999</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23 -&gt; 56 -&gt; 14 -&gt; 45 -&gt; 98 -&gt; NULL</a:t>
            </a:r>
            <a:endParaRPr b="0" lang="en-GB" sz="1600" spc="-1" strike="noStrike">
              <a:latin typeface="Arial"/>
            </a:endParaRPr>
          </a:p>
        </p:txBody>
      </p:sp>
      <p:sp>
        <p:nvSpPr>
          <p:cNvPr id="1462" name="CustomShape 4"/>
          <p:cNvSpPr/>
          <p:nvPr/>
        </p:nvSpPr>
        <p:spPr>
          <a:xfrm>
            <a:off x="1326240" y="2686680"/>
            <a:ext cx="14382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ea typeface="DejaVu Sans"/>
              </a:rPr>
              <a:t>Screen output</a:t>
            </a:r>
            <a:endParaRPr b="0" lang="en-GB" sz="1400" spc="-1" strike="noStrike">
              <a:latin typeface="Arial"/>
            </a:endParaRPr>
          </a:p>
        </p:txBody>
      </p:sp>
      <p:sp>
        <p:nvSpPr>
          <p:cNvPr id="1463" name="CustomShape 5"/>
          <p:cNvSpPr/>
          <p:nvPr/>
        </p:nvSpPr>
        <p:spPr>
          <a:xfrm>
            <a:off x="5052960" y="4225680"/>
            <a:ext cx="2672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build_list_forward.cpp</a:t>
            </a:r>
            <a:endParaRPr b="0" lang="en-GB" sz="1800" spc="-1" strike="noStrike">
              <a:latin typeface="Arial"/>
            </a:endParaRPr>
          </a:p>
        </p:txBody>
      </p:sp>
      <p:sp>
        <p:nvSpPr>
          <p:cNvPr id="1464" name="CustomShape 6"/>
          <p:cNvSpPr/>
          <p:nvPr/>
        </p:nvSpPr>
        <p:spPr>
          <a:xfrm>
            <a:off x="3174480" y="4944240"/>
            <a:ext cx="4884480" cy="8186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Compare this with the output of build_list_backward.cpp</a:t>
            </a:r>
            <a:endParaRPr b="0" lang="en-GB" sz="1200" spc="-1" strike="noStrike">
              <a:latin typeface="Arial"/>
            </a:endParaRPr>
          </a:p>
        </p:txBody>
      </p:sp>
      <p:sp>
        <p:nvSpPr>
          <p:cNvPr id="1465"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E6D9C82-B7D3-4BBD-BC23-65CDB3EC0AA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39" dur="indefinite" restart="never" nodeType="tmRoot">
          <p:childTnLst>
            <p:seq>
              <p:cTn id="154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Pointers</a:t>
            </a:r>
            <a:endParaRPr b="0" lang="en-GB" sz="4000" spc="-1" strike="noStrike">
              <a:latin typeface="Arial"/>
            </a:endParaRPr>
          </a:p>
        </p:txBody>
      </p:sp>
      <p:sp>
        <p:nvSpPr>
          <p:cNvPr id="143"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a:t>
            </a:r>
            <a:endParaRPr b="0" lang="en-GB" sz="2000" spc="-1" strike="noStrike">
              <a:latin typeface="Arial"/>
            </a:endParaRPr>
          </a:p>
        </p:txBody>
      </p:sp>
      <p:sp>
        <p:nvSpPr>
          <p:cNvPr id="14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E71719D-2BB1-4EF3-B316-FE78B62D0D9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6" name="CustomShape 1"/>
          <p:cNvSpPr/>
          <p:nvPr/>
        </p:nvSpPr>
        <p:spPr>
          <a:xfrm>
            <a:off x="286560" y="1206720"/>
            <a:ext cx="8583840" cy="50209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Suppose the pointer </a:t>
            </a:r>
            <a:r>
              <a:rPr b="0" lang="en-GB" sz="2000" spc="-1" strike="noStrike">
                <a:solidFill>
                  <a:srgbClr val="000000"/>
                </a:solidFill>
                <a:latin typeface="Consolas"/>
                <a:ea typeface="Menlo"/>
              </a:rPr>
              <a:t>after </a:t>
            </a:r>
            <a:r>
              <a:rPr b="0" lang="en-GB" sz="2400" spc="-1" strike="noStrike">
                <a:solidFill>
                  <a:srgbClr val="000000"/>
                </a:solidFill>
                <a:latin typeface="Calibri Light"/>
                <a:ea typeface="Calibri Light"/>
              </a:rPr>
              <a:t>points to the node 38, and we want to insert 43 after it. </a:t>
            </a:r>
            <a:endParaRPr b="0" lang="en-GB" sz="2400" spc="-1" strike="noStrike">
              <a:latin typeface="Arial"/>
            </a:endParaRPr>
          </a:p>
        </p:txBody>
      </p:sp>
      <p:sp>
        <p:nvSpPr>
          <p:cNvPr id="1467"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Inserting a Node</a:t>
            </a:r>
            <a:endParaRPr b="0" lang="en-GB" sz="4400" spc="-1" strike="noStrike">
              <a:latin typeface="Arial"/>
            </a:endParaRPr>
          </a:p>
        </p:txBody>
      </p:sp>
      <p:grpSp>
        <p:nvGrpSpPr>
          <p:cNvPr id="1468" name="Group 3"/>
          <p:cNvGrpSpPr/>
          <p:nvPr/>
        </p:nvGrpSpPr>
        <p:grpSpPr>
          <a:xfrm>
            <a:off x="389520" y="2051280"/>
            <a:ext cx="8584560" cy="1101240"/>
            <a:chOff x="389520" y="2051280"/>
            <a:chExt cx="8584560" cy="1101240"/>
          </a:xfrm>
        </p:grpSpPr>
        <p:sp>
          <p:nvSpPr>
            <p:cNvPr id="1469" name="CustomShape 4"/>
            <p:cNvSpPr/>
            <p:nvPr/>
          </p:nvSpPr>
          <p:spPr>
            <a:xfrm>
              <a:off x="389520" y="2051280"/>
              <a:ext cx="8584560" cy="110124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470" name="Group 5"/>
            <p:cNvGrpSpPr/>
            <p:nvPr/>
          </p:nvGrpSpPr>
          <p:grpSpPr>
            <a:xfrm>
              <a:off x="4568040" y="2174400"/>
              <a:ext cx="983520" cy="268200"/>
              <a:chOff x="4568040" y="2174400"/>
              <a:chExt cx="983520" cy="268200"/>
            </a:xfrm>
          </p:grpSpPr>
          <p:grpSp>
            <p:nvGrpSpPr>
              <p:cNvPr id="1471" name="Group 6"/>
              <p:cNvGrpSpPr/>
              <p:nvPr/>
            </p:nvGrpSpPr>
            <p:grpSpPr>
              <a:xfrm>
                <a:off x="4568040" y="2174400"/>
                <a:ext cx="740520" cy="268200"/>
                <a:chOff x="4568040" y="2174400"/>
                <a:chExt cx="740520" cy="268200"/>
              </a:xfrm>
            </p:grpSpPr>
            <p:sp>
              <p:nvSpPr>
                <p:cNvPr id="1472" name="CustomShape 7"/>
                <p:cNvSpPr/>
                <p:nvPr/>
              </p:nvSpPr>
              <p:spPr>
                <a:xfrm>
                  <a:off x="4568040" y="21744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473" name="CustomShape 8"/>
                <p:cNvSpPr/>
                <p:nvPr/>
              </p:nvSpPr>
              <p:spPr>
                <a:xfrm>
                  <a:off x="5043960" y="21744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74" name="CustomShape 9"/>
              <p:cNvSpPr/>
              <p:nvPr/>
            </p:nvSpPr>
            <p:spPr>
              <a:xfrm>
                <a:off x="5172120" y="23115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475" name="Group 10"/>
            <p:cNvGrpSpPr/>
            <p:nvPr/>
          </p:nvGrpSpPr>
          <p:grpSpPr>
            <a:xfrm>
              <a:off x="5569560" y="2215440"/>
              <a:ext cx="82440" cy="186840"/>
              <a:chOff x="5569560" y="2215440"/>
              <a:chExt cx="82440" cy="186840"/>
            </a:xfrm>
          </p:grpSpPr>
          <p:sp>
            <p:nvSpPr>
              <p:cNvPr id="1476" name="Line 11"/>
              <p:cNvSpPr/>
              <p:nvPr/>
            </p:nvSpPr>
            <p:spPr>
              <a:xfrm>
                <a:off x="5569560" y="2215440"/>
                <a:ext cx="360" cy="186840"/>
              </a:xfrm>
              <a:prstGeom prst="line">
                <a:avLst/>
              </a:prstGeom>
              <a:ln>
                <a:round/>
              </a:ln>
            </p:spPr>
            <p:style>
              <a:lnRef idx="2">
                <a:schemeClr val="accent1"/>
              </a:lnRef>
              <a:fillRef idx="0">
                <a:schemeClr val="accent1"/>
              </a:fillRef>
              <a:effectRef idx="1">
                <a:schemeClr val="accent1"/>
              </a:effectRef>
              <a:fontRef idx="minor"/>
            </p:style>
          </p:sp>
          <p:sp>
            <p:nvSpPr>
              <p:cNvPr id="1477" name="Line 12"/>
              <p:cNvSpPr/>
              <p:nvPr/>
            </p:nvSpPr>
            <p:spPr>
              <a:xfrm>
                <a:off x="5610600" y="2243160"/>
                <a:ext cx="360" cy="131400"/>
              </a:xfrm>
              <a:prstGeom prst="line">
                <a:avLst/>
              </a:prstGeom>
              <a:ln>
                <a:round/>
              </a:ln>
            </p:spPr>
            <p:style>
              <a:lnRef idx="2">
                <a:schemeClr val="accent1"/>
              </a:lnRef>
              <a:fillRef idx="0">
                <a:schemeClr val="accent1"/>
              </a:fillRef>
              <a:effectRef idx="1">
                <a:schemeClr val="accent1"/>
              </a:effectRef>
              <a:fontRef idx="minor"/>
            </p:style>
          </p:sp>
          <p:sp>
            <p:nvSpPr>
              <p:cNvPr id="1478" name="Line 13"/>
              <p:cNvSpPr/>
              <p:nvPr/>
            </p:nvSpPr>
            <p:spPr>
              <a:xfrm>
                <a:off x="5651640" y="226332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479" name="CustomShape 14"/>
            <p:cNvSpPr/>
            <p:nvPr/>
          </p:nvSpPr>
          <p:spPr>
            <a:xfrm>
              <a:off x="1039320" y="217440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480" name="CustomShape 15"/>
            <p:cNvSpPr/>
            <p:nvPr/>
          </p:nvSpPr>
          <p:spPr>
            <a:xfrm>
              <a:off x="551520" y="21956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481" name="CustomShape 16"/>
            <p:cNvSpPr/>
            <p:nvPr/>
          </p:nvSpPr>
          <p:spPr>
            <a:xfrm>
              <a:off x="2397240" y="25822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482" name="CustomShape 17"/>
            <p:cNvSpPr/>
            <p:nvPr/>
          </p:nvSpPr>
          <p:spPr>
            <a:xfrm>
              <a:off x="1780200" y="2567520"/>
              <a:ext cx="744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483" name="Group 18"/>
            <p:cNvGrpSpPr/>
            <p:nvPr/>
          </p:nvGrpSpPr>
          <p:grpSpPr>
            <a:xfrm>
              <a:off x="3584160" y="2174400"/>
              <a:ext cx="983520" cy="268200"/>
              <a:chOff x="3584160" y="2174400"/>
              <a:chExt cx="983520" cy="268200"/>
            </a:xfrm>
          </p:grpSpPr>
          <p:grpSp>
            <p:nvGrpSpPr>
              <p:cNvPr id="1484" name="Group 19"/>
              <p:cNvGrpSpPr/>
              <p:nvPr/>
            </p:nvGrpSpPr>
            <p:grpSpPr>
              <a:xfrm>
                <a:off x="3584160" y="2174400"/>
                <a:ext cx="740520" cy="268200"/>
                <a:chOff x="3584160" y="2174400"/>
                <a:chExt cx="740520" cy="268200"/>
              </a:xfrm>
            </p:grpSpPr>
            <p:sp>
              <p:nvSpPr>
                <p:cNvPr id="1485" name="CustomShape 20"/>
                <p:cNvSpPr/>
                <p:nvPr/>
              </p:nvSpPr>
              <p:spPr>
                <a:xfrm>
                  <a:off x="3584160" y="21744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486" name="CustomShape 21"/>
                <p:cNvSpPr/>
                <p:nvPr/>
              </p:nvSpPr>
              <p:spPr>
                <a:xfrm>
                  <a:off x="4060080" y="21744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87" name="CustomShape 22"/>
              <p:cNvSpPr/>
              <p:nvPr/>
            </p:nvSpPr>
            <p:spPr>
              <a:xfrm>
                <a:off x="4188240" y="23115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488" name="Group 23"/>
            <p:cNvGrpSpPr/>
            <p:nvPr/>
          </p:nvGrpSpPr>
          <p:grpSpPr>
            <a:xfrm>
              <a:off x="2599920" y="2174400"/>
              <a:ext cx="983520" cy="268200"/>
              <a:chOff x="2599920" y="2174400"/>
              <a:chExt cx="983520" cy="268200"/>
            </a:xfrm>
          </p:grpSpPr>
          <p:grpSp>
            <p:nvGrpSpPr>
              <p:cNvPr id="1489" name="Group 24"/>
              <p:cNvGrpSpPr/>
              <p:nvPr/>
            </p:nvGrpSpPr>
            <p:grpSpPr>
              <a:xfrm>
                <a:off x="2599920" y="2174400"/>
                <a:ext cx="740880" cy="268200"/>
                <a:chOff x="2599920" y="2174400"/>
                <a:chExt cx="740880" cy="268200"/>
              </a:xfrm>
            </p:grpSpPr>
            <p:sp>
              <p:nvSpPr>
                <p:cNvPr id="1490" name="CustomShape 25"/>
                <p:cNvSpPr/>
                <p:nvPr/>
              </p:nvSpPr>
              <p:spPr>
                <a:xfrm>
                  <a:off x="2599920" y="21744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491" name="CustomShape 26"/>
                <p:cNvSpPr/>
                <p:nvPr/>
              </p:nvSpPr>
              <p:spPr>
                <a:xfrm>
                  <a:off x="3076200" y="21744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92" name="CustomShape 27"/>
              <p:cNvSpPr/>
              <p:nvPr/>
            </p:nvSpPr>
            <p:spPr>
              <a:xfrm>
                <a:off x="3204000" y="23115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493" name="Group 28"/>
            <p:cNvGrpSpPr/>
            <p:nvPr/>
          </p:nvGrpSpPr>
          <p:grpSpPr>
            <a:xfrm>
              <a:off x="1236240" y="2174400"/>
              <a:ext cx="1363320" cy="268200"/>
              <a:chOff x="1236240" y="2174400"/>
              <a:chExt cx="1363320" cy="268200"/>
            </a:xfrm>
          </p:grpSpPr>
          <p:grpSp>
            <p:nvGrpSpPr>
              <p:cNvPr id="1494" name="Group 29"/>
              <p:cNvGrpSpPr/>
              <p:nvPr/>
            </p:nvGrpSpPr>
            <p:grpSpPr>
              <a:xfrm>
                <a:off x="1616040" y="2174400"/>
                <a:ext cx="740520" cy="268200"/>
                <a:chOff x="1616040" y="2174400"/>
                <a:chExt cx="740520" cy="268200"/>
              </a:xfrm>
            </p:grpSpPr>
            <p:sp>
              <p:nvSpPr>
                <p:cNvPr id="1495" name="CustomShape 30"/>
                <p:cNvSpPr/>
                <p:nvPr/>
              </p:nvSpPr>
              <p:spPr>
                <a:xfrm>
                  <a:off x="1616040" y="21744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496" name="CustomShape 31"/>
                <p:cNvSpPr/>
                <p:nvPr/>
              </p:nvSpPr>
              <p:spPr>
                <a:xfrm>
                  <a:off x="2091960" y="21744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497" name="CustomShape 32"/>
              <p:cNvSpPr/>
              <p:nvPr/>
            </p:nvSpPr>
            <p:spPr>
              <a:xfrm>
                <a:off x="2220120" y="23115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98" name="CustomShape 33"/>
              <p:cNvSpPr/>
              <p:nvPr/>
            </p:nvSpPr>
            <p:spPr>
              <a:xfrm>
                <a:off x="1236240" y="23115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499" name="CustomShape 34"/>
            <p:cNvSpPr/>
            <p:nvPr/>
          </p:nvSpPr>
          <p:spPr>
            <a:xfrm>
              <a:off x="2924280" y="276192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00" name="CustomShape 35"/>
            <p:cNvSpPr/>
            <p:nvPr/>
          </p:nvSpPr>
          <p:spPr>
            <a:xfrm>
              <a:off x="3000600" y="2885760"/>
              <a:ext cx="3175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nvGrpSpPr>
            <p:cNvPr id="1501" name="Group 36"/>
            <p:cNvGrpSpPr/>
            <p:nvPr/>
          </p:nvGrpSpPr>
          <p:grpSpPr>
            <a:xfrm>
              <a:off x="3318840" y="2740680"/>
              <a:ext cx="740520" cy="268200"/>
              <a:chOff x="3318840" y="2740680"/>
              <a:chExt cx="740520" cy="268200"/>
            </a:xfrm>
          </p:grpSpPr>
          <p:sp>
            <p:nvSpPr>
              <p:cNvPr id="1502" name="CustomShape 37"/>
              <p:cNvSpPr/>
              <p:nvPr/>
            </p:nvSpPr>
            <p:spPr>
              <a:xfrm>
                <a:off x="3318840" y="2740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1503" name="CustomShape 38"/>
              <p:cNvSpPr/>
              <p:nvPr/>
            </p:nvSpPr>
            <p:spPr>
              <a:xfrm>
                <a:off x="3794760" y="2740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04" name="CustomShape 39"/>
            <p:cNvSpPr/>
            <p:nvPr/>
          </p:nvSpPr>
          <p:spPr>
            <a:xfrm>
              <a:off x="2714400" y="2753640"/>
              <a:ext cx="26028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505" name="CustomShape 40"/>
            <p:cNvSpPr/>
            <p:nvPr/>
          </p:nvSpPr>
          <p:spPr>
            <a:xfrm flipV="1">
              <a:off x="2525760" y="191808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506" name="CustomShape 41"/>
          <p:cNvSpPr/>
          <p:nvPr/>
        </p:nvSpPr>
        <p:spPr>
          <a:xfrm>
            <a:off x="5824080" y="2216520"/>
            <a:ext cx="3022560" cy="468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Node * p = new Node;</a:t>
            </a:r>
            <a:endParaRPr b="0" lang="en-GB" sz="1400" spc="-1" strike="noStrike">
              <a:latin typeface="Arial"/>
            </a:endParaRPr>
          </a:p>
        </p:txBody>
      </p:sp>
      <p:sp>
        <p:nvSpPr>
          <p:cNvPr id="1507" name="CustomShape 42"/>
          <p:cNvSpPr/>
          <p:nvPr/>
        </p:nvSpPr>
        <p:spPr>
          <a:xfrm>
            <a:off x="5824080" y="3270240"/>
            <a:ext cx="3022560" cy="468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p-&gt;info = 50;</a:t>
            </a:r>
            <a:endParaRPr b="0" lang="en-GB" sz="1400" spc="-1" strike="noStrike">
              <a:latin typeface="Arial"/>
            </a:endParaRPr>
          </a:p>
        </p:txBody>
      </p:sp>
      <p:grpSp>
        <p:nvGrpSpPr>
          <p:cNvPr id="1508" name="Group 43"/>
          <p:cNvGrpSpPr/>
          <p:nvPr/>
        </p:nvGrpSpPr>
        <p:grpSpPr>
          <a:xfrm>
            <a:off x="389520" y="3147480"/>
            <a:ext cx="8584560" cy="1101240"/>
            <a:chOff x="389520" y="3147480"/>
            <a:chExt cx="8584560" cy="1101240"/>
          </a:xfrm>
        </p:grpSpPr>
        <p:grpSp>
          <p:nvGrpSpPr>
            <p:cNvPr id="1509" name="Group 44"/>
            <p:cNvGrpSpPr/>
            <p:nvPr/>
          </p:nvGrpSpPr>
          <p:grpSpPr>
            <a:xfrm>
              <a:off x="4568040" y="3270240"/>
              <a:ext cx="983520" cy="268200"/>
              <a:chOff x="4568040" y="3270240"/>
              <a:chExt cx="983520" cy="268200"/>
            </a:xfrm>
          </p:grpSpPr>
          <p:grpSp>
            <p:nvGrpSpPr>
              <p:cNvPr id="1510" name="Group 45"/>
              <p:cNvGrpSpPr/>
              <p:nvPr/>
            </p:nvGrpSpPr>
            <p:grpSpPr>
              <a:xfrm>
                <a:off x="4568040" y="3270240"/>
                <a:ext cx="740520" cy="268200"/>
                <a:chOff x="4568040" y="3270240"/>
                <a:chExt cx="740520" cy="268200"/>
              </a:xfrm>
            </p:grpSpPr>
            <p:sp>
              <p:nvSpPr>
                <p:cNvPr id="1511" name="CustomShape 46"/>
                <p:cNvSpPr/>
                <p:nvPr/>
              </p:nvSpPr>
              <p:spPr>
                <a:xfrm>
                  <a:off x="4568040" y="327024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512" name="CustomShape 47"/>
                <p:cNvSpPr/>
                <p:nvPr/>
              </p:nvSpPr>
              <p:spPr>
                <a:xfrm>
                  <a:off x="5043960" y="327024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13" name="CustomShape 48"/>
              <p:cNvSpPr/>
              <p:nvPr/>
            </p:nvSpPr>
            <p:spPr>
              <a:xfrm>
                <a:off x="5172120" y="34077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14" name="Group 49"/>
            <p:cNvGrpSpPr/>
            <p:nvPr/>
          </p:nvGrpSpPr>
          <p:grpSpPr>
            <a:xfrm>
              <a:off x="5569560" y="3311280"/>
              <a:ext cx="82440" cy="186840"/>
              <a:chOff x="5569560" y="3311280"/>
              <a:chExt cx="82440" cy="186840"/>
            </a:xfrm>
          </p:grpSpPr>
          <p:sp>
            <p:nvSpPr>
              <p:cNvPr id="1515" name="Line 50"/>
              <p:cNvSpPr/>
              <p:nvPr/>
            </p:nvSpPr>
            <p:spPr>
              <a:xfrm>
                <a:off x="5569560" y="3311280"/>
                <a:ext cx="360" cy="186840"/>
              </a:xfrm>
              <a:prstGeom prst="line">
                <a:avLst/>
              </a:prstGeom>
              <a:ln>
                <a:round/>
              </a:ln>
            </p:spPr>
            <p:style>
              <a:lnRef idx="2">
                <a:schemeClr val="accent1"/>
              </a:lnRef>
              <a:fillRef idx="0">
                <a:schemeClr val="accent1"/>
              </a:fillRef>
              <a:effectRef idx="1">
                <a:schemeClr val="accent1"/>
              </a:effectRef>
              <a:fontRef idx="minor"/>
            </p:style>
          </p:sp>
          <p:sp>
            <p:nvSpPr>
              <p:cNvPr id="1516" name="Line 51"/>
              <p:cNvSpPr/>
              <p:nvPr/>
            </p:nvSpPr>
            <p:spPr>
              <a:xfrm>
                <a:off x="5610600" y="3339000"/>
                <a:ext cx="360" cy="131400"/>
              </a:xfrm>
              <a:prstGeom prst="line">
                <a:avLst/>
              </a:prstGeom>
              <a:ln>
                <a:round/>
              </a:ln>
            </p:spPr>
            <p:style>
              <a:lnRef idx="2">
                <a:schemeClr val="accent1"/>
              </a:lnRef>
              <a:fillRef idx="0">
                <a:schemeClr val="accent1"/>
              </a:fillRef>
              <a:effectRef idx="1">
                <a:schemeClr val="accent1"/>
              </a:effectRef>
              <a:fontRef idx="minor"/>
            </p:style>
          </p:sp>
          <p:sp>
            <p:nvSpPr>
              <p:cNvPr id="1517" name="Line 52"/>
              <p:cNvSpPr/>
              <p:nvPr/>
            </p:nvSpPr>
            <p:spPr>
              <a:xfrm>
                <a:off x="5651640" y="335916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518" name="CustomShape 53"/>
            <p:cNvSpPr/>
            <p:nvPr/>
          </p:nvSpPr>
          <p:spPr>
            <a:xfrm>
              <a:off x="1039320" y="327024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519" name="CustomShape 54"/>
            <p:cNvSpPr/>
            <p:nvPr/>
          </p:nvSpPr>
          <p:spPr>
            <a:xfrm>
              <a:off x="551520" y="32918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520" name="CustomShape 55"/>
            <p:cNvSpPr/>
            <p:nvPr/>
          </p:nvSpPr>
          <p:spPr>
            <a:xfrm>
              <a:off x="2397240" y="36784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21" name="CustomShape 56"/>
            <p:cNvSpPr/>
            <p:nvPr/>
          </p:nvSpPr>
          <p:spPr>
            <a:xfrm>
              <a:off x="1780200" y="3663720"/>
              <a:ext cx="744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522" name="Group 57"/>
            <p:cNvGrpSpPr/>
            <p:nvPr/>
          </p:nvGrpSpPr>
          <p:grpSpPr>
            <a:xfrm>
              <a:off x="3584160" y="3270240"/>
              <a:ext cx="983520" cy="268200"/>
              <a:chOff x="3584160" y="3270240"/>
              <a:chExt cx="983520" cy="268200"/>
            </a:xfrm>
          </p:grpSpPr>
          <p:grpSp>
            <p:nvGrpSpPr>
              <p:cNvPr id="1523" name="Group 58"/>
              <p:cNvGrpSpPr/>
              <p:nvPr/>
            </p:nvGrpSpPr>
            <p:grpSpPr>
              <a:xfrm>
                <a:off x="3584160" y="3270240"/>
                <a:ext cx="740520" cy="268200"/>
                <a:chOff x="3584160" y="3270240"/>
                <a:chExt cx="740520" cy="268200"/>
              </a:xfrm>
            </p:grpSpPr>
            <p:sp>
              <p:nvSpPr>
                <p:cNvPr id="1524" name="CustomShape 59"/>
                <p:cNvSpPr/>
                <p:nvPr/>
              </p:nvSpPr>
              <p:spPr>
                <a:xfrm>
                  <a:off x="3584160" y="327024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525" name="CustomShape 60"/>
                <p:cNvSpPr/>
                <p:nvPr/>
              </p:nvSpPr>
              <p:spPr>
                <a:xfrm>
                  <a:off x="4060080" y="327024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26" name="CustomShape 61"/>
              <p:cNvSpPr/>
              <p:nvPr/>
            </p:nvSpPr>
            <p:spPr>
              <a:xfrm>
                <a:off x="4188240" y="34077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27" name="Group 62"/>
            <p:cNvGrpSpPr/>
            <p:nvPr/>
          </p:nvGrpSpPr>
          <p:grpSpPr>
            <a:xfrm>
              <a:off x="2599920" y="3270240"/>
              <a:ext cx="983520" cy="268200"/>
              <a:chOff x="2599920" y="3270240"/>
              <a:chExt cx="983520" cy="268200"/>
            </a:xfrm>
          </p:grpSpPr>
          <p:grpSp>
            <p:nvGrpSpPr>
              <p:cNvPr id="1528" name="Group 63"/>
              <p:cNvGrpSpPr/>
              <p:nvPr/>
            </p:nvGrpSpPr>
            <p:grpSpPr>
              <a:xfrm>
                <a:off x="2599920" y="3270240"/>
                <a:ext cx="740880" cy="268200"/>
                <a:chOff x="2599920" y="3270240"/>
                <a:chExt cx="740880" cy="268200"/>
              </a:xfrm>
            </p:grpSpPr>
            <p:sp>
              <p:nvSpPr>
                <p:cNvPr id="1529" name="CustomShape 64"/>
                <p:cNvSpPr/>
                <p:nvPr/>
              </p:nvSpPr>
              <p:spPr>
                <a:xfrm>
                  <a:off x="2599920" y="327024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530" name="CustomShape 65"/>
                <p:cNvSpPr/>
                <p:nvPr/>
              </p:nvSpPr>
              <p:spPr>
                <a:xfrm>
                  <a:off x="3076200" y="327024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31" name="CustomShape 66"/>
              <p:cNvSpPr/>
              <p:nvPr/>
            </p:nvSpPr>
            <p:spPr>
              <a:xfrm>
                <a:off x="3204000" y="34077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32" name="Group 67"/>
            <p:cNvGrpSpPr/>
            <p:nvPr/>
          </p:nvGrpSpPr>
          <p:grpSpPr>
            <a:xfrm>
              <a:off x="1236240" y="3270240"/>
              <a:ext cx="1363320" cy="268200"/>
              <a:chOff x="1236240" y="3270240"/>
              <a:chExt cx="1363320" cy="268200"/>
            </a:xfrm>
          </p:grpSpPr>
          <p:grpSp>
            <p:nvGrpSpPr>
              <p:cNvPr id="1533" name="Group 68"/>
              <p:cNvGrpSpPr/>
              <p:nvPr/>
            </p:nvGrpSpPr>
            <p:grpSpPr>
              <a:xfrm>
                <a:off x="1616040" y="3270240"/>
                <a:ext cx="740520" cy="268200"/>
                <a:chOff x="1616040" y="3270240"/>
                <a:chExt cx="740520" cy="268200"/>
              </a:xfrm>
            </p:grpSpPr>
            <p:sp>
              <p:nvSpPr>
                <p:cNvPr id="1534" name="CustomShape 69"/>
                <p:cNvSpPr/>
                <p:nvPr/>
              </p:nvSpPr>
              <p:spPr>
                <a:xfrm>
                  <a:off x="1616040" y="327024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535" name="CustomShape 70"/>
                <p:cNvSpPr/>
                <p:nvPr/>
              </p:nvSpPr>
              <p:spPr>
                <a:xfrm>
                  <a:off x="2091960" y="327024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36" name="CustomShape 71"/>
              <p:cNvSpPr/>
              <p:nvPr/>
            </p:nvSpPr>
            <p:spPr>
              <a:xfrm>
                <a:off x="2220120" y="34077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37" name="CustomShape 72"/>
              <p:cNvSpPr/>
              <p:nvPr/>
            </p:nvSpPr>
            <p:spPr>
              <a:xfrm>
                <a:off x="1236240" y="34077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538" name="CustomShape 73"/>
            <p:cNvSpPr/>
            <p:nvPr/>
          </p:nvSpPr>
          <p:spPr>
            <a:xfrm>
              <a:off x="2924280" y="385812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39" name="CustomShape 74"/>
            <p:cNvSpPr/>
            <p:nvPr/>
          </p:nvSpPr>
          <p:spPr>
            <a:xfrm>
              <a:off x="3000600" y="3981960"/>
              <a:ext cx="3175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nvGrpSpPr>
            <p:cNvPr id="1540" name="Group 75"/>
            <p:cNvGrpSpPr/>
            <p:nvPr/>
          </p:nvGrpSpPr>
          <p:grpSpPr>
            <a:xfrm>
              <a:off x="3318840" y="3836880"/>
              <a:ext cx="740520" cy="268200"/>
              <a:chOff x="3318840" y="3836880"/>
              <a:chExt cx="740520" cy="268200"/>
            </a:xfrm>
          </p:grpSpPr>
          <p:sp>
            <p:nvSpPr>
              <p:cNvPr id="1541" name="CustomShape 76"/>
              <p:cNvSpPr/>
              <p:nvPr/>
            </p:nvSpPr>
            <p:spPr>
              <a:xfrm>
                <a:off x="3318840" y="38368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50</a:t>
                </a:r>
                <a:endParaRPr b="0" lang="en-GB" sz="1800" spc="-1" strike="noStrike">
                  <a:latin typeface="Arial"/>
                </a:endParaRPr>
              </a:p>
            </p:txBody>
          </p:sp>
          <p:sp>
            <p:nvSpPr>
              <p:cNvPr id="1542" name="CustomShape 77"/>
              <p:cNvSpPr/>
              <p:nvPr/>
            </p:nvSpPr>
            <p:spPr>
              <a:xfrm>
                <a:off x="3794760" y="38368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43" name="CustomShape 78"/>
            <p:cNvSpPr/>
            <p:nvPr/>
          </p:nvSpPr>
          <p:spPr>
            <a:xfrm>
              <a:off x="2714400" y="3849480"/>
              <a:ext cx="26028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544" name="CustomShape 79"/>
            <p:cNvSpPr/>
            <p:nvPr/>
          </p:nvSpPr>
          <p:spPr>
            <a:xfrm flipV="1">
              <a:off x="2525760" y="301392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545" name="CustomShape 80"/>
            <p:cNvSpPr/>
            <p:nvPr/>
          </p:nvSpPr>
          <p:spPr>
            <a:xfrm>
              <a:off x="389520" y="3147480"/>
              <a:ext cx="8584560" cy="110124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546" name="Group 81"/>
          <p:cNvGrpSpPr/>
          <p:nvPr/>
        </p:nvGrpSpPr>
        <p:grpSpPr>
          <a:xfrm>
            <a:off x="389520" y="4249440"/>
            <a:ext cx="8584560" cy="1101240"/>
            <a:chOff x="389520" y="4249440"/>
            <a:chExt cx="8584560" cy="1101240"/>
          </a:xfrm>
        </p:grpSpPr>
        <p:sp>
          <p:nvSpPr>
            <p:cNvPr id="1547" name="CustomShape 82"/>
            <p:cNvSpPr/>
            <p:nvPr/>
          </p:nvSpPr>
          <p:spPr>
            <a:xfrm>
              <a:off x="389520" y="4249440"/>
              <a:ext cx="8584560" cy="110124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548" name="Group 83"/>
            <p:cNvGrpSpPr/>
            <p:nvPr/>
          </p:nvGrpSpPr>
          <p:grpSpPr>
            <a:xfrm>
              <a:off x="4568040" y="4372200"/>
              <a:ext cx="983520" cy="268200"/>
              <a:chOff x="4568040" y="4372200"/>
              <a:chExt cx="983520" cy="268200"/>
            </a:xfrm>
          </p:grpSpPr>
          <p:grpSp>
            <p:nvGrpSpPr>
              <p:cNvPr id="1549" name="Group 84"/>
              <p:cNvGrpSpPr/>
              <p:nvPr/>
            </p:nvGrpSpPr>
            <p:grpSpPr>
              <a:xfrm>
                <a:off x="4568040" y="4372200"/>
                <a:ext cx="740520" cy="268200"/>
                <a:chOff x="4568040" y="4372200"/>
                <a:chExt cx="740520" cy="268200"/>
              </a:xfrm>
            </p:grpSpPr>
            <p:sp>
              <p:nvSpPr>
                <p:cNvPr id="1550" name="CustomShape 85"/>
                <p:cNvSpPr/>
                <p:nvPr/>
              </p:nvSpPr>
              <p:spPr>
                <a:xfrm>
                  <a:off x="4568040" y="4372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551" name="CustomShape 86"/>
                <p:cNvSpPr/>
                <p:nvPr/>
              </p:nvSpPr>
              <p:spPr>
                <a:xfrm>
                  <a:off x="5043960" y="4372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52" name="CustomShape 87"/>
              <p:cNvSpPr/>
              <p:nvPr/>
            </p:nvSpPr>
            <p:spPr>
              <a:xfrm>
                <a:off x="5172120" y="4509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53" name="Group 88"/>
            <p:cNvGrpSpPr/>
            <p:nvPr/>
          </p:nvGrpSpPr>
          <p:grpSpPr>
            <a:xfrm>
              <a:off x="5569560" y="4413600"/>
              <a:ext cx="82440" cy="186840"/>
              <a:chOff x="5569560" y="4413600"/>
              <a:chExt cx="82440" cy="186840"/>
            </a:xfrm>
          </p:grpSpPr>
          <p:sp>
            <p:nvSpPr>
              <p:cNvPr id="1554" name="Line 89"/>
              <p:cNvSpPr/>
              <p:nvPr/>
            </p:nvSpPr>
            <p:spPr>
              <a:xfrm>
                <a:off x="5569560" y="4413600"/>
                <a:ext cx="360" cy="186840"/>
              </a:xfrm>
              <a:prstGeom prst="line">
                <a:avLst/>
              </a:prstGeom>
              <a:ln>
                <a:round/>
              </a:ln>
            </p:spPr>
            <p:style>
              <a:lnRef idx="2">
                <a:schemeClr val="accent1"/>
              </a:lnRef>
              <a:fillRef idx="0">
                <a:schemeClr val="accent1"/>
              </a:fillRef>
              <a:effectRef idx="1">
                <a:schemeClr val="accent1"/>
              </a:effectRef>
              <a:fontRef idx="minor"/>
            </p:style>
          </p:sp>
          <p:sp>
            <p:nvSpPr>
              <p:cNvPr id="1555" name="Line 90"/>
              <p:cNvSpPr/>
              <p:nvPr/>
            </p:nvSpPr>
            <p:spPr>
              <a:xfrm>
                <a:off x="5610600" y="4441320"/>
                <a:ext cx="360" cy="131400"/>
              </a:xfrm>
              <a:prstGeom prst="line">
                <a:avLst/>
              </a:prstGeom>
              <a:ln>
                <a:round/>
              </a:ln>
            </p:spPr>
            <p:style>
              <a:lnRef idx="2">
                <a:schemeClr val="accent1"/>
              </a:lnRef>
              <a:fillRef idx="0">
                <a:schemeClr val="accent1"/>
              </a:fillRef>
              <a:effectRef idx="1">
                <a:schemeClr val="accent1"/>
              </a:effectRef>
              <a:fontRef idx="minor"/>
            </p:style>
          </p:sp>
          <p:sp>
            <p:nvSpPr>
              <p:cNvPr id="1556" name="Line 91"/>
              <p:cNvSpPr/>
              <p:nvPr/>
            </p:nvSpPr>
            <p:spPr>
              <a:xfrm>
                <a:off x="5651640" y="446148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557" name="CustomShape 92"/>
            <p:cNvSpPr/>
            <p:nvPr/>
          </p:nvSpPr>
          <p:spPr>
            <a:xfrm>
              <a:off x="1039320" y="437220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558" name="CustomShape 93"/>
            <p:cNvSpPr/>
            <p:nvPr/>
          </p:nvSpPr>
          <p:spPr>
            <a:xfrm>
              <a:off x="551520" y="43938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559" name="CustomShape 94"/>
            <p:cNvSpPr/>
            <p:nvPr/>
          </p:nvSpPr>
          <p:spPr>
            <a:xfrm>
              <a:off x="2397240" y="478044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560" name="CustomShape 95"/>
            <p:cNvSpPr/>
            <p:nvPr/>
          </p:nvSpPr>
          <p:spPr>
            <a:xfrm>
              <a:off x="1780200" y="4765680"/>
              <a:ext cx="744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561" name="Group 96"/>
            <p:cNvGrpSpPr/>
            <p:nvPr/>
          </p:nvGrpSpPr>
          <p:grpSpPr>
            <a:xfrm>
              <a:off x="3584160" y="4372200"/>
              <a:ext cx="983520" cy="268200"/>
              <a:chOff x="3584160" y="4372200"/>
              <a:chExt cx="983520" cy="268200"/>
            </a:xfrm>
          </p:grpSpPr>
          <p:grpSp>
            <p:nvGrpSpPr>
              <p:cNvPr id="1562" name="Group 97"/>
              <p:cNvGrpSpPr/>
              <p:nvPr/>
            </p:nvGrpSpPr>
            <p:grpSpPr>
              <a:xfrm>
                <a:off x="3584160" y="4372200"/>
                <a:ext cx="740520" cy="268200"/>
                <a:chOff x="3584160" y="4372200"/>
                <a:chExt cx="740520" cy="268200"/>
              </a:xfrm>
            </p:grpSpPr>
            <p:sp>
              <p:nvSpPr>
                <p:cNvPr id="1563" name="CustomShape 98"/>
                <p:cNvSpPr/>
                <p:nvPr/>
              </p:nvSpPr>
              <p:spPr>
                <a:xfrm>
                  <a:off x="3584160" y="4372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564" name="CustomShape 99"/>
                <p:cNvSpPr/>
                <p:nvPr/>
              </p:nvSpPr>
              <p:spPr>
                <a:xfrm>
                  <a:off x="4060080" y="4372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65" name="CustomShape 100"/>
              <p:cNvSpPr/>
              <p:nvPr/>
            </p:nvSpPr>
            <p:spPr>
              <a:xfrm>
                <a:off x="4188240" y="4509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66" name="Group 101"/>
            <p:cNvGrpSpPr/>
            <p:nvPr/>
          </p:nvGrpSpPr>
          <p:grpSpPr>
            <a:xfrm>
              <a:off x="2599920" y="4372200"/>
              <a:ext cx="983520" cy="268200"/>
              <a:chOff x="2599920" y="4372200"/>
              <a:chExt cx="983520" cy="268200"/>
            </a:xfrm>
          </p:grpSpPr>
          <p:grpSp>
            <p:nvGrpSpPr>
              <p:cNvPr id="1567" name="Group 102"/>
              <p:cNvGrpSpPr/>
              <p:nvPr/>
            </p:nvGrpSpPr>
            <p:grpSpPr>
              <a:xfrm>
                <a:off x="2599920" y="4372200"/>
                <a:ext cx="740880" cy="268200"/>
                <a:chOff x="2599920" y="4372200"/>
                <a:chExt cx="740880" cy="268200"/>
              </a:xfrm>
            </p:grpSpPr>
            <p:sp>
              <p:nvSpPr>
                <p:cNvPr id="1568" name="CustomShape 103"/>
                <p:cNvSpPr/>
                <p:nvPr/>
              </p:nvSpPr>
              <p:spPr>
                <a:xfrm>
                  <a:off x="2599920" y="4372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569" name="CustomShape 104"/>
                <p:cNvSpPr/>
                <p:nvPr/>
              </p:nvSpPr>
              <p:spPr>
                <a:xfrm>
                  <a:off x="3076200" y="4372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70" name="CustomShape 105"/>
              <p:cNvSpPr/>
              <p:nvPr/>
            </p:nvSpPr>
            <p:spPr>
              <a:xfrm>
                <a:off x="3204000" y="4509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71" name="Group 106"/>
            <p:cNvGrpSpPr/>
            <p:nvPr/>
          </p:nvGrpSpPr>
          <p:grpSpPr>
            <a:xfrm>
              <a:off x="1236240" y="4372200"/>
              <a:ext cx="1363320" cy="268200"/>
              <a:chOff x="1236240" y="4372200"/>
              <a:chExt cx="1363320" cy="268200"/>
            </a:xfrm>
          </p:grpSpPr>
          <p:grpSp>
            <p:nvGrpSpPr>
              <p:cNvPr id="1572" name="Group 107"/>
              <p:cNvGrpSpPr/>
              <p:nvPr/>
            </p:nvGrpSpPr>
            <p:grpSpPr>
              <a:xfrm>
                <a:off x="1616040" y="4372200"/>
                <a:ext cx="740520" cy="268200"/>
                <a:chOff x="1616040" y="4372200"/>
                <a:chExt cx="740520" cy="268200"/>
              </a:xfrm>
            </p:grpSpPr>
            <p:sp>
              <p:nvSpPr>
                <p:cNvPr id="1573" name="CustomShape 108"/>
                <p:cNvSpPr/>
                <p:nvPr/>
              </p:nvSpPr>
              <p:spPr>
                <a:xfrm>
                  <a:off x="1616040" y="4372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574" name="CustomShape 109"/>
                <p:cNvSpPr/>
                <p:nvPr/>
              </p:nvSpPr>
              <p:spPr>
                <a:xfrm>
                  <a:off x="2091960" y="4372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75" name="CustomShape 110"/>
              <p:cNvSpPr/>
              <p:nvPr/>
            </p:nvSpPr>
            <p:spPr>
              <a:xfrm>
                <a:off x="2220120" y="4509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576" name="CustomShape 111"/>
              <p:cNvSpPr/>
              <p:nvPr/>
            </p:nvSpPr>
            <p:spPr>
              <a:xfrm>
                <a:off x="1236240" y="4509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577" name="CustomShape 112"/>
            <p:cNvSpPr/>
            <p:nvPr/>
          </p:nvSpPr>
          <p:spPr>
            <a:xfrm>
              <a:off x="2924280" y="49600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grpSp>
          <p:nvGrpSpPr>
            <p:cNvPr id="1578" name="Group 113"/>
            <p:cNvGrpSpPr/>
            <p:nvPr/>
          </p:nvGrpSpPr>
          <p:grpSpPr>
            <a:xfrm>
              <a:off x="3318840" y="4938840"/>
              <a:ext cx="740520" cy="268200"/>
              <a:chOff x="3318840" y="4938840"/>
              <a:chExt cx="740520" cy="268200"/>
            </a:xfrm>
          </p:grpSpPr>
          <p:sp>
            <p:nvSpPr>
              <p:cNvPr id="1579" name="CustomShape 114"/>
              <p:cNvSpPr/>
              <p:nvPr/>
            </p:nvSpPr>
            <p:spPr>
              <a:xfrm>
                <a:off x="3318840" y="493884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50</a:t>
                </a:r>
                <a:endParaRPr b="0" lang="en-GB" sz="1800" spc="-1" strike="noStrike">
                  <a:latin typeface="Arial"/>
                </a:endParaRPr>
              </a:p>
            </p:txBody>
          </p:sp>
          <p:sp>
            <p:nvSpPr>
              <p:cNvPr id="1580" name="CustomShape 115"/>
              <p:cNvSpPr/>
              <p:nvPr/>
            </p:nvSpPr>
            <p:spPr>
              <a:xfrm>
                <a:off x="3794760" y="493884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81" name="CustomShape 116"/>
            <p:cNvSpPr/>
            <p:nvPr/>
          </p:nvSpPr>
          <p:spPr>
            <a:xfrm>
              <a:off x="2714400" y="4951800"/>
              <a:ext cx="26028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582" name="CustomShape 117"/>
            <p:cNvSpPr/>
            <p:nvPr/>
          </p:nvSpPr>
          <p:spPr>
            <a:xfrm flipV="1">
              <a:off x="2525760" y="411588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583" name="CustomShape 118"/>
            <p:cNvSpPr/>
            <p:nvPr/>
          </p:nvSpPr>
          <p:spPr>
            <a:xfrm flipV="1" rot="16200000">
              <a:off x="3532680" y="4671360"/>
              <a:ext cx="452520" cy="348120"/>
            </a:xfrm>
            <a:prstGeom prst="bent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584" name="CustomShape 119"/>
            <p:cNvSpPr/>
            <p:nvPr/>
          </p:nvSpPr>
          <p:spPr>
            <a:xfrm>
              <a:off x="3006360" y="5081040"/>
              <a:ext cx="3175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585" name="CustomShape 120"/>
          <p:cNvSpPr/>
          <p:nvPr/>
        </p:nvSpPr>
        <p:spPr>
          <a:xfrm>
            <a:off x="5824080" y="4372200"/>
            <a:ext cx="3022560" cy="468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p-&gt;next = after-&gt;next;</a:t>
            </a:r>
            <a:endParaRPr b="0" lang="en-GB" sz="1400" spc="-1" strike="noStrike">
              <a:latin typeface="Arial"/>
            </a:endParaRPr>
          </a:p>
        </p:txBody>
      </p:sp>
      <p:sp>
        <p:nvSpPr>
          <p:cNvPr id="1586" name="CustomShape 121"/>
          <p:cNvSpPr/>
          <p:nvPr/>
        </p:nvSpPr>
        <p:spPr>
          <a:xfrm>
            <a:off x="5824080" y="5476680"/>
            <a:ext cx="3022560" cy="468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  </a:t>
            </a:r>
            <a:r>
              <a:rPr b="0" lang="en-GB" sz="1400" spc="-1" strike="noStrike">
                <a:solidFill>
                  <a:srgbClr val="000000"/>
                </a:solidFill>
                <a:latin typeface="Consolas"/>
                <a:ea typeface="Menlo"/>
              </a:rPr>
              <a:t>after-&gt;next= p;</a:t>
            </a:r>
            <a:endParaRPr b="0" lang="en-GB" sz="1400" spc="-1" strike="noStrike">
              <a:latin typeface="Arial"/>
            </a:endParaRPr>
          </a:p>
        </p:txBody>
      </p:sp>
      <p:grpSp>
        <p:nvGrpSpPr>
          <p:cNvPr id="1587" name="Group 122"/>
          <p:cNvGrpSpPr/>
          <p:nvPr/>
        </p:nvGrpSpPr>
        <p:grpSpPr>
          <a:xfrm>
            <a:off x="389520" y="5353920"/>
            <a:ext cx="8584560" cy="1101240"/>
            <a:chOff x="389520" y="5353920"/>
            <a:chExt cx="8584560" cy="1101240"/>
          </a:xfrm>
        </p:grpSpPr>
        <p:grpSp>
          <p:nvGrpSpPr>
            <p:cNvPr id="1588" name="Group 123"/>
            <p:cNvGrpSpPr/>
            <p:nvPr/>
          </p:nvGrpSpPr>
          <p:grpSpPr>
            <a:xfrm>
              <a:off x="4568040" y="5476680"/>
              <a:ext cx="983520" cy="268200"/>
              <a:chOff x="4568040" y="5476680"/>
              <a:chExt cx="983520" cy="268200"/>
            </a:xfrm>
          </p:grpSpPr>
          <p:grpSp>
            <p:nvGrpSpPr>
              <p:cNvPr id="1589" name="Group 124"/>
              <p:cNvGrpSpPr/>
              <p:nvPr/>
            </p:nvGrpSpPr>
            <p:grpSpPr>
              <a:xfrm>
                <a:off x="4568040" y="5476680"/>
                <a:ext cx="740520" cy="268200"/>
                <a:chOff x="4568040" y="5476680"/>
                <a:chExt cx="740520" cy="268200"/>
              </a:xfrm>
            </p:grpSpPr>
            <p:sp>
              <p:nvSpPr>
                <p:cNvPr id="1590" name="CustomShape 125"/>
                <p:cNvSpPr/>
                <p:nvPr/>
              </p:nvSpPr>
              <p:spPr>
                <a:xfrm>
                  <a:off x="4568040" y="5476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591" name="CustomShape 126"/>
                <p:cNvSpPr/>
                <p:nvPr/>
              </p:nvSpPr>
              <p:spPr>
                <a:xfrm>
                  <a:off x="5043960" y="5476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592" name="CustomShape 127"/>
              <p:cNvSpPr/>
              <p:nvPr/>
            </p:nvSpPr>
            <p:spPr>
              <a:xfrm>
                <a:off x="5172120" y="5614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593" name="Group 128"/>
            <p:cNvGrpSpPr/>
            <p:nvPr/>
          </p:nvGrpSpPr>
          <p:grpSpPr>
            <a:xfrm>
              <a:off x="5569560" y="5517720"/>
              <a:ext cx="82440" cy="186840"/>
              <a:chOff x="5569560" y="5517720"/>
              <a:chExt cx="82440" cy="186840"/>
            </a:xfrm>
          </p:grpSpPr>
          <p:sp>
            <p:nvSpPr>
              <p:cNvPr id="1594" name="Line 129"/>
              <p:cNvSpPr/>
              <p:nvPr/>
            </p:nvSpPr>
            <p:spPr>
              <a:xfrm>
                <a:off x="5569560" y="5517720"/>
                <a:ext cx="360" cy="186840"/>
              </a:xfrm>
              <a:prstGeom prst="line">
                <a:avLst/>
              </a:prstGeom>
              <a:ln>
                <a:round/>
              </a:ln>
            </p:spPr>
            <p:style>
              <a:lnRef idx="2">
                <a:schemeClr val="accent1"/>
              </a:lnRef>
              <a:fillRef idx="0">
                <a:schemeClr val="accent1"/>
              </a:fillRef>
              <a:effectRef idx="1">
                <a:schemeClr val="accent1"/>
              </a:effectRef>
              <a:fontRef idx="minor"/>
            </p:style>
          </p:sp>
          <p:sp>
            <p:nvSpPr>
              <p:cNvPr id="1595" name="Line 130"/>
              <p:cNvSpPr/>
              <p:nvPr/>
            </p:nvSpPr>
            <p:spPr>
              <a:xfrm>
                <a:off x="5610600" y="5545440"/>
                <a:ext cx="360" cy="131400"/>
              </a:xfrm>
              <a:prstGeom prst="line">
                <a:avLst/>
              </a:prstGeom>
              <a:ln>
                <a:round/>
              </a:ln>
            </p:spPr>
            <p:style>
              <a:lnRef idx="2">
                <a:schemeClr val="accent1"/>
              </a:lnRef>
              <a:fillRef idx="0">
                <a:schemeClr val="accent1"/>
              </a:fillRef>
              <a:effectRef idx="1">
                <a:schemeClr val="accent1"/>
              </a:effectRef>
              <a:fontRef idx="minor"/>
            </p:style>
          </p:sp>
          <p:sp>
            <p:nvSpPr>
              <p:cNvPr id="1596" name="Line 131"/>
              <p:cNvSpPr/>
              <p:nvPr/>
            </p:nvSpPr>
            <p:spPr>
              <a:xfrm>
                <a:off x="5651640" y="556524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597" name="CustomShape 132"/>
            <p:cNvSpPr/>
            <p:nvPr/>
          </p:nvSpPr>
          <p:spPr>
            <a:xfrm>
              <a:off x="1039320" y="547668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598" name="CustomShape 133"/>
            <p:cNvSpPr/>
            <p:nvPr/>
          </p:nvSpPr>
          <p:spPr>
            <a:xfrm>
              <a:off x="551520" y="54979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599" name="CustomShape 134"/>
            <p:cNvSpPr/>
            <p:nvPr/>
          </p:nvSpPr>
          <p:spPr>
            <a:xfrm>
              <a:off x="2397240" y="588456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600" name="CustomShape 135"/>
            <p:cNvSpPr/>
            <p:nvPr/>
          </p:nvSpPr>
          <p:spPr>
            <a:xfrm>
              <a:off x="1780200" y="5870160"/>
              <a:ext cx="744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601" name="Group 136"/>
            <p:cNvGrpSpPr/>
            <p:nvPr/>
          </p:nvGrpSpPr>
          <p:grpSpPr>
            <a:xfrm>
              <a:off x="3584160" y="5476680"/>
              <a:ext cx="983520" cy="268200"/>
              <a:chOff x="3584160" y="5476680"/>
              <a:chExt cx="983520" cy="268200"/>
            </a:xfrm>
          </p:grpSpPr>
          <p:grpSp>
            <p:nvGrpSpPr>
              <p:cNvPr id="1602" name="Group 137"/>
              <p:cNvGrpSpPr/>
              <p:nvPr/>
            </p:nvGrpSpPr>
            <p:grpSpPr>
              <a:xfrm>
                <a:off x="3584160" y="5476680"/>
                <a:ext cx="740520" cy="268200"/>
                <a:chOff x="3584160" y="5476680"/>
                <a:chExt cx="740520" cy="268200"/>
              </a:xfrm>
            </p:grpSpPr>
            <p:sp>
              <p:nvSpPr>
                <p:cNvPr id="1603" name="CustomShape 138"/>
                <p:cNvSpPr/>
                <p:nvPr/>
              </p:nvSpPr>
              <p:spPr>
                <a:xfrm>
                  <a:off x="3584160" y="5476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604" name="CustomShape 139"/>
                <p:cNvSpPr/>
                <p:nvPr/>
              </p:nvSpPr>
              <p:spPr>
                <a:xfrm>
                  <a:off x="4060080" y="5476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05" name="CustomShape 140"/>
              <p:cNvSpPr/>
              <p:nvPr/>
            </p:nvSpPr>
            <p:spPr>
              <a:xfrm>
                <a:off x="4188240" y="5614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06" name="Group 141"/>
            <p:cNvGrpSpPr/>
            <p:nvPr/>
          </p:nvGrpSpPr>
          <p:grpSpPr>
            <a:xfrm>
              <a:off x="2599920" y="5476680"/>
              <a:ext cx="740880" cy="268200"/>
              <a:chOff x="2599920" y="5476680"/>
              <a:chExt cx="740880" cy="268200"/>
            </a:xfrm>
          </p:grpSpPr>
          <p:sp>
            <p:nvSpPr>
              <p:cNvPr id="1607" name="CustomShape 142"/>
              <p:cNvSpPr/>
              <p:nvPr/>
            </p:nvSpPr>
            <p:spPr>
              <a:xfrm>
                <a:off x="2599920" y="5476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608" name="CustomShape 143"/>
              <p:cNvSpPr/>
              <p:nvPr/>
            </p:nvSpPr>
            <p:spPr>
              <a:xfrm>
                <a:off x="3076200" y="5476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609" name="Group 144"/>
            <p:cNvGrpSpPr/>
            <p:nvPr/>
          </p:nvGrpSpPr>
          <p:grpSpPr>
            <a:xfrm>
              <a:off x="1236240" y="5476680"/>
              <a:ext cx="1363320" cy="268200"/>
              <a:chOff x="1236240" y="5476680"/>
              <a:chExt cx="1363320" cy="268200"/>
            </a:xfrm>
          </p:grpSpPr>
          <p:grpSp>
            <p:nvGrpSpPr>
              <p:cNvPr id="1610" name="Group 145"/>
              <p:cNvGrpSpPr/>
              <p:nvPr/>
            </p:nvGrpSpPr>
            <p:grpSpPr>
              <a:xfrm>
                <a:off x="1616040" y="5476680"/>
                <a:ext cx="740520" cy="268200"/>
                <a:chOff x="1616040" y="5476680"/>
                <a:chExt cx="740520" cy="268200"/>
              </a:xfrm>
            </p:grpSpPr>
            <p:sp>
              <p:nvSpPr>
                <p:cNvPr id="1611" name="CustomShape 146"/>
                <p:cNvSpPr/>
                <p:nvPr/>
              </p:nvSpPr>
              <p:spPr>
                <a:xfrm>
                  <a:off x="1616040" y="5476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612" name="CustomShape 147"/>
                <p:cNvSpPr/>
                <p:nvPr/>
              </p:nvSpPr>
              <p:spPr>
                <a:xfrm>
                  <a:off x="2091960" y="5476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13" name="CustomShape 148"/>
              <p:cNvSpPr/>
              <p:nvPr/>
            </p:nvSpPr>
            <p:spPr>
              <a:xfrm>
                <a:off x="2220120" y="5614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14" name="CustomShape 149"/>
              <p:cNvSpPr/>
              <p:nvPr/>
            </p:nvSpPr>
            <p:spPr>
              <a:xfrm>
                <a:off x="1236240" y="5614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615" name="CustomShape 150"/>
            <p:cNvSpPr/>
            <p:nvPr/>
          </p:nvSpPr>
          <p:spPr>
            <a:xfrm>
              <a:off x="2924280" y="606456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grpSp>
          <p:nvGrpSpPr>
            <p:cNvPr id="1616" name="Group 151"/>
            <p:cNvGrpSpPr/>
            <p:nvPr/>
          </p:nvGrpSpPr>
          <p:grpSpPr>
            <a:xfrm>
              <a:off x="3318840" y="6043320"/>
              <a:ext cx="740520" cy="268200"/>
              <a:chOff x="3318840" y="6043320"/>
              <a:chExt cx="740520" cy="268200"/>
            </a:xfrm>
          </p:grpSpPr>
          <p:sp>
            <p:nvSpPr>
              <p:cNvPr id="1617" name="CustomShape 152"/>
              <p:cNvSpPr/>
              <p:nvPr/>
            </p:nvSpPr>
            <p:spPr>
              <a:xfrm>
                <a:off x="3318840" y="60433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50</a:t>
                </a:r>
                <a:endParaRPr b="0" lang="en-GB" sz="1800" spc="-1" strike="noStrike">
                  <a:latin typeface="Arial"/>
                </a:endParaRPr>
              </a:p>
            </p:txBody>
          </p:sp>
          <p:sp>
            <p:nvSpPr>
              <p:cNvPr id="1618" name="CustomShape 153"/>
              <p:cNvSpPr/>
              <p:nvPr/>
            </p:nvSpPr>
            <p:spPr>
              <a:xfrm>
                <a:off x="3794760" y="60433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19" name="CustomShape 154"/>
            <p:cNvSpPr/>
            <p:nvPr/>
          </p:nvSpPr>
          <p:spPr>
            <a:xfrm>
              <a:off x="2714400" y="6055920"/>
              <a:ext cx="26028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620" name="CustomShape 155"/>
            <p:cNvSpPr/>
            <p:nvPr/>
          </p:nvSpPr>
          <p:spPr>
            <a:xfrm flipV="1">
              <a:off x="2525760" y="522036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621" name="CustomShape 156"/>
            <p:cNvSpPr/>
            <p:nvPr/>
          </p:nvSpPr>
          <p:spPr>
            <a:xfrm flipV="1" rot="16200000">
              <a:off x="3532680" y="5775840"/>
              <a:ext cx="452520" cy="348120"/>
            </a:xfrm>
            <a:prstGeom prst="bent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622" name="CustomShape 157"/>
            <p:cNvSpPr/>
            <p:nvPr/>
          </p:nvSpPr>
          <p:spPr>
            <a:xfrm>
              <a:off x="3006360" y="6185160"/>
              <a:ext cx="3175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623" name="CustomShape 158"/>
            <p:cNvSpPr/>
            <p:nvPr/>
          </p:nvSpPr>
          <p:spPr>
            <a:xfrm>
              <a:off x="389520" y="5353920"/>
              <a:ext cx="8584560" cy="110124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24" name="CustomShape 159"/>
            <p:cNvSpPr/>
            <p:nvPr/>
          </p:nvSpPr>
          <p:spPr>
            <a:xfrm flipH="1" rot="16200000">
              <a:off x="3047040" y="5771520"/>
              <a:ext cx="428400" cy="113760"/>
            </a:xfrm>
            <a:prstGeom prst="bent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625" name="CustomShape 160"/>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8E03C7A-BDE8-4F0E-9A31-CA26C7B55B4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41" dur="indefinite" restart="never" nodeType="tmRoot">
          <p:childTnLst>
            <p:seq>
              <p:cTn id="1542" dur="indefinite" nodeType="mainSeq">
                <p:childTnLst>
                  <p:par>
                    <p:cTn id="1543" fill="hold">
                      <p:stCondLst>
                        <p:cond delay="0"/>
                      </p:stCondLst>
                      <p:childTnLst>
                        <p:par>
                          <p:cTn id="1544" fill="hold">
                            <p:stCondLst>
                              <p:cond delay="0"/>
                            </p:stCondLst>
                            <p:childTnLst>
                              <p:par>
                                <p:cTn id="1545" nodeType="withEffect" fill="hold" presetClass="entr" presetID="1">
                                  <p:stCondLst>
                                    <p:cond delay="0"/>
                                  </p:stCondLst>
                                  <p:childTnLst>
                                    <p:set>
                                      <p:cBhvr>
                                        <p:cTn id="1546" dur="1" fill="hold">
                                          <p:stCondLst>
                                            <p:cond delay="0"/>
                                          </p:stCondLst>
                                        </p:cTn>
                                        <p:tgtEl>
                                          <p:spTgt spid="1508"/>
                                        </p:tgtEl>
                                        <p:attrNameLst>
                                          <p:attrName>style.visibility</p:attrName>
                                        </p:attrNameLst>
                                      </p:cBhvr>
                                      <p:to>
                                        <p:strVal val="visible"/>
                                      </p:to>
                                    </p:set>
                                  </p:childTnLst>
                                </p:cTn>
                              </p:par>
                            </p:childTnLst>
                          </p:cTn>
                        </p:par>
                      </p:childTnLst>
                    </p:cTn>
                  </p:par>
                  <p:par>
                    <p:cTn id="1547" fill="hold">
                      <p:stCondLst>
                        <p:cond delay="indefinite"/>
                      </p:stCondLst>
                      <p:childTnLst>
                        <p:par>
                          <p:cTn id="1548" fill="hold">
                            <p:stCondLst>
                              <p:cond delay="0"/>
                            </p:stCondLst>
                            <p:childTnLst>
                              <p:par>
                                <p:cTn id="1549" nodeType="clickEffect" fill="hold" presetClass="entr" presetID="1">
                                  <p:stCondLst>
                                    <p:cond delay="0"/>
                                  </p:stCondLst>
                                  <p:childTnLst>
                                    <p:set>
                                      <p:cBhvr>
                                        <p:cTn id="1550" dur="1" fill="hold">
                                          <p:stCondLst>
                                            <p:cond delay="0"/>
                                          </p:stCondLst>
                                        </p:cTn>
                                        <p:tgtEl>
                                          <p:spTgt spid="1507"/>
                                        </p:tgtEl>
                                        <p:attrNameLst>
                                          <p:attrName>style.visibility</p:attrName>
                                        </p:attrNameLst>
                                      </p:cBhvr>
                                      <p:to>
                                        <p:strVal val="visible"/>
                                      </p:to>
                                    </p:set>
                                  </p:childTnLst>
                                </p:cTn>
                              </p:par>
                            </p:childTnLst>
                          </p:cTn>
                        </p:par>
                      </p:childTnLst>
                    </p:cTn>
                  </p:par>
                  <p:par>
                    <p:cTn id="1551" fill="hold">
                      <p:stCondLst>
                        <p:cond delay="indefinite"/>
                      </p:stCondLst>
                      <p:childTnLst>
                        <p:par>
                          <p:cTn id="1552" fill="hold">
                            <p:stCondLst>
                              <p:cond delay="0"/>
                            </p:stCondLst>
                            <p:childTnLst>
                              <p:par>
                                <p:cTn id="1553" nodeType="clickEffect" fill="hold" presetClass="entr" presetID="1">
                                  <p:stCondLst>
                                    <p:cond delay="0"/>
                                  </p:stCondLst>
                                  <p:childTnLst>
                                    <p:set>
                                      <p:cBhvr>
                                        <p:cTn id="1554" dur="1" fill="hold">
                                          <p:stCondLst>
                                            <p:cond delay="0"/>
                                          </p:stCondLst>
                                        </p:cTn>
                                        <p:tgtEl>
                                          <p:spTgt spid="1546"/>
                                        </p:tgtEl>
                                        <p:attrNameLst>
                                          <p:attrName>style.visibility</p:attrName>
                                        </p:attrNameLst>
                                      </p:cBhvr>
                                      <p:to>
                                        <p:strVal val="visible"/>
                                      </p:to>
                                    </p:set>
                                  </p:childTnLst>
                                </p:cTn>
                              </p:par>
                            </p:childTnLst>
                          </p:cTn>
                        </p:par>
                      </p:childTnLst>
                    </p:cTn>
                  </p:par>
                  <p:par>
                    <p:cTn id="1555" fill="hold">
                      <p:stCondLst>
                        <p:cond delay="indefinite"/>
                      </p:stCondLst>
                      <p:childTnLst>
                        <p:par>
                          <p:cTn id="1556" fill="hold">
                            <p:stCondLst>
                              <p:cond delay="0"/>
                            </p:stCondLst>
                            <p:childTnLst>
                              <p:par>
                                <p:cTn id="1557" nodeType="clickEffect" fill="hold" presetClass="entr" presetID="1">
                                  <p:stCondLst>
                                    <p:cond delay="0"/>
                                  </p:stCondLst>
                                  <p:childTnLst>
                                    <p:set>
                                      <p:cBhvr>
                                        <p:cTn id="1558" dur="1" fill="hold">
                                          <p:stCondLst>
                                            <p:cond delay="0"/>
                                          </p:stCondLst>
                                        </p:cTn>
                                        <p:tgtEl>
                                          <p:spTgt spid="1585"/>
                                        </p:tgtEl>
                                        <p:attrNameLst>
                                          <p:attrName>style.visibility</p:attrName>
                                        </p:attrNameLst>
                                      </p:cBhvr>
                                      <p:to>
                                        <p:strVal val="visible"/>
                                      </p:to>
                                    </p:set>
                                  </p:childTnLst>
                                </p:cTn>
                              </p:par>
                            </p:childTnLst>
                          </p:cTn>
                        </p:par>
                      </p:childTnLst>
                    </p:cTn>
                  </p:par>
                  <p:par>
                    <p:cTn id="1559" fill="hold">
                      <p:stCondLst>
                        <p:cond delay="indefinite"/>
                      </p:stCondLst>
                      <p:childTnLst>
                        <p:par>
                          <p:cTn id="1560" fill="hold">
                            <p:stCondLst>
                              <p:cond delay="0"/>
                            </p:stCondLst>
                            <p:childTnLst>
                              <p:par>
                                <p:cTn id="1561" nodeType="clickEffect" fill="hold" presetClass="entr" presetID="1">
                                  <p:stCondLst>
                                    <p:cond delay="0"/>
                                  </p:stCondLst>
                                  <p:childTnLst>
                                    <p:set>
                                      <p:cBhvr>
                                        <p:cTn id="1562" dur="1" fill="hold">
                                          <p:stCondLst>
                                            <p:cond delay="0"/>
                                          </p:stCondLst>
                                        </p:cTn>
                                        <p:tgtEl>
                                          <p:spTgt spid="1587"/>
                                        </p:tgtEl>
                                        <p:attrNameLst>
                                          <p:attrName>style.visibility</p:attrName>
                                        </p:attrNameLst>
                                      </p:cBhvr>
                                      <p:to>
                                        <p:strVal val="visible"/>
                                      </p:to>
                                    </p:set>
                                  </p:childTnLst>
                                </p:cTn>
                              </p:par>
                            </p:childTnLst>
                          </p:cTn>
                        </p:par>
                      </p:childTnLst>
                    </p:cTn>
                  </p:par>
                  <p:par>
                    <p:cTn id="1563" fill="hold">
                      <p:stCondLst>
                        <p:cond delay="indefinite"/>
                      </p:stCondLst>
                      <p:childTnLst>
                        <p:par>
                          <p:cTn id="1564" fill="hold">
                            <p:stCondLst>
                              <p:cond delay="0"/>
                            </p:stCondLst>
                            <p:childTnLst>
                              <p:par>
                                <p:cTn id="1565" nodeType="clickEffect" fill="hold" presetClass="entr" presetID="1">
                                  <p:stCondLst>
                                    <p:cond delay="0"/>
                                  </p:stCondLst>
                                  <p:childTnLst>
                                    <p:set>
                                      <p:cBhvr>
                                        <p:cTn id="1566" dur="1" fill="hold">
                                          <p:stCondLst>
                                            <p:cond delay="0"/>
                                          </p:stCondLst>
                                        </p:cTn>
                                        <p:tgtEl>
                                          <p:spTgt spid="15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Inserting a Node</a:t>
            </a:r>
            <a:endParaRPr b="0" lang="en-GB" sz="4400" spc="-1" strike="noStrike">
              <a:latin typeface="Arial"/>
            </a:endParaRPr>
          </a:p>
        </p:txBody>
      </p:sp>
      <p:sp>
        <p:nvSpPr>
          <p:cNvPr id="16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function to insert a number after the node pointed to by </a:t>
            </a:r>
            <a:r>
              <a:rPr b="0" lang="en-GB" sz="2000" spc="-1" strike="noStrike">
                <a:solidFill>
                  <a:srgbClr val="000000"/>
                </a:solidFill>
                <a:latin typeface="Consolas"/>
                <a:ea typeface="Menlo"/>
              </a:rPr>
              <a:t>after </a:t>
            </a:r>
            <a:r>
              <a:rPr b="0" lang="en-GB" sz="2400" spc="-1" strike="noStrike">
                <a:solidFill>
                  <a:srgbClr val="000000"/>
                </a:solidFill>
                <a:latin typeface="Calibri Light"/>
                <a:ea typeface="Calibri Light"/>
              </a:rPr>
              <a:t>in a linked list</a:t>
            </a:r>
            <a:endParaRPr b="0" lang="en-GB" sz="2400" spc="-1" strike="noStrike">
              <a:latin typeface="Arial"/>
            </a:endParaRPr>
          </a:p>
        </p:txBody>
      </p:sp>
      <p:sp>
        <p:nvSpPr>
          <p:cNvPr id="1628" name="CustomShape 3"/>
          <p:cNvSpPr/>
          <p:nvPr/>
        </p:nvSpPr>
        <p:spPr>
          <a:xfrm>
            <a:off x="1515600" y="2590920"/>
            <a:ext cx="5832720" cy="2666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Menlo"/>
              </a:rPr>
              <a:t>// assume that after points to a node </a:t>
            </a:r>
            <a:endParaRPr b="0" lang="en-GB" sz="1600" spc="-1" strike="noStrike">
              <a:latin typeface="Arial"/>
            </a:endParaRPr>
          </a:p>
          <a:p>
            <a:pPr>
              <a:lnSpc>
                <a:spcPct val="100000"/>
              </a:lnSpc>
            </a:pPr>
            <a:r>
              <a:rPr b="0" lang="en-GB" sz="1600" spc="-1" strike="noStrike">
                <a:solidFill>
                  <a:srgbClr val="808080"/>
                </a:solidFill>
                <a:latin typeface="Consolas"/>
                <a:ea typeface="Menlo"/>
              </a:rPr>
              <a:t>// i.e., after not equals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void insert( Node * after, int num )</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new Node;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p-&gt;info =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p-&gt;next= after-&gt;next;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after-&gt;next = p;</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62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5F82A33-14CE-4D38-81A1-E8A7E8420C9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630" name="CustomShape 5"/>
          <p:cNvSpPr/>
          <p:nvPr/>
        </p:nvSpPr>
        <p:spPr>
          <a:xfrm>
            <a:off x="1333440" y="5371920"/>
            <a:ext cx="2523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build_list_sorted.cpp</a:t>
            </a:r>
            <a:endParaRPr b="0" lang="en-GB" sz="1800" spc="-1" strike="noStrike">
              <a:latin typeface="Arial"/>
            </a:endParaRPr>
          </a:p>
        </p:txBody>
      </p:sp>
    </p:spTree>
  </p:cSld>
  <p:timing>
    <p:tnLst>
      <p:par>
        <p:cTn id="1567" dur="indefinite" restart="never" nodeType="tmRoot">
          <p:childTnLst>
            <p:seq>
              <p:cTn id="1568"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1" name="CustomShape 1"/>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Deleting the first node:</a:t>
            </a:r>
            <a:endParaRPr b="0" lang="en-GB" sz="2400" spc="-1" strike="noStrike">
              <a:latin typeface="Arial"/>
            </a:endParaRPr>
          </a:p>
        </p:txBody>
      </p:sp>
      <p:sp>
        <p:nvSpPr>
          <p:cNvPr id="1632" name="CustomShape 2"/>
          <p:cNvSpPr/>
          <p:nvPr/>
        </p:nvSpPr>
        <p:spPr>
          <a:xfrm>
            <a:off x="760680" y="1974600"/>
            <a:ext cx="7921440" cy="130212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33"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Deleting a Node</a:t>
            </a:r>
            <a:endParaRPr b="0" lang="en-GB" sz="4400" spc="-1" strike="noStrike">
              <a:latin typeface="Arial"/>
            </a:endParaRPr>
          </a:p>
        </p:txBody>
      </p:sp>
      <p:grpSp>
        <p:nvGrpSpPr>
          <p:cNvPr id="1634" name="Group 4"/>
          <p:cNvGrpSpPr/>
          <p:nvPr/>
        </p:nvGrpSpPr>
        <p:grpSpPr>
          <a:xfrm>
            <a:off x="830520" y="2311920"/>
            <a:ext cx="5100480" cy="673560"/>
            <a:chOff x="830520" y="2311920"/>
            <a:chExt cx="5100480" cy="673560"/>
          </a:xfrm>
        </p:grpSpPr>
        <p:grpSp>
          <p:nvGrpSpPr>
            <p:cNvPr id="1635" name="Group 5"/>
            <p:cNvGrpSpPr/>
            <p:nvPr/>
          </p:nvGrpSpPr>
          <p:grpSpPr>
            <a:xfrm>
              <a:off x="4847040" y="2311920"/>
              <a:ext cx="983520" cy="268200"/>
              <a:chOff x="4847040" y="2311920"/>
              <a:chExt cx="983520" cy="268200"/>
            </a:xfrm>
          </p:grpSpPr>
          <p:grpSp>
            <p:nvGrpSpPr>
              <p:cNvPr id="1636" name="Group 6"/>
              <p:cNvGrpSpPr/>
              <p:nvPr/>
            </p:nvGrpSpPr>
            <p:grpSpPr>
              <a:xfrm>
                <a:off x="4847040" y="2311920"/>
                <a:ext cx="740520" cy="268200"/>
                <a:chOff x="4847040" y="2311920"/>
                <a:chExt cx="740520" cy="268200"/>
              </a:xfrm>
            </p:grpSpPr>
            <p:sp>
              <p:nvSpPr>
                <p:cNvPr id="1637" name="CustomShape 7"/>
                <p:cNvSpPr/>
                <p:nvPr/>
              </p:nvSpPr>
              <p:spPr>
                <a:xfrm>
                  <a:off x="4847040" y="2311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638" name="CustomShape 8"/>
                <p:cNvSpPr/>
                <p:nvPr/>
              </p:nvSpPr>
              <p:spPr>
                <a:xfrm>
                  <a:off x="5322960" y="2311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39" name="CustomShape 9"/>
              <p:cNvSpPr/>
              <p:nvPr/>
            </p:nvSpPr>
            <p:spPr>
              <a:xfrm>
                <a:off x="5451120" y="2449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40" name="Group 10"/>
            <p:cNvGrpSpPr/>
            <p:nvPr/>
          </p:nvGrpSpPr>
          <p:grpSpPr>
            <a:xfrm>
              <a:off x="5848200" y="2353320"/>
              <a:ext cx="82800" cy="186480"/>
              <a:chOff x="5848200" y="2353320"/>
              <a:chExt cx="82800" cy="186480"/>
            </a:xfrm>
          </p:grpSpPr>
          <p:sp>
            <p:nvSpPr>
              <p:cNvPr id="1641" name="Line 11"/>
              <p:cNvSpPr/>
              <p:nvPr/>
            </p:nvSpPr>
            <p:spPr>
              <a:xfrm>
                <a:off x="5848200" y="2353320"/>
                <a:ext cx="360" cy="186480"/>
              </a:xfrm>
              <a:prstGeom prst="line">
                <a:avLst/>
              </a:prstGeom>
              <a:ln>
                <a:round/>
              </a:ln>
            </p:spPr>
            <p:style>
              <a:lnRef idx="2">
                <a:schemeClr val="accent1"/>
              </a:lnRef>
              <a:fillRef idx="0">
                <a:schemeClr val="accent1"/>
              </a:fillRef>
              <a:effectRef idx="1">
                <a:schemeClr val="accent1"/>
              </a:effectRef>
              <a:fontRef idx="minor"/>
            </p:style>
          </p:sp>
          <p:sp>
            <p:nvSpPr>
              <p:cNvPr id="1642" name="Line 12"/>
              <p:cNvSpPr/>
              <p:nvPr/>
            </p:nvSpPr>
            <p:spPr>
              <a:xfrm>
                <a:off x="5889600" y="2381040"/>
                <a:ext cx="360" cy="131040"/>
              </a:xfrm>
              <a:prstGeom prst="line">
                <a:avLst/>
              </a:prstGeom>
              <a:ln>
                <a:round/>
              </a:ln>
            </p:spPr>
            <p:style>
              <a:lnRef idx="2">
                <a:schemeClr val="accent1"/>
              </a:lnRef>
              <a:fillRef idx="0">
                <a:schemeClr val="accent1"/>
              </a:fillRef>
              <a:effectRef idx="1">
                <a:schemeClr val="accent1"/>
              </a:effectRef>
              <a:fontRef idx="minor"/>
            </p:style>
          </p:sp>
          <p:sp>
            <p:nvSpPr>
              <p:cNvPr id="1643" name="Line 13"/>
              <p:cNvSpPr/>
              <p:nvPr/>
            </p:nvSpPr>
            <p:spPr>
              <a:xfrm>
                <a:off x="5930640" y="240084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644" name="CustomShape 14"/>
            <p:cNvSpPr/>
            <p:nvPr/>
          </p:nvSpPr>
          <p:spPr>
            <a:xfrm>
              <a:off x="1318320" y="231192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645" name="CustomShape 15"/>
            <p:cNvSpPr/>
            <p:nvPr/>
          </p:nvSpPr>
          <p:spPr>
            <a:xfrm>
              <a:off x="830520" y="23331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646" name="CustomShape 16"/>
            <p:cNvSpPr/>
            <p:nvPr/>
          </p:nvSpPr>
          <p:spPr>
            <a:xfrm>
              <a:off x="1841760" y="272736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647" name="CustomShape 17"/>
            <p:cNvSpPr/>
            <p:nvPr/>
          </p:nvSpPr>
          <p:spPr>
            <a:xfrm>
              <a:off x="1595880" y="2712960"/>
              <a:ext cx="32616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648" name="Group 18"/>
            <p:cNvGrpSpPr/>
            <p:nvPr/>
          </p:nvGrpSpPr>
          <p:grpSpPr>
            <a:xfrm>
              <a:off x="3862800" y="2311920"/>
              <a:ext cx="983520" cy="268200"/>
              <a:chOff x="3862800" y="2311920"/>
              <a:chExt cx="983520" cy="268200"/>
            </a:xfrm>
          </p:grpSpPr>
          <p:grpSp>
            <p:nvGrpSpPr>
              <p:cNvPr id="1649" name="Group 19"/>
              <p:cNvGrpSpPr/>
              <p:nvPr/>
            </p:nvGrpSpPr>
            <p:grpSpPr>
              <a:xfrm>
                <a:off x="3862800" y="2311920"/>
                <a:ext cx="740880" cy="268200"/>
                <a:chOff x="3862800" y="2311920"/>
                <a:chExt cx="740880" cy="268200"/>
              </a:xfrm>
            </p:grpSpPr>
            <p:sp>
              <p:nvSpPr>
                <p:cNvPr id="1650" name="CustomShape 20"/>
                <p:cNvSpPr/>
                <p:nvPr/>
              </p:nvSpPr>
              <p:spPr>
                <a:xfrm>
                  <a:off x="3862800" y="2311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651" name="CustomShape 21"/>
                <p:cNvSpPr/>
                <p:nvPr/>
              </p:nvSpPr>
              <p:spPr>
                <a:xfrm>
                  <a:off x="4339080" y="2311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52" name="CustomShape 22"/>
              <p:cNvSpPr/>
              <p:nvPr/>
            </p:nvSpPr>
            <p:spPr>
              <a:xfrm>
                <a:off x="4466880" y="2449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53" name="Group 23"/>
            <p:cNvGrpSpPr/>
            <p:nvPr/>
          </p:nvGrpSpPr>
          <p:grpSpPr>
            <a:xfrm>
              <a:off x="2878920" y="2311920"/>
              <a:ext cx="983520" cy="268200"/>
              <a:chOff x="2878920" y="2311920"/>
              <a:chExt cx="983520" cy="268200"/>
            </a:xfrm>
          </p:grpSpPr>
          <p:grpSp>
            <p:nvGrpSpPr>
              <p:cNvPr id="1654" name="Group 24"/>
              <p:cNvGrpSpPr/>
              <p:nvPr/>
            </p:nvGrpSpPr>
            <p:grpSpPr>
              <a:xfrm>
                <a:off x="2878920" y="2311920"/>
                <a:ext cx="740520" cy="268200"/>
                <a:chOff x="2878920" y="2311920"/>
                <a:chExt cx="740520" cy="268200"/>
              </a:xfrm>
            </p:grpSpPr>
            <p:sp>
              <p:nvSpPr>
                <p:cNvPr id="1655" name="CustomShape 25"/>
                <p:cNvSpPr/>
                <p:nvPr/>
              </p:nvSpPr>
              <p:spPr>
                <a:xfrm>
                  <a:off x="2878920" y="2311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656" name="CustomShape 26"/>
                <p:cNvSpPr/>
                <p:nvPr/>
              </p:nvSpPr>
              <p:spPr>
                <a:xfrm>
                  <a:off x="3354840" y="2311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57" name="CustomShape 27"/>
              <p:cNvSpPr/>
              <p:nvPr/>
            </p:nvSpPr>
            <p:spPr>
              <a:xfrm>
                <a:off x="3483000" y="2449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58" name="Group 28"/>
            <p:cNvGrpSpPr/>
            <p:nvPr/>
          </p:nvGrpSpPr>
          <p:grpSpPr>
            <a:xfrm>
              <a:off x="1514880" y="2311920"/>
              <a:ext cx="1363680" cy="268200"/>
              <a:chOff x="1514880" y="2311920"/>
              <a:chExt cx="1363680" cy="268200"/>
            </a:xfrm>
          </p:grpSpPr>
          <p:grpSp>
            <p:nvGrpSpPr>
              <p:cNvPr id="1659" name="Group 29"/>
              <p:cNvGrpSpPr/>
              <p:nvPr/>
            </p:nvGrpSpPr>
            <p:grpSpPr>
              <a:xfrm>
                <a:off x="1895040" y="2311920"/>
                <a:ext cx="740520" cy="268200"/>
                <a:chOff x="1895040" y="2311920"/>
                <a:chExt cx="740520" cy="268200"/>
              </a:xfrm>
            </p:grpSpPr>
            <p:sp>
              <p:nvSpPr>
                <p:cNvPr id="1660" name="CustomShape 30"/>
                <p:cNvSpPr/>
                <p:nvPr/>
              </p:nvSpPr>
              <p:spPr>
                <a:xfrm>
                  <a:off x="1895040" y="2311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661" name="CustomShape 31"/>
                <p:cNvSpPr/>
                <p:nvPr/>
              </p:nvSpPr>
              <p:spPr>
                <a:xfrm>
                  <a:off x="2370960" y="2311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62" name="CustomShape 32"/>
              <p:cNvSpPr/>
              <p:nvPr/>
            </p:nvSpPr>
            <p:spPr>
              <a:xfrm>
                <a:off x="2499120" y="2449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63" name="CustomShape 33"/>
              <p:cNvSpPr/>
              <p:nvPr/>
            </p:nvSpPr>
            <p:spPr>
              <a:xfrm>
                <a:off x="1514880" y="2449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664" name="CustomShape 34"/>
            <p:cNvSpPr/>
            <p:nvPr/>
          </p:nvSpPr>
          <p:spPr>
            <a:xfrm flipV="1">
              <a:off x="1970280" y="206316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grpSp>
        <p:nvGrpSpPr>
          <p:cNvPr id="1665" name="Group 35"/>
          <p:cNvGrpSpPr/>
          <p:nvPr/>
        </p:nvGrpSpPr>
        <p:grpSpPr>
          <a:xfrm>
            <a:off x="760680" y="3277440"/>
            <a:ext cx="7921440" cy="1302120"/>
            <a:chOff x="760680" y="3277440"/>
            <a:chExt cx="7921440" cy="1302120"/>
          </a:xfrm>
        </p:grpSpPr>
        <p:sp>
          <p:nvSpPr>
            <p:cNvPr id="1666" name="CustomShape 36"/>
            <p:cNvSpPr/>
            <p:nvPr/>
          </p:nvSpPr>
          <p:spPr>
            <a:xfrm>
              <a:off x="760680" y="3277440"/>
              <a:ext cx="7921440" cy="130212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667" name="Group 37"/>
            <p:cNvGrpSpPr/>
            <p:nvPr/>
          </p:nvGrpSpPr>
          <p:grpSpPr>
            <a:xfrm>
              <a:off x="830520" y="3529080"/>
              <a:ext cx="5100480" cy="808560"/>
              <a:chOff x="830520" y="3529080"/>
              <a:chExt cx="5100480" cy="808560"/>
            </a:xfrm>
          </p:grpSpPr>
          <p:grpSp>
            <p:nvGrpSpPr>
              <p:cNvPr id="1668" name="Group 38"/>
              <p:cNvGrpSpPr/>
              <p:nvPr/>
            </p:nvGrpSpPr>
            <p:grpSpPr>
              <a:xfrm>
                <a:off x="4847040" y="3664080"/>
                <a:ext cx="983520" cy="268200"/>
                <a:chOff x="4847040" y="3664080"/>
                <a:chExt cx="983520" cy="268200"/>
              </a:xfrm>
            </p:grpSpPr>
            <p:grpSp>
              <p:nvGrpSpPr>
                <p:cNvPr id="1669" name="Group 39"/>
                <p:cNvGrpSpPr/>
                <p:nvPr/>
              </p:nvGrpSpPr>
              <p:grpSpPr>
                <a:xfrm>
                  <a:off x="4847040" y="3664080"/>
                  <a:ext cx="740520" cy="268200"/>
                  <a:chOff x="4847040" y="3664080"/>
                  <a:chExt cx="740520" cy="268200"/>
                </a:xfrm>
              </p:grpSpPr>
              <p:sp>
                <p:nvSpPr>
                  <p:cNvPr id="1670" name="CustomShape 40"/>
                  <p:cNvSpPr/>
                  <p:nvPr/>
                </p:nvSpPr>
                <p:spPr>
                  <a:xfrm>
                    <a:off x="4847040" y="36640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671" name="CustomShape 41"/>
                  <p:cNvSpPr/>
                  <p:nvPr/>
                </p:nvSpPr>
                <p:spPr>
                  <a:xfrm>
                    <a:off x="5322960" y="36640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72" name="CustomShape 42"/>
                <p:cNvSpPr/>
                <p:nvPr/>
              </p:nvSpPr>
              <p:spPr>
                <a:xfrm>
                  <a:off x="5451120" y="38016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73" name="Group 43"/>
              <p:cNvGrpSpPr/>
              <p:nvPr/>
            </p:nvGrpSpPr>
            <p:grpSpPr>
              <a:xfrm>
                <a:off x="5848200" y="3705480"/>
                <a:ext cx="82800" cy="186840"/>
                <a:chOff x="5848200" y="3705480"/>
                <a:chExt cx="82800" cy="186840"/>
              </a:xfrm>
            </p:grpSpPr>
            <p:sp>
              <p:nvSpPr>
                <p:cNvPr id="1674" name="Line 44"/>
                <p:cNvSpPr/>
                <p:nvPr/>
              </p:nvSpPr>
              <p:spPr>
                <a:xfrm>
                  <a:off x="5848200" y="3705480"/>
                  <a:ext cx="360" cy="186840"/>
                </a:xfrm>
                <a:prstGeom prst="line">
                  <a:avLst/>
                </a:prstGeom>
                <a:ln>
                  <a:round/>
                </a:ln>
              </p:spPr>
              <p:style>
                <a:lnRef idx="2">
                  <a:schemeClr val="accent1"/>
                </a:lnRef>
                <a:fillRef idx="0">
                  <a:schemeClr val="accent1"/>
                </a:fillRef>
                <a:effectRef idx="1">
                  <a:schemeClr val="accent1"/>
                </a:effectRef>
                <a:fontRef idx="minor"/>
              </p:style>
            </p:sp>
            <p:sp>
              <p:nvSpPr>
                <p:cNvPr id="1675" name="Line 45"/>
                <p:cNvSpPr/>
                <p:nvPr/>
              </p:nvSpPr>
              <p:spPr>
                <a:xfrm>
                  <a:off x="5889600" y="3733200"/>
                  <a:ext cx="360" cy="131400"/>
                </a:xfrm>
                <a:prstGeom prst="line">
                  <a:avLst/>
                </a:prstGeom>
                <a:ln>
                  <a:round/>
                </a:ln>
              </p:spPr>
              <p:style>
                <a:lnRef idx="2">
                  <a:schemeClr val="accent1"/>
                </a:lnRef>
                <a:fillRef idx="0">
                  <a:schemeClr val="accent1"/>
                </a:fillRef>
                <a:effectRef idx="1">
                  <a:schemeClr val="accent1"/>
                </a:effectRef>
                <a:fontRef idx="minor"/>
              </p:style>
            </p:sp>
            <p:sp>
              <p:nvSpPr>
                <p:cNvPr id="1676" name="Line 46"/>
                <p:cNvSpPr/>
                <p:nvPr/>
              </p:nvSpPr>
              <p:spPr>
                <a:xfrm>
                  <a:off x="5930640" y="375336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677" name="CustomShape 47"/>
              <p:cNvSpPr/>
              <p:nvPr/>
            </p:nvSpPr>
            <p:spPr>
              <a:xfrm>
                <a:off x="1318320" y="366408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678" name="CustomShape 48"/>
              <p:cNvSpPr/>
              <p:nvPr/>
            </p:nvSpPr>
            <p:spPr>
              <a:xfrm>
                <a:off x="830520" y="36856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679" name="CustomShape 49"/>
              <p:cNvSpPr/>
              <p:nvPr/>
            </p:nvSpPr>
            <p:spPr>
              <a:xfrm>
                <a:off x="1841760" y="40798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680" name="CustomShape 50"/>
              <p:cNvSpPr/>
              <p:nvPr/>
            </p:nvSpPr>
            <p:spPr>
              <a:xfrm>
                <a:off x="1595880" y="4065120"/>
                <a:ext cx="32616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grpSp>
            <p:nvGrpSpPr>
              <p:cNvPr id="1681" name="Group 51"/>
              <p:cNvGrpSpPr/>
              <p:nvPr/>
            </p:nvGrpSpPr>
            <p:grpSpPr>
              <a:xfrm>
                <a:off x="3862800" y="3664080"/>
                <a:ext cx="983520" cy="268200"/>
                <a:chOff x="3862800" y="3664080"/>
                <a:chExt cx="983520" cy="268200"/>
              </a:xfrm>
            </p:grpSpPr>
            <p:grpSp>
              <p:nvGrpSpPr>
                <p:cNvPr id="1682" name="Group 52"/>
                <p:cNvGrpSpPr/>
                <p:nvPr/>
              </p:nvGrpSpPr>
              <p:grpSpPr>
                <a:xfrm>
                  <a:off x="3862800" y="3664080"/>
                  <a:ext cx="740880" cy="268200"/>
                  <a:chOff x="3862800" y="3664080"/>
                  <a:chExt cx="740880" cy="268200"/>
                </a:xfrm>
              </p:grpSpPr>
              <p:sp>
                <p:nvSpPr>
                  <p:cNvPr id="1683" name="CustomShape 53"/>
                  <p:cNvSpPr/>
                  <p:nvPr/>
                </p:nvSpPr>
                <p:spPr>
                  <a:xfrm>
                    <a:off x="3862800" y="36640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684" name="CustomShape 54"/>
                  <p:cNvSpPr/>
                  <p:nvPr/>
                </p:nvSpPr>
                <p:spPr>
                  <a:xfrm>
                    <a:off x="4339080" y="36640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85" name="CustomShape 55"/>
                <p:cNvSpPr/>
                <p:nvPr/>
              </p:nvSpPr>
              <p:spPr>
                <a:xfrm>
                  <a:off x="4466880" y="38016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86" name="Group 56"/>
              <p:cNvGrpSpPr/>
              <p:nvPr/>
            </p:nvGrpSpPr>
            <p:grpSpPr>
              <a:xfrm>
                <a:off x="2878920" y="3664080"/>
                <a:ext cx="983520" cy="268200"/>
                <a:chOff x="2878920" y="3664080"/>
                <a:chExt cx="983520" cy="268200"/>
              </a:xfrm>
            </p:grpSpPr>
            <p:grpSp>
              <p:nvGrpSpPr>
                <p:cNvPr id="1687" name="Group 57"/>
                <p:cNvGrpSpPr/>
                <p:nvPr/>
              </p:nvGrpSpPr>
              <p:grpSpPr>
                <a:xfrm>
                  <a:off x="2878920" y="3664080"/>
                  <a:ext cx="740520" cy="268200"/>
                  <a:chOff x="2878920" y="3664080"/>
                  <a:chExt cx="740520" cy="268200"/>
                </a:xfrm>
              </p:grpSpPr>
              <p:sp>
                <p:nvSpPr>
                  <p:cNvPr id="1688" name="CustomShape 58"/>
                  <p:cNvSpPr/>
                  <p:nvPr/>
                </p:nvSpPr>
                <p:spPr>
                  <a:xfrm>
                    <a:off x="2878920" y="36640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689" name="CustomShape 59"/>
                  <p:cNvSpPr/>
                  <p:nvPr/>
                </p:nvSpPr>
                <p:spPr>
                  <a:xfrm>
                    <a:off x="3354840" y="36640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90" name="CustomShape 60"/>
                <p:cNvSpPr/>
                <p:nvPr/>
              </p:nvSpPr>
              <p:spPr>
                <a:xfrm>
                  <a:off x="3483000" y="38016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691" name="Group 61"/>
              <p:cNvGrpSpPr/>
              <p:nvPr/>
            </p:nvGrpSpPr>
            <p:grpSpPr>
              <a:xfrm>
                <a:off x="1895040" y="3664080"/>
                <a:ext cx="740520" cy="268200"/>
                <a:chOff x="1895040" y="3664080"/>
                <a:chExt cx="740520" cy="268200"/>
              </a:xfrm>
            </p:grpSpPr>
            <p:sp>
              <p:nvSpPr>
                <p:cNvPr id="1692" name="CustomShape 62"/>
                <p:cNvSpPr/>
                <p:nvPr/>
              </p:nvSpPr>
              <p:spPr>
                <a:xfrm>
                  <a:off x="1895040" y="36640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693" name="CustomShape 63"/>
                <p:cNvSpPr/>
                <p:nvPr/>
              </p:nvSpPr>
              <p:spPr>
                <a:xfrm>
                  <a:off x="2370960" y="36640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694" name="CustomShape 64"/>
              <p:cNvSpPr/>
              <p:nvPr/>
            </p:nvSpPr>
            <p:spPr>
              <a:xfrm>
                <a:off x="2499120" y="38016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695" name="CustomShape 65"/>
              <p:cNvSpPr/>
              <p:nvPr/>
            </p:nvSpPr>
            <p:spPr>
              <a:xfrm flipV="1">
                <a:off x="1970280" y="341568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696" name="CustomShape 66"/>
              <p:cNvSpPr/>
              <p:nvPr/>
            </p:nvSpPr>
            <p:spPr>
              <a:xfrm flipV="1">
                <a:off x="1514880" y="3395160"/>
                <a:ext cx="1463760" cy="133920"/>
              </a:xfrm>
              <a:prstGeom prst="bentConnector4">
                <a:avLst>
                  <a:gd name="adj1" fmla="val -120"/>
                  <a:gd name="adj2" fmla="val 205966"/>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1697" name="CustomShape 67"/>
          <p:cNvSpPr/>
          <p:nvPr/>
        </p:nvSpPr>
        <p:spPr>
          <a:xfrm>
            <a:off x="5930640" y="2669400"/>
            <a:ext cx="2662200" cy="42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p = head;  </a:t>
            </a:r>
            <a:endParaRPr b="0" lang="en-GB" sz="1400" spc="-1" strike="noStrike">
              <a:latin typeface="Arial"/>
            </a:endParaRPr>
          </a:p>
        </p:txBody>
      </p:sp>
      <p:sp>
        <p:nvSpPr>
          <p:cNvPr id="1698" name="CustomShape 68"/>
          <p:cNvSpPr/>
          <p:nvPr/>
        </p:nvSpPr>
        <p:spPr>
          <a:xfrm>
            <a:off x="5930640" y="3992040"/>
            <a:ext cx="2662200" cy="42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head = head-&gt;next;  </a:t>
            </a:r>
            <a:endParaRPr b="0" lang="en-GB" sz="1400" spc="-1" strike="noStrike">
              <a:latin typeface="Arial"/>
            </a:endParaRPr>
          </a:p>
        </p:txBody>
      </p:sp>
      <p:grpSp>
        <p:nvGrpSpPr>
          <p:cNvPr id="1699" name="Group 69"/>
          <p:cNvGrpSpPr/>
          <p:nvPr/>
        </p:nvGrpSpPr>
        <p:grpSpPr>
          <a:xfrm>
            <a:off x="760680" y="4579920"/>
            <a:ext cx="7921440" cy="1302120"/>
            <a:chOff x="760680" y="4579920"/>
            <a:chExt cx="7921440" cy="1302120"/>
          </a:xfrm>
        </p:grpSpPr>
        <p:sp>
          <p:nvSpPr>
            <p:cNvPr id="1700" name="CustomShape 70"/>
            <p:cNvSpPr/>
            <p:nvPr/>
          </p:nvSpPr>
          <p:spPr>
            <a:xfrm>
              <a:off x="760680" y="4579920"/>
              <a:ext cx="7921440" cy="130212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701" name="Group 71"/>
            <p:cNvGrpSpPr/>
            <p:nvPr/>
          </p:nvGrpSpPr>
          <p:grpSpPr>
            <a:xfrm>
              <a:off x="4847040" y="4953960"/>
              <a:ext cx="983520" cy="268200"/>
              <a:chOff x="4847040" y="4953960"/>
              <a:chExt cx="983520" cy="268200"/>
            </a:xfrm>
          </p:grpSpPr>
          <p:grpSp>
            <p:nvGrpSpPr>
              <p:cNvPr id="1702" name="Group 72"/>
              <p:cNvGrpSpPr/>
              <p:nvPr/>
            </p:nvGrpSpPr>
            <p:grpSpPr>
              <a:xfrm>
                <a:off x="4847040" y="4953960"/>
                <a:ext cx="740520" cy="268200"/>
                <a:chOff x="4847040" y="4953960"/>
                <a:chExt cx="740520" cy="268200"/>
              </a:xfrm>
            </p:grpSpPr>
            <p:sp>
              <p:nvSpPr>
                <p:cNvPr id="1703" name="CustomShape 73"/>
                <p:cNvSpPr/>
                <p:nvPr/>
              </p:nvSpPr>
              <p:spPr>
                <a:xfrm>
                  <a:off x="4847040" y="49539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704" name="CustomShape 74"/>
                <p:cNvSpPr/>
                <p:nvPr/>
              </p:nvSpPr>
              <p:spPr>
                <a:xfrm>
                  <a:off x="5322960" y="49539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05" name="CustomShape 75"/>
              <p:cNvSpPr/>
              <p:nvPr/>
            </p:nvSpPr>
            <p:spPr>
              <a:xfrm>
                <a:off x="5451120" y="50911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06" name="Group 76"/>
            <p:cNvGrpSpPr/>
            <p:nvPr/>
          </p:nvGrpSpPr>
          <p:grpSpPr>
            <a:xfrm>
              <a:off x="5848200" y="4995000"/>
              <a:ext cx="82800" cy="186840"/>
              <a:chOff x="5848200" y="4995000"/>
              <a:chExt cx="82800" cy="186840"/>
            </a:xfrm>
          </p:grpSpPr>
          <p:sp>
            <p:nvSpPr>
              <p:cNvPr id="1707" name="Line 77"/>
              <p:cNvSpPr/>
              <p:nvPr/>
            </p:nvSpPr>
            <p:spPr>
              <a:xfrm>
                <a:off x="5848200" y="4995000"/>
                <a:ext cx="360" cy="186840"/>
              </a:xfrm>
              <a:prstGeom prst="line">
                <a:avLst/>
              </a:prstGeom>
              <a:ln>
                <a:round/>
              </a:ln>
            </p:spPr>
            <p:style>
              <a:lnRef idx="2">
                <a:schemeClr val="accent1"/>
              </a:lnRef>
              <a:fillRef idx="0">
                <a:schemeClr val="accent1"/>
              </a:fillRef>
              <a:effectRef idx="1">
                <a:schemeClr val="accent1"/>
              </a:effectRef>
              <a:fontRef idx="minor"/>
            </p:style>
          </p:sp>
          <p:sp>
            <p:nvSpPr>
              <p:cNvPr id="1708" name="Line 78"/>
              <p:cNvSpPr/>
              <p:nvPr/>
            </p:nvSpPr>
            <p:spPr>
              <a:xfrm>
                <a:off x="5889600" y="5022720"/>
                <a:ext cx="360" cy="131400"/>
              </a:xfrm>
              <a:prstGeom prst="line">
                <a:avLst/>
              </a:prstGeom>
              <a:ln>
                <a:round/>
              </a:ln>
            </p:spPr>
            <p:style>
              <a:lnRef idx="2">
                <a:schemeClr val="accent1"/>
              </a:lnRef>
              <a:fillRef idx="0">
                <a:schemeClr val="accent1"/>
              </a:fillRef>
              <a:effectRef idx="1">
                <a:schemeClr val="accent1"/>
              </a:effectRef>
              <a:fontRef idx="minor"/>
            </p:style>
          </p:sp>
          <p:sp>
            <p:nvSpPr>
              <p:cNvPr id="1709" name="Line 79"/>
              <p:cNvSpPr/>
              <p:nvPr/>
            </p:nvSpPr>
            <p:spPr>
              <a:xfrm>
                <a:off x="5930640" y="504288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710" name="CustomShape 80"/>
            <p:cNvSpPr/>
            <p:nvPr/>
          </p:nvSpPr>
          <p:spPr>
            <a:xfrm>
              <a:off x="1318320" y="495396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711" name="CustomShape 81"/>
            <p:cNvSpPr/>
            <p:nvPr/>
          </p:nvSpPr>
          <p:spPr>
            <a:xfrm>
              <a:off x="830520" y="4975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1712" name="Group 82"/>
            <p:cNvGrpSpPr/>
            <p:nvPr/>
          </p:nvGrpSpPr>
          <p:grpSpPr>
            <a:xfrm>
              <a:off x="3862800" y="4953960"/>
              <a:ext cx="983520" cy="268200"/>
              <a:chOff x="3862800" y="4953960"/>
              <a:chExt cx="983520" cy="268200"/>
            </a:xfrm>
          </p:grpSpPr>
          <p:grpSp>
            <p:nvGrpSpPr>
              <p:cNvPr id="1713" name="Group 83"/>
              <p:cNvGrpSpPr/>
              <p:nvPr/>
            </p:nvGrpSpPr>
            <p:grpSpPr>
              <a:xfrm>
                <a:off x="3862800" y="4953960"/>
                <a:ext cx="740880" cy="268200"/>
                <a:chOff x="3862800" y="4953960"/>
                <a:chExt cx="740880" cy="268200"/>
              </a:xfrm>
            </p:grpSpPr>
            <p:sp>
              <p:nvSpPr>
                <p:cNvPr id="1714" name="CustomShape 84"/>
                <p:cNvSpPr/>
                <p:nvPr/>
              </p:nvSpPr>
              <p:spPr>
                <a:xfrm>
                  <a:off x="3862800" y="49539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715" name="CustomShape 85"/>
                <p:cNvSpPr/>
                <p:nvPr/>
              </p:nvSpPr>
              <p:spPr>
                <a:xfrm>
                  <a:off x="4339080" y="49539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16" name="CustomShape 86"/>
              <p:cNvSpPr/>
              <p:nvPr/>
            </p:nvSpPr>
            <p:spPr>
              <a:xfrm>
                <a:off x="4466880" y="50911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17" name="Group 87"/>
            <p:cNvGrpSpPr/>
            <p:nvPr/>
          </p:nvGrpSpPr>
          <p:grpSpPr>
            <a:xfrm>
              <a:off x="2878920" y="4953960"/>
              <a:ext cx="983520" cy="268200"/>
              <a:chOff x="2878920" y="4953960"/>
              <a:chExt cx="983520" cy="268200"/>
            </a:xfrm>
          </p:grpSpPr>
          <p:grpSp>
            <p:nvGrpSpPr>
              <p:cNvPr id="1718" name="Group 88"/>
              <p:cNvGrpSpPr/>
              <p:nvPr/>
            </p:nvGrpSpPr>
            <p:grpSpPr>
              <a:xfrm>
                <a:off x="2878920" y="4953960"/>
                <a:ext cx="740520" cy="268200"/>
                <a:chOff x="2878920" y="4953960"/>
                <a:chExt cx="740520" cy="268200"/>
              </a:xfrm>
            </p:grpSpPr>
            <p:sp>
              <p:nvSpPr>
                <p:cNvPr id="1719" name="CustomShape 89"/>
                <p:cNvSpPr/>
                <p:nvPr/>
              </p:nvSpPr>
              <p:spPr>
                <a:xfrm>
                  <a:off x="2878920" y="49539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720" name="CustomShape 90"/>
                <p:cNvSpPr/>
                <p:nvPr/>
              </p:nvSpPr>
              <p:spPr>
                <a:xfrm>
                  <a:off x="3354840" y="49539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21" name="CustomShape 91"/>
              <p:cNvSpPr/>
              <p:nvPr/>
            </p:nvSpPr>
            <p:spPr>
              <a:xfrm>
                <a:off x="3483000" y="50911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722" name="CustomShape 92"/>
            <p:cNvSpPr/>
            <p:nvPr/>
          </p:nvSpPr>
          <p:spPr>
            <a:xfrm>
              <a:off x="1514880" y="5091120"/>
              <a:ext cx="136332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723" name="CustomShape 93"/>
          <p:cNvSpPr/>
          <p:nvPr/>
        </p:nvSpPr>
        <p:spPr>
          <a:xfrm>
            <a:off x="5930640" y="5281560"/>
            <a:ext cx="2662200" cy="42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delete p;</a:t>
            </a:r>
            <a:endParaRPr b="0" lang="en-GB" sz="1400" spc="-1" strike="noStrike">
              <a:latin typeface="Arial"/>
            </a:endParaRPr>
          </a:p>
        </p:txBody>
      </p:sp>
      <p:sp>
        <p:nvSpPr>
          <p:cNvPr id="1724" name="CustomShape 9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B854E3A-C900-45F6-9BF3-A59729B8242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69" dur="indefinite" restart="never" nodeType="tmRoot">
          <p:childTnLst>
            <p:seq>
              <p:cTn id="1570" dur="indefinite" nodeType="mainSeq">
                <p:childTnLst>
                  <p:par>
                    <p:cTn id="1571" fill="hold">
                      <p:stCondLst>
                        <p:cond delay="indefinite"/>
                      </p:stCondLst>
                      <p:childTnLst>
                        <p:par>
                          <p:cTn id="1572" fill="hold">
                            <p:stCondLst>
                              <p:cond delay="0"/>
                            </p:stCondLst>
                            <p:childTnLst>
                              <p:par>
                                <p:cTn id="1573" nodeType="clickEffect" fill="hold" presetClass="entr" presetID="1">
                                  <p:stCondLst>
                                    <p:cond delay="0"/>
                                  </p:stCondLst>
                                  <p:childTnLst>
                                    <p:set>
                                      <p:cBhvr>
                                        <p:cTn id="1574" dur="1" fill="hold">
                                          <p:stCondLst>
                                            <p:cond delay="0"/>
                                          </p:stCondLst>
                                        </p:cTn>
                                        <p:tgtEl>
                                          <p:spTgt spid="1697"/>
                                        </p:tgtEl>
                                        <p:attrNameLst>
                                          <p:attrName>style.visibility</p:attrName>
                                        </p:attrNameLst>
                                      </p:cBhvr>
                                      <p:to>
                                        <p:strVal val="visible"/>
                                      </p:to>
                                    </p:set>
                                  </p:childTnLst>
                                </p:cTn>
                              </p:par>
                            </p:childTnLst>
                          </p:cTn>
                        </p:par>
                      </p:childTnLst>
                    </p:cTn>
                  </p:par>
                  <p:par>
                    <p:cTn id="1575" fill="hold">
                      <p:stCondLst>
                        <p:cond delay="indefinite"/>
                      </p:stCondLst>
                      <p:childTnLst>
                        <p:par>
                          <p:cTn id="1576" fill="hold">
                            <p:stCondLst>
                              <p:cond delay="0"/>
                            </p:stCondLst>
                            <p:childTnLst>
                              <p:par>
                                <p:cTn id="1577" nodeType="clickEffect" fill="hold" presetClass="entr" presetID="1">
                                  <p:stCondLst>
                                    <p:cond delay="0"/>
                                  </p:stCondLst>
                                  <p:childTnLst>
                                    <p:set>
                                      <p:cBhvr>
                                        <p:cTn id="1578" dur="1" fill="hold">
                                          <p:stCondLst>
                                            <p:cond delay="0"/>
                                          </p:stCondLst>
                                        </p:cTn>
                                        <p:tgtEl>
                                          <p:spTgt spid="1665"/>
                                        </p:tgtEl>
                                        <p:attrNameLst>
                                          <p:attrName>style.visibility</p:attrName>
                                        </p:attrNameLst>
                                      </p:cBhvr>
                                      <p:to>
                                        <p:strVal val="visible"/>
                                      </p:to>
                                    </p:set>
                                  </p:childTnLst>
                                </p:cTn>
                              </p:par>
                            </p:childTnLst>
                          </p:cTn>
                        </p:par>
                      </p:childTnLst>
                    </p:cTn>
                  </p:par>
                  <p:par>
                    <p:cTn id="1579" fill="hold">
                      <p:stCondLst>
                        <p:cond delay="indefinite"/>
                      </p:stCondLst>
                      <p:childTnLst>
                        <p:par>
                          <p:cTn id="1580" fill="hold">
                            <p:stCondLst>
                              <p:cond delay="0"/>
                            </p:stCondLst>
                            <p:childTnLst>
                              <p:par>
                                <p:cTn id="1581" nodeType="clickEffect" fill="hold" presetClass="entr" presetID="1">
                                  <p:stCondLst>
                                    <p:cond delay="0"/>
                                  </p:stCondLst>
                                  <p:childTnLst>
                                    <p:set>
                                      <p:cBhvr>
                                        <p:cTn id="1582" dur="1" fill="hold">
                                          <p:stCondLst>
                                            <p:cond delay="0"/>
                                          </p:stCondLst>
                                        </p:cTn>
                                        <p:tgtEl>
                                          <p:spTgt spid="1698"/>
                                        </p:tgtEl>
                                        <p:attrNameLst>
                                          <p:attrName>style.visibility</p:attrName>
                                        </p:attrNameLst>
                                      </p:cBhvr>
                                      <p:to>
                                        <p:strVal val="visible"/>
                                      </p:to>
                                    </p:set>
                                  </p:childTnLst>
                                </p:cTn>
                              </p:par>
                            </p:childTnLst>
                          </p:cTn>
                        </p:par>
                      </p:childTnLst>
                    </p:cTn>
                  </p:par>
                  <p:par>
                    <p:cTn id="1583" fill="hold">
                      <p:stCondLst>
                        <p:cond delay="indefinite"/>
                      </p:stCondLst>
                      <p:childTnLst>
                        <p:par>
                          <p:cTn id="1584" fill="hold">
                            <p:stCondLst>
                              <p:cond delay="0"/>
                            </p:stCondLst>
                            <p:childTnLst>
                              <p:par>
                                <p:cTn id="1585" nodeType="clickEffect" fill="hold" presetClass="entr" presetID="1">
                                  <p:stCondLst>
                                    <p:cond delay="0"/>
                                  </p:stCondLst>
                                  <p:childTnLst>
                                    <p:set>
                                      <p:cBhvr>
                                        <p:cTn id="1586" dur="1" fill="hold">
                                          <p:stCondLst>
                                            <p:cond delay="0"/>
                                          </p:stCondLst>
                                        </p:cTn>
                                        <p:tgtEl>
                                          <p:spTgt spid="1699"/>
                                        </p:tgtEl>
                                        <p:attrNameLst>
                                          <p:attrName>style.visibility</p:attrName>
                                        </p:attrNameLst>
                                      </p:cBhvr>
                                      <p:to>
                                        <p:strVal val="visible"/>
                                      </p:to>
                                    </p:set>
                                  </p:childTnLst>
                                </p:cTn>
                              </p:par>
                            </p:childTnLst>
                          </p:cTn>
                        </p:par>
                      </p:childTnLst>
                    </p:cTn>
                  </p:par>
                  <p:par>
                    <p:cTn id="1587" fill="hold">
                      <p:stCondLst>
                        <p:cond delay="indefinite"/>
                      </p:stCondLst>
                      <p:childTnLst>
                        <p:par>
                          <p:cTn id="1588" fill="hold">
                            <p:stCondLst>
                              <p:cond delay="0"/>
                            </p:stCondLst>
                            <p:childTnLst>
                              <p:par>
                                <p:cTn id="1589" nodeType="clickEffect" fill="hold" presetClass="entr" presetID="1">
                                  <p:stCondLst>
                                    <p:cond delay="0"/>
                                  </p:stCondLst>
                                  <p:childTnLst>
                                    <p:set>
                                      <p:cBhvr>
                                        <p:cTn id="1590" dur="1" fill="hold">
                                          <p:stCondLst>
                                            <p:cond delay="0"/>
                                          </p:stCondLst>
                                        </p:cTn>
                                        <p:tgtEl>
                                          <p:spTgt spid="17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Deleting a Node</a:t>
            </a:r>
            <a:endParaRPr b="0" lang="en-GB" sz="4400" spc="-1" strike="noStrike">
              <a:latin typeface="Arial"/>
            </a:endParaRPr>
          </a:p>
        </p:txBody>
      </p:sp>
      <p:sp>
        <p:nvSpPr>
          <p:cNvPr id="172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function to delete the first node in a linked list:</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1727" name="CustomShape 3"/>
          <p:cNvSpPr/>
          <p:nvPr/>
        </p:nvSpPr>
        <p:spPr>
          <a:xfrm>
            <a:off x="1515600" y="2319840"/>
            <a:ext cx="5832720" cy="32223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void delete_head( Node * </a:t>
            </a:r>
            <a:r>
              <a:rPr b="0" lang="en-GB" sz="1600" spc="-1" strike="noStrike">
                <a:solidFill>
                  <a:srgbClr val="e46c0a"/>
                </a:solidFill>
                <a:latin typeface="Consolas"/>
                <a:ea typeface="Menlo"/>
              </a:rPr>
              <a:t>&amp; </a:t>
            </a:r>
            <a:r>
              <a:rPr b="0" lang="en-GB" sz="1600" spc="-1" strike="noStrike">
                <a:solidFill>
                  <a:srgbClr val="000000"/>
                </a:solidFill>
                <a:latin typeface="Consolas"/>
                <a:ea typeface="Menlo"/>
              </a:rPr>
              <a:t>head)</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(head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head = head-&gt;next;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delete p;</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728" name="CustomShape 4"/>
          <p:cNvSpPr/>
          <p:nvPr/>
        </p:nvSpPr>
        <p:spPr>
          <a:xfrm>
            <a:off x="5682960" y="3282840"/>
            <a:ext cx="3187080" cy="3740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Make sure the list is not empty</a:t>
            </a:r>
            <a:endParaRPr b="0" lang="en-GB" sz="1200" spc="-1" strike="noStrike">
              <a:latin typeface="Arial"/>
            </a:endParaRPr>
          </a:p>
        </p:txBody>
      </p:sp>
      <p:sp>
        <p:nvSpPr>
          <p:cNvPr id="1729" name="CustomShape 5"/>
          <p:cNvSpPr/>
          <p:nvPr/>
        </p:nvSpPr>
        <p:spPr>
          <a:xfrm flipH="1" flipV="1">
            <a:off x="4142520" y="3282120"/>
            <a:ext cx="1539360" cy="1864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730"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F9C24AE-51A3-4C2C-8B2D-5D8E43E349C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731" name="CustomShape 7"/>
          <p:cNvSpPr/>
          <p:nvPr/>
        </p:nvSpPr>
        <p:spPr>
          <a:xfrm>
            <a:off x="1333440" y="5542920"/>
            <a:ext cx="2523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build_list_sorted.cpp</a:t>
            </a:r>
            <a:endParaRPr b="0" lang="en-GB" sz="1800" spc="-1" strike="noStrike">
              <a:latin typeface="Arial"/>
            </a:endParaRPr>
          </a:p>
        </p:txBody>
      </p:sp>
    </p:spTree>
  </p:cSld>
  <p:timing>
    <p:tnLst>
      <p:par>
        <p:cTn id="1591" dur="indefinite" restart="never" nodeType="tmRoot">
          <p:childTnLst>
            <p:seq>
              <p:cTn id="1592"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2" name="CustomShape 1"/>
          <p:cNvSpPr/>
          <p:nvPr/>
        </p:nvSpPr>
        <p:spPr>
          <a:xfrm>
            <a:off x="457200" y="1384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 remove a node after the node pointed to by </a:t>
            </a:r>
            <a:r>
              <a:rPr b="0" lang="en-GB" sz="2000" spc="-1" strike="noStrike">
                <a:solidFill>
                  <a:srgbClr val="000000"/>
                </a:solidFill>
                <a:latin typeface="Consolas"/>
                <a:ea typeface="Menlo"/>
              </a:rPr>
              <a:t>after</a:t>
            </a:r>
            <a:r>
              <a:rPr b="0" lang="en-GB" sz="2400" spc="-1" strike="noStrike">
                <a:solidFill>
                  <a:srgbClr val="000000"/>
                </a:solidFill>
                <a:latin typeface="Calibri Light"/>
                <a:ea typeface="Calibri Light"/>
              </a:rPr>
              <a:t>, i.e. the node with number 62</a:t>
            </a:r>
            <a:endParaRPr b="0" lang="en-GB" sz="2400" spc="-1" strike="noStrike">
              <a:latin typeface="Arial"/>
            </a:endParaRPr>
          </a:p>
        </p:txBody>
      </p:sp>
      <p:sp>
        <p:nvSpPr>
          <p:cNvPr id="1733" name="CustomShape 2"/>
          <p:cNvSpPr/>
          <p:nvPr/>
        </p:nvSpPr>
        <p:spPr>
          <a:xfrm>
            <a:off x="394560" y="5256000"/>
            <a:ext cx="8584560" cy="110124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4" name="CustomShape 3"/>
          <p:cNvSpPr/>
          <p:nvPr/>
        </p:nvSpPr>
        <p:spPr>
          <a:xfrm>
            <a:off x="394560" y="4154040"/>
            <a:ext cx="8584560" cy="110124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5" name="CustomShape 4"/>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Deleting a Node</a:t>
            </a:r>
            <a:endParaRPr b="0" lang="en-GB" sz="4400" spc="-1" strike="noStrike">
              <a:latin typeface="Arial"/>
            </a:endParaRPr>
          </a:p>
        </p:txBody>
      </p:sp>
      <p:grpSp>
        <p:nvGrpSpPr>
          <p:cNvPr id="1736" name="Group 5"/>
          <p:cNvGrpSpPr/>
          <p:nvPr/>
        </p:nvGrpSpPr>
        <p:grpSpPr>
          <a:xfrm>
            <a:off x="551520" y="2284920"/>
            <a:ext cx="5100480" cy="666000"/>
            <a:chOff x="551520" y="2284920"/>
            <a:chExt cx="5100480" cy="666000"/>
          </a:xfrm>
        </p:grpSpPr>
        <p:grpSp>
          <p:nvGrpSpPr>
            <p:cNvPr id="1737" name="Group 6"/>
            <p:cNvGrpSpPr/>
            <p:nvPr/>
          </p:nvGrpSpPr>
          <p:grpSpPr>
            <a:xfrm>
              <a:off x="4568040" y="2284920"/>
              <a:ext cx="983520" cy="268200"/>
              <a:chOff x="4568040" y="2284920"/>
              <a:chExt cx="983520" cy="268200"/>
            </a:xfrm>
          </p:grpSpPr>
          <p:grpSp>
            <p:nvGrpSpPr>
              <p:cNvPr id="1738" name="Group 7"/>
              <p:cNvGrpSpPr/>
              <p:nvPr/>
            </p:nvGrpSpPr>
            <p:grpSpPr>
              <a:xfrm>
                <a:off x="4568040" y="2284920"/>
                <a:ext cx="740520" cy="268200"/>
                <a:chOff x="4568040" y="2284920"/>
                <a:chExt cx="740520" cy="268200"/>
              </a:xfrm>
            </p:grpSpPr>
            <p:sp>
              <p:nvSpPr>
                <p:cNvPr id="1739" name="CustomShape 8"/>
                <p:cNvSpPr/>
                <p:nvPr/>
              </p:nvSpPr>
              <p:spPr>
                <a:xfrm>
                  <a:off x="4568040" y="2284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740" name="CustomShape 9"/>
                <p:cNvSpPr/>
                <p:nvPr/>
              </p:nvSpPr>
              <p:spPr>
                <a:xfrm>
                  <a:off x="5043960" y="2284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41" name="CustomShape 10"/>
              <p:cNvSpPr/>
              <p:nvPr/>
            </p:nvSpPr>
            <p:spPr>
              <a:xfrm>
                <a:off x="5172120" y="2422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42" name="Group 11"/>
            <p:cNvGrpSpPr/>
            <p:nvPr/>
          </p:nvGrpSpPr>
          <p:grpSpPr>
            <a:xfrm>
              <a:off x="5569560" y="2326320"/>
              <a:ext cx="82440" cy="186480"/>
              <a:chOff x="5569560" y="2326320"/>
              <a:chExt cx="82440" cy="186480"/>
            </a:xfrm>
          </p:grpSpPr>
          <p:sp>
            <p:nvSpPr>
              <p:cNvPr id="1743" name="Line 12"/>
              <p:cNvSpPr/>
              <p:nvPr/>
            </p:nvSpPr>
            <p:spPr>
              <a:xfrm>
                <a:off x="5569560" y="2326320"/>
                <a:ext cx="360" cy="186480"/>
              </a:xfrm>
              <a:prstGeom prst="line">
                <a:avLst/>
              </a:prstGeom>
              <a:ln>
                <a:round/>
              </a:ln>
            </p:spPr>
            <p:style>
              <a:lnRef idx="2">
                <a:schemeClr val="accent1"/>
              </a:lnRef>
              <a:fillRef idx="0">
                <a:schemeClr val="accent1"/>
              </a:fillRef>
              <a:effectRef idx="1">
                <a:schemeClr val="accent1"/>
              </a:effectRef>
              <a:fontRef idx="minor"/>
            </p:style>
          </p:sp>
          <p:sp>
            <p:nvSpPr>
              <p:cNvPr id="1744" name="Line 13"/>
              <p:cNvSpPr/>
              <p:nvPr/>
            </p:nvSpPr>
            <p:spPr>
              <a:xfrm>
                <a:off x="5610600" y="2354040"/>
                <a:ext cx="360" cy="131040"/>
              </a:xfrm>
              <a:prstGeom prst="line">
                <a:avLst/>
              </a:prstGeom>
              <a:ln>
                <a:round/>
              </a:ln>
            </p:spPr>
            <p:style>
              <a:lnRef idx="2">
                <a:schemeClr val="accent1"/>
              </a:lnRef>
              <a:fillRef idx="0">
                <a:schemeClr val="accent1"/>
              </a:fillRef>
              <a:effectRef idx="1">
                <a:schemeClr val="accent1"/>
              </a:effectRef>
              <a:fontRef idx="minor"/>
            </p:style>
          </p:sp>
          <p:sp>
            <p:nvSpPr>
              <p:cNvPr id="1745" name="Line 14"/>
              <p:cNvSpPr/>
              <p:nvPr/>
            </p:nvSpPr>
            <p:spPr>
              <a:xfrm>
                <a:off x="5651640" y="237384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746" name="CustomShape 15"/>
            <p:cNvSpPr/>
            <p:nvPr/>
          </p:nvSpPr>
          <p:spPr>
            <a:xfrm>
              <a:off x="1039320" y="228492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747" name="CustomShape 16"/>
            <p:cNvSpPr/>
            <p:nvPr/>
          </p:nvSpPr>
          <p:spPr>
            <a:xfrm>
              <a:off x="551520" y="23061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748" name="CustomShape 17"/>
            <p:cNvSpPr/>
            <p:nvPr/>
          </p:nvSpPr>
          <p:spPr>
            <a:xfrm>
              <a:off x="2397240" y="269280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749" name="CustomShape 18"/>
            <p:cNvSpPr/>
            <p:nvPr/>
          </p:nvSpPr>
          <p:spPr>
            <a:xfrm>
              <a:off x="1756080" y="2678400"/>
              <a:ext cx="76896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750" name="Group 19"/>
            <p:cNvGrpSpPr/>
            <p:nvPr/>
          </p:nvGrpSpPr>
          <p:grpSpPr>
            <a:xfrm>
              <a:off x="3584160" y="2284920"/>
              <a:ext cx="983520" cy="268200"/>
              <a:chOff x="3584160" y="2284920"/>
              <a:chExt cx="983520" cy="268200"/>
            </a:xfrm>
          </p:grpSpPr>
          <p:grpSp>
            <p:nvGrpSpPr>
              <p:cNvPr id="1751" name="Group 20"/>
              <p:cNvGrpSpPr/>
              <p:nvPr/>
            </p:nvGrpSpPr>
            <p:grpSpPr>
              <a:xfrm>
                <a:off x="3584160" y="2284920"/>
                <a:ext cx="740520" cy="268200"/>
                <a:chOff x="3584160" y="2284920"/>
                <a:chExt cx="740520" cy="268200"/>
              </a:xfrm>
            </p:grpSpPr>
            <p:sp>
              <p:nvSpPr>
                <p:cNvPr id="1752" name="CustomShape 21"/>
                <p:cNvSpPr/>
                <p:nvPr/>
              </p:nvSpPr>
              <p:spPr>
                <a:xfrm>
                  <a:off x="3584160" y="2284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753" name="CustomShape 22"/>
                <p:cNvSpPr/>
                <p:nvPr/>
              </p:nvSpPr>
              <p:spPr>
                <a:xfrm>
                  <a:off x="4060080" y="2284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54" name="CustomShape 23"/>
              <p:cNvSpPr/>
              <p:nvPr/>
            </p:nvSpPr>
            <p:spPr>
              <a:xfrm>
                <a:off x="4188240" y="2422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55" name="Group 24"/>
            <p:cNvGrpSpPr/>
            <p:nvPr/>
          </p:nvGrpSpPr>
          <p:grpSpPr>
            <a:xfrm>
              <a:off x="2599920" y="2284920"/>
              <a:ext cx="983520" cy="268200"/>
              <a:chOff x="2599920" y="2284920"/>
              <a:chExt cx="983520" cy="268200"/>
            </a:xfrm>
          </p:grpSpPr>
          <p:grpSp>
            <p:nvGrpSpPr>
              <p:cNvPr id="1756" name="Group 25"/>
              <p:cNvGrpSpPr/>
              <p:nvPr/>
            </p:nvGrpSpPr>
            <p:grpSpPr>
              <a:xfrm>
                <a:off x="2599920" y="2284920"/>
                <a:ext cx="740880" cy="268200"/>
                <a:chOff x="2599920" y="2284920"/>
                <a:chExt cx="740880" cy="268200"/>
              </a:xfrm>
            </p:grpSpPr>
            <p:sp>
              <p:nvSpPr>
                <p:cNvPr id="1757" name="CustomShape 26"/>
                <p:cNvSpPr/>
                <p:nvPr/>
              </p:nvSpPr>
              <p:spPr>
                <a:xfrm>
                  <a:off x="2599920" y="2284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758" name="CustomShape 27"/>
                <p:cNvSpPr/>
                <p:nvPr/>
              </p:nvSpPr>
              <p:spPr>
                <a:xfrm>
                  <a:off x="3076200" y="2284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59" name="CustomShape 28"/>
              <p:cNvSpPr/>
              <p:nvPr/>
            </p:nvSpPr>
            <p:spPr>
              <a:xfrm>
                <a:off x="3204000" y="2422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60" name="Group 29"/>
            <p:cNvGrpSpPr/>
            <p:nvPr/>
          </p:nvGrpSpPr>
          <p:grpSpPr>
            <a:xfrm>
              <a:off x="1236240" y="2284920"/>
              <a:ext cx="1363320" cy="268200"/>
              <a:chOff x="1236240" y="2284920"/>
              <a:chExt cx="1363320" cy="268200"/>
            </a:xfrm>
          </p:grpSpPr>
          <p:grpSp>
            <p:nvGrpSpPr>
              <p:cNvPr id="1761" name="Group 30"/>
              <p:cNvGrpSpPr/>
              <p:nvPr/>
            </p:nvGrpSpPr>
            <p:grpSpPr>
              <a:xfrm>
                <a:off x="1616040" y="2284920"/>
                <a:ext cx="740520" cy="268200"/>
                <a:chOff x="1616040" y="2284920"/>
                <a:chExt cx="740520" cy="268200"/>
              </a:xfrm>
            </p:grpSpPr>
            <p:sp>
              <p:nvSpPr>
                <p:cNvPr id="1762" name="CustomShape 31"/>
                <p:cNvSpPr/>
                <p:nvPr/>
              </p:nvSpPr>
              <p:spPr>
                <a:xfrm>
                  <a:off x="1616040" y="22849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763" name="CustomShape 32"/>
                <p:cNvSpPr/>
                <p:nvPr/>
              </p:nvSpPr>
              <p:spPr>
                <a:xfrm>
                  <a:off x="2091960" y="22849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64" name="CustomShape 33"/>
              <p:cNvSpPr/>
              <p:nvPr/>
            </p:nvSpPr>
            <p:spPr>
              <a:xfrm>
                <a:off x="2220120" y="2422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65" name="CustomShape 34"/>
              <p:cNvSpPr/>
              <p:nvPr/>
            </p:nvSpPr>
            <p:spPr>
              <a:xfrm>
                <a:off x="1236240" y="24224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766" name="CustomShape 35"/>
            <p:cNvSpPr/>
            <p:nvPr/>
          </p:nvSpPr>
          <p:spPr>
            <a:xfrm flipV="1">
              <a:off x="2525760" y="202860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767" name="CustomShape 36"/>
          <p:cNvSpPr/>
          <p:nvPr/>
        </p:nvSpPr>
        <p:spPr>
          <a:xfrm>
            <a:off x="5816520" y="4356720"/>
            <a:ext cx="2803320" cy="42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after-&gt;next = p-&gt;next;</a:t>
            </a:r>
            <a:endParaRPr b="0" lang="en-GB" sz="1400" spc="-1" strike="noStrike">
              <a:latin typeface="Arial"/>
            </a:endParaRPr>
          </a:p>
        </p:txBody>
      </p:sp>
      <p:grpSp>
        <p:nvGrpSpPr>
          <p:cNvPr id="1768" name="Group 37"/>
          <p:cNvGrpSpPr/>
          <p:nvPr/>
        </p:nvGrpSpPr>
        <p:grpSpPr>
          <a:xfrm>
            <a:off x="551520" y="4252680"/>
            <a:ext cx="5100480" cy="801000"/>
            <a:chOff x="551520" y="4252680"/>
            <a:chExt cx="5100480" cy="801000"/>
          </a:xfrm>
        </p:grpSpPr>
        <p:grpSp>
          <p:nvGrpSpPr>
            <p:cNvPr id="1769" name="Group 38"/>
            <p:cNvGrpSpPr/>
            <p:nvPr/>
          </p:nvGrpSpPr>
          <p:grpSpPr>
            <a:xfrm>
              <a:off x="4568040" y="4387680"/>
              <a:ext cx="983520" cy="268200"/>
              <a:chOff x="4568040" y="4387680"/>
              <a:chExt cx="983520" cy="268200"/>
            </a:xfrm>
          </p:grpSpPr>
          <p:grpSp>
            <p:nvGrpSpPr>
              <p:cNvPr id="1770" name="Group 39"/>
              <p:cNvGrpSpPr/>
              <p:nvPr/>
            </p:nvGrpSpPr>
            <p:grpSpPr>
              <a:xfrm>
                <a:off x="4568040" y="4387680"/>
                <a:ext cx="740520" cy="268200"/>
                <a:chOff x="4568040" y="4387680"/>
                <a:chExt cx="740520" cy="268200"/>
              </a:xfrm>
            </p:grpSpPr>
            <p:sp>
              <p:nvSpPr>
                <p:cNvPr id="1771" name="CustomShape 40"/>
                <p:cNvSpPr/>
                <p:nvPr/>
              </p:nvSpPr>
              <p:spPr>
                <a:xfrm>
                  <a:off x="4568040" y="4387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772" name="CustomShape 41"/>
                <p:cNvSpPr/>
                <p:nvPr/>
              </p:nvSpPr>
              <p:spPr>
                <a:xfrm>
                  <a:off x="5043960" y="4387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73" name="CustomShape 42"/>
              <p:cNvSpPr/>
              <p:nvPr/>
            </p:nvSpPr>
            <p:spPr>
              <a:xfrm>
                <a:off x="5172120" y="4525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74" name="Group 43"/>
            <p:cNvGrpSpPr/>
            <p:nvPr/>
          </p:nvGrpSpPr>
          <p:grpSpPr>
            <a:xfrm>
              <a:off x="5569560" y="4429080"/>
              <a:ext cx="82440" cy="186840"/>
              <a:chOff x="5569560" y="4429080"/>
              <a:chExt cx="82440" cy="186840"/>
            </a:xfrm>
          </p:grpSpPr>
          <p:sp>
            <p:nvSpPr>
              <p:cNvPr id="1775" name="Line 44"/>
              <p:cNvSpPr/>
              <p:nvPr/>
            </p:nvSpPr>
            <p:spPr>
              <a:xfrm>
                <a:off x="5569560" y="4429080"/>
                <a:ext cx="360" cy="186840"/>
              </a:xfrm>
              <a:prstGeom prst="line">
                <a:avLst/>
              </a:prstGeom>
              <a:ln>
                <a:round/>
              </a:ln>
            </p:spPr>
            <p:style>
              <a:lnRef idx="2">
                <a:schemeClr val="accent1"/>
              </a:lnRef>
              <a:fillRef idx="0">
                <a:schemeClr val="accent1"/>
              </a:fillRef>
              <a:effectRef idx="1">
                <a:schemeClr val="accent1"/>
              </a:effectRef>
              <a:fontRef idx="minor"/>
            </p:style>
          </p:sp>
          <p:sp>
            <p:nvSpPr>
              <p:cNvPr id="1776" name="Line 45"/>
              <p:cNvSpPr/>
              <p:nvPr/>
            </p:nvSpPr>
            <p:spPr>
              <a:xfrm>
                <a:off x="5610600" y="4456800"/>
                <a:ext cx="360" cy="131400"/>
              </a:xfrm>
              <a:prstGeom prst="line">
                <a:avLst/>
              </a:prstGeom>
              <a:ln>
                <a:round/>
              </a:ln>
            </p:spPr>
            <p:style>
              <a:lnRef idx="2">
                <a:schemeClr val="accent1"/>
              </a:lnRef>
              <a:fillRef idx="0">
                <a:schemeClr val="accent1"/>
              </a:fillRef>
              <a:effectRef idx="1">
                <a:schemeClr val="accent1"/>
              </a:effectRef>
              <a:fontRef idx="minor"/>
            </p:style>
          </p:sp>
          <p:sp>
            <p:nvSpPr>
              <p:cNvPr id="1777" name="Line 46"/>
              <p:cNvSpPr/>
              <p:nvPr/>
            </p:nvSpPr>
            <p:spPr>
              <a:xfrm>
                <a:off x="5651640" y="447696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778" name="CustomShape 47"/>
            <p:cNvSpPr/>
            <p:nvPr/>
          </p:nvSpPr>
          <p:spPr>
            <a:xfrm>
              <a:off x="1039320" y="438768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779" name="CustomShape 48"/>
            <p:cNvSpPr/>
            <p:nvPr/>
          </p:nvSpPr>
          <p:spPr>
            <a:xfrm>
              <a:off x="551520" y="44092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780" name="CustomShape 49"/>
            <p:cNvSpPr/>
            <p:nvPr/>
          </p:nvSpPr>
          <p:spPr>
            <a:xfrm>
              <a:off x="2397240" y="479592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781" name="CustomShape 50"/>
            <p:cNvSpPr/>
            <p:nvPr/>
          </p:nvSpPr>
          <p:spPr>
            <a:xfrm>
              <a:off x="1756080" y="4781160"/>
              <a:ext cx="76896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782" name="Group 51"/>
            <p:cNvGrpSpPr/>
            <p:nvPr/>
          </p:nvGrpSpPr>
          <p:grpSpPr>
            <a:xfrm>
              <a:off x="3584160" y="4387680"/>
              <a:ext cx="983520" cy="268200"/>
              <a:chOff x="3584160" y="4387680"/>
              <a:chExt cx="983520" cy="268200"/>
            </a:xfrm>
          </p:grpSpPr>
          <p:grpSp>
            <p:nvGrpSpPr>
              <p:cNvPr id="1783" name="Group 52"/>
              <p:cNvGrpSpPr/>
              <p:nvPr/>
            </p:nvGrpSpPr>
            <p:grpSpPr>
              <a:xfrm>
                <a:off x="3584160" y="4387680"/>
                <a:ext cx="740520" cy="268200"/>
                <a:chOff x="3584160" y="4387680"/>
                <a:chExt cx="740520" cy="268200"/>
              </a:xfrm>
            </p:grpSpPr>
            <p:sp>
              <p:nvSpPr>
                <p:cNvPr id="1784" name="CustomShape 53"/>
                <p:cNvSpPr/>
                <p:nvPr/>
              </p:nvSpPr>
              <p:spPr>
                <a:xfrm>
                  <a:off x="3584160" y="4387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785" name="CustomShape 54"/>
                <p:cNvSpPr/>
                <p:nvPr/>
              </p:nvSpPr>
              <p:spPr>
                <a:xfrm>
                  <a:off x="4060080" y="4387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86" name="CustomShape 55"/>
              <p:cNvSpPr/>
              <p:nvPr/>
            </p:nvSpPr>
            <p:spPr>
              <a:xfrm>
                <a:off x="4188240" y="4525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787" name="Group 56"/>
            <p:cNvGrpSpPr/>
            <p:nvPr/>
          </p:nvGrpSpPr>
          <p:grpSpPr>
            <a:xfrm>
              <a:off x="2599920" y="4387680"/>
              <a:ext cx="740880" cy="268200"/>
              <a:chOff x="2599920" y="4387680"/>
              <a:chExt cx="740880" cy="268200"/>
            </a:xfrm>
          </p:grpSpPr>
          <p:sp>
            <p:nvSpPr>
              <p:cNvPr id="1788" name="CustomShape 57"/>
              <p:cNvSpPr/>
              <p:nvPr/>
            </p:nvSpPr>
            <p:spPr>
              <a:xfrm>
                <a:off x="2599920" y="4387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789" name="CustomShape 58"/>
              <p:cNvSpPr/>
              <p:nvPr/>
            </p:nvSpPr>
            <p:spPr>
              <a:xfrm>
                <a:off x="3076200" y="4387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790" name="Group 59"/>
            <p:cNvGrpSpPr/>
            <p:nvPr/>
          </p:nvGrpSpPr>
          <p:grpSpPr>
            <a:xfrm>
              <a:off x="1236240" y="4387680"/>
              <a:ext cx="1363320" cy="268200"/>
              <a:chOff x="1236240" y="4387680"/>
              <a:chExt cx="1363320" cy="268200"/>
            </a:xfrm>
          </p:grpSpPr>
          <p:grpSp>
            <p:nvGrpSpPr>
              <p:cNvPr id="1791" name="Group 60"/>
              <p:cNvGrpSpPr/>
              <p:nvPr/>
            </p:nvGrpSpPr>
            <p:grpSpPr>
              <a:xfrm>
                <a:off x="1616040" y="4387680"/>
                <a:ext cx="740520" cy="268200"/>
                <a:chOff x="1616040" y="4387680"/>
                <a:chExt cx="740520" cy="268200"/>
              </a:xfrm>
            </p:grpSpPr>
            <p:sp>
              <p:nvSpPr>
                <p:cNvPr id="1792" name="CustomShape 61"/>
                <p:cNvSpPr/>
                <p:nvPr/>
              </p:nvSpPr>
              <p:spPr>
                <a:xfrm>
                  <a:off x="1616040" y="4387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793" name="CustomShape 62"/>
                <p:cNvSpPr/>
                <p:nvPr/>
              </p:nvSpPr>
              <p:spPr>
                <a:xfrm>
                  <a:off x="2091960" y="4387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794" name="CustomShape 63"/>
              <p:cNvSpPr/>
              <p:nvPr/>
            </p:nvSpPr>
            <p:spPr>
              <a:xfrm>
                <a:off x="2220120" y="4525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95" name="CustomShape 64"/>
              <p:cNvSpPr/>
              <p:nvPr/>
            </p:nvSpPr>
            <p:spPr>
              <a:xfrm>
                <a:off x="1236240" y="4525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796" name="CustomShape 65"/>
            <p:cNvSpPr/>
            <p:nvPr/>
          </p:nvSpPr>
          <p:spPr>
            <a:xfrm flipV="1">
              <a:off x="2525760" y="413136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797" name="CustomShape 66"/>
            <p:cNvSpPr/>
            <p:nvPr/>
          </p:nvSpPr>
          <p:spPr>
            <a:xfrm flipV="1">
              <a:off x="3222360" y="4118760"/>
              <a:ext cx="1463760" cy="133920"/>
            </a:xfrm>
            <a:prstGeom prst="bentConnector4">
              <a:avLst>
                <a:gd name="adj1" fmla="val -120"/>
                <a:gd name="adj2" fmla="val 205966"/>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98" name="CustomShape 67"/>
            <p:cNvSpPr/>
            <p:nvPr/>
          </p:nvSpPr>
          <p:spPr>
            <a:xfrm>
              <a:off x="3455640" y="479592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799" name="CustomShape 68"/>
            <p:cNvSpPr/>
            <p:nvPr/>
          </p:nvSpPr>
          <p:spPr>
            <a:xfrm>
              <a:off x="3222360" y="4781160"/>
              <a:ext cx="36072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800" name="CustomShape 69"/>
            <p:cNvSpPr/>
            <p:nvPr/>
          </p:nvSpPr>
          <p:spPr>
            <a:xfrm flipV="1">
              <a:off x="3584160" y="413136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801" name="CustomShape 70"/>
          <p:cNvSpPr/>
          <p:nvPr/>
        </p:nvSpPr>
        <p:spPr>
          <a:xfrm>
            <a:off x="394560" y="3052080"/>
            <a:ext cx="8584560" cy="110124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nvGrpSpPr>
          <p:cNvPr id="1802" name="Group 71"/>
          <p:cNvGrpSpPr/>
          <p:nvPr/>
        </p:nvGrpSpPr>
        <p:grpSpPr>
          <a:xfrm>
            <a:off x="551520" y="3267720"/>
            <a:ext cx="5100480" cy="666000"/>
            <a:chOff x="551520" y="3267720"/>
            <a:chExt cx="5100480" cy="666000"/>
          </a:xfrm>
        </p:grpSpPr>
        <p:grpSp>
          <p:nvGrpSpPr>
            <p:cNvPr id="1803" name="Group 72"/>
            <p:cNvGrpSpPr/>
            <p:nvPr/>
          </p:nvGrpSpPr>
          <p:grpSpPr>
            <a:xfrm>
              <a:off x="4568040" y="3267720"/>
              <a:ext cx="983520" cy="268200"/>
              <a:chOff x="4568040" y="3267720"/>
              <a:chExt cx="983520" cy="268200"/>
            </a:xfrm>
          </p:grpSpPr>
          <p:grpSp>
            <p:nvGrpSpPr>
              <p:cNvPr id="1804" name="Group 73"/>
              <p:cNvGrpSpPr/>
              <p:nvPr/>
            </p:nvGrpSpPr>
            <p:grpSpPr>
              <a:xfrm>
                <a:off x="4568040" y="3267720"/>
                <a:ext cx="740520" cy="268200"/>
                <a:chOff x="4568040" y="3267720"/>
                <a:chExt cx="740520" cy="268200"/>
              </a:xfrm>
            </p:grpSpPr>
            <p:sp>
              <p:nvSpPr>
                <p:cNvPr id="1805" name="CustomShape 74"/>
                <p:cNvSpPr/>
                <p:nvPr/>
              </p:nvSpPr>
              <p:spPr>
                <a:xfrm>
                  <a:off x="4568040" y="32677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806" name="CustomShape 75"/>
                <p:cNvSpPr/>
                <p:nvPr/>
              </p:nvSpPr>
              <p:spPr>
                <a:xfrm>
                  <a:off x="5043960" y="32677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07" name="CustomShape 76"/>
              <p:cNvSpPr/>
              <p:nvPr/>
            </p:nvSpPr>
            <p:spPr>
              <a:xfrm>
                <a:off x="5172120" y="34052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808" name="Group 77"/>
            <p:cNvGrpSpPr/>
            <p:nvPr/>
          </p:nvGrpSpPr>
          <p:grpSpPr>
            <a:xfrm>
              <a:off x="5569560" y="3309120"/>
              <a:ext cx="82440" cy="186840"/>
              <a:chOff x="5569560" y="3309120"/>
              <a:chExt cx="82440" cy="186840"/>
            </a:xfrm>
          </p:grpSpPr>
          <p:sp>
            <p:nvSpPr>
              <p:cNvPr id="1809" name="Line 78"/>
              <p:cNvSpPr/>
              <p:nvPr/>
            </p:nvSpPr>
            <p:spPr>
              <a:xfrm>
                <a:off x="5569560" y="3309120"/>
                <a:ext cx="360" cy="186840"/>
              </a:xfrm>
              <a:prstGeom prst="line">
                <a:avLst/>
              </a:prstGeom>
              <a:ln>
                <a:round/>
              </a:ln>
            </p:spPr>
            <p:style>
              <a:lnRef idx="2">
                <a:schemeClr val="accent1"/>
              </a:lnRef>
              <a:fillRef idx="0">
                <a:schemeClr val="accent1"/>
              </a:fillRef>
              <a:effectRef idx="1">
                <a:schemeClr val="accent1"/>
              </a:effectRef>
              <a:fontRef idx="minor"/>
            </p:style>
          </p:sp>
          <p:sp>
            <p:nvSpPr>
              <p:cNvPr id="1810" name="Line 79"/>
              <p:cNvSpPr/>
              <p:nvPr/>
            </p:nvSpPr>
            <p:spPr>
              <a:xfrm>
                <a:off x="5610600" y="3336840"/>
                <a:ext cx="360" cy="131400"/>
              </a:xfrm>
              <a:prstGeom prst="line">
                <a:avLst/>
              </a:prstGeom>
              <a:ln>
                <a:round/>
              </a:ln>
            </p:spPr>
            <p:style>
              <a:lnRef idx="2">
                <a:schemeClr val="accent1"/>
              </a:lnRef>
              <a:fillRef idx="0">
                <a:schemeClr val="accent1"/>
              </a:fillRef>
              <a:effectRef idx="1">
                <a:schemeClr val="accent1"/>
              </a:effectRef>
              <a:fontRef idx="minor"/>
            </p:style>
          </p:sp>
          <p:sp>
            <p:nvSpPr>
              <p:cNvPr id="1811" name="Line 80"/>
              <p:cNvSpPr/>
              <p:nvPr/>
            </p:nvSpPr>
            <p:spPr>
              <a:xfrm>
                <a:off x="5651640" y="335700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812" name="CustomShape 81"/>
            <p:cNvSpPr/>
            <p:nvPr/>
          </p:nvSpPr>
          <p:spPr>
            <a:xfrm>
              <a:off x="1039320" y="326772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813" name="CustomShape 82"/>
            <p:cNvSpPr/>
            <p:nvPr/>
          </p:nvSpPr>
          <p:spPr>
            <a:xfrm>
              <a:off x="551520" y="328932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814" name="CustomShape 83"/>
            <p:cNvSpPr/>
            <p:nvPr/>
          </p:nvSpPr>
          <p:spPr>
            <a:xfrm>
              <a:off x="2397240" y="367596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15" name="CustomShape 84"/>
            <p:cNvSpPr/>
            <p:nvPr/>
          </p:nvSpPr>
          <p:spPr>
            <a:xfrm>
              <a:off x="1756080" y="3661200"/>
              <a:ext cx="76896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816" name="Group 85"/>
            <p:cNvGrpSpPr/>
            <p:nvPr/>
          </p:nvGrpSpPr>
          <p:grpSpPr>
            <a:xfrm>
              <a:off x="3584160" y="3267720"/>
              <a:ext cx="983520" cy="268200"/>
              <a:chOff x="3584160" y="3267720"/>
              <a:chExt cx="983520" cy="268200"/>
            </a:xfrm>
          </p:grpSpPr>
          <p:grpSp>
            <p:nvGrpSpPr>
              <p:cNvPr id="1817" name="Group 86"/>
              <p:cNvGrpSpPr/>
              <p:nvPr/>
            </p:nvGrpSpPr>
            <p:grpSpPr>
              <a:xfrm>
                <a:off x="3584160" y="3267720"/>
                <a:ext cx="740520" cy="268200"/>
                <a:chOff x="3584160" y="3267720"/>
                <a:chExt cx="740520" cy="268200"/>
              </a:xfrm>
            </p:grpSpPr>
            <p:sp>
              <p:nvSpPr>
                <p:cNvPr id="1818" name="CustomShape 87"/>
                <p:cNvSpPr/>
                <p:nvPr/>
              </p:nvSpPr>
              <p:spPr>
                <a:xfrm>
                  <a:off x="3584160" y="32677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819" name="CustomShape 88"/>
                <p:cNvSpPr/>
                <p:nvPr/>
              </p:nvSpPr>
              <p:spPr>
                <a:xfrm>
                  <a:off x="4060080" y="32677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20" name="CustomShape 89"/>
              <p:cNvSpPr/>
              <p:nvPr/>
            </p:nvSpPr>
            <p:spPr>
              <a:xfrm>
                <a:off x="4188240" y="34052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821" name="Group 90"/>
            <p:cNvGrpSpPr/>
            <p:nvPr/>
          </p:nvGrpSpPr>
          <p:grpSpPr>
            <a:xfrm>
              <a:off x="1236240" y="3267720"/>
              <a:ext cx="1363320" cy="268200"/>
              <a:chOff x="1236240" y="3267720"/>
              <a:chExt cx="1363320" cy="268200"/>
            </a:xfrm>
          </p:grpSpPr>
          <p:grpSp>
            <p:nvGrpSpPr>
              <p:cNvPr id="1822" name="Group 91"/>
              <p:cNvGrpSpPr/>
              <p:nvPr/>
            </p:nvGrpSpPr>
            <p:grpSpPr>
              <a:xfrm>
                <a:off x="1616040" y="3267720"/>
                <a:ext cx="740520" cy="268200"/>
                <a:chOff x="1616040" y="3267720"/>
                <a:chExt cx="740520" cy="268200"/>
              </a:xfrm>
            </p:grpSpPr>
            <p:sp>
              <p:nvSpPr>
                <p:cNvPr id="1823" name="CustomShape 92"/>
                <p:cNvSpPr/>
                <p:nvPr/>
              </p:nvSpPr>
              <p:spPr>
                <a:xfrm>
                  <a:off x="1616040" y="32677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824" name="CustomShape 93"/>
                <p:cNvSpPr/>
                <p:nvPr/>
              </p:nvSpPr>
              <p:spPr>
                <a:xfrm>
                  <a:off x="2091960" y="32677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25" name="CustomShape 94"/>
              <p:cNvSpPr/>
              <p:nvPr/>
            </p:nvSpPr>
            <p:spPr>
              <a:xfrm>
                <a:off x="2220120" y="34052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26" name="CustomShape 95"/>
              <p:cNvSpPr/>
              <p:nvPr/>
            </p:nvSpPr>
            <p:spPr>
              <a:xfrm>
                <a:off x="1236240" y="34052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827" name="CustomShape 96"/>
            <p:cNvSpPr/>
            <p:nvPr/>
          </p:nvSpPr>
          <p:spPr>
            <a:xfrm flipV="1">
              <a:off x="2525760" y="301140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828" name="CustomShape 97"/>
            <p:cNvSpPr/>
            <p:nvPr/>
          </p:nvSpPr>
          <p:spPr>
            <a:xfrm>
              <a:off x="3455640" y="367596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29" name="CustomShape 98"/>
            <p:cNvSpPr/>
            <p:nvPr/>
          </p:nvSpPr>
          <p:spPr>
            <a:xfrm>
              <a:off x="3222360" y="3661200"/>
              <a:ext cx="36072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p</a:t>
              </a:r>
              <a:endParaRPr b="0" lang="en-GB" sz="1200" spc="-1" strike="noStrike">
                <a:latin typeface="Arial"/>
              </a:endParaRPr>
            </a:p>
          </p:txBody>
        </p:sp>
        <p:sp>
          <p:nvSpPr>
            <p:cNvPr id="1830" name="CustomShape 99"/>
            <p:cNvSpPr/>
            <p:nvPr/>
          </p:nvSpPr>
          <p:spPr>
            <a:xfrm flipV="1">
              <a:off x="3584160" y="301140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nvGrpSpPr>
            <p:cNvPr id="1831" name="Group 100"/>
            <p:cNvGrpSpPr/>
            <p:nvPr/>
          </p:nvGrpSpPr>
          <p:grpSpPr>
            <a:xfrm>
              <a:off x="2599920" y="3267720"/>
              <a:ext cx="973800" cy="268200"/>
              <a:chOff x="2599920" y="3267720"/>
              <a:chExt cx="973800" cy="268200"/>
            </a:xfrm>
          </p:grpSpPr>
          <p:grpSp>
            <p:nvGrpSpPr>
              <p:cNvPr id="1832" name="Group 101"/>
              <p:cNvGrpSpPr/>
              <p:nvPr/>
            </p:nvGrpSpPr>
            <p:grpSpPr>
              <a:xfrm>
                <a:off x="2599920" y="3267720"/>
                <a:ext cx="740880" cy="268200"/>
                <a:chOff x="2599920" y="3267720"/>
                <a:chExt cx="740880" cy="268200"/>
              </a:xfrm>
            </p:grpSpPr>
            <p:sp>
              <p:nvSpPr>
                <p:cNvPr id="1833" name="CustomShape 102"/>
                <p:cNvSpPr/>
                <p:nvPr/>
              </p:nvSpPr>
              <p:spPr>
                <a:xfrm>
                  <a:off x="2599920" y="326772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834" name="CustomShape 103"/>
                <p:cNvSpPr/>
                <p:nvPr/>
              </p:nvSpPr>
              <p:spPr>
                <a:xfrm>
                  <a:off x="3076200" y="326772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35" name="CustomShape 104"/>
              <p:cNvSpPr/>
              <p:nvPr/>
            </p:nvSpPr>
            <p:spPr>
              <a:xfrm>
                <a:off x="3194280" y="340524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1836" name="CustomShape 105"/>
          <p:cNvSpPr/>
          <p:nvPr/>
        </p:nvSpPr>
        <p:spPr>
          <a:xfrm>
            <a:off x="5816520" y="3303720"/>
            <a:ext cx="2803320" cy="42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Node * p = after-&gt;next;  </a:t>
            </a:r>
            <a:endParaRPr b="0" lang="en-GB" sz="1400" spc="-1" strike="noStrike">
              <a:latin typeface="Arial"/>
            </a:endParaRPr>
          </a:p>
        </p:txBody>
      </p:sp>
      <p:sp>
        <p:nvSpPr>
          <p:cNvPr id="1837" name="CustomShape 106"/>
          <p:cNvSpPr/>
          <p:nvPr/>
        </p:nvSpPr>
        <p:spPr>
          <a:xfrm>
            <a:off x="5816520" y="5460480"/>
            <a:ext cx="2803320" cy="422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Menlo"/>
              </a:rPr>
              <a:t>delete p;</a:t>
            </a:r>
            <a:endParaRPr b="0" lang="en-GB" sz="1400" spc="-1" strike="noStrike">
              <a:latin typeface="Arial"/>
            </a:endParaRPr>
          </a:p>
        </p:txBody>
      </p:sp>
      <p:grpSp>
        <p:nvGrpSpPr>
          <p:cNvPr id="1838" name="Group 107"/>
          <p:cNvGrpSpPr/>
          <p:nvPr/>
        </p:nvGrpSpPr>
        <p:grpSpPr>
          <a:xfrm>
            <a:off x="551520" y="5491800"/>
            <a:ext cx="5100480" cy="666000"/>
            <a:chOff x="551520" y="5491800"/>
            <a:chExt cx="5100480" cy="666000"/>
          </a:xfrm>
        </p:grpSpPr>
        <p:grpSp>
          <p:nvGrpSpPr>
            <p:cNvPr id="1839" name="Group 108"/>
            <p:cNvGrpSpPr/>
            <p:nvPr/>
          </p:nvGrpSpPr>
          <p:grpSpPr>
            <a:xfrm>
              <a:off x="4568040" y="5491800"/>
              <a:ext cx="983520" cy="268200"/>
              <a:chOff x="4568040" y="5491800"/>
              <a:chExt cx="983520" cy="268200"/>
            </a:xfrm>
          </p:grpSpPr>
          <p:grpSp>
            <p:nvGrpSpPr>
              <p:cNvPr id="1840" name="Group 109"/>
              <p:cNvGrpSpPr/>
              <p:nvPr/>
            </p:nvGrpSpPr>
            <p:grpSpPr>
              <a:xfrm>
                <a:off x="4568040" y="5491800"/>
                <a:ext cx="740520" cy="268200"/>
                <a:chOff x="4568040" y="5491800"/>
                <a:chExt cx="740520" cy="268200"/>
              </a:xfrm>
            </p:grpSpPr>
            <p:sp>
              <p:nvSpPr>
                <p:cNvPr id="1841" name="CustomShape 110"/>
                <p:cNvSpPr/>
                <p:nvPr/>
              </p:nvSpPr>
              <p:spPr>
                <a:xfrm>
                  <a:off x="4568040" y="54918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842" name="CustomShape 111"/>
                <p:cNvSpPr/>
                <p:nvPr/>
              </p:nvSpPr>
              <p:spPr>
                <a:xfrm>
                  <a:off x="5043960" y="54918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43" name="CustomShape 112"/>
              <p:cNvSpPr/>
              <p:nvPr/>
            </p:nvSpPr>
            <p:spPr>
              <a:xfrm>
                <a:off x="5172120" y="56293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844" name="Group 113"/>
            <p:cNvGrpSpPr/>
            <p:nvPr/>
          </p:nvGrpSpPr>
          <p:grpSpPr>
            <a:xfrm>
              <a:off x="5569560" y="5532840"/>
              <a:ext cx="82440" cy="186840"/>
              <a:chOff x="5569560" y="5532840"/>
              <a:chExt cx="82440" cy="186840"/>
            </a:xfrm>
          </p:grpSpPr>
          <p:sp>
            <p:nvSpPr>
              <p:cNvPr id="1845" name="Line 114"/>
              <p:cNvSpPr/>
              <p:nvPr/>
            </p:nvSpPr>
            <p:spPr>
              <a:xfrm>
                <a:off x="5569560" y="5532840"/>
                <a:ext cx="360" cy="186840"/>
              </a:xfrm>
              <a:prstGeom prst="line">
                <a:avLst/>
              </a:prstGeom>
              <a:ln>
                <a:round/>
              </a:ln>
            </p:spPr>
            <p:style>
              <a:lnRef idx="2">
                <a:schemeClr val="accent1"/>
              </a:lnRef>
              <a:fillRef idx="0">
                <a:schemeClr val="accent1"/>
              </a:fillRef>
              <a:effectRef idx="1">
                <a:schemeClr val="accent1"/>
              </a:effectRef>
              <a:fontRef idx="minor"/>
            </p:style>
          </p:sp>
          <p:sp>
            <p:nvSpPr>
              <p:cNvPr id="1846" name="Line 115"/>
              <p:cNvSpPr/>
              <p:nvPr/>
            </p:nvSpPr>
            <p:spPr>
              <a:xfrm>
                <a:off x="5610600" y="5560920"/>
                <a:ext cx="360" cy="131040"/>
              </a:xfrm>
              <a:prstGeom prst="line">
                <a:avLst/>
              </a:prstGeom>
              <a:ln>
                <a:round/>
              </a:ln>
            </p:spPr>
            <p:style>
              <a:lnRef idx="2">
                <a:schemeClr val="accent1"/>
              </a:lnRef>
              <a:fillRef idx="0">
                <a:schemeClr val="accent1"/>
              </a:fillRef>
              <a:effectRef idx="1">
                <a:schemeClr val="accent1"/>
              </a:effectRef>
              <a:fontRef idx="minor"/>
            </p:style>
          </p:sp>
          <p:sp>
            <p:nvSpPr>
              <p:cNvPr id="1847" name="Line 116"/>
              <p:cNvSpPr/>
              <p:nvPr/>
            </p:nvSpPr>
            <p:spPr>
              <a:xfrm>
                <a:off x="5651640" y="558072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848" name="CustomShape 117"/>
            <p:cNvSpPr/>
            <p:nvPr/>
          </p:nvSpPr>
          <p:spPr>
            <a:xfrm>
              <a:off x="1039320" y="549180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849" name="CustomShape 118"/>
            <p:cNvSpPr/>
            <p:nvPr/>
          </p:nvSpPr>
          <p:spPr>
            <a:xfrm>
              <a:off x="551520" y="55130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850" name="CustomShape 119"/>
            <p:cNvSpPr/>
            <p:nvPr/>
          </p:nvSpPr>
          <p:spPr>
            <a:xfrm>
              <a:off x="2397240" y="58996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51" name="CustomShape 120"/>
            <p:cNvSpPr/>
            <p:nvPr/>
          </p:nvSpPr>
          <p:spPr>
            <a:xfrm>
              <a:off x="1756080" y="5885280"/>
              <a:ext cx="76896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after</a:t>
              </a:r>
              <a:endParaRPr b="0" lang="en-GB" sz="1200" spc="-1" strike="noStrike">
                <a:latin typeface="Arial"/>
              </a:endParaRPr>
            </a:p>
          </p:txBody>
        </p:sp>
        <p:grpSp>
          <p:nvGrpSpPr>
            <p:cNvPr id="1852" name="Group 121"/>
            <p:cNvGrpSpPr/>
            <p:nvPr/>
          </p:nvGrpSpPr>
          <p:grpSpPr>
            <a:xfrm>
              <a:off x="2599920" y="5491800"/>
              <a:ext cx="740880" cy="268200"/>
              <a:chOff x="2599920" y="5491800"/>
              <a:chExt cx="740880" cy="268200"/>
            </a:xfrm>
          </p:grpSpPr>
          <p:sp>
            <p:nvSpPr>
              <p:cNvPr id="1853" name="CustomShape 122"/>
              <p:cNvSpPr/>
              <p:nvPr/>
            </p:nvSpPr>
            <p:spPr>
              <a:xfrm>
                <a:off x="2599920" y="54918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1854" name="CustomShape 123"/>
              <p:cNvSpPr/>
              <p:nvPr/>
            </p:nvSpPr>
            <p:spPr>
              <a:xfrm>
                <a:off x="3076200" y="54918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1855" name="Group 124"/>
            <p:cNvGrpSpPr/>
            <p:nvPr/>
          </p:nvGrpSpPr>
          <p:grpSpPr>
            <a:xfrm>
              <a:off x="1236240" y="5491800"/>
              <a:ext cx="1363320" cy="268200"/>
              <a:chOff x="1236240" y="5491800"/>
              <a:chExt cx="1363320" cy="268200"/>
            </a:xfrm>
          </p:grpSpPr>
          <p:grpSp>
            <p:nvGrpSpPr>
              <p:cNvPr id="1856" name="Group 125"/>
              <p:cNvGrpSpPr/>
              <p:nvPr/>
            </p:nvGrpSpPr>
            <p:grpSpPr>
              <a:xfrm>
                <a:off x="1616040" y="5491800"/>
                <a:ext cx="740520" cy="268200"/>
                <a:chOff x="1616040" y="5491800"/>
                <a:chExt cx="740520" cy="268200"/>
              </a:xfrm>
            </p:grpSpPr>
            <p:sp>
              <p:nvSpPr>
                <p:cNvPr id="1857" name="CustomShape 126"/>
                <p:cNvSpPr/>
                <p:nvPr/>
              </p:nvSpPr>
              <p:spPr>
                <a:xfrm>
                  <a:off x="1616040" y="54918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858" name="CustomShape 127"/>
                <p:cNvSpPr/>
                <p:nvPr/>
              </p:nvSpPr>
              <p:spPr>
                <a:xfrm>
                  <a:off x="2091960" y="54918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859" name="CustomShape 128"/>
              <p:cNvSpPr/>
              <p:nvPr/>
            </p:nvSpPr>
            <p:spPr>
              <a:xfrm>
                <a:off x="2220120" y="56293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60" name="CustomShape 129"/>
              <p:cNvSpPr/>
              <p:nvPr/>
            </p:nvSpPr>
            <p:spPr>
              <a:xfrm>
                <a:off x="1236240" y="56293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861" name="CustomShape 130"/>
            <p:cNvSpPr/>
            <p:nvPr/>
          </p:nvSpPr>
          <p:spPr>
            <a:xfrm flipV="1">
              <a:off x="2525760" y="523548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1862" name="CustomShape 131"/>
          <p:cNvSpPr/>
          <p:nvPr/>
        </p:nvSpPr>
        <p:spPr>
          <a:xfrm>
            <a:off x="3222360" y="5629320"/>
            <a:ext cx="134496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63" name="CustomShape 13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2C100AC-85CB-4D1C-8544-91979C12751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93" dur="indefinite" restart="never" nodeType="tmRoot">
          <p:childTnLst>
            <p:seq>
              <p:cTn id="1594" dur="indefinite" nodeType="mainSeq">
                <p:childTnLst>
                  <p:par>
                    <p:cTn id="1595" fill="hold">
                      <p:stCondLst>
                        <p:cond delay="indefinite"/>
                      </p:stCondLst>
                      <p:childTnLst>
                        <p:par>
                          <p:cTn id="1596" fill="hold">
                            <p:stCondLst>
                              <p:cond delay="0"/>
                            </p:stCondLst>
                            <p:childTnLst>
                              <p:par>
                                <p:cTn id="1597" nodeType="clickEffect" fill="hold" presetClass="entr" presetID="1">
                                  <p:stCondLst>
                                    <p:cond delay="0"/>
                                  </p:stCondLst>
                                  <p:childTnLst>
                                    <p:set>
                                      <p:cBhvr>
                                        <p:cTn id="1598" dur="1" fill="hold">
                                          <p:stCondLst>
                                            <p:cond delay="0"/>
                                          </p:stCondLst>
                                        </p:cTn>
                                        <p:tgtEl>
                                          <p:spTgt spid="1801"/>
                                        </p:tgtEl>
                                        <p:attrNameLst>
                                          <p:attrName>style.visibility</p:attrName>
                                        </p:attrNameLst>
                                      </p:cBhvr>
                                      <p:to>
                                        <p:strVal val="visible"/>
                                      </p:to>
                                    </p:set>
                                  </p:childTnLst>
                                </p:cTn>
                              </p:par>
                              <p:par>
                                <p:cTn id="1599" nodeType="withEffect" fill="hold" presetClass="entr" presetID="1">
                                  <p:stCondLst>
                                    <p:cond delay="0"/>
                                  </p:stCondLst>
                                  <p:childTnLst>
                                    <p:set>
                                      <p:cBhvr>
                                        <p:cTn id="1600" dur="1" fill="hold">
                                          <p:stCondLst>
                                            <p:cond delay="0"/>
                                          </p:stCondLst>
                                        </p:cTn>
                                        <p:tgtEl>
                                          <p:spTgt spid="1802"/>
                                        </p:tgtEl>
                                        <p:attrNameLst>
                                          <p:attrName>style.visibility</p:attrName>
                                        </p:attrNameLst>
                                      </p:cBhvr>
                                      <p:to>
                                        <p:strVal val="visible"/>
                                      </p:to>
                                    </p:set>
                                  </p:childTnLst>
                                </p:cTn>
                              </p:par>
                            </p:childTnLst>
                          </p:cTn>
                        </p:par>
                      </p:childTnLst>
                    </p:cTn>
                  </p:par>
                  <p:par>
                    <p:cTn id="1601" fill="hold">
                      <p:stCondLst>
                        <p:cond delay="indefinite"/>
                      </p:stCondLst>
                      <p:childTnLst>
                        <p:par>
                          <p:cTn id="1602" fill="hold">
                            <p:stCondLst>
                              <p:cond delay="0"/>
                            </p:stCondLst>
                            <p:childTnLst>
                              <p:par>
                                <p:cTn id="1603" nodeType="clickEffect" fill="hold" presetClass="entr" presetID="1">
                                  <p:stCondLst>
                                    <p:cond delay="0"/>
                                  </p:stCondLst>
                                  <p:childTnLst>
                                    <p:set>
                                      <p:cBhvr>
                                        <p:cTn id="1604" dur="1" fill="hold">
                                          <p:stCondLst>
                                            <p:cond delay="0"/>
                                          </p:stCondLst>
                                        </p:cTn>
                                        <p:tgtEl>
                                          <p:spTgt spid="1836"/>
                                        </p:tgtEl>
                                        <p:attrNameLst>
                                          <p:attrName>style.visibility</p:attrName>
                                        </p:attrNameLst>
                                      </p:cBhvr>
                                      <p:to>
                                        <p:strVal val="visible"/>
                                      </p:to>
                                    </p:set>
                                  </p:childTnLst>
                                </p:cTn>
                              </p:par>
                            </p:childTnLst>
                          </p:cTn>
                        </p:par>
                      </p:childTnLst>
                    </p:cTn>
                  </p:par>
                  <p:par>
                    <p:cTn id="1605" fill="hold">
                      <p:stCondLst>
                        <p:cond delay="indefinite"/>
                      </p:stCondLst>
                      <p:childTnLst>
                        <p:par>
                          <p:cTn id="1606" fill="hold">
                            <p:stCondLst>
                              <p:cond delay="0"/>
                            </p:stCondLst>
                            <p:childTnLst>
                              <p:par>
                                <p:cTn id="1607" nodeType="clickEffect" fill="hold" presetClass="entr" presetID="1">
                                  <p:stCondLst>
                                    <p:cond delay="0"/>
                                  </p:stCondLst>
                                  <p:childTnLst>
                                    <p:set>
                                      <p:cBhvr>
                                        <p:cTn id="1608" dur="1" fill="hold">
                                          <p:stCondLst>
                                            <p:cond delay="0"/>
                                          </p:stCondLst>
                                        </p:cTn>
                                        <p:tgtEl>
                                          <p:spTgt spid="1734"/>
                                        </p:tgtEl>
                                        <p:attrNameLst>
                                          <p:attrName>style.visibility</p:attrName>
                                        </p:attrNameLst>
                                      </p:cBhvr>
                                      <p:to>
                                        <p:strVal val="visible"/>
                                      </p:to>
                                    </p:set>
                                  </p:childTnLst>
                                </p:cTn>
                              </p:par>
                              <p:par>
                                <p:cTn id="1609" nodeType="withEffect" fill="hold" presetClass="entr" presetID="1">
                                  <p:stCondLst>
                                    <p:cond delay="0"/>
                                  </p:stCondLst>
                                  <p:childTnLst>
                                    <p:set>
                                      <p:cBhvr>
                                        <p:cTn id="1610" dur="1" fill="hold">
                                          <p:stCondLst>
                                            <p:cond delay="0"/>
                                          </p:stCondLst>
                                        </p:cTn>
                                        <p:tgtEl>
                                          <p:spTgt spid="1768"/>
                                        </p:tgtEl>
                                        <p:attrNameLst>
                                          <p:attrName>style.visibility</p:attrName>
                                        </p:attrNameLst>
                                      </p:cBhvr>
                                      <p:to>
                                        <p:strVal val="visible"/>
                                      </p:to>
                                    </p:set>
                                  </p:childTnLst>
                                </p:cTn>
                              </p:par>
                            </p:childTnLst>
                          </p:cTn>
                        </p:par>
                      </p:childTnLst>
                    </p:cTn>
                  </p:par>
                  <p:par>
                    <p:cTn id="1611" fill="hold">
                      <p:stCondLst>
                        <p:cond delay="indefinite"/>
                      </p:stCondLst>
                      <p:childTnLst>
                        <p:par>
                          <p:cTn id="1612" fill="hold">
                            <p:stCondLst>
                              <p:cond delay="0"/>
                            </p:stCondLst>
                            <p:childTnLst>
                              <p:par>
                                <p:cTn id="1613" nodeType="clickEffect" fill="hold" presetClass="entr" presetID="1">
                                  <p:stCondLst>
                                    <p:cond delay="0"/>
                                  </p:stCondLst>
                                  <p:childTnLst>
                                    <p:set>
                                      <p:cBhvr>
                                        <p:cTn id="1614" dur="1" fill="hold">
                                          <p:stCondLst>
                                            <p:cond delay="0"/>
                                          </p:stCondLst>
                                        </p:cTn>
                                        <p:tgtEl>
                                          <p:spTgt spid="1767"/>
                                        </p:tgtEl>
                                        <p:attrNameLst>
                                          <p:attrName>style.visibility</p:attrName>
                                        </p:attrNameLst>
                                      </p:cBhvr>
                                      <p:to>
                                        <p:strVal val="visible"/>
                                      </p:to>
                                    </p:set>
                                  </p:childTnLst>
                                </p:cTn>
                              </p:par>
                            </p:childTnLst>
                          </p:cTn>
                        </p:par>
                      </p:childTnLst>
                    </p:cTn>
                  </p:par>
                  <p:par>
                    <p:cTn id="1615" fill="hold">
                      <p:stCondLst>
                        <p:cond delay="indefinite"/>
                      </p:stCondLst>
                      <p:childTnLst>
                        <p:par>
                          <p:cTn id="1616" fill="hold">
                            <p:stCondLst>
                              <p:cond delay="0"/>
                            </p:stCondLst>
                            <p:childTnLst>
                              <p:par>
                                <p:cTn id="1617" nodeType="clickEffect" fill="hold" presetClass="entr" presetID="1">
                                  <p:stCondLst>
                                    <p:cond delay="0"/>
                                  </p:stCondLst>
                                  <p:childTnLst>
                                    <p:set>
                                      <p:cBhvr>
                                        <p:cTn id="1618" dur="1" fill="hold">
                                          <p:stCondLst>
                                            <p:cond delay="0"/>
                                          </p:stCondLst>
                                        </p:cTn>
                                        <p:tgtEl>
                                          <p:spTgt spid="1733"/>
                                        </p:tgtEl>
                                        <p:attrNameLst>
                                          <p:attrName>style.visibility</p:attrName>
                                        </p:attrNameLst>
                                      </p:cBhvr>
                                      <p:to>
                                        <p:strVal val="visible"/>
                                      </p:to>
                                    </p:set>
                                  </p:childTnLst>
                                </p:cTn>
                              </p:par>
                              <p:par>
                                <p:cTn id="1619" nodeType="withEffect" fill="hold" presetClass="entr" presetID="1">
                                  <p:stCondLst>
                                    <p:cond delay="0"/>
                                  </p:stCondLst>
                                  <p:childTnLst>
                                    <p:set>
                                      <p:cBhvr>
                                        <p:cTn id="1620" dur="1" fill="hold">
                                          <p:stCondLst>
                                            <p:cond delay="0"/>
                                          </p:stCondLst>
                                        </p:cTn>
                                        <p:tgtEl>
                                          <p:spTgt spid="1838"/>
                                        </p:tgtEl>
                                        <p:attrNameLst>
                                          <p:attrName>style.visibility</p:attrName>
                                        </p:attrNameLst>
                                      </p:cBhvr>
                                      <p:to>
                                        <p:strVal val="visible"/>
                                      </p:to>
                                    </p:set>
                                  </p:childTnLst>
                                </p:cTn>
                              </p:par>
                              <p:par>
                                <p:cTn id="1621" nodeType="withEffect" fill="hold" presetClass="entr" presetID="1">
                                  <p:stCondLst>
                                    <p:cond delay="0"/>
                                  </p:stCondLst>
                                  <p:childTnLst>
                                    <p:set>
                                      <p:cBhvr>
                                        <p:cTn id="1622" dur="1" fill="hold">
                                          <p:stCondLst>
                                            <p:cond delay="0"/>
                                          </p:stCondLst>
                                        </p:cTn>
                                        <p:tgtEl>
                                          <p:spTgt spid="1862"/>
                                        </p:tgtEl>
                                        <p:attrNameLst>
                                          <p:attrName>style.visibility</p:attrName>
                                        </p:attrNameLst>
                                      </p:cBhvr>
                                      <p:to>
                                        <p:strVal val="visible"/>
                                      </p:to>
                                    </p:set>
                                  </p:childTnLst>
                                </p:cTn>
                              </p:par>
                            </p:childTnLst>
                          </p:cTn>
                        </p:par>
                      </p:childTnLst>
                    </p:cTn>
                  </p:par>
                  <p:par>
                    <p:cTn id="1623" fill="hold">
                      <p:stCondLst>
                        <p:cond delay="indefinite"/>
                      </p:stCondLst>
                      <p:childTnLst>
                        <p:par>
                          <p:cTn id="1624" fill="hold">
                            <p:stCondLst>
                              <p:cond delay="0"/>
                            </p:stCondLst>
                            <p:childTnLst>
                              <p:par>
                                <p:cTn id="1625" nodeType="clickEffect" fill="hold" presetClass="entr" presetID="1">
                                  <p:stCondLst>
                                    <p:cond delay="0"/>
                                  </p:stCondLst>
                                  <p:childTnLst>
                                    <p:set>
                                      <p:cBhvr>
                                        <p:cTn id="1626" dur="1" fill="hold">
                                          <p:stCondLst>
                                            <p:cond delay="0"/>
                                          </p:stCondLst>
                                        </p:cTn>
                                        <p:tgtEl>
                                          <p:spTgt spid="18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Deleting a Node</a:t>
            </a:r>
            <a:endParaRPr b="0" lang="en-GB" sz="4400" spc="-1" strike="noStrike">
              <a:latin typeface="Arial"/>
            </a:endParaRPr>
          </a:p>
        </p:txBody>
      </p:sp>
      <p:sp>
        <p:nvSpPr>
          <p:cNvPr id="186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function to delete a number after the node pointed to by </a:t>
            </a:r>
            <a:r>
              <a:rPr b="0" lang="en-GB" sz="2000" spc="-1" strike="noStrike">
                <a:solidFill>
                  <a:srgbClr val="000000"/>
                </a:solidFill>
                <a:latin typeface="Consolas"/>
                <a:ea typeface="Menlo"/>
              </a:rPr>
              <a:t>after </a:t>
            </a:r>
            <a:r>
              <a:rPr b="0" lang="en-GB" sz="2400" spc="-1" strike="noStrike">
                <a:solidFill>
                  <a:srgbClr val="000000"/>
                </a:solidFill>
                <a:latin typeface="Calibri Light"/>
                <a:ea typeface="Calibri Light"/>
              </a:rPr>
              <a:t>in a linked list</a:t>
            </a:r>
            <a:endParaRPr b="0" lang="en-GB" sz="2400" spc="-1" strike="noStrike">
              <a:latin typeface="Arial"/>
            </a:endParaRPr>
          </a:p>
        </p:txBody>
      </p:sp>
      <p:sp>
        <p:nvSpPr>
          <p:cNvPr id="1866" name="CustomShape 3"/>
          <p:cNvSpPr/>
          <p:nvPr/>
        </p:nvSpPr>
        <p:spPr>
          <a:xfrm>
            <a:off x="1515600" y="2873160"/>
            <a:ext cx="5832720" cy="2666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Menlo"/>
              </a:rPr>
              <a:t>// assume that after points to a node and is // i.e., after not equals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void delete_node( Node * after)</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p = after-&gt;next;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after-&gt;next = p-&gt;next;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delete p;</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867"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8AD5483-B8E4-4689-8BB0-3474FA0A2D0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868" name="CustomShape 5"/>
          <p:cNvSpPr/>
          <p:nvPr/>
        </p:nvSpPr>
        <p:spPr>
          <a:xfrm>
            <a:off x="1333440" y="5654160"/>
            <a:ext cx="2523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build_list_sorted.cpp</a:t>
            </a:r>
            <a:endParaRPr b="0" lang="en-GB" sz="1800" spc="-1" strike="noStrike">
              <a:latin typeface="Arial"/>
            </a:endParaRPr>
          </a:p>
        </p:txBody>
      </p:sp>
    </p:spTree>
  </p:cSld>
  <p:timing>
    <p:tnLst>
      <p:par>
        <p:cTn id="1627" dur="indefinite" restart="never" nodeType="tmRoot">
          <p:childTnLst>
            <p:seq>
              <p:cTn id="1628"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Searching for a Node</a:t>
            </a:r>
            <a:endParaRPr b="0" lang="en-GB" sz="4400" spc="-1" strike="noStrike">
              <a:latin typeface="Arial"/>
            </a:endParaRPr>
          </a:p>
        </p:txBody>
      </p:sp>
      <p:sp>
        <p:nvSpPr>
          <p:cNvPr id="187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 search for an item in a linked list is similar to traversing a list:  </a:t>
            </a:r>
            <a:endParaRPr b="0" lang="en-GB" sz="24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starting from the first node, we go through the items one by one</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return the pointer to a found item, if found; or</a:t>
            </a: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return NULL if we reach the end of a list and the item is not found</a:t>
            </a:r>
            <a:endParaRPr b="0" lang="en-GB" sz="2000" spc="-1" strike="noStrike">
              <a:latin typeface="Arial"/>
            </a:endParaRPr>
          </a:p>
        </p:txBody>
      </p:sp>
      <p:sp>
        <p:nvSpPr>
          <p:cNvPr id="1871" name="CustomShape 3"/>
          <p:cNvSpPr/>
          <p:nvPr/>
        </p:nvSpPr>
        <p:spPr>
          <a:xfrm>
            <a:off x="1561680" y="3253320"/>
            <a:ext cx="5388480" cy="33292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Menlo"/>
              </a:rPr>
              <a:t>Node * </a:t>
            </a:r>
            <a:r>
              <a:rPr b="0" lang="en-GB" sz="1600" spc="-1" strike="noStrike">
                <a:solidFill>
                  <a:srgbClr val="000000"/>
                </a:solidFill>
                <a:latin typeface="Consolas"/>
                <a:ea typeface="Menlo"/>
              </a:rPr>
              <a:t>find( Node * head, int num )</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current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(current-&gt;info ==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current;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else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current = current-&gt;next;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187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AF6EB4C-C5CC-4C70-9703-38C44F3EFDE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873" name="CustomShape 5"/>
          <p:cNvSpPr/>
          <p:nvPr/>
        </p:nvSpPr>
        <p:spPr>
          <a:xfrm>
            <a:off x="6722640" y="6027480"/>
            <a:ext cx="2523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build_list_sorted.cpp</a:t>
            </a:r>
            <a:endParaRPr b="0" lang="en-GB" sz="1800" spc="-1" strike="noStrike">
              <a:latin typeface="Arial"/>
            </a:endParaRPr>
          </a:p>
        </p:txBody>
      </p:sp>
    </p:spTree>
  </p:cSld>
  <p:timing>
    <p:tnLst>
      <p:par>
        <p:cTn id="1629" dur="indefinite" restart="never" nodeType="tmRoot">
          <p:childTnLst>
            <p:seq>
              <p:cTn id="1630"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4" name="CustomShape 1"/>
          <p:cNvSpPr/>
          <p:nvPr/>
        </p:nvSpPr>
        <p:spPr>
          <a:xfrm>
            <a:off x="760680" y="2532960"/>
            <a:ext cx="7783920" cy="192528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75" name="CustomShape 2"/>
          <p:cNvSpPr/>
          <p:nvPr/>
        </p:nvSpPr>
        <p:spPr>
          <a:xfrm>
            <a:off x="457200" y="1320840"/>
            <a:ext cx="8228880" cy="48045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 build a </a:t>
            </a:r>
            <a:r>
              <a:rPr b="1" lang="en-GB" sz="2400" spc="-1" strike="noStrike">
                <a:solidFill>
                  <a:srgbClr val="e46c0a"/>
                </a:solidFill>
                <a:latin typeface="Calibri Light"/>
                <a:ea typeface="Calibri Light"/>
              </a:rPr>
              <a:t>sorted linked list </a:t>
            </a:r>
            <a:r>
              <a:rPr b="0" lang="en-GB" sz="2400" spc="-1" strike="noStrike">
                <a:solidFill>
                  <a:srgbClr val="000000"/>
                </a:solidFill>
                <a:latin typeface="Calibri Light"/>
                <a:ea typeface="Calibri Light"/>
              </a:rPr>
              <a:t>in which the items are always maintained in order, we need to </a:t>
            </a:r>
            <a:r>
              <a:rPr b="0" lang="en-GB" sz="2400" spc="-1" strike="noStrike">
                <a:solidFill>
                  <a:srgbClr val="31859c"/>
                </a:solidFill>
                <a:latin typeface="Calibri Light"/>
                <a:ea typeface="Calibri Light"/>
              </a:rPr>
              <a:t>search</a:t>
            </a:r>
            <a:r>
              <a:rPr b="0" lang="en-GB" sz="2400" spc="-1" strike="noStrike">
                <a:solidFill>
                  <a:srgbClr val="000000"/>
                </a:solidFill>
                <a:latin typeface="Calibri Light"/>
                <a:ea typeface="Calibri Light"/>
              </a:rPr>
              <a:t> for an appropriate location to </a:t>
            </a:r>
            <a:r>
              <a:rPr b="0" lang="en-GB" sz="2400" spc="-1" strike="noStrike">
                <a:solidFill>
                  <a:srgbClr val="31859c"/>
                </a:solidFill>
                <a:latin typeface="Calibri Light"/>
                <a:ea typeface="Calibri Light"/>
              </a:rPr>
              <a:t>insert</a:t>
            </a:r>
            <a:r>
              <a:rPr b="0" lang="en-GB" sz="2400" spc="-1" strike="noStrike">
                <a:solidFill>
                  <a:srgbClr val="000000"/>
                </a:solidFill>
                <a:latin typeface="Calibri Light"/>
                <a:ea typeface="Calibri Light"/>
              </a:rPr>
              <a:t> before adding any new item to the list</a:t>
            </a:r>
            <a:endParaRPr b="0" lang="en-GB" sz="2400" spc="-1" strike="noStrike">
              <a:latin typeface="Arial"/>
            </a:endParaRPr>
          </a:p>
        </p:txBody>
      </p:sp>
      <p:sp>
        <p:nvSpPr>
          <p:cNvPr id="1876"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Sorted Linked List</a:t>
            </a:r>
            <a:endParaRPr b="0" lang="en-GB" sz="4400" spc="-1" strike="noStrike">
              <a:latin typeface="Arial"/>
            </a:endParaRPr>
          </a:p>
        </p:txBody>
      </p:sp>
      <p:grpSp>
        <p:nvGrpSpPr>
          <p:cNvPr id="1877" name="Group 4"/>
          <p:cNvGrpSpPr/>
          <p:nvPr/>
        </p:nvGrpSpPr>
        <p:grpSpPr>
          <a:xfrm>
            <a:off x="4941720" y="2791800"/>
            <a:ext cx="82440" cy="186840"/>
            <a:chOff x="4941720" y="2791800"/>
            <a:chExt cx="82440" cy="186840"/>
          </a:xfrm>
        </p:grpSpPr>
        <p:sp>
          <p:nvSpPr>
            <p:cNvPr id="1878" name="Line 5"/>
            <p:cNvSpPr/>
            <p:nvPr/>
          </p:nvSpPr>
          <p:spPr>
            <a:xfrm>
              <a:off x="4941720" y="2791800"/>
              <a:ext cx="360" cy="186840"/>
            </a:xfrm>
            <a:prstGeom prst="line">
              <a:avLst/>
            </a:prstGeom>
            <a:ln>
              <a:round/>
            </a:ln>
          </p:spPr>
          <p:style>
            <a:lnRef idx="2">
              <a:schemeClr val="accent1"/>
            </a:lnRef>
            <a:fillRef idx="0">
              <a:schemeClr val="accent1"/>
            </a:fillRef>
            <a:effectRef idx="1">
              <a:schemeClr val="accent1"/>
            </a:effectRef>
            <a:fontRef idx="minor"/>
          </p:style>
        </p:sp>
        <p:sp>
          <p:nvSpPr>
            <p:cNvPr id="1879" name="Line 6"/>
            <p:cNvSpPr/>
            <p:nvPr/>
          </p:nvSpPr>
          <p:spPr>
            <a:xfrm>
              <a:off x="4982760" y="2819520"/>
              <a:ext cx="360" cy="131400"/>
            </a:xfrm>
            <a:prstGeom prst="line">
              <a:avLst/>
            </a:prstGeom>
            <a:ln>
              <a:round/>
            </a:ln>
          </p:spPr>
          <p:style>
            <a:lnRef idx="2">
              <a:schemeClr val="accent1"/>
            </a:lnRef>
            <a:fillRef idx="0">
              <a:schemeClr val="accent1"/>
            </a:fillRef>
            <a:effectRef idx="1">
              <a:schemeClr val="accent1"/>
            </a:effectRef>
            <a:fontRef idx="minor"/>
          </p:style>
        </p:sp>
        <p:sp>
          <p:nvSpPr>
            <p:cNvPr id="1880" name="Line 7"/>
            <p:cNvSpPr/>
            <p:nvPr/>
          </p:nvSpPr>
          <p:spPr>
            <a:xfrm>
              <a:off x="5023800" y="283968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1881" name="CustomShape 8"/>
          <p:cNvSpPr/>
          <p:nvPr/>
        </p:nvSpPr>
        <p:spPr>
          <a:xfrm>
            <a:off x="4347360" y="275040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882" name="CustomShape 9"/>
          <p:cNvSpPr/>
          <p:nvPr/>
        </p:nvSpPr>
        <p:spPr>
          <a:xfrm>
            <a:off x="3827160" y="27720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883" name="CustomShape 10"/>
          <p:cNvSpPr/>
          <p:nvPr/>
        </p:nvSpPr>
        <p:spPr>
          <a:xfrm>
            <a:off x="4332600" y="312264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84" name="CustomShape 11"/>
          <p:cNvSpPr/>
          <p:nvPr/>
        </p:nvSpPr>
        <p:spPr>
          <a:xfrm>
            <a:off x="3554640" y="312264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885" name="CustomShape 12"/>
          <p:cNvSpPr/>
          <p:nvPr/>
        </p:nvSpPr>
        <p:spPr>
          <a:xfrm>
            <a:off x="4544280" y="28879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86" name="CustomShape 13"/>
          <p:cNvSpPr/>
          <p:nvPr/>
        </p:nvSpPr>
        <p:spPr>
          <a:xfrm flipV="1">
            <a:off x="4461120" y="298260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887" name="CustomShape 14"/>
          <p:cNvSpPr/>
          <p:nvPr/>
        </p:nvSpPr>
        <p:spPr>
          <a:xfrm>
            <a:off x="804960" y="2732760"/>
            <a:ext cx="1061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 62:</a:t>
            </a:r>
            <a:endParaRPr b="0" lang="en-GB" sz="1800" spc="-1" strike="noStrike">
              <a:latin typeface="Arial"/>
            </a:endParaRPr>
          </a:p>
        </p:txBody>
      </p:sp>
      <p:grpSp>
        <p:nvGrpSpPr>
          <p:cNvPr id="1888" name="Group 15"/>
          <p:cNvGrpSpPr/>
          <p:nvPr/>
        </p:nvGrpSpPr>
        <p:grpSpPr>
          <a:xfrm>
            <a:off x="5937480" y="3725640"/>
            <a:ext cx="82440" cy="186840"/>
            <a:chOff x="5937480" y="3725640"/>
            <a:chExt cx="82440" cy="186840"/>
          </a:xfrm>
        </p:grpSpPr>
        <p:sp>
          <p:nvSpPr>
            <p:cNvPr id="1889" name="Line 16"/>
            <p:cNvSpPr/>
            <p:nvPr/>
          </p:nvSpPr>
          <p:spPr>
            <a:xfrm>
              <a:off x="5937480" y="3725640"/>
              <a:ext cx="360" cy="186840"/>
            </a:xfrm>
            <a:prstGeom prst="line">
              <a:avLst/>
            </a:prstGeom>
            <a:ln>
              <a:round/>
            </a:ln>
          </p:spPr>
          <p:style>
            <a:lnRef idx="2">
              <a:schemeClr val="accent1"/>
            </a:lnRef>
            <a:fillRef idx="0">
              <a:schemeClr val="accent1"/>
            </a:fillRef>
            <a:effectRef idx="1">
              <a:schemeClr val="accent1"/>
            </a:effectRef>
            <a:fontRef idx="minor"/>
          </p:style>
        </p:sp>
        <p:sp>
          <p:nvSpPr>
            <p:cNvPr id="1890" name="Line 17"/>
            <p:cNvSpPr/>
            <p:nvPr/>
          </p:nvSpPr>
          <p:spPr>
            <a:xfrm>
              <a:off x="5978520" y="3753360"/>
              <a:ext cx="360" cy="131400"/>
            </a:xfrm>
            <a:prstGeom prst="line">
              <a:avLst/>
            </a:prstGeom>
            <a:ln>
              <a:round/>
            </a:ln>
          </p:spPr>
          <p:style>
            <a:lnRef idx="2">
              <a:schemeClr val="accent1"/>
            </a:lnRef>
            <a:fillRef idx="0">
              <a:schemeClr val="accent1"/>
            </a:fillRef>
            <a:effectRef idx="1">
              <a:schemeClr val="accent1"/>
            </a:effectRef>
            <a:fontRef idx="minor"/>
          </p:style>
        </p:sp>
        <p:sp>
          <p:nvSpPr>
            <p:cNvPr id="1891" name="Line 18"/>
            <p:cNvSpPr/>
            <p:nvPr/>
          </p:nvSpPr>
          <p:spPr>
            <a:xfrm>
              <a:off x="6019560" y="377316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892" name="CustomShape 19"/>
          <p:cNvSpPr/>
          <p:nvPr/>
        </p:nvSpPr>
        <p:spPr>
          <a:xfrm>
            <a:off x="4349880" y="367632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893" name="CustomShape 20"/>
          <p:cNvSpPr/>
          <p:nvPr/>
        </p:nvSpPr>
        <p:spPr>
          <a:xfrm>
            <a:off x="3829680" y="369756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894" name="CustomShape 21"/>
          <p:cNvSpPr/>
          <p:nvPr/>
        </p:nvSpPr>
        <p:spPr>
          <a:xfrm>
            <a:off x="4335120" y="404820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895" name="CustomShape 22"/>
          <p:cNvSpPr/>
          <p:nvPr/>
        </p:nvSpPr>
        <p:spPr>
          <a:xfrm>
            <a:off x="3557160" y="404820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896" name="CustomShape 23"/>
          <p:cNvSpPr/>
          <p:nvPr/>
        </p:nvSpPr>
        <p:spPr>
          <a:xfrm>
            <a:off x="4546800" y="38134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97" name="CustomShape 24"/>
          <p:cNvSpPr/>
          <p:nvPr/>
        </p:nvSpPr>
        <p:spPr>
          <a:xfrm flipV="1">
            <a:off x="4463640" y="390816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898" name="CustomShape 25"/>
          <p:cNvSpPr/>
          <p:nvPr/>
        </p:nvSpPr>
        <p:spPr>
          <a:xfrm>
            <a:off x="2115720" y="2750400"/>
            <a:ext cx="9990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1. search</a:t>
            </a:r>
            <a:endParaRPr b="0" lang="en-GB" sz="1400" spc="-1" strike="noStrike">
              <a:latin typeface="Arial"/>
            </a:endParaRPr>
          </a:p>
        </p:txBody>
      </p:sp>
      <p:sp>
        <p:nvSpPr>
          <p:cNvPr id="1899" name="CustomShape 26"/>
          <p:cNvSpPr/>
          <p:nvPr/>
        </p:nvSpPr>
        <p:spPr>
          <a:xfrm>
            <a:off x="2130480" y="3676320"/>
            <a:ext cx="9151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2. insert</a:t>
            </a:r>
            <a:endParaRPr b="0" lang="en-GB" sz="1400" spc="-1" strike="noStrike">
              <a:latin typeface="Arial"/>
            </a:endParaRPr>
          </a:p>
        </p:txBody>
      </p:sp>
      <p:grpSp>
        <p:nvGrpSpPr>
          <p:cNvPr id="1900" name="Group 27"/>
          <p:cNvGrpSpPr/>
          <p:nvPr/>
        </p:nvGrpSpPr>
        <p:grpSpPr>
          <a:xfrm>
            <a:off x="4941720" y="3679200"/>
            <a:ext cx="983520" cy="268200"/>
            <a:chOff x="4941720" y="3679200"/>
            <a:chExt cx="983520" cy="268200"/>
          </a:xfrm>
        </p:grpSpPr>
        <p:grpSp>
          <p:nvGrpSpPr>
            <p:cNvPr id="1901" name="Group 28"/>
            <p:cNvGrpSpPr/>
            <p:nvPr/>
          </p:nvGrpSpPr>
          <p:grpSpPr>
            <a:xfrm>
              <a:off x="4941720" y="3679200"/>
              <a:ext cx="740520" cy="268200"/>
              <a:chOff x="4941720" y="3679200"/>
              <a:chExt cx="740520" cy="268200"/>
            </a:xfrm>
          </p:grpSpPr>
          <p:sp>
            <p:nvSpPr>
              <p:cNvPr id="1902" name="CustomShape 29"/>
              <p:cNvSpPr/>
              <p:nvPr/>
            </p:nvSpPr>
            <p:spPr>
              <a:xfrm>
                <a:off x="4941720" y="3679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903" name="CustomShape 30"/>
              <p:cNvSpPr/>
              <p:nvPr/>
            </p:nvSpPr>
            <p:spPr>
              <a:xfrm>
                <a:off x="5417640" y="3679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04" name="CustomShape 31"/>
            <p:cNvSpPr/>
            <p:nvPr/>
          </p:nvSpPr>
          <p:spPr>
            <a:xfrm>
              <a:off x="5545800" y="3816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05" name="Group 32"/>
          <p:cNvGrpSpPr/>
          <p:nvPr/>
        </p:nvGrpSpPr>
        <p:grpSpPr>
          <a:xfrm>
            <a:off x="760680" y="4458600"/>
            <a:ext cx="7783920" cy="1925280"/>
            <a:chOff x="760680" y="4458600"/>
            <a:chExt cx="7783920" cy="1925280"/>
          </a:xfrm>
        </p:grpSpPr>
        <p:sp>
          <p:nvSpPr>
            <p:cNvPr id="1906" name="CustomShape 33"/>
            <p:cNvSpPr/>
            <p:nvPr/>
          </p:nvSpPr>
          <p:spPr>
            <a:xfrm>
              <a:off x="760680" y="4458600"/>
              <a:ext cx="7783920" cy="192528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07" name="CustomShape 34"/>
            <p:cNvSpPr/>
            <p:nvPr/>
          </p:nvSpPr>
          <p:spPr>
            <a:xfrm>
              <a:off x="4347360" y="467640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08" name="CustomShape 35"/>
            <p:cNvSpPr/>
            <p:nvPr/>
          </p:nvSpPr>
          <p:spPr>
            <a:xfrm>
              <a:off x="3827160" y="46976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09" name="CustomShape 36"/>
            <p:cNvSpPr/>
            <p:nvPr/>
          </p:nvSpPr>
          <p:spPr>
            <a:xfrm>
              <a:off x="4795560" y="50482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10" name="CustomShape 37"/>
            <p:cNvSpPr/>
            <p:nvPr/>
          </p:nvSpPr>
          <p:spPr>
            <a:xfrm>
              <a:off x="4017960" y="504828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11" name="CustomShape 38"/>
            <p:cNvSpPr/>
            <p:nvPr/>
          </p:nvSpPr>
          <p:spPr>
            <a:xfrm>
              <a:off x="4544280" y="48139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12" name="CustomShape 39"/>
            <p:cNvSpPr/>
            <p:nvPr/>
          </p:nvSpPr>
          <p:spPr>
            <a:xfrm flipV="1">
              <a:off x="4924080" y="438408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13" name="CustomShape 40"/>
            <p:cNvSpPr/>
            <p:nvPr/>
          </p:nvSpPr>
          <p:spPr>
            <a:xfrm>
              <a:off x="804960" y="4658760"/>
              <a:ext cx="1061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 89:</a:t>
              </a:r>
              <a:endParaRPr b="0" lang="en-GB" sz="1800" spc="-1" strike="noStrike">
                <a:latin typeface="Arial"/>
              </a:endParaRPr>
            </a:p>
          </p:txBody>
        </p:sp>
        <p:grpSp>
          <p:nvGrpSpPr>
            <p:cNvPr id="1914" name="Group 41"/>
            <p:cNvGrpSpPr/>
            <p:nvPr/>
          </p:nvGrpSpPr>
          <p:grpSpPr>
            <a:xfrm>
              <a:off x="6931080" y="5651640"/>
              <a:ext cx="82440" cy="186480"/>
              <a:chOff x="6931080" y="5651640"/>
              <a:chExt cx="82440" cy="186480"/>
            </a:xfrm>
          </p:grpSpPr>
          <p:sp>
            <p:nvSpPr>
              <p:cNvPr id="1915" name="Line 42"/>
              <p:cNvSpPr/>
              <p:nvPr/>
            </p:nvSpPr>
            <p:spPr>
              <a:xfrm>
                <a:off x="6931080" y="5651640"/>
                <a:ext cx="360" cy="186480"/>
              </a:xfrm>
              <a:prstGeom prst="line">
                <a:avLst/>
              </a:prstGeom>
              <a:ln>
                <a:round/>
              </a:ln>
            </p:spPr>
            <p:style>
              <a:lnRef idx="2">
                <a:schemeClr val="accent1"/>
              </a:lnRef>
              <a:fillRef idx="0">
                <a:schemeClr val="accent1"/>
              </a:fillRef>
              <a:effectRef idx="1">
                <a:schemeClr val="accent1"/>
              </a:effectRef>
              <a:fontRef idx="minor"/>
            </p:style>
          </p:sp>
          <p:sp>
            <p:nvSpPr>
              <p:cNvPr id="1916" name="Line 43"/>
              <p:cNvSpPr/>
              <p:nvPr/>
            </p:nvSpPr>
            <p:spPr>
              <a:xfrm>
                <a:off x="6972120" y="5679360"/>
                <a:ext cx="360" cy="131040"/>
              </a:xfrm>
              <a:prstGeom prst="line">
                <a:avLst/>
              </a:prstGeom>
              <a:ln>
                <a:round/>
              </a:ln>
            </p:spPr>
            <p:style>
              <a:lnRef idx="2">
                <a:schemeClr val="accent1"/>
              </a:lnRef>
              <a:fillRef idx="0">
                <a:schemeClr val="accent1"/>
              </a:fillRef>
              <a:effectRef idx="1">
                <a:schemeClr val="accent1"/>
              </a:effectRef>
              <a:fontRef idx="minor"/>
            </p:style>
          </p:sp>
          <p:sp>
            <p:nvSpPr>
              <p:cNvPr id="1917" name="Line 44"/>
              <p:cNvSpPr/>
              <p:nvPr/>
            </p:nvSpPr>
            <p:spPr>
              <a:xfrm>
                <a:off x="7013160" y="5699160"/>
                <a:ext cx="360" cy="91440"/>
              </a:xfrm>
              <a:prstGeom prst="line">
                <a:avLst/>
              </a:prstGeom>
              <a:ln>
                <a:round/>
              </a:ln>
            </p:spPr>
            <p:style>
              <a:lnRef idx="2">
                <a:schemeClr val="accent1"/>
              </a:lnRef>
              <a:fillRef idx="0">
                <a:schemeClr val="accent1"/>
              </a:fillRef>
              <a:effectRef idx="1">
                <a:schemeClr val="accent1"/>
              </a:effectRef>
              <a:fontRef idx="minor"/>
            </p:style>
          </p:sp>
        </p:grpSp>
        <p:sp>
          <p:nvSpPr>
            <p:cNvPr id="1918" name="CustomShape 45"/>
            <p:cNvSpPr/>
            <p:nvPr/>
          </p:nvSpPr>
          <p:spPr>
            <a:xfrm>
              <a:off x="4349880" y="560196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19" name="CustomShape 46"/>
            <p:cNvSpPr/>
            <p:nvPr/>
          </p:nvSpPr>
          <p:spPr>
            <a:xfrm>
              <a:off x="3829680" y="56232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20" name="CustomShape 47"/>
            <p:cNvSpPr/>
            <p:nvPr/>
          </p:nvSpPr>
          <p:spPr>
            <a:xfrm>
              <a:off x="4798080" y="597384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21" name="CustomShape 48"/>
            <p:cNvSpPr/>
            <p:nvPr/>
          </p:nvSpPr>
          <p:spPr>
            <a:xfrm>
              <a:off x="4020480" y="597384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22" name="CustomShape 49"/>
            <p:cNvSpPr/>
            <p:nvPr/>
          </p:nvSpPr>
          <p:spPr>
            <a:xfrm>
              <a:off x="4546800" y="57394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23" name="CustomShape 50"/>
            <p:cNvSpPr/>
            <p:nvPr/>
          </p:nvSpPr>
          <p:spPr>
            <a:xfrm flipV="1">
              <a:off x="4926600" y="530964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24" name="CustomShape 51"/>
            <p:cNvSpPr/>
            <p:nvPr/>
          </p:nvSpPr>
          <p:spPr>
            <a:xfrm>
              <a:off x="2115720" y="4676400"/>
              <a:ext cx="9990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1. search</a:t>
              </a:r>
              <a:endParaRPr b="0" lang="en-GB" sz="1400" spc="-1" strike="noStrike">
                <a:latin typeface="Arial"/>
              </a:endParaRPr>
            </a:p>
          </p:txBody>
        </p:sp>
        <p:sp>
          <p:nvSpPr>
            <p:cNvPr id="1925" name="CustomShape 52"/>
            <p:cNvSpPr/>
            <p:nvPr/>
          </p:nvSpPr>
          <p:spPr>
            <a:xfrm>
              <a:off x="2130480" y="5601960"/>
              <a:ext cx="9151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2. insert</a:t>
              </a:r>
              <a:endParaRPr b="0" lang="en-GB" sz="1400" spc="-1" strike="noStrike">
                <a:latin typeface="Arial"/>
              </a:endParaRPr>
            </a:p>
          </p:txBody>
        </p:sp>
        <p:grpSp>
          <p:nvGrpSpPr>
            <p:cNvPr id="1926" name="Group 53"/>
            <p:cNvGrpSpPr/>
            <p:nvPr/>
          </p:nvGrpSpPr>
          <p:grpSpPr>
            <a:xfrm>
              <a:off x="4941720" y="5605200"/>
              <a:ext cx="983520" cy="268200"/>
              <a:chOff x="4941720" y="5605200"/>
              <a:chExt cx="983520" cy="268200"/>
            </a:xfrm>
          </p:grpSpPr>
          <p:grpSp>
            <p:nvGrpSpPr>
              <p:cNvPr id="1927" name="Group 54"/>
              <p:cNvGrpSpPr/>
              <p:nvPr/>
            </p:nvGrpSpPr>
            <p:grpSpPr>
              <a:xfrm>
                <a:off x="4941720" y="5605200"/>
                <a:ext cx="740520" cy="268200"/>
                <a:chOff x="4941720" y="5605200"/>
                <a:chExt cx="740520" cy="268200"/>
              </a:xfrm>
            </p:grpSpPr>
            <p:sp>
              <p:nvSpPr>
                <p:cNvPr id="1928" name="CustomShape 55"/>
                <p:cNvSpPr/>
                <p:nvPr/>
              </p:nvSpPr>
              <p:spPr>
                <a:xfrm>
                  <a:off x="4941720" y="5605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929" name="CustomShape 56"/>
                <p:cNvSpPr/>
                <p:nvPr/>
              </p:nvSpPr>
              <p:spPr>
                <a:xfrm>
                  <a:off x="5417640" y="5605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30" name="CustomShape 57"/>
              <p:cNvSpPr/>
              <p:nvPr/>
            </p:nvSpPr>
            <p:spPr>
              <a:xfrm>
                <a:off x="5545800" y="57423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31" name="Group 58"/>
            <p:cNvGrpSpPr/>
            <p:nvPr/>
          </p:nvGrpSpPr>
          <p:grpSpPr>
            <a:xfrm>
              <a:off x="5937480" y="4720320"/>
              <a:ext cx="82440" cy="186840"/>
              <a:chOff x="5937480" y="4720320"/>
              <a:chExt cx="82440" cy="186840"/>
            </a:xfrm>
          </p:grpSpPr>
          <p:sp>
            <p:nvSpPr>
              <p:cNvPr id="1932" name="Line 59"/>
              <p:cNvSpPr/>
              <p:nvPr/>
            </p:nvSpPr>
            <p:spPr>
              <a:xfrm>
                <a:off x="5937480" y="4720320"/>
                <a:ext cx="360" cy="186840"/>
              </a:xfrm>
              <a:prstGeom prst="line">
                <a:avLst/>
              </a:prstGeom>
              <a:ln>
                <a:round/>
              </a:ln>
            </p:spPr>
            <p:style>
              <a:lnRef idx="2">
                <a:schemeClr val="accent1"/>
              </a:lnRef>
              <a:fillRef idx="0">
                <a:schemeClr val="accent1"/>
              </a:fillRef>
              <a:effectRef idx="1">
                <a:schemeClr val="accent1"/>
              </a:effectRef>
              <a:fontRef idx="minor"/>
            </p:style>
          </p:sp>
          <p:sp>
            <p:nvSpPr>
              <p:cNvPr id="1933" name="Line 60"/>
              <p:cNvSpPr/>
              <p:nvPr/>
            </p:nvSpPr>
            <p:spPr>
              <a:xfrm>
                <a:off x="5978520" y="4748040"/>
                <a:ext cx="360" cy="131400"/>
              </a:xfrm>
              <a:prstGeom prst="line">
                <a:avLst/>
              </a:prstGeom>
              <a:ln>
                <a:round/>
              </a:ln>
            </p:spPr>
            <p:style>
              <a:lnRef idx="2">
                <a:schemeClr val="accent1"/>
              </a:lnRef>
              <a:fillRef idx="0">
                <a:schemeClr val="accent1"/>
              </a:fillRef>
              <a:effectRef idx="1">
                <a:schemeClr val="accent1"/>
              </a:effectRef>
              <a:fontRef idx="minor"/>
            </p:style>
          </p:sp>
          <p:sp>
            <p:nvSpPr>
              <p:cNvPr id="1934" name="Line 61"/>
              <p:cNvSpPr/>
              <p:nvPr/>
            </p:nvSpPr>
            <p:spPr>
              <a:xfrm>
                <a:off x="6019560" y="4768200"/>
                <a:ext cx="360" cy="91080"/>
              </a:xfrm>
              <a:prstGeom prst="line">
                <a:avLst/>
              </a:prstGeom>
              <a:ln>
                <a:round/>
              </a:ln>
            </p:spPr>
            <p:style>
              <a:lnRef idx="2">
                <a:schemeClr val="accent1"/>
              </a:lnRef>
              <a:fillRef idx="0">
                <a:schemeClr val="accent1"/>
              </a:fillRef>
              <a:effectRef idx="1">
                <a:schemeClr val="accent1"/>
              </a:effectRef>
              <a:fontRef idx="minor"/>
            </p:style>
          </p:sp>
        </p:grpSp>
        <p:grpSp>
          <p:nvGrpSpPr>
            <p:cNvPr id="1935" name="Group 62"/>
            <p:cNvGrpSpPr/>
            <p:nvPr/>
          </p:nvGrpSpPr>
          <p:grpSpPr>
            <a:xfrm>
              <a:off x="4941720" y="4673880"/>
              <a:ext cx="983520" cy="268200"/>
              <a:chOff x="4941720" y="4673880"/>
              <a:chExt cx="983520" cy="268200"/>
            </a:xfrm>
          </p:grpSpPr>
          <p:grpSp>
            <p:nvGrpSpPr>
              <p:cNvPr id="1936" name="Group 63"/>
              <p:cNvGrpSpPr/>
              <p:nvPr/>
            </p:nvGrpSpPr>
            <p:grpSpPr>
              <a:xfrm>
                <a:off x="4941720" y="4673880"/>
                <a:ext cx="740520" cy="268200"/>
                <a:chOff x="4941720" y="4673880"/>
                <a:chExt cx="740520" cy="268200"/>
              </a:xfrm>
            </p:grpSpPr>
            <p:sp>
              <p:nvSpPr>
                <p:cNvPr id="1937" name="CustomShape 64"/>
                <p:cNvSpPr/>
                <p:nvPr/>
              </p:nvSpPr>
              <p:spPr>
                <a:xfrm>
                  <a:off x="4941720" y="46738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938" name="CustomShape 65"/>
                <p:cNvSpPr/>
                <p:nvPr/>
              </p:nvSpPr>
              <p:spPr>
                <a:xfrm>
                  <a:off x="5417640" y="46738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39" name="CustomShape 66"/>
              <p:cNvSpPr/>
              <p:nvPr/>
            </p:nvSpPr>
            <p:spPr>
              <a:xfrm>
                <a:off x="5545800" y="48114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40" name="Group 67"/>
            <p:cNvGrpSpPr/>
            <p:nvPr/>
          </p:nvGrpSpPr>
          <p:grpSpPr>
            <a:xfrm>
              <a:off x="5925600" y="5605200"/>
              <a:ext cx="983520" cy="268200"/>
              <a:chOff x="5925600" y="5605200"/>
              <a:chExt cx="983520" cy="268200"/>
            </a:xfrm>
          </p:grpSpPr>
          <p:grpSp>
            <p:nvGrpSpPr>
              <p:cNvPr id="1941" name="Group 68"/>
              <p:cNvGrpSpPr/>
              <p:nvPr/>
            </p:nvGrpSpPr>
            <p:grpSpPr>
              <a:xfrm>
                <a:off x="5925600" y="5605200"/>
                <a:ext cx="740880" cy="268200"/>
                <a:chOff x="5925600" y="5605200"/>
                <a:chExt cx="740880" cy="268200"/>
              </a:xfrm>
            </p:grpSpPr>
            <p:sp>
              <p:nvSpPr>
                <p:cNvPr id="1942" name="CustomShape 69"/>
                <p:cNvSpPr/>
                <p:nvPr/>
              </p:nvSpPr>
              <p:spPr>
                <a:xfrm>
                  <a:off x="5925600" y="5605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943" name="CustomShape 70"/>
                <p:cNvSpPr/>
                <p:nvPr/>
              </p:nvSpPr>
              <p:spPr>
                <a:xfrm>
                  <a:off x="6401880" y="5605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44" name="CustomShape 71"/>
              <p:cNvSpPr/>
              <p:nvPr/>
            </p:nvSpPr>
            <p:spPr>
              <a:xfrm>
                <a:off x="6529680" y="57423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1945" name="CustomShape 7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956AB89-4829-418A-AA14-D73B464077A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31" dur="indefinite" restart="never" nodeType="tmRoot">
          <p:childTnLst>
            <p:seq>
              <p:cTn id="1632" dur="indefinite" nodeType="mainSeq">
                <p:childTnLst>
                  <p:par>
                    <p:cTn id="1633" fill="hold">
                      <p:stCondLst>
                        <p:cond delay="indefinite"/>
                      </p:stCondLst>
                      <p:childTnLst>
                        <p:par>
                          <p:cTn id="1634" fill="hold">
                            <p:stCondLst>
                              <p:cond delay="0"/>
                            </p:stCondLst>
                            <p:childTnLst>
                              <p:par>
                                <p:cTn id="1635" nodeType="clickEffect" fill="hold" presetClass="entr" presetID="1">
                                  <p:stCondLst>
                                    <p:cond delay="0"/>
                                  </p:stCondLst>
                                  <p:childTnLst>
                                    <p:set>
                                      <p:cBhvr>
                                        <p:cTn id="1636" dur="1" fill="hold">
                                          <p:stCondLst>
                                            <p:cond delay="0"/>
                                          </p:stCondLst>
                                        </p:cTn>
                                        <p:tgtEl>
                                          <p:spTgt spid="190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Sorted Linked List</a:t>
            </a:r>
            <a:endParaRPr b="0" lang="en-GB" sz="4400" spc="-1" strike="noStrike">
              <a:latin typeface="Arial"/>
            </a:endParaRPr>
          </a:p>
        </p:txBody>
      </p:sp>
      <p:grpSp>
        <p:nvGrpSpPr>
          <p:cNvPr id="1947" name="Group 2"/>
          <p:cNvGrpSpPr/>
          <p:nvPr/>
        </p:nvGrpSpPr>
        <p:grpSpPr>
          <a:xfrm>
            <a:off x="760680" y="1351440"/>
            <a:ext cx="7783920" cy="1925280"/>
            <a:chOff x="760680" y="1351440"/>
            <a:chExt cx="7783920" cy="1925280"/>
          </a:xfrm>
        </p:grpSpPr>
        <p:sp>
          <p:nvSpPr>
            <p:cNvPr id="1948" name="CustomShape 3"/>
            <p:cNvSpPr/>
            <p:nvPr/>
          </p:nvSpPr>
          <p:spPr>
            <a:xfrm>
              <a:off x="760680" y="1351440"/>
              <a:ext cx="7783920" cy="1925280"/>
            </a:xfrm>
            <a:prstGeom prst="rect">
              <a:avLst/>
            </a:prstGeom>
            <a:solidFill>
              <a:schemeClr val="bg1">
                <a:lumMod val="95000"/>
              </a:schemeClr>
            </a:solid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49" name="CustomShape 4"/>
            <p:cNvSpPr/>
            <p:nvPr/>
          </p:nvSpPr>
          <p:spPr>
            <a:xfrm>
              <a:off x="3724560" y="156924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50" name="CustomShape 5"/>
            <p:cNvSpPr/>
            <p:nvPr/>
          </p:nvSpPr>
          <p:spPr>
            <a:xfrm>
              <a:off x="3204360" y="15904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51" name="CustomShape 6"/>
            <p:cNvSpPr/>
            <p:nvPr/>
          </p:nvSpPr>
          <p:spPr>
            <a:xfrm>
              <a:off x="3709440" y="194112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52" name="CustomShape 7"/>
            <p:cNvSpPr/>
            <p:nvPr/>
          </p:nvSpPr>
          <p:spPr>
            <a:xfrm>
              <a:off x="2931840" y="194112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53" name="CustomShape 8"/>
            <p:cNvSpPr/>
            <p:nvPr/>
          </p:nvSpPr>
          <p:spPr>
            <a:xfrm>
              <a:off x="3921120" y="17064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54" name="CustomShape 9"/>
            <p:cNvSpPr/>
            <p:nvPr/>
          </p:nvSpPr>
          <p:spPr>
            <a:xfrm flipV="1">
              <a:off x="3837960" y="127692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55" name="CustomShape 10"/>
            <p:cNvSpPr/>
            <p:nvPr/>
          </p:nvSpPr>
          <p:spPr>
            <a:xfrm>
              <a:off x="804960" y="1551240"/>
              <a:ext cx="1061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 23:</a:t>
              </a:r>
              <a:endParaRPr b="0" lang="en-GB" sz="1800" spc="-1" strike="noStrike">
                <a:latin typeface="Arial"/>
              </a:endParaRPr>
            </a:p>
          </p:txBody>
        </p:sp>
        <p:sp>
          <p:nvSpPr>
            <p:cNvPr id="1956" name="CustomShape 11"/>
            <p:cNvSpPr/>
            <p:nvPr/>
          </p:nvSpPr>
          <p:spPr>
            <a:xfrm>
              <a:off x="3727080" y="249480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1957" name="CustomShape 12"/>
            <p:cNvSpPr/>
            <p:nvPr/>
          </p:nvSpPr>
          <p:spPr>
            <a:xfrm>
              <a:off x="3206880" y="25160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1958" name="CustomShape 13"/>
            <p:cNvSpPr/>
            <p:nvPr/>
          </p:nvSpPr>
          <p:spPr>
            <a:xfrm>
              <a:off x="3711960" y="28666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1959" name="CustomShape 14"/>
            <p:cNvSpPr/>
            <p:nvPr/>
          </p:nvSpPr>
          <p:spPr>
            <a:xfrm>
              <a:off x="2934360" y="286668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1960" name="CustomShape 15"/>
            <p:cNvSpPr/>
            <p:nvPr/>
          </p:nvSpPr>
          <p:spPr>
            <a:xfrm>
              <a:off x="3923640" y="26323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61" name="CustomShape 16"/>
            <p:cNvSpPr/>
            <p:nvPr/>
          </p:nvSpPr>
          <p:spPr>
            <a:xfrm flipV="1">
              <a:off x="3840480" y="220248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962" name="CustomShape 17"/>
            <p:cNvSpPr/>
            <p:nvPr/>
          </p:nvSpPr>
          <p:spPr>
            <a:xfrm>
              <a:off x="1897200" y="1569240"/>
              <a:ext cx="9990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1. search</a:t>
              </a:r>
              <a:endParaRPr b="0" lang="en-GB" sz="1400" spc="-1" strike="noStrike">
                <a:latin typeface="Arial"/>
              </a:endParaRPr>
            </a:p>
          </p:txBody>
        </p:sp>
        <p:sp>
          <p:nvSpPr>
            <p:cNvPr id="1963" name="CustomShape 18"/>
            <p:cNvSpPr/>
            <p:nvPr/>
          </p:nvSpPr>
          <p:spPr>
            <a:xfrm>
              <a:off x="1911960" y="2494800"/>
              <a:ext cx="9151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2. insert</a:t>
              </a:r>
              <a:endParaRPr b="0" lang="en-GB" sz="1400" spc="-1" strike="noStrike">
                <a:latin typeface="Arial"/>
              </a:endParaRPr>
            </a:p>
          </p:txBody>
        </p:sp>
        <p:grpSp>
          <p:nvGrpSpPr>
            <p:cNvPr id="1964" name="Group 19"/>
            <p:cNvGrpSpPr/>
            <p:nvPr/>
          </p:nvGrpSpPr>
          <p:grpSpPr>
            <a:xfrm>
              <a:off x="6307920" y="1615680"/>
              <a:ext cx="82800" cy="186480"/>
              <a:chOff x="6307920" y="1615680"/>
              <a:chExt cx="82800" cy="186480"/>
            </a:xfrm>
          </p:grpSpPr>
          <p:sp>
            <p:nvSpPr>
              <p:cNvPr id="1965" name="Line 20"/>
              <p:cNvSpPr/>
              <p:nvPr/>
            </p:nvSpPr>
            <p:spPr>
              <a:xfrm>
                <a:off x="6307920" y="1615680"/>
                <a:ext cx="360" cy="186480"/>
              </a:xfrm>
              <a:prstGeom prst="line">
                <a:avLst/>
              </a:prstGeom>
              <a:ln>
                <a:round/>
              </a:ln>
            </p:spPr>
            <p:style>
              <a:lnRef idx="2">
                <a:schemeClr val="accent1"/>
              </a:lnRef>
              <a:fillRef idx="0">
                <a:schemeClr val="accent1"/>
              </a:fillRef>
              <a:effectRef idx="1">
                <a:schemeClr val="accent1"/>
              </a:effectRef>
              <a:fontRef idx="minor"/>
            </p:style>
          </p:sp>
          <p:sp>
            <p:nvSpPr>
              <p:cNvPr id="1966" name="Line 21"/>
              <p:cNvSpPr/>
              <p:nvPr/>
            </p:nvSpPr>
            <p:spPr>
              <a:xfrm>
                <a:off x="6348960" y="1643400"/>
                <a:ext cx="360" cy="131040"/>
              </a:xfrm>
              <a:prstGeom prst="line">
                <a:avLst/>
              </a:prstGeom>
              <a:ln>
                <a:round/>
              </a:ln>
            </p:spPr>
            <p:style>
              <a:lnRef idx="2">
                <a:schemeClr val="accent1"/>
              </a:lnRef>
              <a:fillRef idx="0">
                <a:schemeClr val="accent1"/>
              </a:fillRef>
              <a:effectRef idx="1">
                <a:schemeClr val="accent1"/>
              </a:effectRef>
              <a:fontRef idx="minor"/>
            </p:style>
          </p:sp>
          <p:sp>
            <p:nvSpPr>
              <p:cNvPr id="1967" name="Line 22"/>
              <p:cNvSpPr/>
              <p:nvPr/>
            </p:nvSpPr>
            <p:spPr>
              <a:xfrm>
                <a:off x="6390360" y="1663200"/>
                <a:ext cx="360" cy="91440"/>
              </a:xfrm>
              <a:prstGeom prst="line">
                <a:avLst/>
              </a:prstGeom>
              <a:ln>
                <a:round/>
              </a:ln>
            </p:spPr>
            <p:style>
              <a:lnRef idx="2">
                <a:schemeClr val="accent1"/>
              </a:lnRef>
              <a:fillRef idx="0">
                <a:schemeClr val="accent1"/>
              </a:fillRef>
              <a:effectRef idx="1">
                <a:schemeClr val="accent1"/>
              </a:effectRef>
              <a:fontRef idx="minor"/>
            </p:style>
          </p:sp>
        </p:grpSp>
        <p:grpSp>
          <p:nvGrpSpPr>
            <p:cNvPr id="1968" name="Group 23"/>
            <p:cNvGrpSpPr/>
            <p:nvPr/>
          </p:nvGrpSpPr>
          <p:grpSpPr>
            <a:xfrm>
              <a:off x="4318560" y="1569240"/>
              <a:ext cx="983520" cy="268200"/>
              <a:chOff x="4318560" y="1569240"/>
              <a:chExt cx="983520" cy="268200"/>
            </a:xfrm>
          </p:grpSpPr>
          <p:grpSp>
            <p:nvGrpSpPr>
              <p:cNvPr id="1969" name="Group 24"/>
              <p:cNvGrpSpPr/>
              <p:nvPr/>
            </p:nvGrpSpPr>
            <p:grpSpPr>
              <a:xfrm>
                <a:off x="4318560" y="1569240"/>
                <a:ext cx="740880" cy="268200"/>
                <a:chOff x="4318560" y="1569240"/>
                <a:chExt cx="740880" cy="268200"/>
              </a:xfrm>
            </p:grpSpPr>
            <p:sp>
              <p:nvSpPr>
                <p:cNvPr id="1970" name="CustomShape 25"/>
                <p:cNvSpPr/>
                <p:nvPr/>
              </p:nvSpPr>
              <p:spPr>
                <a:xfrm>
                  <a:off x="4318560" y="156924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971" name="CustomShape 26"/>
                <p:cNvSpPr/>
                <p:nvPr/>
              </p:nvSpPr>
              <p:spPr>
                <a:xfrm>
                  <a:off x="4794840" y="156924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72" name="CustomShape 27"/>
              <p:cNvSpPr/>
              <p:nvPr/>
            </p:nvSpPr>
            <p:spPr>
              <a:xfrm>
                <a:off x="4922640" y="17064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73" name="Group 28"/>
            <p:cNvGrpSpPr/>
            <p:nvPr/>
          </p:nvGrpSpPr>
          <p:grpSpPr>
            <a:xfrm>
              <a:off x="5302800" y="1569240"/>
              <a:ext cx="983160" cy="268200"/>
              <a:chOff x="5302800" y="1569240"/>
              <a:chExt cx="983160" cy="268200"/>
            </a:xfrm>
          </p:grpSpPr>
          <p:grpSp>
            <p:nvGrpSpPr>
              <p:cNvPr id="1974" name="Group 29"/>
              <p:cNvGrpSpPr/>
              <p:nvPr/>
            </p:nvGrpSpPr>
            <p:grpSpPr>
              <a:xfrm>
                <a:off x="5302800" y="1569240"/>
                <a:ext cx="740520" cy="268200"/>
                <a:chOff x="5302800" y="1569240"/>
                <a:chExt cx="740520" cy="268200"/>
              </a:xfrm>
            </p:grpSpPr>
            <p:sp>
              <p:nvSpPr>
                <p:cNvPr id="1975" name="CustomShape 30"/>
                <p:cNvSpPr/>
                <p:nvPr/>
              </p:nvSpPr>
              <p:spPr>
                <a:xfrm>
                  <a:off x="5302800" y="156924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976" name="CustomShape 31"/>
                <p:cNvSpPr/>
                <p:nvPr/>
              </p:nvSpPr>
              <p:spPr>
                <a:xfrm>
                  <a:off x="5778720" y="156924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77" name="CustomShape 32"/>
              <p:cNvSpPr/>
              <p:nvPr/>
            </p:nvSpPr>
            <p:spPr>
              <a:xfrm>
                <a:off x="5906520" y="17064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78" name="Group 33"/>
            <p:cNvGrpSpPr/>
            <p:nvPr/>
          </p:nvGrpSpPr>
          <p:grpSpPr>
            <a:xfrm>
              <a:off x="4318560" y="2497680"/>
              <a:ext cx="983520" cy="268200"/>
              <a:chOff x="4318560" y="2497680"/>
              <a:chExt cx="983520" cy="268200"/>
            </a:xfrm>
          </p:grpSpPr>
          <p:grpSp>
            <p:nvGrpSpPr>
              <p:cNvPr id="1979" name="Group 34"/>
              <p:cNvGrpSpPr/>
              <p:nvPr/>
            </p:nvGrpSpPr>
            <p:grpSpPr>
              <a:xfrm>
                <a:off x="4318560" y="2497680"/>
                <a:ext cx="740880" cy="268200"/>
                <a:chOff x="4318560" y="2497680"/>
                <a:chExt cx="740880" cy="268200"/>
              </a:xfrm>
            </p:grpSpPr>
            <p:sp>
              <p:nvSpPr>
                <p:cNvPr id="1980" name="CustomShape 35"/>
                <p:cNvSpPr/>
                <p:nvPr/>
              </p:nvSpPr>
              <p:spPr>
                <a:xfrm>
                  <a:off x="4318560" y="24976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1981" name="CustomShape 36"/>
                <p:cNvSpPr/>
                <p:nvPr/>
              </p:nvSpPr>
              <p:spPr>
                <a:xfrm>
                  <a:off x="4794840" y="24976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82" name="CustomShape 37"/>
              <p:cNvSpPr/>
              <p:nvPr/>
            </p:nvSpPr>
            <p:spPr>
              <a:xfrm>
                <a:off x="4922640" y="26352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83" name="Group 38"/>
            <p:cNvGrpSpPr/>
            <p:nvPr/>
          </p:nvGrpSpPr>
          <p:grpSpPr>
            <a:xfrm>
              <a:off x="7292160" y="2546640"/>
              <a:ext cx="82440" cy="186840"/>
              <a:chOff x="7292160" y="2546640"/>
              <a:chExt cx="82440" cy="186840"/>
            </a:xfrm>
          </p:grpSpPr>
          <p:sp>
            <p:nvSpPr>
              <p:cNvPr id="1984" name="Line 39"/>
              <p:cNvSpPr/>
              <p:nvPr/>
            </p:nvSpPr>
            <p:spPr>
              <a:xfrm>
                <a:off x="7292160" y="2546640"/>
                <a:ext cx="360" cy="186840"/>
              </a:xfrm>
              <a:prstGeom prst="line">
                <a:avLst/>
              </a:prstGeom>
              <a:ln>
                <a:round/>
              </a:ln>
            </p:spPr>
            <p:style>
              <a:lnRef idx="2">
                <a:schemeClr val="accent1"/>
              </a:lnRef>
              <a:fillRef idx="0">
                <a:schemeClr val="accent1"/>
              </a:fillRef>
              <a:effectRef idx="1">
                <a:schemeClr val="accent1"/>
              </a:effectRef>
              <a:fontRef idx="minor"/>
            </p:style>
          </p:sp>
          <p:sp>
            <p:nvSpPr>
              <p:cNvPr id="1985" name="Line 40"/>
              <p:cNvSpPr/>
              <p:nvPr/>
            </p:nvSpPr>
            <p:spPr>
              <a:xfrm>
                <a:off x="7333200" y="2574360"/>
                <a:ext cx="360" cy="131400"/>
              </a:xfrm>
              <a:prstGeom prst="line">
                <a:avLst/>
              </a:prstGeom>
              <a:ln>
                <a:round/>
              </a:ln>
            </p:spPr>
            <p:style>
              <a:lnRef idx="2">
                <a:schemeClr val="accent1"/>
              </a:lnRef>
              <a:fillRef idx="0">
                <a:schemeClr val="accent1"/>
              </a:fillRef>
              <a:effectRef idx="1">
                <a:schemeClr val="accent1"/>
              </a:effectRef>
              <a:fontRef idx="minor"/>
            </p:style>
          </p:sp>
          <p:sp>
            <p:nvSpPr>
              <p:cNvPr id="1986" name="Line 41"/>
              <p:cNvSpPr/>
              <p:nvPr/>
            </p:nvSpPr>
            <p:spPr>
              <a:xfrm>
                <a:off x="7374240" y="2594520"/>
                <a:ext cx="360" cy="91080"/>
              </a:xfrm>
              <a:prstGeom prst="line">
                <a:avLst/>
              </a:prstGeom>
              <a:ln>
                <a:round/>
              </a:ln>
            </p:spPr>
            <p:style>
              <a:lnRef idx="2">
                <a:schemeClr val="accent1"/>
              </a:lnRef>
              <a:fillRef idx="0">
                <a:schemeClr val="accent1"/>
              </a:fillRef>
              <a:effectRef idx="1">
                <a:schemeClr val="accent1"/>
              </a:effectRef>
              <a:fontRef idx="minor"/>
            </p:style>
          </p:sp>
        </p:grpSp>
        <p:grpSp>
          <p:nvGrpSpPr>
            <p:cNvPr id="1987" name="Group 42"/>
            <p:cNvGrpSpPr/>
            <p:nvPr/>
          </p:nvGrpSpPr>
          <p:grpSpPr>
            <a:xfrm>
              <a:off x="5302800" y="2500200"/>
              <a:ext cx="983160" cy="268200"/>
              <a:chOff x="5302800" y="2500200"/>
              <a:chExt cx="983160" cy="268200"/>
            </a:xfrm>
          </p:grpSpPr>
          <p:grpSp>
            <p:nvGrpSpPr>
              <p:cNvPr id="1988" name="Group 43"/>
              <p:cNvGrpSpPr/>
              <p:nvPr/>
            </p:nvGrpSpPr>
            <p:grpSpPr>
              <a:xfrm>
                <a:off x="5302800" y="2500200"/>
                <a:ext cx="740520" cy="268200"/>
                <a:chOff x="5302800" y="2500200"/>
                <a:chExt cx="740520" cy="268200"/>
              </a:xfrm>
            </p:grpSpPr>
            <p:sp>
              <p:nvSpPr>
                <p:cNvPr id="1989" name="CustomShape 44"/>
                <p:cNvSpPr/>
                <p:nvPr/>
              </p:nvSpPr>
              <p:spPr>
                <a:xfrm>
                  <a:off x="5302800" y="2500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1990" name="CustomShape 45"/>
                <p:cNvSpPr/>
                <p:nvPr/>
              </p:nvSpPr>
              <p:spPr>
                <a:xfrm>
                  <a:off x="5778720" y="2500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91" name="CustomShape 46"/>
              <p:cNvSpPr/>
              <p:nvPr/>
            </p:nvSpPr>
            <p:spPr>
              <a:xfrm>
                <a:off x="5906520" y="2637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992" name="Group 47"/>
            <p:cNvGrpSpPr/>
            <p:nvPr/>
          </p:nvGrpSpPr>
          <p:grpSpPr>
            <a:xfrm>
              <a:off x="6286680" y="2500200"/>
              <a:ext cx="983520" cy="268200"/>
              <a:chOff x="6286680" y="2500200"/>
              <a:chExt cx="983520" cy="268200"/>
            </a:xfrm>
          </p:grpSpPr>
          <p:grpSp>
            <p:nvGrpSpPr>
              <p:cNvPr id="1993" name="Group 48"/>
              <p:cNvGrpSpPr/>
              <p:nvPr/>
            </p:nvGrpSpPr>
            <p:grpSpPr>
              <a:xfrm>
                <a:off x="6286680" y="2500200"/>
                <a:ext cx="740520" cy="268200"/>
                <a:chOff x="6286680" y="2500200"/>
                <a:chExt cx="740520" cy="268200"/>
              </a:xfrm>
            </p:grpSpPr>
            <p:sp>
              <p:nvSpPr>
                <p:cNvPr id="1994" name="CustomShape 49"/>
                <p:cNvSpPr/>
                <p:nvPr/>
              </p:nvSpPr>
              <p:spPr>
                <a:xfrm>
                  <a:off x="6286680" y="25002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1995" name="CustomShape 50"/>
                <p:cNvSpPr/>
                <p:nvPr/>
              </p:nvSpPr>
              <p:spPr>
                <a:xfrm>
                  <a:off x="6762600" y="25002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1996" name="CustomShape 51"/>
              <p:cNvSpPr/>
              <p:nvPr/>
            </p:nvSpPr>
            <p:spPr>
              <a:xfrm>
                <a:off x="6890760" y="263772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grpSp>
        <p:nvGrpSpPr>
          <p:cNvPr id="1997" name="Group 52"/>
          <p:cNvGrpSpPr/>
          <p:nvPr/>
        </p:nvGrpSpPr>
        <p:grpSpPr>
          <a:xfrm>
            <a:off x="760680" y="3277440"/>
            <a:ext cx="7908840" cy="2610720"/>
            <a:chOff x="760680" y="3277440"/>
            <a:chExt cx="7908840" cy="2610720"/>
          </a:xfrm>
        </p:grpSpPr>
        <p:sp>
          <p:nvSpPr>
            <p:cNvPr id="1998" name="CustomShape 53"/>
            <p:cNvSpPr/>
            <p:nvPr/>
          </p:nvSpPr>
          <p:spPr>
            <a:xfrm>
              <a:off x="760680" y="3277440"/>
              <a:ext cx="7783920" cy="1925280"/>
            </a:xfrm>
            <a:prstGeom prst="rect">
              <a:avLst/>
            </a:prstGeom>
            <a:noFill/>
            <a:ln>
              <a:solidFill>
                <a:schemeClr val="bg1">
                  <a:lumMod val="50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99" name="CustomShape 54"/>
            <p:cNvSpPr/>
            <p:nvPr/>
          </p:nvSpPr>
          <p:spPr>
            <a:xfrm>
              <a:off x="3724560" y="349488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000" name="CustomShape 55"/>
            <p:cNvSpPr/>
            <p:nvPr/>
          </p:nvSpPr>
          <p:spPr>
            <a:xfrm>
              <a:off x="3204360" y="35164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001" name="CustomShape 56"/>
            <p:cNvSpPr/>
            <p:nvPr/>
          </p:nvSpPr>
          <p:spPr>
            <a:xfrm>
              <a:off x="4172400" y="386712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2002" name="CustomShape 57"/>
            <p:cNvSpPr/>
            <p:nvPr/>
          </p:nvSpPr>
          <p:spPr>
            <a:xfrm>
              <a:off x="3394800" y="386712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2003" name="CustomShape 58"/>
            <p:cNvSpPr/>
            <p:nvPr/>
          </p:nvSpPr>
          <p:spPr>
            <a:xfrm>
              <a:off x="3921120" y="36324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04" name="CustomShape 59"/>
            <p:cNvSpPr/>
            <p:nvPr/>
          </p:nvSpPr>
          <p:spPr>
            <a:xfrm flipV="1">
              <a:off x="4300920" y="320256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005" name="CustomShape 60"/>
            <p:cNvSpPr/>
            <p:nvPr/>
          </p:nvSpPr>
          <p:spPr>
            <a:xfrm>
              <a:off x="804960" y="3477240"/>
              <a:ext cx="1061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Add 38:</a:t>
              </a:r>
              <a:endParaRPr b="0" lang="en-GB" sz="1800" spc="-1" strike="noStrike">
                <a:latin typeface="Arial"/>
              </a:endParaRPr>
            </a:p>
          </p:txBody>
        </p:sp>
        <p:sp>
          <p:nvSpPr>
            <p:cNvPr id="2006" name="CustomShape 61"/>
            <p:cNvSpPr/>
            <p:nvPr/>
          </p:nvSpPr>
          <p:spPr>
            <a:xfrm>
              <a:off x="3727080" y="442080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007" name="CustomShape 62"/>
            <p:cNvSpPr/>
            <p:nvPr/>
          </p:nvSpPr>
          <p:spPr>
            <a:xfrm>
              <a:off x="3206880" y="444204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008" name="CustomShape 63"/>
            <p:cNvSpPr/>
            <p:nvPr/>
          </p:nvSpPr>
          <p:spPr>
            <a:xfrm>
              <a:off x="4174920" y="479268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2009" name="CustomShape 64"/>
            <p:cNvSpPr/>
            <p:nvPr/>
          </p:nvSpPr>
          <p:spPr>
            <a:xfrm>
              <a:off x="3397320" y="4792680"/>
              <a:ext cx="9644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current</a:t>
              </a:r>
              <a:endParaRPr b="0" lang="en-GB" sz="1200" spc="-1" strike="noStrike">
                <a:latin typeface="Arial"/>
              </a:endParaRPr>
            </a:p>
          </p:txBody>
        </p:sp>
        <p:sp>
          <p:nvSpPr>
            <p:cNvPr id="2010" name="CustomShape 65"/>
            <p:cNvSpPr/>
            <p:nvPr/>
          </p:nvSpPr>
          <p:spPr>
            <a:xfrm>
              <a:off x="3923640" y="45579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11" name="CustomShape 66"/>
            <p:cNvSpPr/>
            <p:nvPr/>
          </p:nvSpPr>
          <p:spPr>
            <a:xfrm flipV="1">
              <a:off x="4303800" y="412812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012" name="CustomShape 67"/>
            <p:cNvSpPr/>
            <p:nvPr/>
          </p:nvSpPr>
          <p:spPr>
            <a:xfrm>
              <a:off x="1897200" y="3494880"/>
              <a:ext cx="99900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1. search</a:t>
              </a:r>
              <a:endParaRPr b="0" lang="en-GB" sz="1400" spc="-1" strike="noStrike">
                <a:latin typeface="Arial"/>
              </a:endParaRPr>
            </a:p>
          </p:txBody>
        </p:sp>
        <p:sp>
          <p:nvSpPr>
            <p:cNvPr id="2013" name="CustomShape 68"/>
            <p:cNvSpPr/>
            <p:nvPr/>
          </p:nvSpPr>
          <p:spPr>
            <a:xfrm>
              <a:off x="1911960" y="4420800"/>
              <a:ext cx="9151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2. insert</a:t>
              </a:r>
              <a:endParaRPr b="0" lang="en-GB" sz="1400" spc="-1" strike="noStrike">
                <a:latin typeface="Arial"/>
              </a:endParaRPr>
            </a:p>
          </p:txBody>
        </p:sp>
        <p:grpSp>
          <p:nvGrpSpPr>
            <p:cNvPr id="2014" name="Group 69"/>
            <p:cNvGrpSpPr/>
            <p:nvPr/>
          </p:nvGrpSpPr>
          <p:grpSpPr>
            <a:xfrm>
              <a:off x="4318560" y="3492360"/>
              <a:ext cx="983520" cy="268200"/>
              <a:chOff x="4318560" y="3492360"/>
              <a:chExt cx="983520" cy="268200"/>
            </a:xfrm>
          </p:grpSpPr>
          <p:grpSp>
            <p:nvGrpSpPr>
              <p:cNvPr id="2015" name="Group 70"/>
              <p:cNvGrpSpPr/>
              <p:nvPr/>
            </p:nvGrpSpPr>
            <p:grpSpPr>
              <a:xfrm>
                <a:off x="4318560" y="3492360"/>
                <a:ext cx="740880" cy="268200"/>
                <a:chOff x="4318560" y="3492360"/>
                <a:chExt cx="740880" cy="268200"/>
              </a:xfrm>
            </p:grpSpPr>
            <p:sp>
              <p:nvSpPr>
                <p:cNvPr id="2016" name="CustomShape 71"/>
                <p:cNvSpPr/>
                <p:nvPr/>
              </p:nvSpPr>
              <p:spPr>
                <a:xfrm>
                  <a:off x="4318560" y="34923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2017" name="CustomShape 72"/>
                <p:cNvSpPr/>
                <p:nvPr/>
              </p:nvSpPr>
              <p:spPr>
                <a:xfrm>
                  <a:off x="4794840" y="34923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18" name="CustomShape 73"/>
              <p:cNvSpPr/>
              <p:nvPr/>
            </p:nvSpPr>
            <p:spPr>
              <a:xfrm>
                <a:off x="4922640" y="36298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19" name="Group 74"/>
            <p:cNvGrpSpPr/>
            <p:nvPr/>
          </p:nvGrpSpPr>
          <p:grpSpPr>
            <a:xfrm>
              <a:off x="7292160" y="3541320"/>
              <a:ext cx="82440" cy="186840"/>
              <a:chOff x="7292160" y="3541320"/>
              <a:chExt cx="82440" cy="186840"/>
            </a:xfrm>
          </p:grpSpPr>
          <p:sp>
            <p:nvSpPr>
              <p:cNvPr id="2020" name="Line 75"/>
              <p:cNvSpPr/>
              <p:nvPr/>
            </p:nvSpPr>
            <p:spPr>
              <a:xfrm>
                <a:off x="7292160" y="3541320"/>
                <a:ext cx="360" cy="186840"/>
              </a:xfrm>
              <a:prstGeom prst="line">
                <a:avLst/>
              </a:prstGeom>
              <a:ln>
                <a:round/>
              </a:ln>
            </p:spPr>
            <p:style>
              <a:lnRef idx="2">
                <a:schemeClr val="accent1"/>
              </a:lnRef>
              <a:fillRef idx="0">
                <a:schemeClr val="accent1"/>
              </a:fillRef>
              <a:effectRef idx="1">
                <a:schemeClr val="accent1"/>
              </a:effectRef>
              <a:fontRef idx="minor"/>
            </p:style>
          </p:sp>
          <p:sp>
            <p:nvSpPr>
              <p:cNvPr id="2021" name="Line 76"/>
              <p:cNvSpPr/>
              <p:nvPr/>
            </p:nvSpPr>
            <p:spPr>
              <a:xfrm>
                <a:off x="7333200" y="3569040"/>
                <a:ext cx="360" cy="131400"/>
              </a:xfrm>
              <a:prstGeom prst="line">
                <a:avLst/>
              </a:prstGeom>
              <a:ln>
                <a:round/>
              </a:ln>
            </p:spPr>
            <p:style>
              <a:lnRef idx="2">
                <a:schemeClr val="accent1"/>
              </a:lnRef>
              <a:fillRef idx="0">
                <a:schemeClr val="accent1"/>
              </a:fillRef>
              <a:effectRef idx="1">
                <a:schemeClr val="accent1"/>
              </a:effectRef>
              <a:fontRef idx="minor"/>
            </p:style>
          </p:sp>
          <p:sp>
            <p:nvSpPr>
              <p:cNvPr id="2022" name="Line 77"/>
              <p:cNvSpPr/>
              <p:nvPr/>
            </p:nvSpPr>
            <p:spPr>
              <a:xfrm>
                <a:off x="7374240" y="3589200"/>
                <a:ext cx="360" cy="91440"/>
              </a:xfrm>
              <a:prstGeom prst="line">
                <a:avLst/>
              </a:prstGeom>
              <a:ln>
                <a:round/>
              </a:ln>
            </p:spPr>
            <p:style>
              <a:lnRef idx="2">
                <a:schemeClr val="accent1"/>
              </a:lnRef>
              <a:fillRef idx="0">
                <a:schemeClr val="accent1"/>
              </a:fillRef>
              <a:effectRef idx="1">
                <a:schemeClr val="accent1"/>
              </a:effectRef>
              <a:fontRef idx="minor"/>
            </p:style>
          </p:sp>
        </p:grpSp>
        <p:grpSp>
          <p:nvGrpSpPr>
            <p:cNvPr id="2023" name="Group 78"/>
            <p:cNvGrpSpPr/>
            <p:nvPr/>
          </p:nvGrpSpPr>
          <p:grpSpPr>
            <a:xfrm>
              <a:off x="5302800" y="3494880"/>
              <a:ext cx="983160" cy="268200"/>
              <a:chOff x="5302800" y="3494880"/>
              <a:chExt cx="983160" cy="268200"/>
            </a:xfrm>
          </p:grpSpPr>
          <p:grpSp>
            <p:nvGrpSpPr>
              <p:cNvPr id="2024" name="Group 79"/>
              <p:cNvGrpSpPr/>
              <p:nvPr/>
            </p:nvGrpSpPr>
            <p:grpSpPr>
              <a:xfrm>
                <a:off x="5302800" y="3494880"/>
                <a:ext cx="740520" cy="268200"/>
                <a:chOff x="5302800" y="3494880"/>
                <a:chExt cx="740520" cy="268200"/>
              </a:xfrm>
            </p:grpSpPr>
            <p:sp>
              <p:nvSpPr>
                <p:cNvPr id="2025" name="CustomShape 80"/>
                <p:cNvSpPr/>
                <p:nvPr/>
              </p:nvSpPr>
              <p:spPr>
                <a:xfrm>
                  <a:off x="5302800" y="34948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2026" name="CustomShape 81"/>
                <p:cNvSpPr/>
                <p:nvPr/>
              </p:nvSpPr>
              <p:spPr>
                <a:xfrm>
                  <a:off x="5778720" y="34948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27" name="CustomShape 82"/>
              <p:cNvSpPr/>
              <p:nvPr/>
            </p:nvSpPr>
            <p:spPr>
              <a:xfrm>
                <a:off x="5906520" y="36324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28" name="Group 83"/>
            <p:cNvGrpSpPr/>
            <p:nvPr/>
          </p:nvGrpSpPr>
          <p:grpSpPr>
            <a:xfrm>
              <a:off x="6286680" y="3494880"/>
              <a:ext cx="983520" cy="268200"/>
              <a:chOff x="6286680" y="3494880"/>
              <a:chExt cx="983520" cy="268200"/>
            </a:xfrm>
          </p:grpSpPr>
          <p:grpSp>
            <p:nvGrpSpPr>
              <p:cNvPr id="2029" name="Group 84"/>
              <p:cNvGrpSpPr/>
              <p:nvPr/>
            </p:nvGrpSpPr>
            <p:grpSpPr>
              <a:xfrm>
                <a:off x="6286680" y="3494880"/>
                <a:ext cx="740520" cy="268200"/>
                <a:chOff x="6286680" y="3494880"/>
                <a:chExt cx="740520" cy="268200"/>
              </a:xfrm>
            </p:grpSpPr>
            <p:sp>
              <p:nvSpPr>
                <p:cNvPr id="2030" name="CustomShape 85"/>
                <p:cNvSpPr/>
                <p:nvPr/>
              </p:nvSpPr>
              <p:spPr>
                <a:xfrm>
                  <a:off x="6286680" y="349488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2031" name="CustomShape 86"/>
                <p:cNvSpPr/>
                <p:nvPr/>
              </p:nvSpPr>
              <p:spPr>
                <a:xfrm>
                  <a:off x="6762600" y="349488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32" name="CustomShape 87"/>
              <p:cNvSpPr/>
              <p:nvPr/>
            </p:nvSpPr>
            <p:spPr>
              <a:xfrm>
                <a:off x="6890760" y="363240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33" name="Group 88"/>
            <p:cNvGrpSpPr/>
            <p:nvPr/>
          </p:nvGrpSpPr>
          <p:grpSpPr>
            <a:xfrm>
              <a:off x="7270920" y="4420800"/>
              <a:ext cx="983520" cy="268200"/>
              <a:chOff x="7270920" y="4420800"/>
              <a:chExt cx="983520" cy="268200"/>
            </a:xfrm>
          </p:grpSpPr>
          <p:grpSp>
            <p:nvGrpSpPr>
              <p:cNvPr id="2034" name="Group 89"/>
              <p:cNvGrpSpPr/>
              <p:nvPr/>
            </p:nvGrpSpPr>
            <p:grpSpPr>
              <a:xfrm>
                <a:off x="7270920" y="4420800"/>
                <a:ext cx="740880" cy="268200"/>
                <a:chOff x="7270920" y="4420800"/>
                <a:chExt cx="740880" cy="268200"/>
              </a:xfrm>
            </p:grpSpPr>
            <p:sp>
              <p:nvSpPr>
                <p:cNvPr id="2035" name="CustomShape 90"/>
                <p:cNvSpPr/>
                <p:nvPr/>
              </p:nvSpPr>
              <p:spPr>
                <a:xfrm>
                  <a:off x="7270920" y="44208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2036" name="CustomShape 91"/>
                <p:cNvSpPr/>
                <p:nvPr/>
              </p:nvSpPr>
              <p:spPr>
                <a:xfrm>
                  <a:off x="7747200" y="44208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37" name="CustomShape 92"/>
              <p:cNvSpPr/>
              <p:nvPr/>
            </p:nvSpPr>
            <p:spPr>
              <a:xfrm>
                <a:off x="7875000" y="45579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38" name="Group 93"/>
            <p:cNvGrpSpPr/>
            <p:nvPr/>
          </p:nvGrpSpPr>
          <p:grpSpPr>
            <a:xfrm>
              <a:off x="8272440" y="4461840"/>
              <a:ext cx="82440" cy="186840"/>
              <a:chOff x="8272440" y="4461840"/>
              <a:chExt cx="82440" cy="186840"/>
            </a:xfrm>
          </p:grpSpPr>
          <p:sp>
            <p:nvSpPr>
              <p:cNvPr id="2039" name="Line 94"/>
              <p:cNvSpPr/>
              <p:nvPr/>
            </p:nvSpPr>
            <p:spPr>
              <a:xfrm>
                <a:off x="8272440" y="4461840"/>
                <a:ext cx="360" cy="186840"/>
              </a:xfrm>
              <a:prstGeom prst="line">
                <a:avLst/>
              </a:prstGeom>
              <a:ln>
                <a:round/>
              </a:ln>
            </p:spPr>
            <p:style>
              <a:lnRef idx="2">
                <a:schemeClr val="accent1"/>
              </a:lnRef>
              <a:fillRef idx="0">
                <a:schemeClr val="accent1"/>
              </a:fillRef>
              <a:effectRef idx="1">
                <a:schemeClr val="accent1"/>
              </a:effectRef>
              <a:fontRef idx="minor"/>
            </p:style>
          </p:sp>
          <p:sp>
            <p:nvSpPr>
              <p:cNvPr id="2040" name="Line 95"/>
              <p:cNvSpPr/>
              <p:nvPr/>
            </p:nvSpPr>
            <p:spPr>
              <a:xfrm>
                <a:off x="8313480" y="4489560"/>
                <a:ext cx="360" cy="131400"/>
              </a:xfrm>
              <a:prstGeom prst="line">
                <a:avLst/>
              </a:prstGeom>
              <a:ln>
                <a:round/>
              </a:ln>
            </p:spPr>
            <p:style>
              <a:lnRef idx="2">
                <a:schemeClr val="accent1"/>
              </a:lnRef>
              <a:fillRef idx="0">
                <a:schemeClr val="accent1"/>
              </a:fillRef>
              <a:effectRef idx="1">
                <a:schemeClr val="accent1"/>
              </a:effectRef>
              <a:fontRef idx="minor"/>
            </p:style>
          </p:sp>
          <p:sp>
            <p:nvSpPr>
              <p:cNvPr id="2041" name="Line 96"/>
              <p:cNvSpPr/>
              <p:nvPr/>
            </p:nvSpPr>
            <p:spPr>
              <a:xfrm>
                <a:off x="8354520" y="4509720"/>
                <a:ext cx="360" cy="91080"/>
              </a:xfrm>
              <a:prstGeom prst="line">
                <a:avLst/>
              </a:prstGeom>
              <a:ln>
                <a:round/>
              </a:ln>
            </p:spPr>
            <p:style>
              <a:lnRef idx="2">
                <a:schemeClr val="accent1"/>
              </a:lnRef>
              <a:fillRef idx="0">
                <a:schemeClr val="accent1"/>
              </a:fillRef>
              <a:effectRef idx="1">
                <a:schemeClr val="accent1"/>
              </a:effectRef>
              <a:fontRef idx="minor"/>
            </p:style>
          </p:sp>
        </p:grpSp>
        <p:grpSp>
          <p:nvGrpSpPr>
            <p:cNvPr id="2042" name="Group 97"/>
            <p:cNvGrpSpPr/>
            <p:nvPr/>
          </p:nvGrpSpPr>
          <p:grpSpPr>
            <a:xfrm>
              <a:off x="6287040" y="4420800"/>
              <a:ext cx="983520" cy="268200"/>
              <a:chOff x="6287040" y="4420800"/>
              <a:chExt cx="983520" cy="268200"/>
            </a:xfrm>
          </p:grpSpPr>
          <p:grpSp>
            <p:nvGrpSpPr>
              <p:cNvPr id="2043" name="Group 98"/>
              <p:cNvGrpSpPr/>
              <p:nvPr/>
            </p:nvGrpSpPr>
            <p:grpSpPr>
              <a:xfrm>
                <a:off x="6287040" y="4420800"/>
                <a:ext cx="740520" cy="268200"/>
                <a:chOff x="6287040" y="4420800"/>
                <a:chExt cx="740520" cy="268200"/>
              </a:xfrm>
            </p:grpSpPr>
            <p:sp>
              <p:nvSpPr>
                <p:cNvPr id="2044" name="CustomShape 99"/>
                <p:cNvSpPr/>
                <p:nvPr/>
              </p:nvSpPr>
              <p:spPr>
                <a:xfrm>
                  <a:off x="6287040" y="44208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2045" name="CustomShape 100"/>
                <p:cNvSpPr/>
                <p:nvPr/>
              </p:nvSpPr>
              <p:spPr>
                <a:xfrm>
                  <a:off x="6762960" y="44208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46" name="CustomShape 101"/>
              <p:cNvSpPr/>
              <p:nvPr/>
            </p:nvSpPr>
            <p:spPr>
              <a:xfrm>
                <a:off x="6891120" y="45579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47" name="Group 102"/>
            <p:cNvGrpSpPr/>
            <p:nvPr/>
          </p:nvGrpSpPr>
          <p:grpSpPr>
            <a:xfrm>
              <a:off x="5303160" y="4420800"/>
              <a:ext cx="983160" cy="268200"/>
              <a:chOff x="5303160" y="4420800"/>
              <a:chExt cx="983160" cy="268200"/>
            </a:xfrm>
          </p:grpSpPr>
          <p:grpSp>
            <p:nvGrpSpPr>
              <p:cNvPr id="2048" name="Group 103"/>
              <p:cNvGrpSpPr/>
              <p:nvPr/>
            </p:nvGrpSpPr>
            <p:grpSpPr>
              <a:xfrm>
                <a:off x="5303160" y="4420800"/>
                <a:ext cx="740520" cy="268200"/>
                <a:chOff x="5303160" y="4420800"/>
                <a:chExt cx="740520" cy="268200"/>
              </a:xfrm>
            </p:grpSpPr>
            <p:sp>
              <p:nvSpPr>
                <p:cNvPr id="2049" name="CustomShape 104"/>
                <p:cNvSpPr/>
                <p:nvPr/>
              </p:nvSpPr>
              <p:spPr>
                <a:xfrm>
                  <a:off x="5303160" y="44208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2050" name="CustomShape 105"/>
                <p:cNvSpPr/>
                <p:nvPr/>
              </p:nvSpPr>
              <p:spPr>
                <a:xfrm>
                  <a:off x="5779080" y="44208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51" name="CustomShape 106"/>
              <p:cNvSpPr/>
              <p:nvPr/>
            </p:nvSpPr>
            <p:spPr>
              <a:xfrm>
                <a:off x="5906880" y="45579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052" name="Group 107"/>
            <p:cNvGrpSpPr/>
            <p:nvPr/>
          </p:nvGrpSpPr>
          <p:grpSpPr>
            <a:xfrm>
              <a:off x="4318920" y="4420800"/>
              <a:ext cx="983520" cy="268200"/>
              <a:chOff x="4318920" y="4420800"/>
              <a:chExt cx="983520" cy="268200"/>
            </a:xfrm>
          </p:grpSpPr>
          <p:grpSp>
            <p:nvGrpSpPr>
              <p:cNvPr id="2053" name="Group 108"/>
              <p:cNvGrpSpPr/>
              <p:nvPr/>
            </p:nvGrpSpPr>
            <p:grpSpPr>
              <a:xfrm>
                <a:off x="4318920" y="4420800"/>
                <a:ext cx="740880" cy="268200"/>
                <a:chOff x="4318920" y="4420800"/>
                <a:chExt cx="740880" cy="268200"/>
              </a:xfrm>
            </p:grpSpPr>
            <p:sp>
              <p:nvSpPr>
                <p:cNvPr id="2054" name="CustomShape 109"/>
                <p:cNvSpPr/>
                <p:nvPr/>
              </p:nvSpPr>
              <p:spPr>
                <a:xfrm>
                  <a:off x="4318920" y="442080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2055" name="CustomShape 110"/>
                <p:cNvSpPr/>
                <p:nvPr/>
              </p:nvSpPr>
              <p:spPr>
                <a:xfrm>
                  <a:off x="4795200" y="442080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056" name="CustomShape 111"/>
              <p:cNvSpPr/>
              <p:nvPr/>
            </p:nvSpPr>
            <p:spPr>
              <a:xfrm>
                <a:off x="4923000" y="455796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057" name="CustomShape 112"/>
            <p:cNvSpPr/>
            <p:nvPr/>
          </p:nvSpPr>
          <p:spPr>
            <a:xfrm>
              <a:off x="5060160" y="5069520"/>
              <a:ext cx="3609360" cy="81864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Note that </a:t>
              </a:r>
              <a:r>
                <a:rPr b="0" lang="en-GB" sz="1200" spc="-1" strike="noStrike">
                  <a:solidFill>
                    <a:srgbClr val="000000"/>
                  </a:solidFill>
                  <a:latin typeface="Consolas"/>
                  <a:ea typeface="Menlo"/>
                </a:rPr>
                <a:t>current </a:t>
              </a:r>
              <a:r>
                <a:rPr b="0" lang="en-GB" sz="1200" spc="-1" strike="noStrike">
                  <a:solidFill>
                    <a:srgbClr val="000000"/>
                  </a:solidFill>
                  <a:latin typeface="Segoe Print"/>
                  <a:ea typeface="Menlo"/>
                </a:rPr>
                <a:t>should always point to the previous node of where the new node is supposed to be</a:t>
              </a:r>
              <a:endParaRPr b="0" lang="en-GB" sz="1200" spc="-1" strike="noStrike">
                <a:latin typeface="Arial"/>
              </a:endParaRPr>
            </a:p>
          </p:txBody>
        </p:sp>
      </p:grpSp>
      <p:sp>
        <p:nvSpPr>
          <p:cNvPr id="2058" name="CustomShape 11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9812834-BD85-40F5-952E-472FEC38A59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37" dur="indefinite" restart="never" nodeType="tmRoot">
          <p:childTnLst>
            <p:seq>
              <p:cTn id="1638" dur="indefinite" nodeType="mainSeq">
                <p:childTnLst>
                  <p:par>
                    <p:cTn id="1639" fill="hold">
                      <p:stCondLst>
                        <p:cond delay="indefinite"/>
                      </p:stCondLst>
                      <p:childTnLst>
                        <p:par>
                          <p:cTn id="1640" fill="hold">
                            <p:stCondLst>
                              <p:cond delay="0"/>
                            </p:stCondLst>
                            <p:childTnLst>
                              <p:par>
                                <p:cTn id="1641" nodeType="clickEffect" fill="hold" presetClass="entr" presetID="1">
                                  <p:stCondLst>
                                    <p:cond delay="0"/>
                                  </p:stCondLst>
                                  <p:childTnLst>
                                    <p:set>
                                      <p:cBhvr>
                                        <p:cTn id="1642" dur="1" fill="hold">
                                          <p:stCondLst>
                                            <p:cond delay="0"/>
                                          </p:stCondLst>
                                        </p:cTn>
                                        <p:tgtEl>
                                          <p:spTgt spid="19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Sorted Linked List</a:t>
            </a:r>
            <a:endParaRPr b="0" lang="en-GB" sz="4400" spc="-1" strike="noStrike">
              <a:latin typeface="Arial"/>
            </a:endParaRPr>
          </a:p>
        </p:txBody>
      </p:sp>
      <p:sp>
        <p:nvSpPr>
          <p:cNvPr id="2060" name="CustomShape 2"/>
          <p:cNvSpPr/>
          <p:nvPr/>
        </p:nvSpPr>
        <p:spPr>
          <a:xfrm>
            <a:off x="477360" y="1373040"/>
            <a:ext cx="5541480" cy="48546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Menlo"/>
              </a:rPr>
              <a:t>// return the node which is the last one in </a:t>
            </a:r>
            <a:endParaRPr b="0" lang="en-GB" sz="1600" spc="-1" strike="noStrike">
              <a:latin typeface="Arial"/>
            </a:endParaRPr>
          </a:p>
          <a:p>
            <a:pPr>
              <a:lnSpc>
                <a:spcPct val="100000"/>
              </a:lnSpc>
            </a:pPr>
            <a:r>
              <a:rPr b="0" lang="en-GB" sz="1600" spc="-1" strike="noStrike">
                <a:solidFill>
                  <a:srgbClr val="808080"/>
                </a:solidFill>
                <a:latin typeface="Consolas"/>
                <a:ea typeface="Menlo"/>
              </a:rPr>
              <a:t>// the list that is smaller than num</a:t>
            </a:r>
            <a:endParaRPr b="0" lang="en-GB" sz="1600" spc="-1" strike="noStrike">
              <a:latin typeface="Arial"/>
            </a:endParaRPr>
          </a:p>
          <a:p>
            <a:pPr>
              <a:lnSpc>
                <a:spcPct val="100000"/>
              </a:lnSpc>
            </a:pPr>
            <a:r>
              <a:rPr b="0" lang="en-GB" sz="1600" spc="-1" strike="noStrike">
                <a:solidFill>
                  <a:srgbClr val="e46c0a"/>
                </a:solidFill>
                <a:latin typeface="Consolas"/>
                <a:ea typeface="Menlo"/>
              </a:rPr>
              <a:t>Node * </a:t>
            </a:r>
            <a:r>
              <a:rPr b="0" lang="en-GB" sz="1600" spc="-1" strike="noStrike">
                <a:solidFill>
                  <a:srgbClr val="000000"/>
                </a:solidFill>
                <a:latin typeface="Consolas"/>
                <a:ea typeface="Menlo"/>
              </a:rPr>
              <a:t>find_prev( Node * head, int num )</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(head == NULL || head-&gt;info &gt;=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808080"/>
                </a:solidFill>
                <a:latin typeface="Consolas"/>
                <a:ea typeface="Menlo"/>
              </a:rPr>
              <a:t>// at least one node in the list now</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current = head;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(current-&gt;next != NULL)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(current-&gt;next-&gt;info &gt;=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current;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else</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current = current-&gt;next;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return current;</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p:txBody>
      </p:sp>
      <p:sp>
        <p:nvSpPr>
          <p:cNvPr id="2061" name="CustomShape 3"/>
          <p:cNvSpPr/>
          <p:nvPr/>
        </p:nvSpPr>
        <p:spPr>
          <a:xfrm>
            <a:off x="5407920" y="5583240"/>
            <a:ext cx="3609360" cy="51480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Compare this with the </a:t>
            </a:r>
            <a:r>
              <a:rPr b="0" lang="en-GB" sz="1200" spc="-1" strike="noStrike">
                <a:solidFill>
                  <a:srgbClr val="000000"/>
                </a:solidFill>
                <a:latin typeface="Consolas"/>
                <a:ea typeface="Menlo"/>
              </a:rPr>
              <a:t>find()</a:t>
            </a:r>
            <a:r>
              <a:rPr b="0" lang="en-GB" sz="1200" spc="-1" strike="noStrike">
                <a:solidFill>
                  <a:srgbClr val="000000"/>
                </a:solidFill>
                <a:latin typeface="Segoe Print"/>
                <a:ea typeface="Menlo"/>
              </a:rPr>
              <a:t> function</a:t>
            </a:r>
            <a:endParaRPr b="0" lang="en-GB" sz="1200" spc="-1" strike="noStrike">
              <a:latin typeface="Arial"/>
            </a:endParaRPr>
          </a:p>
        </p:txBody>
      </p:sp>
      <p:grpSp>
        <p:nvGrpSpPr>
          <p:cNvPr id="2062" name="Group 4"/>
          <p:cNvGrpSpPr/>
          <p:nvPr/>
        </p:nvGrpSpPr>
        <p:grpSpPr>
          <a:xfrm>
            <a:off x="5407560" y="2370960"/>
            <a:ext cx="3609720" cy="662760"/>
            <a:chOff x="5407560" y="2370960"/>
            <a:chExt cx="3609720" cy="662760"/>
          </a:xfrm>
        </p:grpSpPr>
        <p:sp>
          <p:nvSpPr>
            <p:cNvPr id="2063" name="CustomShape 5"/>
            <p:cNvSpPr/>
            <p:nvPr/>
          </p:nvSpPr>
          <p:spPr>
            <a:xfrm>
              <a:off x="5915160" y="2370960"/>
              <a:ext cx="3102120" cy="6627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Return </a:t>
              </a:r>
              <a:r>
                <a:rPr b="0" lang="en-GB" sz="1200" spc="-1" strike="noStrike">
                  <a:solidFill>
                    <a:srgbClr val="000000"/>
                  </a:solidFill>
                  <a:latin typeface="Consolas"/>
                  <a:ea typeface="Menlo"/>
                </a:rPr>
                <a:t>NULL</a:t>
              </a:r>
              <a:r>
                <a:rPr b="0" lang="en-GB" sz="1200" spc="-1" strike="noStrike">
                  <a:solidFill>
                    <a:srgbClr val="000000"/>
                  </a:solidFill>
                  <a:latin typeface="Segoe Print"/>
                  <a:ea typeface="Menlo"/>
                </a:rPr>
                <a:t> if the list is empty or the first item is not smaller than </a:t>
              </a:r>
              <a:r>
                <a:rPr b="0" lang="en-GB" sz="1200" spc="-1" strike="noStrike">
                  <a:solidFill>
                    <a:srgbClr val="000000"/>
                  </a:solidFill>
                  <a:latin typeface="Consolas"/>
                  <a:ea typeface="Menlo"/>
                </a:rPr>
                <a:t>num</a:t>
              </a:r>
              <a:endParaRPr b="0" lang="en-GB" sz="1200" spc="-1" strike="noStrike">
                <a:latin typeface="Arial"/>
              </a:endParaRPr>
            </a:p>
          </p:txBody>
        </p:sp>
        <p:sp>
          <p:nvSpPr>
            <p:cNvPr id="2064" name="CustomShape 6"/>
            <p:cNvSpPr/>
            <p:nvPr/>
          </p:nvSpPr>
          <p:spPr>
            <a:xfrm flipH="1">
              <a:off x="5407200" y="2702880"/>
              <a:ext cx="506520" cy="7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grpSp>
        <p:nvGrpSpPr>
          <p:cNvPr id="2065" name="Group 7"/>
          <p:cNvGrpSpPr/>
          <p:nvPr/>
        </p:nvGrpSpPr>
        <p:grpSpPr>
          <a:xfrm>
            <a:off x="4878720" y="3465720"/>
            <a:ext cx="4138560" cy="692640"/>
            <a:chOff x="4878720" y="3465720"/>
            <a:chExt cx="4138560" cy="692640"/>
          </a:xfrm>
        </p:grpSpPr>
        <p:sp>
          <p:nvSpPr>
            <p:cNvPr id="2066" name="CustomShape 8"/>
            <p:cNvSpPr/>
            <p:nvPr/>
          </p:nvSpPr>
          <p:spPr>
            <a:xfrm>
              <a:off x="5407920" y="3465720"/>
              <a:ext cx="3609360" cy="6926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Compare the next item with </a:t>
              </a:r>
              <a:r>
                <a:rPr b="0" lang="en-GB" sz="1200" spc="-1" strike="noStrike">
                  <a:solidFill>
                    <a:srgbClr val="000000"/>
                  </a:solidFill>
                  <a:latin typeface="Consolas"/>
                  <a:ea typeface="Menlo"/>
                </a:rPr>
                <a:t>num</a:t>
              </a:r>
              <a:r>
                <a:rPr b="0" lang="en-GB" sz="1200" spc="-1" strike="noStrike">
                  <a:solidFill>
                    <a:srgbClr val="000000"/>
                  </a:solidFill>
                  <a:latin typeface="Segoe Print"/>
                  <a:ea typeface="Menlo"/>
                </a:rPr>
                <a:t>, </a:t>
              </a:r>
              <a:r>
                <a:rPr b="0" lang="en-GB" sz="1200" spc="-1" strike="noStrike">
                  <a:solidFill>
                    <a:srgbClr val="000000"/>
                  </a:solidFill>
                  <a:latin typeface="Consolas"/>
                  <a:ea typeface="Menlo"/>
                </a:rPr>
                <a:t>&gt;=</a:t>
              </a:r>
              <a:r>
                <a:rPr b="0" lang="en-GB" sz="1200" spc="-1" strike="noStrike">
                  <a:solidFill>
                    <a:srgbClr val="000000"/>
                  </a:solidFill>
                  <a:latin typeface="Segoe Print"/>
                  <a:ea typeface="Menlo"/>
                </a:rPr>
                <a:t> makes sure that all items after </a:t>
              </a:r>
              <a:r>
                <a:rPr b="0" lang="en-GB" sz="1200" spc="-1" strike="noStrike">
                  <a:solidFill>
                    <a:srgbClr val="000000"/>
                  </a:solidFill>
                  <a:latin typeface="Consolas"/>
                  <a:ea typeface="Menlo"/>
                </a:rPr>
                <a:t>current</a:t>
              </a:r>
              <a:r>
                <a:rPr b="0" lang="en-GB" sz="1200" spc="-1" strike="noStrike">
                  <a:solidFill>
                    <a:srgbClr val="000000"/>
                  </a:solidFill>
                  <a:latin typeface="Segoe Print"/>
                  <a:ea typeface="Menlo"/>
                </a:rPr>
                <a:t> is larger than </a:t>
              </a:r>
              <a:r>
                <a:rPr b="0" lang="en-GB" sz="1200" spc="-1" strike="noStrike">
                  <a:solidFill>
                    <a:srgbClr val="000000"/>
                  </a:solidFill>
                  <a:latin typeface="Consolas"/>
                  <a:ea typeface="Menlo"/>
                </a:rPr>
                <a:t>num</a:t>
              </a:r>
              <a:endParaRPr b="0" lang="en-GB" sz="1200" spc="-1" strike="noStrike">
                <a:latin typeface="Arial"/>
              </a:endParaRPr>
            </a:p>
          </p:txBody>
        </p:sp>
        <p:sp>
          <p:nvSpPr>
            <p:cNvPr id="2067" name="CustomShape 9"/>
            <p:cNvSpPr/>
            <p:nvPr/>
          </p:nvSpPr>
          <p:spPr>
            <a:xfrm flipH="1">
              <a:off x="4878720" y="3812400"/>
              <a:ext cx="527760" cy="345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grpSp>
        <p:nvGrpSpPr>
          <p:cNvPr id="2068" name="Group 10"/>
          <p:cNvGrpSpPr/>
          <p:nvPr/>
        </p:nvGrpSpPr>
        <p:grpSpPr>
          <a:xfrm>
            <a:off x="2872080" y="4679640"/>
            <a:ext cx="6145200" cy="1032840"/>
            <a:chOff x="2872080" y="4679640"/>
            <a:chExt cx="6145200" cy="1032840"/>
          </a:xfrm>
        </p:grpSpPr>
        <p:sp>
          <p:nvSpPr>
            <p:cNvPr id="2069" name="CustomShape 11"/>
            <p:cNvSpPr/>
            <p:nvPr/>
          </p:nvSpPr>
          <p:spPr>
            <a:xfrm>
              <a:off x="5407920" y="4679640"/>
              <a:ext cx="3609360" cy="6764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Execution reaches this point only when </a:t>
              </a:r>
              <a:r>
                <a:rPr b="0" lang="en-GB" sz="1200" spc="-1" strike="noStrike">
                  <a:solidFill>
                    <a:srgbClr val="000000"/>
                  </a:solidFill>
                  <a:latin typeface="Consolas"/>
                  <a:ea typeface="Menlo"/>
                </a:rPr>
                <a:t>num</a:t>
              </a:r>
              <a:r>
                <a:rPr b="0" lang="en-GB" sz="1200" spc="-1" strike="noStrike">
                  <a:solidFill>
                    <a:srgbClr val="000000"/>
                  </a:solidFill>
                  <a:latin typeface="Segoe Print"/>
                  <a:ea typeface="Menlo"/>
                </a:rPr>
                <a:t> is larger than all the existing items in the list</a:t>
              </a:r>
              <a:endParaRPr b="0" lang="en-GB" sz="1200" spc="-1" strike="noStrike">
                <a:latin typeface="Arial"/>
              </a:endParaRPr>
            </a:p>
          </p:txBody>
        </p:sp>
        <p:sp>
          <p:nvSpPr>
            <p:cNvPr id="2070" name="CustomShape 12"/>
            <p:cNvSpPr/>
            <p:nvPr/>
          </p:nvSpPr>
          <p:spPr>
            <a:xfrm flipH="1">
              <a:off x="2872080" y="5018400"/>
              <a:ext cx="2534400" cy="694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grpSp>
      <p:sp>
        <p:nvSpPr>
          <p:cNvPr id="2071" name="CustomShape 1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CE79D80-C700-43A9-A37C-7020B8F8531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072" name="CustomShape 14"/>
          <p:cNvSpPr/>
          <p:nvPr/>
        </p:nvSpPr>
        <p:spPr>
          <a:xfrm>
            <a:off x="295200" y="6228360"/>
            <a:ext cx="2523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build_list_sorted.cpp</a:t>
            </a:r>
            <a:endParaRPr b="0" lang="en-GB" sz="1800" spc="-1" strike="noStrike">
              <a:latin typeface="Arial"/>
            </a:endParaRPr>
          </a:p>
        </p:txBody>
      </p:sp>
    </p:spTree>
  </p:cSld>
  <p:timing>
    <p:tnLst>
      <p:par>
        <p:cTn id="1643" dur="indefinite" restart="never" nodeType="tmRoot">
          <p:childTnLst>
            <p:seq>
              <p:cTn id="1644" dur="indefinite" nodeType="mainSeq">
                <p:childTnLst>
                  <p:par>
                    <p:cTn id="1645" fill="hold">
                      <p:stCondLst>
                        <p:cond delay="indefinite"/>
                      </p:stCondLst>
                      <p:childTnLst>
                        <p:par>
                          <p:cTn id="1646" fill="hold">
                            <p:stCondLst>
                              <p:cond delay="0"/>
                            </p:stCondLst>
                            <p:childTnLst>
                              <p:par>
                                <p:cTn id="1647" nodeType="clickEffect" fill="hold" presetClass="entr" presetID="1">
                                  <p:stCondLst>
                                    <p:cond delay="0"/>
                                  </p:stCondLst>
                                  <p:childTnLst>
                                    <p:set>
                                      <p:cBhvr>
                                        <p:cTn id="1648" dur="1" fill="hold">
                                          <p:stCondLst>
                                            <p:cond delay="0"/>
                                          </p:stCondLst>
                                        </p:cTn>
                                        <p:tgtEl>
                                          <p:spTgt spid="2062"/>
                                        </p:tgtEl>
                                        <p:attrNameLst>
                                          <p:attrName>style.visibility</p:attrName>
                                        </p:attrNameLst>
                                      </p:cBhvr>
                                      <p:to>
                                        <p:strVal val="visible"/>
                                      </p:to>
                                    </p:set>
                                  </p:childTnLst>
                                </p:cTn>
                              </p:par>
                            </p:childTnLst>
                          </p:cTn>
                        </p:par>
                      </p:childTnLst>
                    </p:cTn>
                  </p:par>
                  <p:par>
                    <p:cTn id="1649" fill="hold">
                      <p:stCondLst>
                        <p:cond delay="indefinite"/>
                      </p:stCondLst>
                      <p:childTnLst>
                        <p:par>
                          <p:cTn id="1650" fill="hold">
                            <p:stCondLst>
                              <p:cond delay="0"/>
                            </p:stCondLst>
                            <p:childTnLst>
                              <p:par>
                                <p:cTn id="1651" nodeType="clickEffect" fill="hold" presetClass="entr" presetID="1">
                                  <p:stCondLst>
                                    <p:cond delay="0"/>
                                  </p:stCondLst>
                                  <p:childTnLst>
                                    <p:set>
                                      <p:cBhvr>
                                        <p:cTn id="1652" dur="1" fill="hold">
                                          <p:stCondLst>
                                            <p:cond delay="0"/>
                                          </p:stCondLst>
                                        </p:cTn>
                                        <p:tgtEl>
                                          <p:spTgt spid="2065"/>
                                        </p:tgtEl>
                                        <p:attrNameLst>
                                          <p:attrName>style.visibility</p:attrName>
                                        </p:attrNameLst>
                                      </p:cBhvr>
                                      <p:to>
                                        <p:strVal val="visible"/>
                                      </p:to>
                                    </p:set>
                                  </p:childTnLst>
                                </p:cTn>
                              </p:par>
                            </p:childTnLst>
                          </p:cTn>
                        </p:par>
                      </p:childTnLst>
                    </p:cTn>
                  </p:par>
                  <p:par>
                    <p:cTn id="1653" fill="hold">
                      <p:stCondLst>
                        <p:cond delay="indefinite"/>
                      </p:stCondLst>
                      <p:childTnLst>
                        <p:par>
                          <p:cTn id="1654" fill="hold">
                            <p:stCondLst>
                              <p:cond delay="0"/>
                            </p:stCondLst>
                            <p:childTnLst>
                              <p:par>
                                <p:cTn id="1655" nodeType="clickEffect" fill="hold" presetClass="entr" presetID="1">
                                  <p:stCondLst>
                                    <p:cond delay="0"/>
                                  </p:stCondLst>
                                  <p:childTnLst>
                                    <p:set>
                                      <p:cBhvr>
                                        <p:cTn id="1656" dur="1" fill="hold">
                                          <p:stCondLst>
                                            <p:cond delay="0"/>
                                          </p:stCondLst>
                                        </p:cTn>
                                        <p:tgtEl>
                                          <p:spTgt spid="2068"/>
                                        </p:tgtEl>
                                        <p:attrNameLst>
                                          <p:attrName>style.visibility</p:attrName>
                                        </p:attrNameLst>
                                      </p:cBhvr>
                                      <p:to>
                                        <p:strVal val="visible"/>
                                      </p:to>
                                    </p:set>
                                  </p:childTnLst>
                                </p:cTn>
                              </p:par>
                              <p:par>
                                <p:cTn id="1657" nodeType="withEffect" fill="hold" presetClass="entr" presetID="1">
                                  <p:stCondLst>
                                    <p:cond delay="0"/>
                                  </p:stCondLst>
                                  <p:childTnLst>
                                    <p:set>
                                      <p:cBhvr>
                                        <p:cTn id="1658" dur="1" fill="hold">
                                          <p:stCondLst>
                                            <p:cond delay="0"/>
                                          </p:stCondLst>
                                        </p:cTn>
                                        <p:tgtEl>
                                          <p:spTgt spid="20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14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Memory addresses and pointers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Pointers and arrays </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Pass-by-reference with pointers</a:t>
            </a:r>
            <a:endParaRPr b="0" lang="en-GB" sz="2400" spc="-1" strike="noStrike">
              <a:latin typeface="Arial"/>
            </a:endParaRPr>
          </a:p>
        </p:txBody>
      </p:sp>
      <p:sp>
        <p:nvSpPr>
          <p:cNvPr id="14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84B01F6-864E-4468-8860-3F602532CA4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Building a Sorted Linked List</a:t>
            </a:r>
            <a:endParaRPr b="0" lang="en-GB" sz="4400" spc="-1" strike="noStrike">
              <a:latin typeface="Arial"/>
            </a:endParaRPr>
          </a:p>
        </p:txBody>
      </p:sp>
      <p:sp>
        <p:nvSpPr>
          <p:cNvPr id="2074" name="CustomShape 2"/>
          <p:cNvSpPr/>
          <p:nvPr/>
        </p:nvSpPr>
        <p:spPr>
          <a:xfrm>
            <a:off x="882000" y="1675080"/>
            <a:ext cx="5550480" cy="3996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Node * head = NULL, * after_this;</a:t>
            </a:r>
            <a:r>
              <a:rPr b="0" lang="en-GB" sz="1600" spc="-1" strike="noStrike">
                <a:solidFill>
                  <a:srgbClr val="000000"/>
                </a:solidFill>
                <a:latin typeface="Consolas"/>
                <a:ea typeface="Menlo"/>
              </a:rPr>
              <a:t>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int num = 0;</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cin &gt;&gt;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 num != -999 )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after_this = </a:t>
            </a:r>
            <a:r>
              <a:rPr b="0" lang="en-GB" sz="1600" spc="-1" strike="noStrike">
                <a:solidFill>
                  <a:srgbClr val="e46c0a"/>
                </a:solidFill>
                <a:latin typeface="Consolas"/>
                <a:ea typeface="Menlo"/>
              </a:rPr>
              <a:t>find_prev(head, num)</a:t>
            </a:r>
            <a:r>
              <a:rPr b="0" lang="en-GB" sz="1600" spc="-1" strike="noStrike">
                <a:solidFill>
                  <a:srgbClr val="000000"/>
                </a:solidFill>
                <a:latin typeface="Consolas"/>
                <a:ea typeface="Menlo"/>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if (</a:t>
            </a:r>
            <a:r>
              <a:rPr b="0" lang="en-GB" sz="1600" spc="-1" strike="noStrike">
                <a:solidFill>
                  <a:srgbClr val="ff0000"/>
                </a:solidFill>
                <a:latin typeface="Consolas"/>
                <a:ea typeface="Menlo"/>
              </a:rPr>
              <a:t>after_this == NULL</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31859c"/>
                </a:solidFill>
                <a:latin typeface="Consolas"/>
                <a:ea typeface="Menlo"/>
              </a:rPr>
              <a:t>head_insert(head,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else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31859c"/>
                </a:solidFill>
                <a:latin typeface="Consolas"/>
                <a:ea typeface="Menlo"/>
              </a:rPr>
              <a:t>insert(after_this, num)</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cin &gt;&gt; num;</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2075" name="CustomShape 3"/>
          <p:cNvSpPr/>
          <p:nvPr/>
        </p:nvSpPr>
        <p:spPr>
          <a:xfrm>
            <a:off x="5682960" y="2168640"/>
            <a:ext cx="3187080" cy="11134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The comparison in </a:t>
            </a:r>
            <a:r>
              <a:rPr b="0" lang="en-GB" sz="1200" spc="-1" strike="noStrike">
                <a:solidFill>
                  <a:srgbClr val="000000"/>
                </a:solidFill>
                <a:latin typeface="Consolas"/>
                <a:ea typeface="Menlo"/>
              </a:rPr>
              <a:t>find_prev()</a:t>
            </a:r>
            <a:r>
              <a:rPr b="0" lang="en-GB" sz="1200" spc="-1" strike="noStrike">
                <a:solidFill>
                  <a:srgbClr val="000000"/>
                </a:solidFill>
                <a:latin typeface="Segoe Print"/>
                <a:ea typeface="Menlo"/>
              </a:rPr>
              <a:t> determines whether the resulting list is in increasing order or in decreasing order</a:t>
            </a:r>
            <a:endParaRPr b="0" lang="en-GB" sz="1200" spc="-1" strike="noStrike">
              <a:latin typeface="Arial"/>
            </a:endParaRPr>
          </a:p>
        </p:txBody>
      </p:sp>
      <p:sp>
        <p:nvSpPr>
          <p:cNvPr id="2076" name="CustomShape 4"/>
          <p:cNvSpPr/>
          <p:nvPr/>
        </p:nvSpPr>
        <p:spPr>
          <a:xfrm flipH="1">
            <a:off x="5153760" y="2725920"/>
            <a:ext cx="527760" cy="556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077"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400C99D-90C3-42CD-A38C-45DBD1C48A3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078" name="CustomShape 6"/>
          <p:cNvSpPr/>
          <p:nvPr/>
        </p:nvSpPr>
        <p:spPr>
          <a:xfrm>
            <a:off x="699840" y="5672520"/>
            <a:ext cx="2523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build_list_sorted.cpp</a:t>
            </a:r>
            <a:endParaRPr b="0" lang="en-GB" sz="1800" spc="-1" strike="noStrike">
              <a:latin typeface="Arial"/>
            </a:endParaRPr>
          </a:p>
        </p:txBody>
      </p:sp>
      <p:sp>
        <p:nvSpPr>
          <p:cNvPr id="2079" name="CustomShape 7"/>
          <p:cNvSpPr/>
          <p:nvPr/>
        </p:nvSpPr>
        <p:spPr>
          <a:xfrm>
            <a:off x="-1053360" y="1140120"/>
            <a:ext cx="183960" cy="368640"/>
          </a:xfrm>
          <a:prstGeom prst="rect">
            <a:avLst/>
          </a:prstGeom>
          <a:noFill/>
          <a:ln>
            <a:noFill/>
          </a:ln>
        </p:spPr>
        <p:style>
          <a:lnRef idx="0"/>
          <a:fillRef idx="0"/>
          <a:effectRef idx="0"/>
          <a:fontRef idx="minor"/>
        </p:style>
      </p:sp>
    </p:spTree>
  </p:cSld>
  <p:timing>
    <p:tnLst>
      <p:par>
        <p:cTn id="1659" dur="indefinite" restart="never" nodeType="tmRoot">
          <p:childTnLst>
            <p:seq>
              <p:cTn id="166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Deleting an Entire List</a:t>
            </a:r>
            <a:endParaRPr b="0" lang="en-GB" sz="4400" spc="-1" strike="noStrike">
              <a:latin typeface="Arial"/>
            </a:endParaRPr>
          </a:p>
        </p:txBody>
      </p:sp>
      <p:sp>
        <p:nvSpPr>
          <p:cNvPr id="208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To delete an entire linked list, we may iteratively delete the head node from it.</a:t>
            </a:r>
            <a:endParaRPr b="0" lang="en-GB" sz="2400" spc="-1" strike="noStrike">
              <a:latin typeface="Arial"/>
            </a:endParaRPr>
          </a:p>
        </p:txBody>
      </p:sp>
      <p:sp>
        <p:nvSpPr>
          <p:cNvPr id="2082" name="CustomShape 3"/>
          <p:cNvSpPr/>
          <p:nvPr/>
        </p:nvSpPr>
        <p:spPr>
          <a:xfrm>
            <a:off x="1917000" y="2605680"/>
            <a:ext cx="5550480" cy="1945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void delete_list(Node * </a:t>
            </a:r>
            <a:r>
              <a:rPr b="0" lang="en-GB" sz="1600" spc="-1" strike="noStrike">
                <a:solidFill>
                  <a:srgbClr val="e46c0a"/>
                </a:solidFill>
                <a:latin typeface="Consolas"/>
                <a:ea typeface="Menlo"/>
              </a:rPr>
              <a:t>&amp;</a:t>
            </a:r>
            <a:r>
              <a:rPr b="0" lang="en-GB" sz="1600" spc="-1" strike="noStrike">
                <a:solidFill>
                  <a:srgbClr val="000000"/>
                </a:solidFill>
                <a:latin typeface="Consolas"/>
                <a:ea typeface="Menlo"/>
              </a:rPr>
              <a:t>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while ( head != NULL ) {</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delete_head(head);</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a:t>
            </a:r>
            <a:endParaRPr b="0" lang="en-GB" sz="1600" spc="-1" strike="noStrike">
              <a:latin typeface="Arial"/>
            </a:endParaRPr>
          </a:p>
        </p:txBody>
      </p:sp>
      <p:sp>
        <p:nvSpPr>
          <p:cNvPr id="2083"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82D0D9-29E9-42C3-BD49-4C083D7B82B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084" name="CustomShape 5"/>
          <p:cNvSpPr/>
          <p:nvPr/>
        </p:nvSpPr>
        <p:spPr>
          <a:xfrm>
            <a:off x="1734840" y="4551840"/>
            <a:ext cx="2523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build_list_sorted.cpp</a:t>
            </a:r>
            <a:endParaRPr b="0" lang="en-GB" sz="1800" spc="-1" strike="noStrike">
              <a:latin typeface="Arial"/>
            </a:endParaRPr>
          </a:p>
        </p:txBody>
      </p:sp>
    </p:spTree>
  </p:cSld>
  <p:timing>
    <p:tnLst>
      <p:par>
        <p:cTn id="1661" dur="indefinite" restart="never" nodeType="tmRoot">
          <p:childTnLst>
            <p:seq>
              <p:cTn id="1662"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Variations of Linked Lists</a:t>
            </a:r>
            <a:endParaRPr b="0" lang="en-GB" sz="4400" spc="-1" strike="noStrike">
              <a:latin typeface="Arial"/>
            </a:endParaRPr>
          </a:p>
        </p:txBody>
      </p:sp>
      <p:sp>
        <p:nvSpPr>
          <p:cNvPr id="20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Doubly-linked list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Circularly-linked list</a:t>
            </a:r>
            <a:endParaRPr b="0" lang="en-GB" sz="2400" spc="-1" strike="noStrike">
              <a:latin typeface="Arial"/>
            </a:endParaRPr>
          </a:p>
        </p:txBody>
      </p:sp>
      <p:sp>
        <p:nvSpPr>
          <p:cNvPr id="2087" name="CustomShape 3"/>
          <p:cNvSpPr/>
          <p:nvPr/>
        </p:nvSpPr>
        <p:spPr>
          <a:xfrm>
            <a:off x="2102760" y="25804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2088" name="CustomShape 4"/>
          <p:cNvSpPr/>
          <p:nvPr/>
        </p:nvSpPr>
        <p:spPr>
          <a:xfrm>
            <a:off x="2876040" y="2580480"/>
            <a:ext cx="21636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89" name="CustomShape 5"/>
          <p:cNvSpPr/>
          <p:nvPr/>
        </p:nvSpPr>
        <p:spPr>
          <a:xfrm>
            <a:off x="1885680" y="2580480"/>
            <a:ext cx="21636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90" name="CustomShape 6"/>
          <p:cNvSpPr/>
          <p:nvPr/>
        </p:nvSpPr>
        <p:spPr>
          <a:xfrm>
            <a:off x="3645000" y="25804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2091" name="CustomShape 7"/>
          <p:cNvSpPr/>
          <p:nvPr/>
        </p:nvSpPr>
        <p:spPr>
          <a:xfrm>
            <a:off x="4420440" y="2580480"/>
            <a:ext cx="21636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92" name="CustomShape 8"/>
          <p:cNvSpPr/>
          <p:nvPr/>
        </p:nvSpPr>
        <p:spPr>
          <a:xfrm>
            <a:off x="5191560" y="25804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2093" name="CustomShape 9"/>
          <p:cNvSpPr/>
          <p:nvPr/>
        </p:nvSpPr>
        <p:spPr>
          <a:xfrm>
            <a:off x="5964840" y="2580480"/>
            <a:ext cx="21636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94" name="CustomShape 10"/>
          <p:cNvSpPr/>
          <p:nvPr/>
        </p:nvSpPr>
        <p:spPr>
          <a:xfrm>
            <a:off x="4974480" y="2580480"/>
            <a:ext cx="21636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95" name="CustomShape 11"/>
          <p:cNvSpPr/>
          <p:nvPr/>
        </p:nvSpPr>
        <p:spPr>
          <a:xfrm>
            <a:off x="6735960" y="258048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2096" name="CustomShape 12"/>
          <p:cNvSpPr/>
          <p:nvPr/>
        </p:nvSpPr>
        <p:spPr>
          <a:xfrm>
            <a:off x="7511400" y="2580480"/>
            <a:ext cx="21420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097" name="CustomShape 13"/>
          <p:cNvSpPr/>
          <p:nvPr/>
        </p:nvSpPr>
        <p:spPr>
          <a:xfrm>
            <a:off x="1962360" y="209376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098" name="CustomShape 14"/>
          <p:cNvSpPr/>
          <p:nvPr/>
        </p:nvSpPr>
        <p:spPr>
          <a:xfrm>
            <a:off x="1421280" y="211968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099" name="CustomShape 15"/>
          <p:cNvSpPr/>
          <p:nvPr/>
        </p:nvSpPr>
        <p:spPr>
          <a:xfrm>
            <a:off x="3430080" y="2580480"/>
            <a:ext cx="21636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sp>
        <p:nvSpPr>
          <p:cNvPr id="2100" name="CustomShape 16"/>
          <p:cNvSpPr/>
          <p:nvPr/>
        </p:nvSpPr>
        <p:spPr>
          <a:xfrm>
            <a:off x="6518880" y="2580480"/>
            <a:ext cx="21636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nvGrpSpPr>
          <p:cNvPr id="2101" name="Group 17"/>
          <p:cNvGrpSpPr/>
          <p:nvPr/>
        </p:nvGrpSpPr>
        <p:grpSpPr>
          <a:xfrm>
            <a:off x="2972880" y="2692440"/>
            <a:ext cx="5083200" cy="228600"/>
            <a:chOff x="2972880" y="2692440"/>
            <a:chExt cx="5083200" cy="228600"/>
          </a:xfrm>
        </p:grpSpPr>
        <p:sp>
          <p:nvSpPr>
            <p:cNvPr id="2102" name="CustomShape 18"/>
            <p:cNvSpPr/>
            <p:nvPr/>
          </p:nvSpPr>
          <p:spPr>
            <a:xfrm flipV="1">
              <a:off x="4517280" y="2799720"/>
              <a:ext cx="45648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03" name="CustomShape 19"/>
            <p:cNvSpPr/>
            <p:nvPr/>
          </p:nvSpPr>
          <p:spPr>
            <a:xfrm flipV="1">
              <a:off x="6061680" y="2799720"/>
              <a:ext cx="45648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04" name="CustomShape 20"/>
            <p:cNvSpPr/>
            <p:nvPr/>
          </p:nvSpPr>
          <p:spPr>
            <a:xfrm>
              <a:off x="7581960" y="2806560"/>
              <a:ext cx="36504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105" name="Group 21"/>
            <p:cNvGrpSpPr/>
            <p:nvPr/>
          </p:nvGrpSpPr>
          <p:grpSpPr>
            <a:xfrm>
              <a:off x="7964280" y="2692440"/>
              <a:ext cx="91800" cy="228600"/>
              <a:chOff x="7964280" y="2692440"/>
              <a:chExt cx="91800" cy="228600"/>
            </a:xfrm>
          </p:grpSpPr>
          <p:sp>
            <p:nvSpPr>
              <p:cNvPr id="2106" name="Line 22"/>
              <p:cNvSpPr/>
              <p:nvPr/>
            </p:nvSpPr>
            <p:spPr>
              <a:xfrm>
                <a:off x="7964280" y="2692440"/>
                <a:ext cx="360" cy="228600"/>
              </a:xfrm>
              <a:prstGeom prst="line">
                <a:avLst/>
              </a:prstGeom>
              <a:ln>
                <a:round/>
              </a:ln>
            </p:spPr>
            <p:style>
              <a:lnRef idx="2">
                <a:schemeClr val="accent1"/>
              </a:lnRef>
              <a:fillRef idx="0">
                <a:schemeClr val="accent1"/>
              </a:fillRef>
              <a:effectRef idx="1">
                <a:schemeClr val="accent1"/>
              </a:effectRef>
              <a:fontRef idx="minor"/>
            </p:style>
          </p:sp>
          <p:sp>
            <p:nvSpPr>
              <p:cNvPr id="2107" name="Line 23"/>
              <p:cNvSpPr/>
              <p:nvPr/>
            </p:nvSpPr>
            <p:spPr>
              <a:xfrm>
                <a:off x="8010000" y="2726640"/>
                <a:ext cx="360" cy="160560"/>
              </a:xfrm>
              <a:prstGeom prst="line">
                <a:avLst/>
              </a:prstGeom>
              <a:ln>
                <a:round/>
              </a:ln>
            </p:spPr>
            <p:style>
              <a:lnRef idx="2">
                <a:schemeClr val="accent1"/>
              </a:lnRef>
              <a:fillRef idx="0">
                <a:schemeClr val="accent1"/>
              </a:fillRef>
              <a:effectRef idx="1">
                <a:schemeClr val="accent1"/>
              </a:effectRef>
              <a:fontRef idx="minor"/>
            </p:style>
          </p:sp>
          <p:sp>
            <p:nvSpPr>
              <p:cNvPr id="2108" name="Line 24"/>
              <p:cNvSpPr/>
              <p:nvPr/>
            </p:nvSpPr>
            <p:spPr>
              <a:xfrm>
                <a:off x="8055720" y="275112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2109" name="CustomShape 25"/>
            <p:cNvSpPr/>
            <p:nvPr/>
          </p:nvSpPr>
          <p:spPr>
            <a:xfrm flipV="1">
              <a:off x="2972880" y="2799720"/>
              <a:ext cx="45648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10" name="Group 26"/>
          <p:cNvGrpSpPr/>
          <p:nvPr/>
        </p:nvGrpSpPr>
        <p:grpSpPr>
          <a:xfrm>
            <a:off x="1571400" y="2591280"/>
            <a:ext cx="5540760" cy="228600"/>
            <a:chOff x="1571400" y="2591280"/>
            <a:chExt cx="5540760" cy="228600"/>
          </a:xfrm>
        </p:grpSpPr>
        <p:sp>
          <p:nvSpPr>
            <p:cNvPr id="2111" name="CustomShape 27"/>
            <p:cNvSpPr/>
            <p:nvPr/>
          </p:nvSpPr>
          <p:spPr>
            <a:xfrm flipV="1" rot="10800000">
              <a:off x="5567760" y="2709000"/>
              <a:ext cx="45648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12" name="CustomShape 28"/>
            <p:cNvSpPr/>
            <p:nvPr/>
          </p:nvSpPr>
          <p:spPr>
            <a:xfrm flipV="1" rot="10800000">
              <a:off x="4023360" y="2709000"/>
              <a:ext cx="45648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13" name="CustomShape 29"/>
            <p:cNvSpPr/>
            <p:nvPr/>
          </p:nvSpPr>
          <p:spPr>
            <a:xfrm rot="10800000">
              <a:off x="1681200" y="2703600"/>
              <a:ext cx="36504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114" name="Group 30"/>
            <p:cNvGrpSpPr/>
            <p:nvPr/>
          </p:nvGrpSpPr>
          <p:grpSpPr>
            <a:xfrm>
              <a:off x="1571400" y="2591280"/>
              <a:ext cx="91800" cy="228600"/>
              <a:chOff x="1571400" y="2591280"/>
              <a:chExt cx="91800" cy="228600"/>
            </a:xfrm>
          </p:grpSpPr>
          <p:sp>
            <p:nvSpPr>
              <p:cNvPr id="2115" name="Line 31"/>
              <p:cNvSpPr/>
              <p:nvPr/>
            </p:nvSpPr>
            <p:spPr>
              <a:xfrm flipV="1">
                <a:off x="1662840" y="2591280"/>
                <a:ext cx="360" cy="228600"/>
              </a:xfrm>
              <a:prstGeom prst="line">
                <a:avLst/>
              </a:prstGeom>
              <a:ln>
                <a:round/>
              </a:ln>
            </p:spPr>
            <p:style>
              <a:lnRef idx="2">
                <a:schemeClr val="accent1"/>
              </a:lnRef>
              <a:fillRef idx="0">
                <a:schemeClr val="accent1"/>
              </a:fillRef>
              <a:effectRef idx="1">
                <a:schemeClr val="accent1"/>
              </a:effectRef>
              <a:fontRef idx="minor"/>
            </p:style>
          </p:sp>
          <p:sp>
            <p:nvSpPr>
              <p:cNvPr id="2116" name="Line 32"/>
              <p:cNvSpPr/>
              <p:nvPr/>
            </p:nvSpPr>
            <p:spPr>
              <a:xfrm flipV="1">
                <a:off x="1617120" y="2625480"/>
                <a:ext cx="360" cy="160560"/>
              </a:xfrm>
              <a:prstGeom prst="line">
                <a:avLst/>
              </a:prstGeom>
              <a:ln>
                <a:round/>
              </a:ln>
            </p:spPr>
            <p:style>
              <a:lnRef idx="2">
                <a:schemeClr val="accent1"/>
              </a:lnRef>
              <a:fillRef idx="0">
                <a:schemeClr val="accent1"/>
              </a:fillRef>
              <a:effectRef idx="1">
                <a:schemeClr val="accent1"/>
              </a:effectRef>
              <a:fontRef idx="minor"/>
            </p:style>
          </p:sp>
          <p:sp>
            <p:nvSpPr>
              <p:cNvPr id="2117" name="Line 33"/>
              <p:cNvSpPr/>
              <p:nvPr/>
            </p:nvSpPr>
            <p:spPr>
              <a:xfrm flipV="1">
                <a:off x="1571400" y="2649960"/>
                <a:ext cx="360" cy="111600"/>
              </a:xfrm>
              <a:prstGeom prst="line">
                <a:avLst/>
              </a:prstGeom>
              <a:ln>
                <a:round/>
              </a:ln>
            </p:spPr>
            <p:style>
              <a:lnRef idx="2">
                <a:schemeClr val="accent1"/>
              </a:lnRef>
              <a:fillRef idx="0">
                <a:schemeClr val="accent1"/>
              </a:fillRef>
              <a:effectRef idx="1">
                <a:schemeClr val="accent1"/>
              </a:effectRef>
              <a:fontRef idx="minor"/>
            </p:style>
          </p:sp>
        </p:grpSp>
        <p:sp>
          <p:nvSpPr>
            <p:cNvPr id="2118" name="CustomShape 34"/>
            <p:cNvSpPr/>
            <p:nvPr/>
          </p:nvSpPr>
          <p:spPr>
            <a:xfrm flipV="1" rot="10800000">
              <a:off x="7112160" y="2709000"/>
              <a:ext cx="45648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119" name="CustomShape 35"/>
          <p:cNvSpPr/>
          <p:nvPr/>
        </p:nvSpPr>
        <p:spPr>
          <a:xfrm>
            <a:off x="2204640" y="2257560"/>
            <a:ext cx="360" cy="322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2120" name="Group 36"/>
          <p:cNvGrpSpPr/>
          <p:nvPr/>
        </p:nvGrpSpPr>
        <p:grpSpPr>
          <a:xfrm>
            <a:off x="1794240" y="4847040"/>
            <a:ext cx="1206720" cy="328320"/>
            <a:chOff x="1794240" y="4847040"/>
            <a:chExt cx="1206720" cy="328320"/>
          </a:xfrm>
        </p:grpSpPr>
        <p:sp>
          <p:nvSpPr>
            <p:cNvPr id="2121" name="CustomShape 37"/>
            <p:cNvSpPr/>
            <p:nvPr/>
          </p:nvSpPr>
          <p:spPr>
            <a:xfrm>
              <a:off x="1794240" y="4847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2122" name="CustomShape 38"/>
            <p:cNvSpPr/>
            <p:nvPr/>
          </p:nvSpPr>
          <p:spPr>
            <a:xfrm>
              <a:off x="2569320" y="4847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123" name="Group 39"/>
          <p:cNvGrpSpPr/>
          <p:nvPr/>
        </p:nvGrpSpPr>
        <p:grpSpPr>
          <a:xfrm>
            <a:off x="3338640" y="4847040"/>
            <a:ext cx="1207080" cy="328320"/>
            <a:chOff x="3338640" y="4847040"/>
            <a:chExt cx="1207080" cy="328320"/>
          </a:xfrm>
        </p:grpSpPr>
        <p:sp>
          <p:nvSpPr>
            <p:cNvPr id="2124" name="CustomShape 40"/>
            <p:cNvSpPr/>
            <p:nvPr/>
          </p:nvSpPr>
          <p:spPr>
            <a:xfrm>
              <a:off x="3338640" y="4847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2125" name="CustomShape 41"/>
            <p:cNvSpPr/>
            <p:nvPr/>
          </p:nvSpPr>
          <p:spPr>
            <a:xfrm>
              <a:off x="4114080" y="4847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126" name="Group 42"/>
          <p:cNvGrpSpPr/>
          <p:nvPr/>
        </p:nvGrpSpPr>
        <p:grpSpPr>
          <a:xfrm>
            <a:off x="4883040" y="4847040"/>
            <a:ext cx="1207080" cy="328320"/>
            <a:chOff x="4883040" y="4847040"/>
            <a:chExt cx="1207080" cy="328320"/>
          </a:xfrm>
        </p:grpSpPr>
        <p:sp>
          <p:nvSpPr>
            <p:cNvPr id="2127" name="CustomShape 43"/>
            <p:cNvSpPr/>
            <p:nvPr/>
          </p:nvSpPr>
          <p:spPr>
            <a:xfrm>
              <a:off x="4883040" y="4847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2128" name="CustomShape 44"/>
            <p:cNvSpPr/>
            <p:nvPr/>
          </p:nvSpPr>
          <p:spPr>
            <a:xfrm>
              <a:off x="5658480" y="4847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grpSp>
        <p:nvGrpSpPr>
          <p:cNvPr id="2129" name="Group 45"/>
          <p:cNvGrpSpPr/>
          <p:nvPr/>
        </p:nvGrpSpPr>
        <p:grpSpPr>
          <a:xfrm>
            <a:off x="6427440" y="4847040"/>
            <a:ext cx="1207080" cy="328320"/>
            <a:chOff x="6427440" y="4847040"/>
            <a:chExt cx="1207080" cy="328320"/>
          </a:xfrm>
        </p:grpSpPr>
        <p:sp>
          <p:nvSpPr>
            <p:cNvPr id="2130" name="CustomShape 46"/>
            <p:cNvSpPr/>
            <p:nvPr/>
          </p:nvSpPr>
          <p:spPr>
            <a:xfrm>
              <a:off x="6427440" y="4847040"/>
              <a:ext cx="77472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2131" name="CustomShape 47"/>
            <p:cNvSpPr/>
            <p:nvPr/>
          </p:nvSpPr>
          <p:spPr>
            <a:xfrm>
              <a:off x="7202880" y="4847040"/>
              <a:ext cx="431640" cy="32832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32" name="CustomShape 48"/>
          <p:cNvSpPr/>
          <p:nvPr/>
        </p:nvSpPr>
        <p:spPr>
          <a:xfrm flipV="1">
            <a:off x="2784600" y="501084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3" name="CustomShape 49"/>
          <p:cNvSpPr/>
          <p:nvPr/>
        </p:nvSpPr>
        <p:spPr>
          <a:xfrm flipV="1">
            <a:off x="4329000" y="501084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4" name="CustomShape 50"/>
          <p:cNvSpPr/>
          <p:nvPr/>
        </p:nvSpPr>
        <p:spPr>
          <a:xfrm flipV="1">
            <a:off x="5873400" y="5010840"/>
            <a:ext cx="553320" cy="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5" name="CustomShape 51"/>
          <p:cNvSpPr/>
          <p:nvPr/>
        </p:nvSpPr>
        <p:spPr>
          <a:xfrm>
            <a:off x="1920960" y="4302000"/>
            <a:ext cx="431640" cy="32832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136" name="CustomShape 52"/>
          <p:cNvSpPr/>
          <p:nvPr/>
        </p:nvSpPr>
        <p:spPr>
          <a:xfrm>
            <a:off x="2128680" y="4483080"/>
            <a:ext cx="360" cy="363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7" name="CustomShape 53"/>
          <p:cNvSpPr/>
          <p:nvPr/>
        </p:nvSpPr>
        <p:spPr>
          <a:xfrm>
            <a:off x="1390320" y="4328280"/>
            <a:ext cx="55584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sp>
        <p:nvSpPr>
          <p:cNvPr id="2138" name="CustomShape 54"/>
          <p:cNvSpPr/>
          <p:nvPr/>
        </p:nvSpPr>
        <p:spPr>
          <a:xfrm flipV="1" rot="10800000">
            <a:off x="12668400" y="5335560"/>
            <a:ext cx="5242680" cy="159480"/>
          </a:xfrm>
          <a:prstGeom prst="bentConnector4">
            <a:avLst>
              <a:gd name="adj1" fmla="val -149"/>
              <a:gd name="adj2" fmla="val 242788"/>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39" name="CustomShape 5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766F987-0BD2-4DF9-882F-C94BE9530E6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63" dur="indefinite" restart="never" nodeType="tmRoot">
          <p:childTnLst>
            <p:seq>
              <p:cTn id="1664"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3600" spc="-1" strike="noStrike">
                <a:solidFill>
                  <a:srgbClr val="000000"/>
                </a:solidFill>
                <a:latin typeface="Avenir Next"/>
                <a:ea typeface="Avenir Next"/>
              </a:rPr>
              <a:t>Printing a Linked List in Reverse </a:t>
            </a:r>
            <a:br/>
            <a:r>
              <a:rPr b="0" lang="en-GB" sz="3600" spc="-1" strike="noStrike">
                <a:solidFill>
                  <a:srgbClr val="e46c0a"/>
                </a:solidFill>
                <a:latin typeface="Avenir Next"/>
                <a:ea typeface="Avenir Next"/>
              </a:rPr>
              <a:t>using Recursion</a:t>
            </a:r>
            <a:endParaRPr b="0" lang="en-GB" sz="3600" spc="-1" strike="noStrike">
              <a:latin typeface="Arial"/>
            </a:endParaRPr>
          </a:p>
        </p:txBody>
      </p:sp>
      <p:sp>
        <p:nvSpPr>
          <p:cNvPr id="214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6938017-5D61-46AE-B26E-327A37A7D1B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2142" name="Group 3"/>
          <p:cNvGrpSpPr/>
          <p:nvPr/>
        </p:nvGrpSpPr>
        <p:grpSpPr>
          <a:xfrm>
            <a:off x="7386840" y="1575360"/>
            <a:ext cx="983160" cy="268200"/>
            <a:chOff x="7386840" y="1575360"/>
            <a:chExt cx="983160" cy="268200"/>
          </a:xfrm>
        </p:grpSpPr>
        <p:grpSp>
          <p:nvGrpSpPr>
            <p:cNvPr id="2143" name="Group 4"/>
            <p:cNvGrpSpPr/>
            <p:nvPr/>
          </p:nvGrpSpPr>
          <p:grpSpPr>
            <a:xfrm>
              <a:off x="7386840" y="1575360"/>
              <a:ext cx="740520" cy="268200"/>
              <a:chOff x="7386840" y="1575360"/>
              <a:chExt cx="740520" cy="268200"/>
            </a:xfrm>
          </p:grpSpPr>
          <p:sp>
            <p:nvSpPr>
              <p:cNvPr id="2144" name="CustomShape 5"/>
              <p:cNvSpPr/>
              <p:nvPr/>
            </p:nvSpPr>
            <p:spPr>
              <a:xfrm>
                <a:off x="7386840" y="15753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89</a:t>
                </a:r>
                <a:endParaRPr b="0" lang="en-GB" sz="1800" spc="-1" strike="noStrike">
                  <a:latin typeface="Arial"/>
                </a:endParaRPr>
              </a:p>
            </p:txBody>
          </p:sp>
          <p:sp>
            <p:nvSpPr>
              <p:cNvPr id="2145" name="CustomShape 6"/>
              <p:cNvSpPr/>
              <p:nvPr/>
            </p:nvSpPr>
            <p:spPr>
              <a:xfrm>
                <a:off x="7862760" y="15753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46" name="CustomShape 7"/>
            <p:cNvSpPr/>
            <p:nvPr/>
          </p:nvSpPr>
          <p:spPr>
            <a:xfrm>
              <a:off x="7990560" y="17128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47" name="Group 8"/>
          <p:cNvGrpSpPr/>
          <p:nvPr/>
        </p:nvGrpSpPr>
        <p:grpSpPr>
          <a:xfrm>
            <a:off x="8388000" y="1616760"/>
            <a:ext cx="82800" cy="186840"/>
            <a:chOff x="8388000" y="1616760"/>
            <a:chExt cx="82800" cy="186840"/>
          </a:xfrm>
        </p:grpSpPr>
        <p:sp>
          <p:nvSpPr>
            <p:cNvPr id="2148" name="Line 9"/>
            <p:cNvSpPr/>
            <p:nvPr/>
          </p:nvSpPr>
          <p:spPr>
            <a:xfrm>
              <a:off x="8388000" y="1616760"/>
              <a:ext cx="360" cy="186840"/>
            </a:xfrm>
            <a:prstGeom prst="line">
              <a:avLst/>
            </a:prstGeom>
            <a:ln>
              <a:round/>
            </a:ln>
          </p:spPr>
          <p:style>
            <a:lnRef idx="2">
              <a:schemeClr val="accent1"/>
            </a:lnRef>
            <a:fillRef idx="0">
              <a:schemeClr val="accent1"/>
            </a:fillRef>
            <a:effectRef idx="1">
              <a:schemeClr val="accent1"/>
            </a:effectRef>
            <a:fontRef idx="minor"/>
          </p:style>
        </p:sp>
        <p:sp>
          <p:nvSpPr>
            <p:cNvPr id="2149" name="Line 10"/>
            <p:cNvSpPr/>
            <p:nvPr/>
          </p:nvSpPr>
          <p:spPr>
            <a:xfrm>
              <a:off x="8429400" y="1644480"/>
              <a:ext cx="360" cy="131400"/>
            </a:xfrm>
            <a:prstGeom prst="line">
              <a:avLst/>
            </a:prstGeom>
            <a:ln>
              <a:round/>
            </a:ln>
          </p:spPr>
          <p:style>
            <a:lnRef idx="2">
              <a:schemeClr val="accent1"/>
            </a:lnRef>
            <a:fillRef idx="0">
              <a:schemeClr val="accent1"/>
            </a:fillRef>
            <a:effectRef idx="1">
              <a:schemeClr val="accent1"/>
            </a:effectRef>
            <a:fontRef idx="minor"/>
          </p:style>
        </p:sp>
        <p:sp>
          <p:nvSpPr>
            <p:cNvPr id="2150" name="Line 11"/>
            <p:cNvSpPr/>
            <p:nvPr/>
          </p:nvSpPr>
          <p:spPr>
            <a:xfrm>
              <a:off x="8470440" y="1664640"/>
              <a:ext cx="360" cy="91080"/>
            </a:xfrm>
            <a:prstGeom prst="line">
              <a:avLst/>
            </a:prstGeom>
            <a:ln>
              <a:round/>
            </a:ln>
          </p:spPr>
          <p:style>
            <a:lnRef idx="2">
              <a:schemeClr val="accent1"/>
            </a:lnRef>
            <a:fillRef idx="0">
              <a:schemeClr val="accent1"/>
            </a:fillRef>
            <a:effectRef idx="1">
              <a:schemeClr val="accent1"/>
            </a:effectRef>
            <a:fontRef idx="minor"/>
          </p:style>
        </p:sp>
      </p:grpSp>
      <p:sp>
        <p:nvSpPr>
          <p:cNvPr id="2151" name="CustomShape 12"/>
          <p:cNvSpPr/>
          <p:nvPr/>
        </p:nvSpPr>
        <p:spPr>
          <a:xfrm>
            <a:off x="3858120" y="1575360"/>
            <a:ext cx="388080" cy="268200"/>
          </a:xfrm>
          <a:prstGeom prst="rect">
            <a:avLst/>
          </a:prstGeom>
          <a:solidFill>
            <a:schemeClr val="accent3">
              <a:lumMod val="20000"/>
              <a:lumOff val="80000"/>
            </a:schemeClr>
          </a:solidFill>
          <a:ln>
            <a:solidFill>
              <a:schemeClr val="accent3">
                <a:lumMod val="75000"/>
              </a:schemeClr>
            </a:solidFill>
            <a:round/>
          </a:ln>
        </p:spPr>
        <p:style>
          <a:lnRef idx="2">
            <a:schemeClr val="accent1"/>
          </a:lnRef>
          <a:fillRef idx="1">
            <a:schemeClr val="lt1"/>
          </a:fillRef>
          <a:effectRef idx="0">
            <a:schemeClr val="accent1"/>
          </a:effectRef>
          <a:fontRef idx="minor"/>
        </p:style>
      </p:sp>
      <p:sp>
        <p:nvSpPr>
          <p:cNvPr id="2152" name="CustomShape 13"/>
          <p:cNvSpPr/>
          <p:nvPr/>
        </p:nvSpPr>
        <p:spPr>
          <a:xfrm>
            <a:off x="3341520" y="1596600"/>
            <a:ext cx="545040" cy="2725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Menlo"/>
              </a:rPr>
              <a:t>head</a:t>
            </a:r>
            <a:endParaRPr b="0" lang="en-GB" sz="1200" spc="-1" strike="noStrike">
              <a:latin typeface="Arial"/>
            </a:endParaRPr>
          </a:p>
        </p:txBody>
      </p:sp>
      <p:grpSp>
        <p:nvGrpSpPr>
          <p:cNvPr id="2153" name="Group 14"/>
          <p:cNvGrpSpPr/>
          <p:nvPr/>
        </p:nvGrpSpPr>
        <p:grpSpPr>
          <a:xfrm>
            <a:off x="6402600" y="1575360"/>
            <a:ext cx="983520" cy="268200"/>
            <a:chOff x="6402600" y="1575360"/>
            <a:chExt cx="983520" cy="268200"/>
          </a:xfrm>
        </p:grpSpPr>
        <p:grpSp>
          <p:nvGrpSpPr>
            <p:cNvPr id="2154" name="Group 15"/>
            <p:cNvGrpSpPr/>
            <p:nvPr/>
          </p:nvGrpSpPr>
          <p:grpSpPr>
            <a:xfrm>
              <a:off x="6402600" y="1575360"/>
              <a:ext cx="740880" cy="268200"/>
              <a:chOff x="6402600" y="1575360"/>
              <a:chExt cx="740880" cy="268200"/>
            </a:xfrm>
          </p:grpSpPr>
          <p:sp>
            <p:nvSpPr>
              <p:cNvPr id="2155" name="CustomShape 16"/>
              <p:cNvSpPr/>
              <p:nvPr/>
            </p:nvSpPr>
            <p:spPr>
              <a:xfrm>
                <a:off x="6402600" y="15753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62</a:t>
                </a:r>
                <a:endParaRPr b="0" lang="en-GB" sz="1800" spc="-1" strike="noStrike">
                  <a:latin typeface="Arial"/>
                </a:endParaRPr>
              </a:p>
            </p:txBody>
          </p:sp>
          <p:sp>
            <p:nvSpPr>
              <p:cNvPr id="2156" name="CustomShape 17"/>
              <p:cNvSpPr/>
              <p:nvPr/>
            </p:nvSpPr>
            <p:spPr>
              <a:xfrm>
                <a:off x="6878880" y="15753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57" name="CustomShape 18"/>
            <p:cNvSpPr/>
            <p:nvPr/>
          </p:nvSpPr>
          <p:spPr>
            <a:xfrm>
              <a:off x="7006680" y="17128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58" name="Group 19"/>
          <p:cNvGrpSpPr/>
          <p:nvPr/>
        </p:nvGrpSpPr>
        <p:grpSpPr>
          <a:xfrm>
            <a:off x="5418720" y="1575360"/>
            <a:ext cx="983520" cy="268200"/>
            <a:chOff x="5418720" y="1575360"/>
            <a:chExt cx="983520" cy="268200"/>
          </a:xfrm>
        </p:grpSpPr>
        <p:grpSp>
          <p:nvGrpSpPr>
            <p:cNvPr id="2159" name="Group 20"/>
            <p:cNvGrpSpPr/>
            <p:nvPr/>
          </p:nvGrpSpPr>
          <p:grpSpPr>
            <a:xfrm>
              <a:off x="5418720" y="1575360"/>
              <a:ext cx="740520" cy="268200"/>
              <a:chOff x="5418720" y="1575360"/>
              <a:chExt cx="740520" cy="268200"/>
            </a:xfrm>
          </p:grpSpPr>
          <p:sp>
            <p:nvSpPr>
              <p:cNvPr id="2160" name="CustomShape 21"/>
              <p:cNvSpPr/>
              <p:nvPr/>
            </p:nvSpPr>
            <p:spPr>
              <a:xfrm>
                <a:off x="5418720" y="15753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38</a:t>
                </a:r>
                <a:endParaRPr b="0" lang="en-GB" sz="1800" spc="-1" strike="noStrike">
                  <a:latin typeface="Arial"/>
                </a:endParaRPr>
              </a:p>
            </p:txBody>
          </p:sp>
          <p:sp>
            <p:nvSpPr>
              <p:cNvPr id="2161" name="CustomShape 22"/>
              <p:cNvSpPr/>
              <p:nvPr/>
            </p:nvSpPr>
            <p:spPr>
              <a:xfrm>
                <a:off x="5894640" y="15753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62" name="CustomShape 23"/>
            <p:cNvSpPr/>
            <p:nvPr/>
          </p:nvSpPr>
          <p:spPr>
            <a:xfrm>
              <a:off x="6022800" y="17128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2163" name="Group 24"/>
          <p:cNvGrpSpPr/>
          <p:nvPr/>
        </p:nvGrpSpPr>
        <p:grpSpPr>
          <a:xfrm>
            <a:off x="4054680" y="1575360"/>
            <a:ext cx="1363680" cy="268200"/>
            <a:chOff x="4054680" y="1575360"/>
            <a:chExt cx="1363680" cy="268200"/>
          </a:xfrm>
        </p:grpSpPr>
        <p:grpSp>
          <p:nvGrpSpPr>
            <p:cNvPr id="2164" name="Group 25"/>
            <p:cNvGrpSpPr/>
            <p:nvPr/>
          </p:nvGrpSpPr>
          <p:grpSpPr>
            <a:xfrm>
              <a:off x="4434840" y="1575360"/>
              <a:ext cx="740520" cy="268200"/>
              <a:chOff x="4434840" y="1575360"/>
              <a:chExt cx="740520" cy="268200"/>
            </a:xfrm>
          </p:grpSpPr>
          <p:sp>
            <p:nvSpPr>
              <p:cNvPr id="2165" name="CustomShape 26"/>
              <p:cNvSpPr/>
              <p:nvPr/>
            </p:nvSpPr>
            <p:spPr>
              <a:xfrm>
                <a:off x="4434840" y="1575360"/>
                <a:ext cx="4752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23</a:t>
                </a:r>
                <a:endParaRPr b="0" lang="en-GB" sz="1800" spc="-1" strike="noStrike">
                  <a:latin typeface="Arial"/>
                </a:endParaRPr>
              </a:p>
            </p:txBody>
          </p:sp>
          <p:sp>
            <p:nvSpPr>
              <p:cNvPr id="2166" name="CustomShape 27"/>
              <p:cNvSpPr/>
              <p:nvPr/>
            </p:nvSpPr>
            <p:spPr>
              <a:xfrm>
                <a:off x="4910760" y="1575360"/>
                <a:ext cx="264600" cy="268200"/>
              </a:xfrm>
              <a:prstGeom prst="rect">
                <a:avLst/>
              </a:prstGeom>
              <a:solidFill>
                <a:schemeClr val="accent1">
                  <a:lumMod val="20000"/>
                  <a:lumOff val="80000"/>
                </a:schemeClr>
              </a:solidFill>
              <a:ln>
                <a:round/>
              </a:ln>
            </p:spPr>
            <p:style>
              <a:lnRef idx="2">
                <a:schemeClr val="accent1"/>
              </a:lnRef>
              <a:fillRef idx="1">
                <a:schemeClr val="lt1"/>
              </a:fillRef>
              <a:effectRef idx="0">
                <a:schemeClr val="accent1"/>
              </a:effectRef>
              <a:fontRef idx="minor"/>
            </p:style>
          </p:sp>
        </p:grpSp>
        <p:sp>
          <p:nvSpPr>
            <p:cNvPr id="2167" name="CustomShape 28"/>
            <p:cNvSpPr/>
            <p:nvPr/>
          </p:nvSpPr>
          <p:spPr>
            <a:xfrm>
              <a:off x="5038920" y="17128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68" name="CustomShape 29"/>
            <p:cNvSpPr/>
            <p:nvPr/>
          </p:nvSpPr>
          <p:spPr>
            <a:xfrm>
              <a:off x="4054680" y="1712880"/>
              <a:ext cx="37944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2169" name="CustomShape 30"/>
          <p:cNvSpPr/>
          <p:nvPr/>
        </p:nvSpPr>
        <p:spPr>
          <a:xfrm>
            <a:off x="515520" y="1981080"/>
            <a:ext cx="7611840" cy="1522080"/>
          </a:xfrm>
          <a:prstGeom prst="rect">
            <a:avLst/>
          </a:prstGeom>
          <a:solidFill>
            <a:schemeClr val="accent4">
              <a:lumMod val="20000"/>
              <a:lumOff val="80000"/>
            </a:schemeClr>
          </a:solidFill>
          <a:ln>
            <a:round/>
          </a:ln>
        </p:spPr>
        <p:style>
          <a:lnRef idx="2">
            <a:schemeClr val="accent4">
              <a:shade val="50000"/>
            </a:schemeClr>
          </a:lnRef>
          <a:fillRef idx="1">
            <a:schemeClr val="accent4"/>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To print a linked list pointed to by </a:t>
            </a:r>
            <a:r>
              <a:rPr b="0" lang="en-GB" sz="1600" spc="-1" strike="noStrike">
                <a:solidFill>
                  <a:srgbClr val="000000"/>
                </a:solidFill>
                <a:latin typeface="Consolas"/>
                <a:ea typeface="Menlo"/>
              </a:rPr>
              <a:t>head</a:t>
            </a:r>
            <a:r>
              <a:rPr b="0" lang="en-GB" sz="1600" spc="-1" strike="noStrike">
                <a:solidFill>
                  <a:srgbClr val="000000"/>
                </a:solidFill>
                <a:latin typeface="Calibri Light"/>
                <a:ea typeface="Menlo"/>
              </a:rPr>
              <a:t> </a:t>
            </a:r>
            <a:r>
              <a:rPr b="0" lang="en-GB" sz="1800" spc="-1" strike="noStrike">
                <a:solidFill>
                  <a:srgbClr val="000000"/>
                </a:solidFill>
                <a:latin typeface="Calibri Light"/>
                <a:ea typeface="Menlo"/>
              </a:rPr>
              <a:t>in reverse</a:t>
            </a:r>
            <a:endParaRPr b="0" lang="en-GB" sz="1800" spc="-1" strike="noStrike">
              <a:latin typeface="Arial"/>
            </a:endParaRPr>
          </a:p>
          <a:p>
            <a:pPr marL="685800" indent="-342360">
              <a:lnSpc>
                <a:spcPct val="100000"/>
              </a:lnSpc>
              <a:buClr>
                <a:srgbClr val="000000"/>
              </a:buClr>
              <a:buFont typeface="StarSymbol"/>
              <a:buAutoNum type="arabicPeriod"/>
            </a:pPr>
            <a:r>
              <a:rPr b="0" lang="en-GB" sz="1800" spc="-1" strike="noStrike">
                <a:solidFill>
                  <a:srgbClr val="000000"/>
                </a:solidFill>
                <a:latin typeface="Calibri Light"/>
                <a:ea typeface="Menlo"/>
              </a:rPr>
              <a:t>If linked list is empty, print nothing.</a:t>
            </a:r>
            <a:endParaRPr b="0" lang="en-GB" sz="1800" spc="-1" strike="noStrike">
              <a:latin typeface="Arial"/>
            </a:endParaRPr>
          </a:p>
          <a:p>
            <a:pPr marL="685800" indent="-342360">
              <a:lnSpc>
                <a:spcPct val="100000"/>
              </a:lnSpc>
              <a:buClr>
                <a:srgbClr val="000000"/>
              </a:buClr>
              <a:buFont typeface="StarSymbol"/>
              <a:buAutoNum type="arabicPeriod"/>
            </a:pPr>
            <a:r>
              <a:rPr b="0" lang="en-GB" sz="1800" spc="-1" strike="noStrike">
                <a:solidFill>
                  <a:srgbClr val="000000"/>
                </a:solidFill>
                <a:latin typeface="Calibri Light"/>
                <a:ea typeface="Menlo"/>
              </a:rPr>
              <a:t>Otherwise,</a:t>
            </a:r>
            <a:endParaRPr b="0" lang="en-GB" sz="1800" spc="-1" strike="noStrike">
              <a:latin typeface="Arial"/>
            </a:endParaRPr>
          </a:p>
          <a:p>
            <a:pPr lvl="1" marL="1257480" indent="-456480">
              <a:lnSpc>
                <a:spcPct val="100000"/>
              </a:lnSpc>
              <a:buClr>
                <a:srgbClr val="000000"/>
              </a:buClr>
              <a:buFont typeface="Calibri"/>
              <a:buAutoNum type="alphaLcParenR"/>
            </a:pPr>
            <a:r>
              <a:rPr b="0" lang="en-GB" sz="1800" spc="-1" strike="noStrike">
                <a:solidFill>
                  <a:srgbClr val="000000"/>
                </a:solidFill>
                <a:latin typeface="Calibri Light"/>
                <a:ea typeface="Menlo"/>
              </a:rPr>
              <a:t>Print the linked list pointed to by </a:t>
            </a:r>
            <a:r>
              <a:rPr b="0" lang="en-GB" sz="1600" spc="-1" strike="noStrike">
                <a:solidFill>
                  <a:srgbClr val="000000"/>
                </a:solidFill>
                <a:latin typeface="Consolas"/>
                <a:ea typeface="Menlo"/>
              </a:rPr>
              <a:t>head-&gt;next</a:t>
            </a:r>
            <a:r>
              <a:rPr b="0" lang="en-GB" sz="1800" spc="-1" strike="noStrike">
                <a:solidFill>
                  <a:srgbClr val="000000"/>
                </a:solidFill>
                <a:latin typeface="Calibri Light"/>
                <a:ea typeface="Menlo"/>
              </a:rPr>
              <a:t> in reverse</a:t>
            </a:r>
            <a:endParaRPr b="0" lang="en-GB" sz="1800" spc="-1" strike="noStrike">
              <a:latin typeface="Arial"/>
            </a:endParaRPr>
          </a:p>
          <a:p>
            <a:pPr lvl="1" marL="1257480" indent="-456480">
              <a:lnSpc>
                <a:spcPct val="100000"/>
              </a:lnSpc>
              <a:buClr>
                <a:srgbClr val="000000"/>
              </a:buClr>
              <a:buFont typeface="Calibri"/>
              <a:buAutoNum type="alphaLcParenR"/>
            </a:pPr>
            <a:r>
              <a:rPr b="0" lang="en-GB" sz="1800" spc="-1" strike="noStrike">
                <a:solidFill>
                  <a:srgbClr val="000000"/>
                </a:solidFill>
                <a:latin typeface="Calibri Light"/>
                <a:ea typeface="Menlo"/>
              </a:rPr>
              <a:t>Print the node pointed to by </a:t>
            </a:r>
            <a:r>
              <a:rPr b="0" lang="en-GB" sz="1600" spc="-1" strike="noStrike">
                <a:solidFill>
                  <a:srgbClr val="000000"/>
                </a:solidFill>
                <a:latin typeface="Consolas"/>
                <a:ea typeface="Menlo"/>
              </a:rPr>
              <a:t>head</a:t>
            </a:r>
            <a:endParaRPr b="0" lang="en-GB" sz="1600" spc="-1" strike="noStrike">
              <a:latin typeface="Arial"/>
            </a:endParaRPr>
          </a:p>
        </p:txBody>
      </p:sp>
      <p:sp>
        <p:nvSpPr>
          <p:cNvPr id="2170" name="CustomShape 31"/>
          <p:cNvSpPr/>
          <p:nvPr/>
        </p:nvSpPr>
        <p:spPr>
          <a:xfrm>
            <a:off x="479520" y="1688760"/>
            <a:ext cx="196668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Segoe Print"/>
                <a:ea typeface="DejaVu Sans"/>
              </a:rPr>
              <a:t>Recursive algorithm</a:t>
            </a:r>
            <a:endParaRPr b="0" lang="en-GB" sz="1400" spc="-1" strike="noStrike">
              <a:latin typeface="Arial"/>
            </a:endParaRPr>
          </a:p>
        </p:txBody>
      </p:sp>
      <p:sp>
        <p:nvSpPr>
          <p:cNvPr id="2171" name="CustomShape 32"/>
          <p:cNvSpPr/>
          <p:nvPr/>
        </p:nvSpPr>
        <p:spPr>
          <a:xfrm>
            <a:off x="5296320" y="1171440"/>
            <a:ext cx="187200" cy="24696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2172" name="CustomShape 33"/>
          <p:cNvSpPr/>
          <p:nvPr/>
        </p:nvSpPr>
        <p:spPr>
          <a:xfrm>
            <a:off x="4246920" y="1142280"/>
            <a:ext cx="1236600" cy="27252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onsolas"/>
                <a:ea typeface="Menlo"/>
              </a:rPr>
              <a:t>head-&gt;next</a:t>
            </a:r>
            <a:endParaRPr b="0" lang="en-GB" sz="1200" spc="-1" strike="noStrike">
              <a:latin typeface="Arial"/>
            </a:endParaRPr>
          </a:p>
        </p:txBody>
      </p:sp>
      <p:sp>
        <p:nvSpPr>
          <p:cNvPr id="2173" name="CustomShape 34"/>
          <p:cNvSpPr/>
          <p:nvPr/>
        </p:nvSpPr>
        <p:spPr>
          <a:xfrm>
            <a:off x="5419080" y="1308600"/>
            <a:ext cx="128520" cy="262080"/>
          </a:xfrm>
          <a:prstGeom prst="bentConnector2">
            <a:avLst/>
          </a:pr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174" name="CustomShape 35"/>
          <p:cNvSpPr/>
          <p:nvPr/>
        </p:nvSpPr>
        <p:spPr>
          <a:xfrm>
            <a:off x="1558440" y="3772080"/>
            <a:ext cx="6303600" cy="25264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void print_list_reverse(Node * head)</a:t>
            </a: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a:t>
            </a: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	</a:t>
            </a:r>
            <a:endParaRPr b="0" lang="en-GB" sz="1600" spc="-1" strike="noStrike">
              <a:latin typeface="Arial"/>
            </a:endParaRPr>
          </a:p>
        </p:txBody>
      </p:sp>
      <p:sp>
        <p:nvSpPr>
          <p:cNvPr id="2175" name="CustomShape 36"/>
          <p:cNvSpPr/>
          <p:nvPr/>
        </p:nvSpPr>
        <p:spPr>
          <a:xfrm>
            <a:off x="2185200" y="4297320"/>
            <a:ext cx="4314600" cy="576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Menlo"/>
              </a:rPr>
              <a:t>if (head == NULL)</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r>
              <a:rPr b="0" lang="en-GB" sz="1600" spc="-1" strike="noStrike">
                <a:solidFill>
                  <a:srgbClr val="000000"/>
                </a:solidFill>
                <a:latin typeface="Consolas"/>
                <a:ea typeface="Menlo"/>
              </a:rPr>
              <a:t>cout &lt;&lt; "NULL" &lt;&lt; endl;</a:t>
            </a:r>
            <a:endParaRPr b="0" lang="en-GB" sz="1600" spc="-1" strike="noStrike">
              <a:latin typeface="Arial"/>
            </a:endParaRPr>
          </a:p>
        </p:txBody>
      </p:sp>
      <p:sp>
        <p:nvSpPr>
          <p:cNvPr id="2176" name="CustomShape 37"/>
          <p:cNvSpPr/>
          <p:nvPr/>
        </p:nvSpPr>
        <p:spPr>
          <a:xfrm>
            <a:off x="2158560" y="4943520"/>
            <a:ext cx="910800" cy="13068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Menlo"/>
              </a:rPr>
              <a:t>else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Menlo"/>
              </a:rPr>
              <a:t>}</a:t>
            </a:r>
            <a:endParaRPr b="0" lang="en-GB" sz="1600" spc="-1" strike="noStrike">
              <a:latin typeface="Arial"/>
            </a:endParaRPr>
          </a:p>
          <a:p>
            <a:pPr>
              <a:lnSpc>
                <a:spcPct val="100000"/>
              </a:lnSpc>
            </a:pPr>
            <a:r>
              <a:rPr b="0" lang="en-GB" sz="1600" spc="-1" strike="noStrike">
                <a:solidFill>
                  <a:srgbClr val="000000"/>
                </a:solidFill>
                <a:latin typeface="Consolas"/>
                <a:ea typeface="Menlo"/>
              </a:rPr>
              <a:t>	</a:t>
            </a:r>
            <a:endParaRPr b="0" lang="en-GB" sz="1600" spc="-1" strike="noStrike">
              <a:latin typeface="Arial"/>
            </a:endParaRPr>
          </a:p>
        </p:txBody>
      </p:sp>
      <p:sp>
        <p:nvSpPr>
          <p:cNvPr id="2177" name="CustomShape 38"/>
          <p:cNvSpPr/>
          <p:nvPr/>
        </p:nvSpPr>
        <p:spPr>
          <a:xfrm>
            <a:off x="2635920" y="5192640"/>
            <a:ext cx="4553640" cy="316800"/>
          </a:xfrm>
          <a:prstGeom prst="rect">
            <a:avLst/>
          </a:prstGeom>
          <a:solidFill>
            <a:schemeClr val="accent1">
              <a:lumMod val="20000"/>
              <a:lumOff val="80000"/>
            </a:schemeClr>
          </a:solidFill>
          <a:ln>
            <a:noFill/>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Menlo"/>
              </a:rPr>
              <a:t>print_list_reverse( head-&gt;next );</a:t>
            </a:r>
            <a:endParaRPr b="0" lang="en-GB" sz="1600" spc="-1" strike="noStrike">
              <a:latin typeface="Arial"/>
            </a:endParaRPr>
          </a:p>
        </p:txBody>
      </p:sp>
      <p:sp>
        <p:nvSpPr>
          <p:cNvPr id="2178" name="CustomShape 39"/>
          <p:cNvSpPr/>
          <p:nvPr/>
        </p:nvSpPr>
        <p:spPr>
          <a:xfrm>
            <a:off x="2635920" y="5481360"/>
            <a:ext cx="4553640" cy="316800"/>
          </a:xfrm>
          <a:prstGeom prst="rect">
            <a:avLst/>
          </a:prstGeom>
          <a:solidFill>
            <a:schemeClr val="accent1">
              <a:lumMod val="20000"/>
              <a:lumOff val="80000"/>
            </a:schemeClr>
          </a:solidFill>
          <a:ln>
            <a:noFill/>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Menlo"/>
              </a:rPr>
              <a:t>cout &lt;&lt; " &lt;- " &lt;&lt; head-&gt;info;</a:t>
            </a:r>
            <a:endParaRPr b="0" lang="en-GB" sz="1600" spc="-1" strike="noStrike">
              <a:latin typeface="Arial"/>
            </a:endParaRPr>
          </a:p>
        </p:txBody>
      </p:sp>
      <p:sp>
        <p:nvSpPr>
          <p:cNvPr id="2179" name="CustomShape 40"/>
          <p:cNvSpPr/>
          <p:nvPr/>
        </p:nvSpPr>
        <p:spPr>
          <a:xfrm>
            <a:off x="5792040" y="6267240"/>
            <a:ext cx="23511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print_list_reverse.cpp</a:t>
            </a:r>
            <a:endParaRPr b="0" lang="en-GB" sz="1600" spc="-1" strike="noStrike">
              <a:latin typeface="Arial"/>
            </a:endParaRPr>
          </a:p>
        </p:txBody>
      </p:sp>
      <p:sp>
        <p:nvSpPr>
          <p:cNvPr id="2180" name="CustomShape 41"/>
          <p:cNvSpPr/>
          <p:nvPr/>
        </p:nvSpPr>
        <p:spPr>
          <a:xfrm>
            <a:off x="-1225800" y="6458040"/>
            <a:ext cx="8165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DejaVu Sans"/>
              </a:rPr>
              <a:t>Compare this to the iterative function for traversing a linked list here.</a:t>
            </a:r>
            <a:endParaRPr b="0" lang="en-GB" sz="1800" spc="-1" strike="noStrike">
              <a:latin typeface="Arial"/>
            </a:endParaRPr>
          </a:p>
        </p:txBody>
      </p:sp>
    </p:spTree>
  </p:cSld>
  <p:timing>
    <p:tnLst>
      <p:par>
        <p:cTn id="1665" dur="indefinite" restart="never" nodeType="tmRoot">
          <p:childTnLst>
            <p:seq>
              <p:cTn id="1666" dur="indefinite" nodeType="mainSeq">
                <p:childTnLst>
                  <p:par>
                    <p:cTn id="1667" fill="hold">
                      <p:stCondLst>
                        <p:cond delay="indefinite"/>
                      </p:stCondLst>
                      <p:childTnLst>
                        <p:par>
                          <p:cTn id="1668" fill="hold">
                            <p:stCondLst>
                              <p:cond delay="0"/>
                            </p:stCondLst>
                            <p:childTnLst>
                              <p:par>
                                <p:cTn id="1669" nodeType="clickEffect" fill="hold" presetClass="entr" presetID="1">
                                  <p:stCondLst>
                                    <p:cond delay="0"/>
                                  </p:stCondLst>
                                  <p:childTnLst>
                                    <p:set>
                                      <p:cBhvr>
                                        <p:cTn id="1670" dur="1" fill="hold">
                                          <p:stCondLst>
                                            <p:cond delay="0"/>
                                          </p:stCondLst>
                                        </p:cTn>
                                        <p:tgtEl>
                                          <p:spTgt spid="21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 3</a:t>
            </a:r>
            <a:endParaRPr b="0" lang="en-GB" sz="4400" spc="-1" strike="noStrike">
              <a:latin typeface="Arial"/>
            </a:endParaRPr>
          </a:p>
        </p:txBody>
      </p:sp>
      <p:sp>
        <p:nvSpPr>
          <p:cNvPr id="218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0" lang="en-GB" sz="2400" spc="-1" strike="noStrike">
                <a:solidFill>
                  <a:srgbClr val="000000"/>
                </a:solidFill>
                <a:latin typeface="Calibri Light"/>
                <a:ea typeface="Calibri Light"/>
              </a:rPr>
              <a:t>How to sort a linked list?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Idea:  remove a node from the given list one by one, and built a new sorted linked list.  You should have all the functions ready from the previous discussions.</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r>
              <a:rPr b="0" lang="en-GB" sz="2400" spc="-1" strike="noStrike">
                <a:solidFill>
                  <a:srgbClr val="000000"/>
                </a:solidFill>
                <a:latin typeface="Calibri Light"/>
                <a:ea typeface="Calibri Light"/>
              </a:rPr>
              <a:t>Change the program build_list_backward.cpp and build_list_forward.cpp so that after a list is built, sort the list and output the contents</a:t>
            </a:r>
            <a:endParaRPr b="0" lang="en-GB" sz="2400" spc="-1" strike="noStrike">
              <a:latin typeface="Arial"/>
            </a:endParaRPr>
          </a:p>
          <a:p>
            <a:pPr>
              <a:lnSpc>
                <a:spcPct val="100000"/>
              </a:lnSpc>
              <a:spcBef>
                <a:spcPts val="479"/>
              </a:spcBef>
            </a:pPr>
            <a:endParaRPr b="0" lang="en-GB" sz="2400" spc="-1" strike="noStrike">
              <a:latin typeface="Arial"/>
            </a:endParaRPr>
          </a:p>
        </p:txBody>
      </p:sp>
      <p:sp>
        <p:nvSpPr>
          <p:cNvPr id="218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AE7F0B2-08EE-40D3-9803-1F5F5505719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71" dur="indefinite" restart="never" nodeType="tmRoot">
          <p:childTnLst>
            <p:seq>
              <p:cTn id="1672"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 4</a:t>
            </a:r>
            <a:endParaRPr b="0" lang="en-GB" sz="4400" spc="-1" strike="noStrike">
              <a:latin typeface="Arial"/>
            </a:endParaRPr>
          </a:p>
        </p:txBody>
      </p:sp>
      <p:sp>
        <p:nvSpPr>
          <p:cNvPr id="21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0" lang="en-GB" sz="2400" spc="-1" strike="noStrike">
                <a:solidFill>
                  <a:srgbClr val="000000"/>
                </a:solidFill>
                <a:latin typeface="Calibri Light"/>
                <a:ea typeface="Calibri Light"/>
              </a:rPr>
              <a:t>Add a function </a:t>
            </a:r>
            <a:r>
              <a:rPr b="0" lang="en-GB" sz="2000" spc="-1" strike="noStrike">
                <a:solidFill>
                  <a:srgbClr val="000000"/>
                </a:solidFill>
                <a:latin typeface="Consolas"/>
                <a:ea typeface="Menlo"/>
              </a:rPr>
              <a:t>reverse()</a:t>
            </a:r>
            <a:r>
              <a:rPr b="0" lang="en-GB" sz="2400" spc="-1" strike="noStrike">
                <a:solidFill>
                  <a:srgbClr val="000000"/>
                </a:solidFill>
                <a:latin typeface="Calibri Light"/>
                <a:ea typeface="Calibri Light"/>
              </a:rPr>
              <a:t> to </a:t>
            </a:r>
            <a:r>
              <a:rPr b="0" lang="en-GB" sz="2000" spc="-1" strike="noStrike">
                <a:solidFill>
                  <a:srgbClr val="000000"/>
                </a:solidFill>
                <a:latin typeface="Consolas"/>
                <a:ea typeface="Menlo"/>
              </a:rPr>
              <a:t>build_list_sorted.cpp</a:t>
            </a:r>
            <a:r>
              <a:rPr b="0" lang="en-GB" sz="2400" spc="-1" strike="noStrike">
                <a:solidFill>
                  <a:srgbClr val="000000"/>
                </a:solidFill>
                <a:latin typeface="Calibri Light"/>
                <a:ea typeface="Calibri Light"/>
              </a:rPr>
              <a:t> to reverse a linked list.  Add a user option in the main function to test this new function.  A sample call of the function is (where head is the pointer to the first node of a linked list: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00"/>
              </a:spcBef>
            </a:pPr>
            <a:r>
              <a:rPr b="0" lang="en-GB" sz="2000" spc="-1" strike="noStrike">
                <a:solidFill>
                  <a:srgbClr val="000000"/>
                </a:solidFill>
                <a:latin typeface="Consolas"/>
                <a:ea typeface="Menlo"/>
              </a:rPr>
              <a:t>	</a:t>
            </a:r>
            <a:r>
              <a:rPr b="0" lang="en-GB" sz="2000" spc="-1" strike="noStrike">
                <a:solidFill>
                  <a:srgbClr val="000000"/>
                </a:solidFill>
                <a:latin typeface="Consolas"/>
                <a:ea typeface="Menlo"/>
              </a:rPr>
              <a:t>reverse(head);</a:t>
            </a:r>
            <a:endParaRPr b="0" lang="en-GB" sz="2000" spc="-1" strike="noStrike">
              <a:latin typeface="Arial"/>
            </a:endParaRPr>
          </a:p>
        </p:txBody>
      </p:sp>
      <p:sp>
        <p:nvSpPr>
          <p:cNvPr id="218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52D4792-3756-4AF1-A0D8-0E3BF16559F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187" name="CustomShape 4"/>
          <p:cNvSpPr/>
          <p:nvPr/>
        </p:nvSpPr>
        <p:spPr>
          <a:xfrm>
            <a:off x="205560" y="5450040"/>
            <a:ext cx="2658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ea typeface="DejaVu Sans"/>
              </a:rPr>
              <a:t>Solution:  ex4ex5.cpp</a:t>
            </a:r>
            <a:endParaRPr b="0" lang="en-GB" sz="1800" spc="-1" strike="noStrike">
              <a:latin typeface="Arial"/>
            </a:endParaRPr>
          </a:p>
        </p:txBody>
      </p:sp>
    </p:spTree>
  </p:cSld>
  <p:timing>
    <p:tnLst>
      <p:par>
        <p:cTn id="1673" dur="indefinite" restart="never" nodeType="tmRoot">
          <p:childTnLst>
            <p:seq>
              <p:cTn id="1674"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 5</a:t>
            </a:r>
            <a:endParaRPr b="0" lang="en-GB" sz="4400" spc="-1" strike="noStrike">
              <a:latin typeface="Arial"/>
            </a:endParaRPr>
          </a:p>
        </p:txBody>
      </p:sp>
      <p:sp>
        <p:nvSpPr>
          <p:cNvPr id="21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79"/>
              </a:spcBef>
            </a:pPr>
            <a:r>
              <a:rPr b="0" lang="en-GB" sz="2400" spc="-1" strike="noStrike">
                <a:solidFill>
                  <a:srgbClr val="000000"/>
                </a:solidFill>
                <a:latin typeface="Calibri Light"/>
                <a:ea typeface="Calibri Light"/>
              </a:rPr>
              <a:t>Add a function </a:t>
            </a:r>
            <a:r>
              <a:rPr b="0" lang="en-GB" sz="2000" spc="-1" strike="noStrike">
                <a:solidFill>
                  <a:srgbClr val="000000"/>
                </a:solidFill>
                <a:latin typeface="Consolas"/>
                <a:ea typeface="Menlo"/>
              </a:rPr>
              <a:t>get_item()</a:t>
            </a:r>
            <a:r>
              <a:rPr b="0" lang="en-GB" sz="2400" spc="-1" strike="noStrike">
                <a:solidFill>
                  <a:srgbClr val="000000"/>
                </a:solidFill>
                <a:latin typeface="Calibri Light"/>
                <a:ea typeface="Calibri Light"/>
              </a:rPr>
              <a:t> to </a:t>
            </a:r>
            <a:r>
              <a:rPr b="0" lang="en-GB" sz="2000" spc="-1" strike="noStrike">
                <a:solidFill>
                  <a:srgbClr val="000000"/>
                </a:solidFill>
                <a:latin typeface="Consolas"/>
                <a:ea typeface="Menlo"/>
              </a:rPr>
              <a:t>build_list_sorted.cpp </a:t>
            </a:r>
            <a:r>
              <a:rPr b="0" lang="en-GB" sz="2400" spc="-1" strike="noStrike">
                <a:solidFill>
                  <a:srgbClr val="000000"/>
                </a:solidFill>
                <a:latin typeface="Calibri Light"/>
                <a:ea typeface="Calibri Light"/>
              </a:rPr>
              <a:t>to return the pointer to the k</a:t>
            </a:r>
            <a:r>
              <a:rPr b="0" lang="en-GB" sz="2400" spc="-1" strike="noStrike" baseline="30000">
                <a:solidFill>
                  <a:srgbClr val="000000"/>
                </a:solidFill>
                <a:latin typeface="Calibri Light"/>
                <a:ea typeface="Calibri Light"/>
              </a:rPr>
              <a:t>th</a:t>
            </a:r>
            <a:r>
              <a:rPr b="0" lang="en-GB" sz="2400" spc="-1" strike="noStrike">
                <a:solidFill>
                  <a:srgbClr val="000000"/>
                </a:solidFill>
                <a:latin typeface="Calibri Light"/>
                <a:ea typeface="Calibri Light"/>
              </a:rPr>
              <a:t> item in the linked list.  If no such item exists, return </a:t>
            </a:r>
            <a:r>
              <a:rPr b="0" lang="en-GB" sz="2000" spc="-1" strike="noStrike">
                <a:solidFill>
                  <a:srgbClr val="000000"/>
                </a:solidFill>
                <a:latin typeface="Consolas"/>
                <a:ea typeface="Menlo"/>
              </a:rPr>
              <a:t>NULL</a:t>
            </a:r>
            <a:r>
              <a:rPr b="0" lang="en-GB" sz="2400" spc="-1" strike="noStrike">
                <a:solidFill>
                  <a:srgbClr val="000000"/>
                </a:solidFill>
                <a:latin typeface="Calibri Light"/>
                <a:ea typeface="Calibri Light"/>
              </a:rPr>
              <a:t>.  Add a user option in the main function to test this new function.  A sample call of the function is:</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360"/>
              </a:spcBef>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Node * p = get_item(head, k);</a:t>
            </a:r>
            <a:endParaRPr b="0" lang="en-GB" sz="1800" spc="-1" strike="noStrike">
              <a:latin typeface="Arial"/>
            </a:endParaRPr>
          </a:p>
          <a:p>
            <a:pPr>
              <a:lnSpc>
                <a:spcPct val="100000"/>
              </a:lnSpc>
              <a:spcBef>
                <a:spcPts val="360"/>
              </a:spcBef>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if (p != NULL)</a:t>
            </a:r>
            <a:endParaRPr b="0" lang="en-GB" sz="1800" spc="-1" strike="noStrike">
              <a:latin typeface="Arial"/>
            </a:endParaRPr>
          </a:p>
          <a:p>
            <a:pPr>
              <a:lnSpc>
                <a:spcPct val="100000"/>
              </a:lnSpc>
              <a:spcBef>
                <a:spcPts val="360"/>
              </a:spcBef>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cout &lt;&lt; p-&gt;info &lt;&lt; endl;</a:t>
            </a:r>
            <a:endParaRPr b="0" lang="en-GB" sz="1800" spc="-1" strike="noStrike">
              <a:latin typeface="Arial"/>
            </a:endParaRPr>
          </a:p>
          <a:p>
            <a:pPr>
              <a:lnSpc>
                <a:spcPct val="100000"/>
              </a:lnSpc>
              <a:spcBef>
                <a:spcPts val="360"/>
              </a:spcBef>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else</a:t>
            </a:r>
            <a:endParaRPr b="0" lang="en-GB" sz="1800" spc="-1" strike="noStrike">
              <a:latin typeface="Arial"/>
            </a:endParaRPr>
          </a:p>
          <a:p>
            <a:pPr>
              <a:lnSpc>
                <a:spcPct val="100000"/>
              </a:lnSpc>
              <a:spcBef>
                <a:spcPts val="360"/>
              </a:spcBef>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cout &lt;&lt; "Item does not exist." &lt;&lt; endl;</a:t>
            </a:r>
            <a:endParaRPr b="0" lang="en-GB" sz="1800" spc="-1" strike="noStrike">
              <a:latin typeface="Arial"/>
            </a:endParaRPr>
          </a:p>
          <a:p>
            <a:pPr>
              <a:lnSpc>
                <a:spcPct val="100000"/>
              </a:lnSpc>
              <a:spcBef>
                <a:spcPts val="479"/>
              </a:spcBef>
            </a:pPr>
            <a:endParaRPr b="0" lang="en-GB" sz="1800" spc="-1" strike="noStrike">
              <a:latin typeface="Arial"/>
            </a:endParaRPr>
          </a:p>
        </p:txBody>
      </p:sp>
      <p:sp>
        <p:nvSpPr>
          <p:cNvPr id="219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CC8E19E-E1A2-447F-B5F6-47C6ACD50F2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191" name="CustomShape 4"/>
          <p:cNvSpPr/>
          <p:nvPr/>
        </p:nvSpPr>
        <p:spPr>
          <a:xfrm>
            <a:off x="205560" y="5756760"/>
            <a:ext cx="2658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ea typeface="DejaVu Sans"/>
              </a:rPr>
              <a:t>Solution:  ex4ex5.cpp</a:t>
            </a:r>
            <a:endParaRPr b="0" lang="en-GB" sz="1800" spc="-1" strike="noStrike">
              <a:latin typeface="Arial"/>
            </a:endParaRPr>
          </a:p>
        </p:txBody>
      </p:sp>
    </p:spTree>
  </p:cSld>
  <p:timing>
    <p:tnLst>
      <p:par>
        <p:cTn id="1675" dur="indefinite" restart="never" nodeType="tmRoot">
          <p:childTnLst>
            <p:seq>
              <p:cTn id="1676"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Exercise 6</a:t>
            </a:r>
            <a:endParaRPr b="0" lang="en-GB" sz="4400" spc="-1" strike="noStrike">
              <a:latin typeface="Arial"/>
            </a:endParaRPr>
          </a:p>
        </p:txBody>
      </p:sp>
      <p:sp>
        <p:nvSpPr>
          <p:cNvPr id="21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Add a function to </a:t>
            </a:r>
            <a:r>
              <a:rPr b="0" lang="en-GB" sz="1800" spc="-1" strike="noStrike">
                <a:solidFill>
                  <a:srgbClr val="000000"/>
                </a:solidFill>
                <a:latin typeface="Consolas"/>
                <a:ea typeface="Menlo"/>
              </a:rPr>
              <a:t>build_list_forward.cpp</a:t>
            </a:r>
            <a:r>
              <a:rPr b="0" lang="en-GB" sz="2000" spc="-1" strike="noStrike">
                <a:solidFill>
                  <a:srgbClr val="000000"/>
                </a:solidFill>
                <a:latin typeface="Calibri Light"/>
                <a:ea typeface="Calibri Light"/>
              </a:rPr>
              <a:t> to divide the linked list into two sublists of almost equal sizes.  For example, if a list points to the elements </a:t>
            </a:r>
            <a:r>
              <a:rPr b="0" lang="en-GB" sz="1800" spc="-1" strike="noStrike">
                <a:solidFill>
                  <a:srgbClr val="000000"/>
                </a:solidFill>
                <a:latin typeface="Consolas"/>
                <a:ea typeface="Menlo"/>
              </a:rPr>
              <a:t>1 -&gt; 2 -&gt; 3 -&gt; 4 -&gt; 5 -&gt; NULL</a:t>
            </a:r>
            <a:r>
              <a:rPr b="0" lang="en-GB" sz="2000" spc="-1" strike="noStrike">
                <a:solidFill>
                  <a:srgbClr val="000000"/>
                </a:solidFill>
                <a:latin typeface="Calibri Light"/>
                <a:ea typeface="Calibri Light"/>
              </a:rPr>
              <a:t>, after division, the first list should be </a:t>
            </a:r>
            <a:r>
              <a:rPr b="0" lang="en-GB" sz="1800" spc="-1" strike="noStrike">
                <a:solidFill>
                  <a:srgbClr val="000000"/>
                </a:solidFill>
                <a:latin typeface="Consolas"/>
                <a:ea typeface="Menlo"/>
              </a:rPr>
              <a:t>1</a:t>
            </a:r>
            <a:r>
              <a:rPr b="0" lang="en-GB" sz="2000" spc="-1" strike="noStrike">
                <a:solidFill>
                  <a:srgbClr val="000000"/>
                </a:solidFill>
                <a:latin typeface="Calibri Light"/>
                <a:ea typeface="Calibri Light"/>
              </a:rPr>
              <a:t> </a:t>
            </a:r>
            <a:r>
              <a:rPr b="0" lang="en-GB" sz="1800" spc="-1" strike="noStrike">
                <a:solidFill>
                  <a:srgbClr val="000000"/>
                </a:solidFill>
                <a:latin typeface="Consolas"/>
                <a:ea typeface="Menlo"/>
              </a:rPr>
              <a:t>-&gt; 2 -&gt; 3 -&gt; NULL </a:t>
            </a:r>
            <a:r>
              <a:rPr b="0" lang="en-GB" sz="2000" spc="-1" strike="noStrike">
                <a:solidFill>
                  <a:srgbClr val="000000"/>
                </a:solidFill>
                <a:latin typeface="Calibri Light"/>
                <a:ea typeface="Calibri Light"/>
              </a:rPr>
              <a:t>and the second list should be </a:t>
            </a:r>
            <a:r>
              <a:rPr b="0" lang="en-GB" sz="1800" spc="-1" strike="noStrike">
                <a:solidFill>
                  <a:srgbClr val="000000"/>
                </a:solidFill>
                <a:latin typeface="Consolas"/>
                <a:ea typeface="Menlo"/>
              </a:rPr>
              <a:t>4 -&gt; 5 -&gt; NULL</a:t>
            </a:r>
            <a:r>
              <a:rPr b="0" lang="en-GB" sz="2000" spc="-1" strike="noStrike">
                <a:solidFill>
                  <a:srgbClr val="000000"/>
                </a:solidFill>
                <a:latin typeface="Calibri Light"/>
                <a:ea typeface="Calibri Light"/>
              </a:rPr>
              <a:t>.  Modify the main function to call this new function and print out the two resulting lists.  A sample call of the function is:</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360"/>
              </a:spcBef>
            </a:pPr>
            <a:r>
              <a:rPr b="0" lang="en-GB" sz="1800" spc="-1" strike="noStrike">
                <a:solidFill>
                  <a:srgbClr val="000000"/>
                </a:solidFill>
                <a:latin typeface="Consolas"/>
                <a:ea typeface="Menlo"/>
              </a:rPr>
              <a:t>	</a:t>
            </a:r>
            <a:r>
              <a:rPr b="0" lang="en-GB" sz="1800" spc="-1" strike="noStrike">
                <a:solidFill>
                  <a:srgbClr val="000000"/>
                </a:solidFill>
                <a:latin typeface="Consolas"/>
                <a:ea typeface="Menlo"/>
              </a:rPr>
              <a:t>divide(head, second);</a:t>
            </a:r>
            <a:endParaRPr b="0" lang="en-GB" sz="1800" spc="-1" strike="noStrike">
              <a:latin typeface="Arial"/>
            </a:endParaRPr>
          </a:p>
          <a:p>
            <a:pPr>
              <a:lnSpc>
                <a:spcPct val="100000"/>
              </a:lnSpc>
              <a:spcBef>
                <a:spcPts val="400"/>
              </a:spcBef>
            </a:pPr>
            <a:endParaRPr b="0" lang="en-GB" sz="18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where </a:t>
            </a:r>
            <a:r>
              <a:rPr b="0" lang="en-GB" sz="1800" spc="-1" strike="noStrike">
                <a:solidFill>
                  <a:srgbClr val="000000"/>
                </a:solidFill>
                <a:latin typeface="Consolas"/>
                <a:ea typeface="Menlo"/>
              </a:rPr>
              <a:t>head</a:t>
            </a:r>
            <a:r>
              <a:rPr b="0" lang="en-GB" sz="2000" spc="-1" strike="noStrike">
                <a:solidFill>
                  <a:srgbClr val="000000"/>
                </a:solidFill>
                <a:latin typeface="Calibri Light"/>
                <a:ea typeface="Calibri Light"/>
              </a:rPr>
              <a:t> points to a linked list to be divided, and after completion of the function, </a:t>
            </a:r>
            <a:r>
              <a:rPr b="0" lang="en-GB" sz="1800" spc="-1" strike="noStrike">
                <a:solidFill>
                  <a:srgbClr val="000000"/>
                </a:solidFill>
                <a:latin typeface="Consolas"/>
                <a:ea typeface="Menlo"/>
              </a:rPr>
              <a:t>head</a:t>
            </a:r>
            <a:r>
              <a:rPr b="0" lang="en-GB" sz="2000" spc="-1" strike="noStrike">
                <a:solidFill>
                  <a:srgbClr val="000000"/>
                </a:solidFill>
                <a:latin typeface="Calibri Light"/>
                <a:ea typeface="Calibri Light"/>
              </a:rPr>
              <a:t> points to the first sublist, and </a:t>
            </a:r>
            <a:r>
              <a:rPr b="0" lang="en-GB" sz="1800" spc="-1" strike="noStrike">
                <a:solidFill>
                  <a:srgbClr val="000000"/>
                </a:solidFill>
                <a:latin typeface="Consolas"/>
                <a:ea typeface="Menlo"/>
              </a:rPr>
              <a:t>second</a:t>
            </a:r>
            <a:r>
              <a:rPr b="0" lang="en-GB" sz="2000" spc="-1" strike="noStrike">
                <a:solidFill>
                  <a:srgbClr val="000000"/>
                </a:solidFill>
                <a:latin typeface="Calibri Light"/>
                <a:ea typeface="Calibri Light"/>
              </a:rPr>
              <a:t> points to the second sublist. </a:t>
            </a:r>
            <a:endParaRPr b="0" lang="en-GB" sz="2000" spc="-1" strike="noStrike">
              <a:latin typeface="Arial"/>
            </a:endParaRPr>
          </a:p>
          <a:p>
            <a:pPr>
              <a:lnSpc>
                <a:spcPct val="100000"/>
              </a:lnSpc>
              <a:spcBef>
                <a:spcPts val="479"/>
              </a:spcBef>
            </a:pPr>
            <a:endParaRPr b="0" lang="en-GB" sz="2000" spc="-1" strike="noStrike">
              <a:latin typeface="Arial"/>
            </a:endParaRPr>
          </a:p>
          <a:p>
            <a:pPr>
              <a:lnSpc>
                <a:spcPct val="100000"/>
              </a:lnSpc>
              <a:spcBef>
                <a:spcPts val="479"/>
              </a:spcBef>
            </a:pPr>
            <a:endParaRPr b="0" lang="en-GB" sz="2000" spc="-1" strike="noStrike">
              <a:latin typeface="Arial"/>
            </a:endParaRPr>
          </a:p>
        </p:txBody>
      </p:sp>
      <p:sp>
        <p:nvSpPr>
          <p:cNvPr id="219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ED64237-A084-4E5C-AB0D-285C3F23BBC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195" name="CustomShape 4"/>
          <p:cNvSpPr/>
          <p:nvPr/>
        </p:nvSpPr>
        <p:spPr>
          <a:xfrm>
            <a:off x="252360" y="5941440"/>
            <a:ext cx="22413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f79646"/>
                </a:solidFill>
                <a:latin typeface="Calibri Light"/>
                <a:ea typeface="DejaVu Sans"/>
              </a:rPr>
              <a:t>Solution:  ex6.cpp</a:t>
            </a:r>
            <a:endParaRPr b="0" lang="en-GB" sz="1800" spc="-1" strike="noStrike">
              <a:latin typeface="Arial"/>
            </a:endParaRPr>
          </a:p>
        </p:txBody>
      </p:sp>
    </p:spTree>
  </p:cSld>
  <p:timing>
    <p:tnLst>
      <p:par>
        <p:cTn id="1677" dur="indefinite" restart="never" nodeType="tmRoot">
          <p:childTnLst>
            <p:seq>
              <p:cTn id="1678"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6"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Large Numbers</a:t>
            </a:r>
            <a:endParaRPr b="0" lang="en-GB" sz="4000" spc="-1" strike="noStrike">
              <a:latin typeface="Arial"/>
            </a:endParaRPr>
          </a:p>
        </p:txBody>
      </p:sp>
      <p:sp>
        <p:nvSpPr>
          <p:cNvPr id="2197"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Tutorial Problems – Linked Lists</a:t>
            </a:r>
            <a:endParaRPr b="0" lang="en-GB" sz="2000" spc="-1" strike="noStrike">
              <a:latin typeface="Arial"/>
            </a:endParaRPr>
          </a:p>
        </p:txBody>
      </p:sp>
      <p:sp>
        <p:nvSpPr>
          <p:cNvPr id="219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19D3556-7699-4DA3-8879-3553D8D8C56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79" dur="indefinite" restart="never" nodeType="tmRoot">
          <p:childTnLst>
            <p:seq>
              <p:cTn id="1680"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Large Numbers</a:t>
            </a:r>
            <a:endParaRPr b="0" lang="en-GB" sz="4400" spc="-1" strike="noStrike">
              <a:latin typeface="Arial"/>
            </a:endParaRPr>
          </a:p>
        </p:txBody>
      </p:sp>
      <p:sp>
        <p:nvSpPr>
          <p:cNvPr id="2200" name="CustomShape 2"/>
          <p:cNvSpPr/>
          <p:nvPr/>
        </p:nvSpPr>
        <p:spPr>
          <a:xfrm>
            <a:off x="457200" y="1401480"/>
            <a:ext cx="8228880" cy="51649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The largest integer that can be stored using a 32-bit </a:t>
            </a:r>
            <a:r>
              <a:rPr b="0" lang="en-GB" sz="2200" spc="-1" strike="noStrike">
                <a:solidFill>
                  <a:srgbClr val="000000"/>
                </a:solidFill>
                <a:latin typeface="Consolas"/>
                <a:ea typeface="Calibri Light"/>
              </a:rPr>
              <a:t>int</a:t>
            </a:r>
            <a:r>
              <a:rPr b="0" lang="en-GB" sz="2200" spc="-1" strike="noStrike">
                <a:solidFill>
                  <a:srgbClr val="000000"/>
                </a:solidFill>
                <a:latin typeface="Calibri Light"/>
                <a:ea typeface="Calibri Light"/>
              </a:rPr>
              <a:t> data type is 2,147,483,647.  </a:t>
            </a: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We are going to implement a linked list to store an arbitrarily large number.  Making use of the linked list data structure, we write a program to determine if a larger number is bigger than the other one.</a:t>
            </a:r>
            <a:endParaRPr b="0" lang="en-GB" sz="2200" spc="-1" strike="noStrike">
              <a:latin typeface="Arial"/>
            </a:endParaRPr>
          </a:p>
          <a:p>
            <a:pPr>
              <a:lnSpc>
                <a:spcPct val="100000"/>
              </a:lnSpc>
              <a:spcBef>
                <a:spcPts val="479"/>
              </a:spcBef>
            </a:pPr>
            <a:endParaRPr b="0" lang="en-GB" sz="2200" spc="-1" strike="noStrike">
              <a:latin typeface="Arial"/>
            </a:endParaRPr>
          </a:p>
          <a:p>
            <a:pPr>
              <a:lnSpc>
                <a:spcPct val="100000"/>
              </a:lnSpc>
              <a:spcBef>
                <a:spcPts val="479"/>
              </a:spcBef>
            </a:pPr>
            <a:endParaRPr b="0" lang="en-GB" sz="2200" spc="-1" strike="noStrike">
              <a:latin typeface="Arial"/>
            </a:endParaRPr>
          </a:p>
          <a:p>
            <a:pPr>
              <a:lnSpc>
                <a:spcPct val="100000"/>
              </a:lnSpc>
              <a:spcBef>
                <a:spcPts val="479"/>
              </a:spcBef>
            </a:pPr>
            <a:endParaRPr b="0" lang="en-GB" sz="2200" spc="-1" strike="noStrike">
              <a:latin typeface="Arial"/>
            </a:endParaRPr>
          </a:p>
          <a:p>
            <a:pPr>
              <a:lnSpc>
                <a:spcPct val="100000"/>
              </a:lnSpc>
              <a:spcBef>
                <a:spcPts val="479"/>
              </a:spcBef>
            </a:pPr>
            <a:endParaRPr b="0" lang="en-GB" sz="2200" spc="-1" strike="noStrike">
              <a:latin typeface="Arial"/>
            </a:endParaRPr>
          </a:p>
          <a:p>
            <a:pPr>
              <a:lnSpc>
                <a:spcPct val="100000"/>
              </a:lnSpc>
              <a:spcBef>
                <a:spcPts val="479"/>
              </a:spcBef>
            </a:pP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ff0000"/>
                </a:solidFill>
                <a:latin typeface="Calibri Light"/>
                <a:ea typeface="Calibri Light"/>
              </a:rPr>
              <a:t>A template program </a:t>
            </a:r>
            <a:r>
              <a:rPr b="1" lang="en-GB" sz="2200" spc="-1" strike="noStrike">
                <a:solidFill>
                  <a:srgbClr val="ff0000"/>
                </a:solidFill>
                <a:latin typeface="Calibri Light"/>
                <a:ea typeface="Calibri Light"/>
              </a:rPr>
              <a:t>largenum_incomplete.cpp</a:t>
            </a:r>
            <a:r>
              <a:rPr b="0" lang="en-GB" sz="2200" spc="-1" strike="noStrike">
                <a:solidFill>
                  <a:srgbClr val="ff0000"/>
                </a:solidFill>
                <a:latin typeface="Calibri Light"/>
                <a:ea typeface="Calibri Light"/>
              </a:rPr>
              <a:t> is provided to you.</a:t>
            </a:r>
            <a:endParaRPr b="0" lang="en-GB" sz="2200" spc="-1" strike="noStrike">
              <a:latin typeface="Arial"/>
            </a:endParaRPr>
          </a:p>
          <a:p>
            <a:pPr>
              <a:lnSpc>
                <a:spcPct val="100000"/>
              </a:lnSpc>
              <a:spcBef>
                <a:spcPts val="439"/>
              </a:spcBef>
            </a:pPr>
            <a:endParaRPr b="0" lang="en-GB" sz="2200" spc="-1" strike="noStrike">
              <a:latin typeface="Arial"/>
            </a:endParaRPr>
          </a:p>
          <a:p>
            <a:pPr>
              <a:lnSpc>
                <a:spcPct val="100000"/>
              </a:lnSpc>
              <a:spcBef>
                <a:spcPts val="479"/>
              </a:spcBef>
            </a:pPr>
            <a:endParaRPr b="0" lang="en-GB" sz="2200" spc="-1" strike="noStrike">
              <a:latin typeface="Arial"/>
            </a:endParaRPr>
          </a:p>
          <a:p>
            <a:pPr>
              <a:lnSpc>
                <a:spcPct val="100000"/>
              </a:lnSpc>
              <a:spcBef>
                <a:spcPts val="479"/>
              </a:spcBef>
            </a:pPr>
            <a:endParaRPr b="0" lang="en-GB" sz="2200" spc="-1" strike="noStrike">
              <a:latin typeface="Arial"/>
            </a:endParaRPr>
          </a:p>
        </p:txBody>
      </p:sp>
      <p:sp>
        <p:nvSpPr>
          <p:cNvPr id="220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064A40B-AE3E-4F59-88C3-0657F4F6962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202" name="CustomShape 4"/>
          <p:cNvSpPr/>
          <p:nvPr/>
        </p:nvSpPr>
        <p:spPr>
          <a:xfrm>
            <a:off x="679320" y="4256280"/>
            <a:ext cx="8006760" cy="59472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ea typeface="DejaVu Sans"/>
              </a:rPr>
              <a:t>expr&gt; </a:t>
            </a:r>
            <a:r>
              <a:rPr b="0" lang="en-GB" sz="1200" spc="-1" strike="noStrike">
                <a:solidFill>
                  <a:srgbClr val="e46c0a"/>
                </a:solidFill>
                <a:latin typeface="Consolas"/>
                <a:ea typeface="DejaVu Sans"/>
              </a:rPr>
              <a:t>379821468310123801270301238974908123098 &gt; 232378221392038248429490840198341389</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Yes, 379821468310123801270301238974908123098 is larger.</a:t>
            </a:r>
            <a:endParaRPr b="0" lang="en-GB" sz="1200" spc="-1" strike="noStrike">
              <a:latin typeface="Arial"/>
            </a:endParaRPr>
          </a:p>
          <a:p>
            <a:pPr>
              <a:lnSpc>
                <a:spcPct val="100000"/>
              </a:lnSpc>
            </a:pPr>
            <a:endParaRPr b="0" lang="en-GB" sz="1200" spc="-1" strike="noStrike">
              <a:latin typeface="Arial"/>
            </a:endParaRPr>
          </a:p>
        </p:txBody>
      </p:sp>
      <p:sp>
        <p:nvSpPr>
          <p:cNvPr id="2203" name="CustomShape 5"/>
          <p:cNvSpPr/>
          <p:nvPr/>
        </p:nvSpPr>
        <p:spPr>
          <a:xfrm>
            <a:off x="645480" y="3886920"/>
            <a:ext cx="45151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Segoe Print"/>
                <a:ea typeface="DejaVu Sans"/>
              </a:rPr>
              <a:t>Sample output (user input in </a:t>
            </a:r>
            <a:r>
              <a:rPr b="0" lang="en-GB" sz="1800" spc="-1" strike="noStrike">
                <a:solidFill>
                  <a:srgbClr val="e46c0a"/>
                </a:solidFill>
                <a:latin typeface="Segoe Print"/>
                <a:ea typeface="DejaVu Sans"/>
              </a:rPr>
              <a:t>orange</a:t>
            </a:r>
            <a:r>
              <a:rPr b="0" lang="en-GB" sz="1800" spc="-1" strike="noStrike">
                <a:solidFill>
                  <a:srgbClr val="000000"/>
                </a:solidFill>
                <a:latin typeface="Segoe Print"/>
                <a:ea typeface="DejaVu Sans"/>
              </a:rPr>
              <a:t>):</a:t>
            </a:r>
            <a:endParaRPr b="0" lang="en-GB" sz="1800" spc="-1" strike="noStrike">
              <a:latin typeface="Arial"/>
            </a:endParaRPr>
          </a:p>
        </p:txBody>
      </p:sp>
      <p:sp>
        <p:nvSpPr>
          <p:cNvPr id="2204" name="CustomShape 6"/>
          <p:cNvSpPr/>
          <p:nvPr/>
        </p:nvSpPr>
        <p:spPr>
          <a:xfrm>
            <a:off x="5347440" y="3636000"/>
            <a:ext cx="3515760" cy="501480"/>
          </a:xfrm>
          <a:prstGeom prst="roundRect">
            <a:avLst>
              <a:gd name="adj" fmla="val 16667"/>
            </a:avLst>
          </a:prstGeom>
          <a:solidFill>
            <a:schemeClr val="accent4">
              <a:lumMod val="40000"/>
              <a:lumOff val="60000"/>
            </a:schemeClr>
          </a:solidFill>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200" spc="-1" strike="noStrike">
                <a:solidFill>
                  <a:srgbClr val="000000"/>
                </a:solidFill>
                <a:latin typeface="Segoe Print"/>
                <a:ea typeface="DejaVu Sans"/>
              </a:rPr>
              <a:t>The two input numbers are separated by "</a:t>
            </a:r>
            <a:r>
              <a:rPr b="0" lang="en-GB" sz="1200" spc="-1" strike="noStrike">
                <a:solidFill>
                  <a:srgbClr val="000000"/>
                </a:solidFill>
                <a:latin typeface="Consolas"/>
                <a:ea typeface="DejaVu Sans"/>
              </a:rPr>
              <a:t> &gt; </a:t>
            </a:r>
            <a:r>
              <a:rPr b="0" lang="en-GB" sz="1200" spc="-1" strike="noStrike">
                <a:solidFill>
                  <a:srgbClr val="000000"/>
                </a:solidFill>
                <a:latin typeface="Segoe Print"/>
                <a:ea typeface="DejaVu Sans"/>
              </a:rPr>
              <a:t>"</a:t>
            </a:r>
            <a:endParaRPr b="0" lang="en-GB" sz="1200" spc="-1" strike="noStrike">
              <a:latin typeface="Arial"/>
            </a:endParaRPr>
          </a:p>
        </p:txBody>
      </p:sp>
      <p:sp>
        <p:nvSpPr>
          <p:cNvPr id="2205" name="CustomShape 7"/>
          <p:cNvSpPr/>
          <p:nvPr/>
        </p:nvSpPr>
        <p:spPr>
          <a:xfrm>
            <a:off x="679320" y="4886280"/>
            <a:ext cx="8006760" cy="59472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onsolas"/>
                <a:ea typeface="DejaVu Sans"/>
              </a:rPr>
              <a:t>expr&gt; </a:t>
            </a:r>
            <a:r>
              <a:rPr b="0" lang="en-GB" sz="1200" spc="-1" strike="noStrike">
                <a:solidFill>
                  <a:srgbClr val="e46c0a"/>
                </a:solidFill>
                <a:latin typeface="Consolas"/>
                <a:ea typeface="DejaVu Sans"/>
              </a:rPr>
              <a:t>232378221392038248429490840198341389 &gt; 379821468310123801270301238974908123098</a:t>
            </a:r>
            <a:endParaRPr b="0" lang="en-GB" sz="1200" spc="-1" strike="noStrike">
              <a:latin typeface="Arial"/>
            </a:endParaRPr>
          </a:p>
          <a:p>
            <a:pPr>
              <a:lnSpc>
                <a:spcPct val="100000"/>
              </a:lnSpc>
            </a:pPr>
            <a:r>
              <a:rPr b="0" lang="en-GB" sz="1200" spc="-1" strike="noStrike">
                <a:solidFill>
                  <a:srgbClr val="000000"/>
                </a:solidFill>
                <a:latin typeface="Consolas"/>
                <a:ea typeface="DejaVu Sans"/>
              </a:rPr>
              <a:t>No, 379821468310123801270301238974908123098 is not larger.</a:t>
            </a:r>
            <a:endParaRPr b="0" lang="en-GB" sz="1200" spc="-1" strike="noStrike">
              <a:latin typeface="Arial"/>
            </a:endParaRPr>
          </a:p>
          <a:p>
            <a:pPr>
              <a:lnSpc>
                <a:spcPct val="100000"/>
              </a:lnSpc>
            </a:pPr>
            <a:endParaRPr b="0" lang="en-GB" sz="1200" spc="-1" strike="noStrike">
              <a:latin typeface="Arial"/>
            </a:endParaRPr>
          </a:p>
        </p:txBody>
      </p:sp>
      <p:sp>
        <p:nvSpPr>
          <p:cNvPr id="2206" name="CustomShape 8"/>
          <p:cNvSpPr/>
          <p:nvPr/>
        </p:nvSpPr>
        <p:spPr>
          <a:xfrm>
            <a:off x="457200" y="6211800"/>
            <a:ext cx="7485120" cy="118656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e46c0a"/>
                </a:solidFill>
                <a:latin typeface="Calibri Light"/>
                <a:ea typeface="DejaVu Sans"/>
              </a:rPr>
              <a:t>largenum.cpp provides the completed version of this tutorial problem.  </a:t>
            </a:r>
            <a:br/>
            <a:r>
              <a:rPr b="1" lang="en-GB" sz="1800" spc="-1" strike="noStrike">
                <a:solidFill>
                  <a:srgbClr val="e46c0a"/>
                </a:solidFill>
                <a:latin typeface="Calibri Light"/>
                <a:ea typeface="DejaVu Sans"/>
              </a:rPr>
              <a:t>You may compile and run it to see the expected results first.</a:t>
            </a:r>
            <a:endParaRPr b="0" lang="en-GB" sz="1800" spc="-1" strike="noStrike">
              <a:latin typeface="Arial"/>
            </a:endParaRPr>
          </a:p>
        </p:txBody>
      </p:sp>
    </p:spTree>
  </p:cSld>
  <p:timing>
    <p:tnLst>
      <p:par>
        <p:cTn id="1681" dur="indefinite" restart="never" nodeType="tmRoot">
          <p:childTnLst>
            <p:seq>
              <p:cTn id="168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11581</TotalTime>
  <Application>LibreOffice/6.0.7.3$Linux_X86_64 LibreOffice_project/00m0$Build-3</Application>
  <Words>11907</Words>
  <Paragraphs>2076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ykchoi</dc:creator>
  <dc:description/>
  <dc:language>en-GB</dc:language>
  <cp:lastModifiedBy/>
  <cp:lastPrinted>2017-09-13T13:37:06Z</cp:lastPrinted>
  <dcterms:modified xsi:type="dcterms:W3CDTF">2020-11-07T17:22:18Z</dcterms:modified>
  <cp:revision>770</cp:revision>
  <dc:subject/>
  <dc:title>ENGG1340 Computer Programming II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115</vt:i4>
  </property>
</Properties>
</file>