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51.xml.rels" ContentType="application/vnd.openxmlformats-package.relationships+xml"/>
  <Override PartName="/ppt/notesSlides/_rels/notesSlide93.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7.xml.rels" ContentType="application/vnd.openxmlformats-package.relationships+xml"/>
  <Override PartName="/ppt/notesSlides/_rels/notesSlide20.xml.rels" ContentType="application/vnd.openxmlformats-package.relationships+xml"/>
  <Override PartName="/ppt/notesSlides/notesSlide20.xml" ContentType="application/vnd.openxmlformats-officedocument.presentationml.notesSlide+xml"/>
  <Override PartName="/ppt/notesSlides/notesSlide51.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33.xml" ContentType="application/vnd.openxmlformats-officedocument.presentationml.notesSlide+xml"/>
  <Override PartName="/ppt/notesSlides/notesSlide93.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9.xml" ContentType="application/vnd.openxmlformats-officedocument.presentationml.slide+xml"/>
  <Override PartName="/ppt/slides/slide148.xml" ContentType="application/vnd.openxmlformats-officedocument.presentationml.slide+xml"/>
  <Override PartName="/ppt/slides/slide147.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13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41.xml" ContentType="application/vnd.openxmlformats-officedocument.presentationml.slide+xml"/>
  <Override PartName="/ppt/slides/slide99.xml" ContentType="application/vnd.openxmlformats-officedocument.presentationml.slide+xml"/>
  <Override PartName="/ppt/slides/slide140.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131.xml" ContentType="application/vnd.openxmlformats-officedocument.presentationml.slide+xml"/>
  <Override PartName="/ppt/slides/slide89.xml" ContentType="application/vnd.openxmlformats-officedocument.presentationml.slide+xml"/>
  <Override PartName="/ppt/slides/slide130.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121.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51.xml" ContentType="application/vnd.openxmlformats-officedocument.presentationml.slide+xml"/>
  <Override PartName="/ppt/slides/slide18.xml" ContentType="application/vnd.openxmlformats-officedocument.presentationml.slide+xml"/>
  <Override PartName="/ppt/slides/slide150.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49.xml.rels" ContentType="application/vnd.openxmlformats-package.relationships+xml"/>
  <Override PartName="/ppt/slides/_rels/slide148.xml.rels" ContentType="application/vnd.openxmlformats-package.relationships+xml"/>
  <Override PartName="/ppt/slides/_rels/slide147.xml.rels" ContentType="application/vnd.openxmlformats-package.relationships+xml"/>
  <Override PartName="/ppt/slides/_rels/slide146.xml.rels" ContentType="application/vnd.openxmlformats-package.relationships+xml"/>
  <Override PartName="/ppt/slides/_rels/slide145.xml.rels" ContentType="application/vnd.openxmlformats-package.relationships+xml"/>
  <Override PartName="/ppt/slides/_rels/slide144.xml.rels" ContentType="application/vnd.openxmlformats-package.relationships+xml"/>
  <Override PartName="/ppt/slides/_rels/slide141.xml.rels" ContentType="application/vnd.openxmlformats-package.relationships+xml"/>
  <Override PartName="/ppt/slides/_rels/slide139.xml.rels" ContentType="application/vnd.openxmlformats-package.relationships+xml"/>
  <Override PartName="/ppt/slides/_rels/slide138.xml.rels" ContentType="application/vnd.openxmlformats-package.relationships+xml"/>
  <Override PartName="/ppt/slides/_rels/slide137.xml.rels" ContentType="application/vnd.openxmlformats-package.relationships+xml"/>
  <Override PartName="/ppt/slides/_rels/slide136.xml.rels" ContentType="application/vnd.openxmlformats-package.relationships+xml"/>
  <Override PartName="/ppt/slides/_rels/slide135.xml.rels" ContentType="application/vnd.openxmlformats-package.relationships+xml"/>
  <Override PartName="/ppt/slides/_rels/slide134.xml.rels" ContentType="application/vnd.openxmlformats-package.relationships+xml"/>
  <Override PartName="/ppt/slides/_rels/slide133.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29.xml.rels" ContentType="application/vnd.openxmlformats-package.relationships+xml"/>
  <Override PartName="/ppt/slides/_rels/slide128.xml.rels" ContentType="application/vnd.openxmlformats-package.relationships+xml"/>
  <Override PartName="/ppt/slides/_rels/slide127.xml.rels" ContentType="application/vnd.openxmlformats-package.relationships+xml"/>
  <Override PartName="/ppt/slides/_rels/slide122.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126.xml.rels" ContentType="application/vnd.openxmlformats-package.relationships+xml"/>
  <Override PartName="/ppt/slides/_rels/slide99.xml.rels" ContentType="application/vnd.openxmlformats-package.relationships+xml"/>
  <Override PartName="/ppt/slides/_rels/slide143.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130.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23.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51.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50.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142.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124.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125.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140.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Calibri Light"/>
              </a:rPr>
              <a:t>Click to move the slide</a:t>
            </a:r>
            <a:endParaRPr b="0" lang="en-US" sz="1800" spc="-1" strike="noStrike">
              <a:solidFill>
                <a:srgbClr val="000000"/>
              </a:solidFill>
              <a:latin typeface="Calibri Light"/>
            </a:endParaRPr>
          </a:p>
        </p:txBody>
      </p:sp>
      <p:sp>
        <p:nvSpPr>
          <p:cNvPr id="166"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67"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 </a:t>
            </a:r>
            <a:endParaRPr b="0" lang="en-GB" sz="1400" spc="-1" strike="noStrike">
              <a:latin typeface="Times New Roman"/>
            </a:endParaRPr>
          </a:p>
        </p:txBody>
      </p:sp>
      <p:sp>
        <p:nvSpPr>
          <p:cNvPr id="168"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 </a:t>
            </a:r>
            <a:endParaRPr b="0" lang="en-GB" sz="1400" spc="-1" strike="noStrike">
              <a:latin typeface="Times New Roman"/>
            </a:endParaRPr>
          </a:p>
        </p:txBody>
      </p:sp>
      <p:sp>
        <p:nvSpPr>
          <p:cNvPr id="169"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 </a:t>
            </a:r>
            <a:endParaRPr b="0" lang="en-GB" sz="1400" spc="-1" strike="noStrike">
              <a:latin typeface="Times New Roman"/>
            </a:endParaRPr>
          </a:p>
        </p:txBody>
      </p:sp>
      <p:sp>
        <p:nvSpPr>
          <p:cNvPr id="170" name="PlaceHolder 6"/>
          <p:cNvSpPr>
            <a:spLocks noGrp="1"/>
          </p:cNvSpPr>
          <p:nvPr>
            <p:ph type="sldNum"/>
          </p:nvPr>
        </p:nvSpPr>
        <p:spPr>
          <a:xfrm>
            <a:off x="4278960" y="10157400"/>
            <a:ext cx="3280680" cy="534240"/>
          </a:xfrm>
          <a:prstGeom prst="rect">
            <a:avLst/>
          </a:prstGeom>
        </p:spPr>
        <p:txBody>
          <a:bodyPr lIns="0" rIns="0" tIns="0" bIns="0" anchor="b"/>
          <a:p>
            <a:pPr algn="r"/>
            <a:fld id="{9D26CA6C-BE47-4203-9016-A171C17C3D8E}"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9" name="PlaceHolder 1"/>
          <p:cNvSpPr>
            <a:spLocks noGrp="1"/>
          </p:cNvSpPr>
          <p:nvPr>
            <p:ph type="sldImg"/>
          </p:nvPr>
        </p:nvSpPr>
        <p:spPr>
          <a:xfrm>
            <a:off x="1143000" y="685800"/>
            <a:ext cx="4571640" cy="3428640"/>
          </a:xfrm>
          <a:prstGeom prst="rect">
            <a:avLst/>
          </a:prstGeom>
        </p:spPr>
      </p:sp>
      <p:sp>
        <p:nvSpPr>
          <p:cNvPr id="1440"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441" name="TextShape 3"/>
          <p:cNvSpPr txBox="1"/>
          <p:nvPr/>
        </p:nvSpPr>
        <p:spPr>
          <a:xfrm>
            <a:off x="3884760" y="8685360"/>
            <a:ext cx="2971440" cy="456840"/>
          </a:xfrm>
          <a:prstGeom prst="rect">
            <a:avLst/>
          </a:prstGeom>
          <a:noFill/>
          <a:ln>
            <a:noFill/>
          </a:ln>
        </p:spPr>
        <p:txBody>
          <a:bodyPr anchor="b"/>
          <a:p>
            <a:pPr algn="r">
              <a:lnSpc>
                <a:spcPct val="100000"/>
              </a:lnSpc>
            </a:pPr>
            <a:fld id="{D0E968F5-E159-4057-8675-A51465C4D206}"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2" name="PlaceHolder 1"/>
          <p:cNvSpPr>
            <a:spLocks noGrp="1"/>
          </p:cNvSpPr>
          <p:nvPr>
            <p:ph type="sldImg"/>
          </p:nvPr>
        </p:nvSpPr>
        <p:spPr>
          <a:xfrm>
            <a:off x="1143000" y="685800"/>
            <a:ext cx="4571640" cy="3428640"/>
          </a:xfrm>
          <a:prstGeom prst="rect">
            <a:avLst/>
          </a:prstGeom>
        </p:spPr>
      </p:sp>
      <p:sp>
        <p:nvSpPr>
          <p:cNvPr id="1443"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444" name="TextShape 3"/>
          <p:cNvSpPr txBox="1"/>
          <p:nvPr/>
        </p:nvSpPr>
        <p:spPr>
          <a:xfrm>
            <a:off x="3884760" y="8685360"/>
            <a:ext cx="2971440" cy="456840"/>
          </a:xfrm>
          <a:prstGeom prst="rect">
            <a:avLst/>
          </a:prstGeom>
          <a:noFill/>
          <a:ln>
            <a:noFill/>
          </a:ln>
        </p:spPr>
        <p:txBody>
          <a:bodyPr anchor="b"/>
          <a:p>
            <a:pPr algn="r">
              <a:lnSpc>
                <a:spcPct val="100000"/>
              </a:lnSpc>
            </a:pPr>
            <a:fld id="{FBEE47A7-46A5-4985-A4B7-8FBF9806DB58}"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5" name="PlaceHolder 1"/>
          <p:cNvSpPr>
            <a:spLocks noGrp="1"/>
          </p:cNvSpPr>
          <p:nvPr>
            <p:ph type="sldImg"/>
          </p:nvPr>
        </p:nvSpPr>
        <p:spPr>
          <a:xfrm>
            <a:off x="1143000" y="685800"/>
            <a:ext cx="4571640" cy="3428640"/>
          </a:xfrm>
          <a:prstGeom prst="rect">
            <a:avLst/>
          </a:prstGeom>
        </p:spPr>
      </p:sp>
      <p:sp>
        <p:nvSpPr>
          <p:cNvPr id="1446"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447" name="TextShape 3"/>
          <p:cNvSpPr txBox="1"/>
          <p:nvPr/>
        </p:nvSpPr>
        <p:spPr>
          <a:xfrm>
            <a:off x="3884760" y="8685360"/>
            <a:ext cx="2971440" cy="456840"/>
          </a:xfrm>
          <a:prstGeom prst="rect">
            <a:avLst/>
          </a:prstGeom>
          <a:noFill/>
          <a:ln>
            <a:noFill/>
          </a:ln>
        </p:spPr>
        <p:txBody>
          <a:bodyPr anchor="b"/>
          <a:p>
            <a:pPr algn="r">
              <a:lnSpc>
                <a:spcPct val="100000"/>
              </a:lnSpc>
            </a:pPr>
            <a:fld id="{AAD8F165-79E3-4E9E-986C-CE9CF6A05EB1}"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sldImg"/>
          </p:nvPr>
        </p:nvSpPr>
        <p:spPr>
          <a:xfrm>
            <a:off x="1143000" y="685800"/>
            <a:ext cx="4571640" cy="3428640"/>
          </a:xfrm>
          <a:prstGeom prst="rect">
            <a:avLst/>
          </a:prstGeom>
        </p:spPr>
      </p:sp>
      <p:sp>
        <p:nvSpPr>
          <p:cNvPr id="1449" name="PlaceHolder 2"/>
          <p:cNvSpPr>
            <a:spLocks noGrp="1"/>
          </p:cNvSpPr>
          <p:nvPr>
            <p:ph type="body"/>
          </p:nvPr>
        </p:nvSpPr>
        <p:spPr>
          <a:xfrm>
            <a:off x="685800" y="4343400"/>
            <a:ext cx="5486040" cy="4114440"/>
          </a:xfrm>
          <a:prstGeom prst="rect">
            <a:avLst/>
          </a:prstGeom>
        </p:spPr>
        <p:txBody>
          <a:bodyPr>
            <a:normAutofit/>
          </a:bodyPr>
          <a:p>
            <a:endParaRPr b="0" lang="en-GB" sz="2000" spc="-1" strike="noStrike">
              <a:latin typeface="Arial"/>
            </a:endParaRPr>
          </a:p>
        </p:txBody>
      </p:sp>
      <p:sp>
        <p:nvSpPr>
          <p:cNvPr id="1450" name="TextShape 3"/>
          <p:cNvSpPr txBox="1"/>
          <p:nvPr/>
        </p:nvSpPr>
        <p:spPr>
          <a:xfrm>
            <a:off x="3884760" y="8685360"/>
            <a:ext cx="2971440" cy="456840"/>
          </a:xfrm>
          <a:prstGeom prst="rect">
            <a:avLst/>
          </a:prstGeom>
          <a:noFill/>
          <a:ln>
            <a:noFill/>
          </a:ln>
        </p:spPr>
        <p:txBody>
          <a:bodyPr anchor="b"/>
          <a:p>
            <a:pPr algn="r">
              <a:lnSpc>
                <a:spcPct val="100000"/>
              </a:lnSpc>
            </a:pPr>
            <a:fld id="{5013E9E6-269A-4517-B147-26E90EC96D66}"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PlaceHolder 1"/>
          <p:cNvSpPr>
            <a:spLocks noGrp="1"/>
          </p:cNvSpPr>
          <p:nvPr>
            <p:ph type="sldImg"/>
          </p:nvPr>
        </p:nvSpPr>
        <p:spPr>
          <a:xfrm>
            <a:off x="1143000" y="685800"/>
            <a:ext cx="4571640" cy="3428640"/>
          </a:xfrm>
          <a:prstGeom prst="rect">
            <a:avLst/>
          </a:prstGeom>
        </p:spPr>
      </p:sp>
      <p:sp>
        <p:nvSpPr>
          <p:cNvPr id="1437"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438" name="TextShape 3"/>
          <p:cNvSpPr txBox="1"/>
          <p:nvPr/>
        </p:nvSpPr>
        <p:spPr>
          <a:xfrm>
            <a:off x="3884760" y="8685360"/>
            <a:ext cx="2971440" cy="456840"/>
          </a:xfrm>
          <a:prstGeom prst="rect">
            <a:avLst/>
          </a:prstGeom>
          <a:noFill/>
          <a:ln>
            <a:noFill/>
          </a:ln>
        </p:spPr>
        <p:txBody>
          <a:bodyPr anchor="b"/>
          <a:p>
            <a:pPr algn="r">
              <a:lnSpc>
                <a:spcPct val="100000"/>
              </a:lnSpc>
            </a:pPr>
            <a:fld id="{8BAFD501-CF27-4900-A5B7-BE0A1C90E2A2}" type="slidenum">
              <a:rPr b="0" lang="en-GB" sz="1200" spc="-1" strike="noStrike">
                <a:solidFill>
                  <a:srgbClr val="000000"/>
                </a:solidFill>
                <a:latin typeface="+mn-lt"/>
                <a:ea typeface="+mn-ea"/>
              </a:rPr>
              <a:t>&lt;number&gt;</a:t>
            </a:fld>
            <a:endParaRPr b="0" lang="en-GB" sz="1200" spc="-1" strike="noStrike">
              <a:latin typeface="Times New Roman"/>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PlaceHolder 1"/>
          <p:cNvSpPr>
            <a:spLocks noGrp="1"/>
          </p:cNvSpPr>
          <p:nvPr>
            <p:ph type="sldImg"/>
          </p:nvPr>
        </p:nvSpPr>
        <p:spPr>
          <a:xfrm>
            <a:off x="1143000" y="685800"/>
            <a:ext cx="4571640" cy="3428640"/>
          </a:xfrm>
          <a:prstGeom prst="rect">
            <a:avLst/>
          </a:prstGeom>
        </p:spPr>
      </p:sp>
      <p:sp>
        <p:nvSpPr>
          <p:cNvPr id="1452" name="PlaceHolder 2"/>
          <p:cNvSpPr>
            <a:spLocks noGrp="1"/>
          </p:cNvSpPr>
          <p:nvPr>
            <p:ph type="body"/>
          </p:nvPr>
        </p:nvSpPr>
        <p:spPr>
          <a:xfrm>
            <a:off x="685800" y="4343400"/>
            <a:ext cx="5486040" cy="4114440"/>
          </a:xfrm>
          <a:prstGeom prst="rect">
            <a:avLst/>
          </a:prstGeom>
        </p:spPr>
        <p:txBody>
          <a:bodyPr/>
          <a:p>
            <a:endParaRPr b="0" lang="en-GB" sz="2000" spc="-1" strike="noStrike">
              <a:latin typeface="Arial"/>
            </a:endParaRPr>
          </a:p>
        </p:txBody>
      </p:sp>
      <p:sp>
        <p:nvSpPr>
          <p:cNvPr id="1453" name="TextShape 3"/>
          <p:cNvSpPr txBox="1"/>
          <p:nvPr/>
        </p:nvSpPr>
        <p:spPr>
          <a:xfrm>
            <a:off x="3884760" y="8685360"/>
            <a:ext cx="2971440" cy="456840"/>
          </a:xfrm>
          <a:prstGeom prst="rect">
            <a:avLst/>
          </a:prstGeom>
          <a:noFill/>
          <a:ln>
            <a:noFill/>
          </a:ln>
        </p:spPr>
        <p:txBody>
          <a:bodyPr anchor="b"/>
          <a:p>
            <a:pPr algn="r">
              <a:lnSpc>
                <a:spcPct val="100000"/>
              </a:lnSpc>
            </a:pPr>
            <a:fld id="{E3137FFD-936E-4976-AE70-CCB303F5616F}" type="slidenum">
              <a:rPr b="0" lang="en-GB"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4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5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5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6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6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7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7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8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8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9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9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0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0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1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30"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32"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34"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35"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39"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0"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1"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4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5"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4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8"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49"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51"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52"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5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5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56"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57"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59"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60"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61"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62"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63"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64"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Light"/>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Light"/>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76920"/>
            <a:ext cx="7772040" cy="210996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a:t>
            </a:r>
            <a:r>
              <a:rPr b="0" lang="en-US" sz="4400" spc="-1" strike="noStrike">
                <a:solidFill>
                  <a:srgbClr val="000000"/>
                </a:solidFill>
                <a:latin typeface="Avenir Next"/>
                <a:ea typeface="Avenir Next"/>
              </a:rPr>
              <a:t>Master title </a:t>
            </a:r>
            <a:r>
              <a:rPr b="0" lang="en-US" sz="4400" spc="-1" strike="noStrike">
                <a:solidFill>
                  <a:srgbClr val="000000"/>
                </a:solidFill>
                <a:latin typeface="Avenir Next"/>
                <a:ea typeface="Avenir Next"/>
              </a:rPr>
              <a:t>style</a:t>
            </a:r>
            <a:endParaRPr b="0" lang="en-US" sz="4400" spc="-1" strike="noStrike">
              <a:solidFill>
                <a:srgbClr val="000000"/>
              </a:solidFill>
              <a:latin typeface="Calibri Light"/>
            </a:endParaRPr>
          </a:p>
        </p:txBody>
      </p:sp>
      <p:sp>
        <p:nvSpPr>
          <p:cNvPr id="1" name="Line 2"/>
          <p:cNvSpPr/>
          <p:nvPr/>
        </p:nvSpPr>
        <p:spPr>
          <a:xfrm flipV="1">
            <a:off x="685800" y="4392720"/>
            <a:ext cx="7772400" cy="25920"/>
          </a:xfrm>
          <a:prstGeom prst="line">
            <a:avLst/>
          </a:prstGeom>
          <a:ln w="9360">
            <a:solidFill>
              <a:schemeClr val="bg1">
                <a:lumMod val="85000"/>
              </a:schemeClr>
            </a:solidFill>
            <a:round/>
          </a:ln>
        </p:spPr>
        <p:style>
          <a:lnRef idx="2">
            <a:schemeClr val="dk1"/>
          </a:lnRef>
          <a:fillRef idx="0">
            <a:schemeClr val="dk1"/>
          </a:fillRef>
          <a:effectRef idx="1">
            <a:schemeClr val="dk1"/>
          </a:effectRef>
          <a:fontRef idx="minor"/>
        </p:style>
      </p:sp>
      <p:sp>
        <p:nvSpPr>
          <p:cNvPr id="2"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Basics</a:t>
            </a:r>
            <a:endParaRPr b="0" lang="en-GB" sz="12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7E5AD07F-19E4-4F92-89D0-85E84A111C9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Light"/>
              </a:rPr>
              <a:t>Click to edit the outline text format</a:t>
            </a:r>
            <a:endParaRPr b="0" lang="en-US" sz="3200" spc="-1" strike="noStrike">
              <a:solidFill>
                <a:srgbClr val="000000"/>
              </a:solidFill>
              <a:latin typeface="Calibr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Light"/>
              </a:rPr>
              <a:t>Second Outline Level</a:t>
            </a:r>
            <a:endParaRPr b="0" lang="en-US" sz="2400" spc="-1" strike="noStrike">
              <a:solidFill>
                <a:srgbClr val="000000"/>
              </a:solidFill>
              <a:latin typeface="Calibr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Light"/>
              </a:rPr>
              <a:t>Third Outline Level</a:t>
            </a:r>
            <a:endParaRPr b="0" lang="en-US" sz="2000" spc="-1" strike="noStrike">
              <a:solidFill>
                <a:srgbClr val="000000"/>
              </a:solidFill>
              <a:latin typeface="Calibr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Light"/>
              </a:rPr>
              <a:t>Fourth Outline Level</a:t>
            </a:r>
            <a:endParaRPr b="0" lang="en-US" sz="2000" spc="-1" strike="noStrike">
              <a:solidFill>
                <a:srgbClr val="000000"/>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Light"/>
              </a:rPr>
              <a:t>Fifth Outline Level</a:t>
            </a:r>
            <a:endParaRPr b="0" lang="en-US" sz="2000" spc="-1" strike="noStrike">
              <a:solidFill>
                <a:srgbClr val="000000"/>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Light"/>
              </a:rPr>
              <a:t>Sixth Outline Level</a:t>
            </a:r>
            <a:endParaRPr b="0" lang="en-US" sz="2000" spc="-1" strike="noStrike">
              <a:solidFill>
                <a:srgbClr val="000000"/>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Light"/>
              </a:rPr>
              <a:t>Seventh Outline Level</a:t>
            </a:r>
            <a:endParaRPr b="0" lang="en-US" sz="20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2640"/>
          </a:xfrm>
          <a:prstGeom prst="rect">
            <a:avLst/>
          </a:prstGeom>
        </p:spPr>
        <p:txBody>
          <a:bodyPr anchor="ctr"/>
          <a:p>
            <a:pPr>
              <a:lnSpc>
                <a:spcPct val="100000"/>
              </a:lnSpc>
            </a:pPr>
            <a:r>
              <a:rPr b="0" lang="en-US" sz="4400" spc="-1" strike="noStrike">
                <a:solidFill>
                  <a:srgbClr val="000000"/>
                </a:solidFill>
                <a:latin typeface="Avenir Next"/>
                <a:ea typeface="Avenir Next"/>
              </a:rPr>
              <a:t>Click to edit </a:t>
            </a:r>
            <a:r>
              <a:rPr b="0" lang="en-US" sz="4400" spc="-1" strike="noStrike">
                <a:solidFill>
                  <a:srgbClr val="000000"/>
                </a:solidFill>
                <a:latin typeface="Avenir Next"/>
                <a:ea typeface="Avenir Next"/>
              </a:rPr>
              <a:t>Master title </a:t>
            </a:r>
            <a:r>
              <a:rPr b="0" lang="en-US" sz="4400" spc="-1" strike="noStrike">
                <a:solidFill>
                  <a:srgbClr val="000000"/>
                </a:solidFill>
                <a:latin typeface="Avenir Next"/>
                <a:ea typeface="Avenir Next"/>
              </a:rPr>
              <a:t>style</a:t>
            </a:r>
            <a:endParaRPr b="0" lang="en-US" sz="4400" spc="-1" strike="noStrike">
              <a:solidFill>
                <a:srgbClr val="000000"/>
              </a:solidFill>
              <a:latin typeface="Calibri Light"/>
            </a:endParaRPr>
          </a:p>
        </p:txBody>
      </p:sp>
      <p:sp>
        <p:nvSpPr>
          <p:cNvPr id="43"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Click to edit Master text styles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Second level</a:t>
            </a:r>
            <a:endParaRPr b="0" lang="en-US" sz="2400" spc="-1" strike="noStrike">
              <a:solidFill>
                <a:srgbClr val="000000"/>
              </a:solidFill>
              <a:latin typeface="Calibri Light"/>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Third level</a:t>
            </a:r>
            <a:endParaRPr b="0" lang="en-US" sz="2000" spc="-1" strike="noStrike">
              <a:solidFill>
                <a:srgbClr val="000000"/>
              </a:solidFill>
              <a:latin typeface="Calibri Light"/>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Fourth level</a:t>
            </a:r>
            <a:endParaRPr b="0" lang="en-US" sz="2000" spc="-1" strike="noStrike">
              <a:solidFill>
                <a:srgbClr val="000000"/>
              </a:solidFill>
              <a:latin typeface="Calibri Light"/>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Fifth level</a:t>
            </a:r>
            <a:endParaRPr b="0" lang="en-US" sz="2000" spc="-1" strike="noStrike">
              <a:solidFill>
                <a:srgbClr val="000000"/>
              </a:solidFill>
              <a:latin typeface="Calibri Light"/>
            </a:endParaRPr>
          </a:p>
        </p:txBody>
      </p:sp>
      <p:sp>
        <p:nvSpPr>
          <p:cNvPr id="44"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45"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a:t>
            </a:r>
            <a:r>
              <a:rPr b="0" lang="en-GB" sz="1200" spc="-1" strike="noStrike">
                <a:solidFill>
                  <a:srgbClr val="8b8b8b"/>
                </a:solidFill>
                <a:latin typeface="Calibri Light"/>
              </a:rPr>
              <a:t>Basics</a:t>
            </a:r>
            <a:endParaRPr b="0" lang="en-GB" sz="1200" spc="-1" strike="noStrike">
              <a:latin typeface="Times New Roman"/>
            </a:endParaRPr>
          </a:p>
        </p:txBody>
      </p:sp>
      <p:sp>
        <p:nvSpPr>
          <p:cNvPr id="46"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0EA7B52-0BEE-481F-9FD6-576190EEA6BE}"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a:p>
            <a:pPr>
              <a:lnSpc>
                <a:spcPct val="100000"/>
              </a:lnSpc>
            </a:pPr>
            <a:r>
              <a:rPr b="1" lang="en-US" sz="4000" spc="-1" strike="noStrike" cap="all">
                <a:solidFill>
                  <a:srgbClr val="000000"/>
                </a:solidFill>
                <a:latin typeface="Avenir Next"/>
                <a:ea typeface="Avenir Next"/>
              </a:rPr>
              <a:t>C</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c</a:t>
            </a:r>
            <a:r>
              <a:rPr b="1" lang="en-US" sz="4000" spc="-1" strike="noStrike" cap="all">
                <a:solidFill>
                  <a:srgbClr val="000000"/>
                </a:solidFill>
                <a:latin typeface="Avenir Next"/>
                <a:ea typeface="Avenir Next"/>
              </a:rPr>
              <a:t>k</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o</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d</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M</a:t>
            </a:r>
            <a:r>
              <a:rPr b="1" lang="en-US" sz="4000" spc="-1" strike="noStrike" cap="all">
                <a:solidFill>
                  <a:srgbClr val="000000"/>
                </a:solidFill>
                <a:latin typeface="Avenir Next"/>
                <a:ea typeface="Avenir Next"/>
              </a:rPr>
              <a:t>a</a:t>
            </a:r>
            <a:r>
              <a:rPr b="1" lang="en-US" sz="4000" spc="-1" strike="noStrike" cap="all">
                <a:solidFill>
                  <a:srgbClr val="000000"/>
                </a:solidFill>
                <a:latin typeface="Avenir Next"/>
                <a:ea typeface="Avenir Next"/>
              </a:rPr>
              <a:t>s</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r</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i</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e</a:t>
            </a:r>
            <a:r>
              <a:rPr b="1" lang="en-US" sz="4000" spc="-1" strike="noStrike" cap="all">
                <a:solidFill>
                  <a:srgbClr val="000000"/>
                </a:solidFill>
                <a:latin typeface="Avenir Next"/>
                <a:ea typeface="Avenir Next"/>
              </a:rPr>
              <a:t> </a:t>
            </a:r>
            <a:r>
              <a:rPr b="1" lang="en-US" sz="4000" spc="-1" strike="noStrike" cap="all">
                <a:solidFill>
                  <a:srgbClr val="000000"/>
                </a:solidFill>
                <a:latin typeface="Avenir Next"/>
                <a:ea typeface="Avenir Next"/>
              </a:rPr>
              <a:t>s</a:t>
            </a:r>
            <a:r>
              <a:rPr b="1" lang="en-US" sz="4000" spc="-1" strike="noStrike" cap="all">
                <a:solidFill>
                  <a:srgbClr val="000000"/>
                </a:solidFill>
                <a:latin typeface="Avenir Next"/>
                <a:ea typeface="Avenir Next"/>
              </a:rPr>
              <a:t>t</a:t>
            </a:r>
            <a:r>
              <a:rPr b="1" lang="en-US" sz="4000" spc="-1" strike="noStrike" cap="all">
                <a:solidFill>
                  <a:srgbClr val="000000"/>
                </a:solidFill>
                <a:latin typeface="Avenir Next"/>
                <a:ea typeface="Avenir Next"/>
              </a:rPr>
              <a:t>y</a:t>
            </a:r>
            <a:r>
              <a:rPr b="1" lang="en-US" sz="4000" spc="-1" strike="noStrike" cap="all">
                <a:solidFill>
                  <a:srgbClr val="000000"/>
                </a:solidFill>
                <a:latin typeface="Avenir Next"/>
                <a:ea typeface="Avenir Next"/>
              </a:rPr>
              <a:t>l</a:t>
            </a:r>
            <a:r>
              <a:rPr b="1" lang="en-US" sz="4000" spc="-1" strike="noStrike" cap="all">
                <a:solidFill>
                  <a:srgbClr val="000000"/>
                </a:solidFill>
                <a:latin typeface="Avenir Next"/>
                <a:ea typeface="Avenir Next"/>
              </a:rPr>
              <a:t>e</a:t>
            </a:r>
            <a:endParaRPr b="0" lang="en-US" sz="4000" spc="-1" strike="noStrike">
              <a:solidFill>
                <a:srgbClr val="000000"/>
              </a:solidFill>
              <a:latin typeface="Calibri Light"/>
            </a:endParaRPr>
          </a:p>
        </p:txBody>
      </p:sp>
      <p:sp>
        <p:nvSpPr>
          <p:cNvPr id="84" name="PlaceHolder 2"/>
          <p:cNvSpPr>
            <a:spLocks noGrp="1"/>
          </p:cNvSpPr>
          <p:nvPr>
            <p:ph type="body"/>
          </p:nvPr>
        </p:nvSpPr>
        <p:spPr>
          <a:xfrm>
            <a:off x="722160" y="2906640"/>
            <a:ext cx="7772040" cy="1499760"/>
          </a:xfrm>
          <a:prstGeom prst="rect">
            <a:avLst/>
          </a:prstGeom>
        </p:spPr>
        <p:txBody>
          <a:bodyPr anchor="b"/>
          <a:p>
            <a:pPr>
              <a:lnSpc>
                <a:spcPct val="100000"/>
              </a:lnSpc>
              <a:spcBef>
                <a:spcPts val="400"/>
              </a:spcBef>
            </a:pPr>
            <a:r>
              <a:rPr b="0" lang="en-US" sz="2000" spc="-1" strike="noStrike">
                <a:solidFill>
                  <a:srgbClr val="8b8b8b"/>
                </a:solidFill>
                <a:latin typeface="Calibri Light"/>
                <a:ea typeface="Calibri Light"/>
              </a:rPr>
              <a:t>Click to edit Master text styles</a:t>
            </a:r>
            <a:endParaRPr b="0" lang="en-US" sz="2000" spc="-1" strike="noStrike">
              <a:solidFill>
                <a:srgbClr val="000000"/>
              </a:solidFill>
              <a:latin typeface="Calibri Light"/>
            </a:endParaRPr>
          </a:p>
        </p:txBody>
      </p:sp>
      <p:sp>
        <p:nvSpPr>
          <p:cNvPr id="85" name="PlaceHolder 3"/>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86" name="PlaceHolder 4"/>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a:t>
            </a:r>
            <a:r>
              <a:rPr b="0" lang="en-GB" sz="1200" spc="-1" strike="noStrike">
                <a:solidFill>
                  <a:srgbClr val="8b8b8b"/>
                </a:solidFill>
                <a:latin typeface="Calibri Light"/>
              </a:rPr>
              <a:t>GG</a:t>
            </a:r>
            <a:r>
              <a:rPr b="0" lang="en-GB" sz="1200" spc="-1" strike="noStrike">
                <a:solidFill>
                  <a:srgbClr val="8b8b8b"/>
                </a:solidFill>
                <a:latin typeface="Calibri Light"/>
              </a:rPr>
              <a:t>111</a:t>
            </a:r>
            <a:r>
              <a:rPr b="0" lang="en-GB" sz="1200" spc="-1" strike="noStrike">
                <a:solidFill>
                  <a:srgbClr val="8b8b8b"/>
                </a:solidFill>
                <a:latin typeface="Calibri Light"/>
              </a:rPr>
              <a:t>2-</a:t>
            </a:r>
            <a:r>
              <a:rPr b="0" lang="en-GB" sz="1200" spc="-1" strike="noStrike">
                <a:solidFill>
                  <a:srgbClr val="8b8b8b"/>
                </a:solidFill>
                <a:latin typeface="Calibri Light"/>
              </a:rPr>
              <a:t>02 </a:t>
            </a:r>
            <a:r>
              <a:rPr b="0" lang="en-GB" sz="1200" spc="-1" strike="noStrike">
                <a:solidFill>
                  <a:srgbClr val="8b8b8b"/>
                </a:solidFill>
                <a:latin typeface="Calibri Light"/>
              </a:rPr>
              <a:t>C+</a:t>
            </a:r>
            <a:r>
              <a:rPr b="0" lang="en-GB" sz="1200" spc="-1" strike="noStrike">
                <a:solidFill>
                  <a:srgbClr val="8b8b8b"/>
                </a:solidFill>
                <a:latin typeface="Calibri Light"/>
              </a:rPr>
              <a:t>+ </a:t>
            </a:r>
            <a:r>
              <a:rPr b="0" lang="en-GB" sz="1200" spc="-1" strike="noStrike">
                <a:solidFill>
                  <a:srgbClr val="8b8b8b"/>
                </a:solidFill>
                <a:latin typeface="Calibri Light"/>
              </a:rPr>
              <a:t>Bas</a:t>
            </a:r>
            <a:r>
              <a:rPr b="0" lang="en-GB" sz="1200" spc="-1" strike="noStrike">
                <a:solidFill>
                  <a:srgbClr val="8b8b8b"/>
                </a:solidFill>
                <a:latin typeface="Calibri Light"/>
              </a:rPr>
              <a:t>ics</a:t>
            </a:r>
            <a:endParaRPr b="0" lang="en-GB" sz="1200" spc="-1" strike="noStrike">
              <a:latin typeface="Times New Roman"/>
            </a:endParaRPr>
          </a:p>
        </p:txBody>
      </p:sp>
      <p:sp>
        <p:nvSpPr>
          <p:cNvPr id="87" name="PlaceHolder 5"/>
          <p:cNvSpPr>
            <a:spLocks noGrp="1"/>
          </p:cNvSpPr>
          <p:nvPr>
            <p:ph type="sldNum"/>
          </p:nvPr>
        </p:nvSpPr>
        <p:spPr>
          <a:xfrm>
            <a:off x="6553080" y="6356520"/>
            <a:ext cx="2133360" cy="364680"/>
          </a:xfrm>
          <a:prstGeom prst="rect">
            <a:avLst/>
          </a:prstGeom>
        </p:spPr>
        <p:txBody>
          <a:bodyPr anchor="ctr"/>
          <a:p>
            <a:pPr algn="r">
              <a:lnSpc>
                <a:spcPct val="100000"/>
              </a:lnSpc>
            </a:pPr>
            <a:fld id="{490AD8E1-1081-423D-A9B1-06B278168D53}"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dt"/>
          </p:nvPr>
        </p:nvSpPr>
        <p:spPr>
          <a:xfrm>
            <a:off x="457200" y="6356520"/>
            <a:ext cx="2133360" cy="364680"/>
          </a:xfrm>
          <a:prstGeom prst="rect">
            <a:avLst/>
          </a:prstGeom>
        </p:spPr>
        <p:txBody>
          <a:bodyPr anchor="ctr"/>
          <a:p>
            <a:endParaRPr b="0" lang="en-GB" sz="2400" spc="-1" strike="noStrike">
              <a:latin typeface="Times New Roman"/>
            </a:endParaRPr>
          </a:p>
        </p:txBody>
      </p:sp>
      <p:sp>
        <p:nvSpPr>
          <p:cNvPr id="125" name="PlaceHolder 2"/>
          <p:cNvSpPr>
            <a:spLocks noGrp="1"/>
          </p:cNvSpPr>
          <p:nvPr>
            <p:ph type="ftr"/>
          </p:nvPr>
        </p:nvSpPr>
        <p:spPr>
          <a:xfrm>
            <a:off x="3124080" y="6356520"/>
            <a:ext cx="2895120" cy="364680"/>
          </a:xfrm>
          <a:prstGeom prst="rect">
            <a:avLst/>
          </a:prstGeom>
        </p:spPr>
        <p:txBody>
          <a:bodyPr anchor="ctr"/>
          <a:p>
            <a:pPr algn="ctr">
              <a:lnSpc>
                <a:spcPct val="100000"/>
              </a:lnSpc>
            </a:pPr>
            <a:r>
              <a:rPr b="0" lang="en-GB" sz="1200" spc="-1" strike="noStrike">
                <a:solidFill>
                  <a:srgbClr val="8b8b8b"/>
                </a:solidFill>
                <a:latin typeface="Calibri Light"/>
              </a:rPr>
              <a:t>ENGG1112-02 C++ Basics</a:t>
            </a:r>
            <a:endParaRPr b="0" lang="en-GB" sz="1200" spc="-1" strike="noStrike">
              <a:latin typeface="Times New Roman"/>
            </a:endParaRPr>
          </a:p>
        </p:txBody>
      </p:sp>
      <p:sp>
        <p:nvSpPr>
          <p:cNvPr id="126" name="PlaceHolder 3"/>
          <p:cNvSpPr>
            <a:spLocks noGrp="1"/>
          </p:cNvSpPr>
          <p:nvPr>
            <p:ph type="sldNum"/>
          </p:nvPr>
        </p:nvSpPr>
        <p:spPr>
          <a:xfrm>
            <a:off x="6553080" y="6356520"/>
            <a:ext cx="2133360" cy="364680"/>
          </a:xfrm>
          <a:prstGeom prst="rect">
            <a:avLst/>
          </a:prstGeom>
        </p:spPr>
        <p:txBody>
          <a:bodyPr anchor="ctr"/>
          <a:p>
            <a:pPr algn="r">
              <a:lnSpc>
                <a:spcPct val="100000"/>
              </a:lnSpc>
            </a:pPr>
            <a:fld id="{29A8CC0B-3D18-4545-AE85-42DEE635A88D}"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
        <p:nvSpPr>
          <p:cNvPr id="127"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Light"/>
              </a:rPr>
              <a:t>Click to edit the title text format</a:t>
            </a:r>
            <a:endParaRPr b="0" lang="en-US" sz="1800" spc="-1" strike="noStrike">
              <a:solidFill>
                <a:srgbClr val="000000"/>
              </a:solidFill>
              <a:latin typeface="Calibri Light"/>
            </a:endParaRPr>
          </a:p>
        </p:txBody>
      </p:sp>
      <p:sp>
        <p:nvSpPr>
          <p:cNvPr id="12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Light"/>
              </a:rPr>
              <a:t>Click to edit the outline text format</a:t>
            </a:r>
            <a:endParaRPr b="0" lang="en-US" sz="3200" spc="-1" strike="noStrike">
              <a:solidFill>
                <a:srgbClr val="000000"/>
              </a:solidFill>
              <a:latin typeface="Calibr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Light"/>
              </a:rPr>
              <a:t>Second Outline Level</a:t>
            </a:r>
            <a:endParaRPr b="0" lang="en-US" sz="2400" spc="-1" strike="noStrike">
              <a:solidFill>
                <a:srgbClr val="000000"/>
              </a:solidFill>
              <a:latin typeface="Calibr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Light"/>
              </a:rPr>
              <a:t>Third Outline Level</a:t>
            </a:r>
            <a:endParaRPr b="0" lang="en-US" sz="2000" spc="-1" strike="noStrike">
              <a:solidFill>
                <a:srgbClr val="000000"/>
              </a:solidFill>
              <a:latin typeface="Calibr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Light"/>
              </a:rPr>
              <a:t>Fourth Outline Level</a:t>
            </a:r>
            <a:endParaRPr b="0" lang="en-US" sz="2000" spc="-1" strike="noStrike">
              <a:solidFill>
                <a:srgbClr val="000000"/>
              </a:solidFill>
              <a:latin typeface="Calibr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Light"/>
              </a:rPr>
              <a:t>Fifth Outline Level</a:t>
            </a:r>
            <a:endParaRPr b="0" lang="en-US" sz="2000" spc="-1" strike="noStrike">
              <a:solidFill>
                <a:srgbClr val="000000"/>
              </a:solidFill>
              <a:latin typeface="Calibr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Light"/>
              </a:rPr>
              <a:t>Sixth Outline Level</a:t>
            </a:r>
            <a:endParaRPr b="0" lang="en-US" sz="2000" spc="-1" strike="noStrike">
              <a:solidFill>
                <a:srgbClr val="000000"/>
              </a:solidFill>
              <a:latin typeface="Calibr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Light"/>
              </a:rPr>
              <a:t>Seventh Outline Level</a:t>
            </a:r>
            <a:endParaRPr b="0" lang="en-US" sz="2000" spc="-1" strike="noStrike">
              <a:solidFill>
                <a:srgbClr val="000000"/>
              </a:solidFill>
              <a:latin typeface="Calibri Light"/>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0.xml.rels><?xml version="1.0" encoding="UTF-8"?>
<Relationships xmlns="http://schemas.openxmlformats.org/package/2006/relationships"><Relationship Id="rId1" Type="http://schemas.openxmlformats.org/officeDocument/2006/relationships/hyperlink" Target="http://www.cplusplus.com/reference/string/string" TargetMode="External"/><Relationship Id="rId2"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2.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6.xml.rels><?xml version="1.0" encoding="UTF-8"?>
<Relationships xmlns="http://schemas.openxmlformats.org/package/2006/relationships"><Relationship Id="rId1" Type="http://schemas.openxmlformats.org/officeDocument/2006/relationships/hyperlink" Target="https://en.cppreference.com/w/c/string/byte" TargetMode="External"/><Relationship Id="rId2" Type="http://schemas.openxmlformats.org/officeDocument/2006/relationships/slideLayout" Target="../slideLayouts/slideLayout13.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0.xml.rels><?xml version="1.0" encoding="UTF-8"?>
<Relationships xmlns="http://schemas.openxmlformats.org/package/2006/relationships"><Relationship Id="rId1" Type="http://schemas.openxmlformats.org/officeDocument/2006/relationships/hyperlink" Target="http://www.cplusplus.com/reference/cctype/" TargetMode="External"/><Relationship Id="rId2" Type="http://schemas.openxmlformats.org/officeDocument/2006/relationships/hyperlink" Target="http://www.cplusplus.com/reference/cctype/" TargetMode="External"/><Relationship Id="rId3" Type="http://schemas.openxmlformats.org/officeDocument/2006/relationships/hyperlink" Target="http://www.cplusplus.com/reference/cctype/" TargetMode="External"/><Relationship Id="rId4" Type="http://schemas.openxmlformats.org/officeDocument/2006/relationships/hyperlink" Target="http://www.cplusplus.com/reference/cstdlib" TargetMode="External"/><Relationship Id="rId5" Type="http://schemas.openxmlformats.org/officeDocument/2006/relationships/hyperlink" Target="http://www.cplusplus.com/reference/cstdlib" TargetMode="External"/><Relationship Id="rId6" Type="http://schemas.openxmlformats.org/officeDocument/2006/relationships/hyperlink" Target="http://www.cplusplus.com/reference/cstdlib" TargetMode="External"/><Relationship Id="rId7" Type="http://schemas.openxmlformats.org/officeDocument/2006/relationships/hyperlink" Target="http://www.cplusplus.com/reference/cstring/" TargetMode="External"/><Relationship Id="rId8" Type="http://schemas.openxmlformats.org/officeDocument/2006/relationships/hyperlink" Target="http://www.cplusplus.com/reference/cstring/" TargetMode="External"/><Relationship Id="rId9" Type="http://schemas.openxmlformats.org/officeDocument/2006/relationships/hyperlink" Target="http://www.cplusplus.com/reference/cstring/" TargetMode="External"/><Relationship Id="rId10" Type="http://schemas.openxmlformats.org/officeDocument/2006/relationships/slideLayout" Target="../slideLayouts/slideLayout13.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hyperlink" Target="http://cplusplus.com/reference/cctype/" TargetMode="External"/><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doc/tutorial/arrays/" TargetMode="External"/><Relationship Id="rId3"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hyperlink" Target="http://cplusplus.com/reference/cstring/" TargetMode="External"/><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hyperlink" Target="https://ebookcentral.proquest.com/lib/HKUHK/detail.action?docID=5174548" TargetMode="External"/><Relationship Id="rId2" Type="http://schemas.openxmlformats.org/officeDocument/2006/relationships/hyperlink" Target="http://www.cplusplus.com/reference/string/string/" TargetMode="External"/><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685800" y="2176920"/>
            <a:ext cx="7772040" cy="2109960"/>
          </a:xfrm>
          <a:prstGeom prst="rect">
            <a:avLst/>
          </a:prstGeom>
          <a:noFill/>
          <a:ln>
            <a:noFill/>
          </a:ln>
        </p:spPr>
        <p:txBody>
          <a:bodyPr anchor="ctr">
            <a:normAutofit/>
          </a:bodyPr>
          <a:p>
            <a:pPr>
              <a:lnSpc>
                <a:spcPct val="100000"/>
              </a:lnSpc>
              <a:spcBef>
                <a:spcPts val="601"/>
              </a:spcBef>
              <a:spcAft>
                <a:spcPts val="601"/>
              </a:spcAft>
            </a:pPr>
            <a:r>
              <a:rPr b="0" lang="en-US" sz="1800" spc="-1" strike="noStrike">
                <a:solidFill>
                  <a:srgbClr val="000000"/>
                </a:solidFill>
                <a:latin typeface="Avenir Next"/>
                <a:ea typeface="Avenir Next"/>
              </a:rPr>
              <a:t>Module 6 Guidance Notes</a:t>
            </a:r>
            <a:br/>
            <a:br/>
            <a:r>
              <a:rPr b="0" lang="en-US" sz="4800" spc="-1" strike="noStrike">
                <a:solidFill>
                  <a:srgbClr val="000000"/>
                </a:solidFill>
                <a:latin typeface="Avenir Next"/>
                <a:ea typeface="Avenir Next"/>
              </a:rPr>
              <a:t>Arrays &amp; </a:t>
            </a:r>
            <a:r>
              <a:rPr b="0" lang="en-US" sz="4800" spc="-1" strike="noStrike">
                <a:solidFill>
                  <a:srgbClr val="000000"/>
                </a:solidFill>
                <a:latin typeface="Avenir Next"/>
                <a:ea typeface="Avenir Next"/>
              </a:rPr>
              <a:t>Strings</a:t>
            </a:r>
            <a:endParaRPr b="0" lang="en-US" sz="4800" spc="-1" strike="noStrike">
              <a:solidFill>
                <a:srgbClr val="000000"/>
              </a:solidFill>
              <a:latin typeface="Calibri Light"/>
            </a:endParaRPr>
          </a:p>
        </p:txBody>
      </p:sp>
      <p:sp>
        <p:nvSpPr>
          <p:cNvPr id="172" name="TextShape 2"/>
          <p:cNvSpPr txBox="1"/>
          <p:nvPr/>
        </p:nvSpPr>
        <p:spPr>
          <a:xfrm>
            <a:off x="685800" y="4573080"/>
            <a:ext cx="6400440" cy="882000"/>
          </a:xfrm>
          <a:prstGeom prst="rect">
            <a:avLst/>
          </a:prstGeom>
          <a:noFill/>
          <a:ln>
            <a:noFill/>
          </a:ln>
        </p:spPr>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ENGG1340</a:t>
            </a:r>
            <a:br/>
            <a:r>
              <a:rPr b="0" lang="en-GB" sz="1600" spc="-1" strike="noStrike">
                <a:solidFill>
                  <a:srgbClr val="8b8b8b"/>
                </a:solidFill>
                <a:latin typeface="Calibri Light"/>
                <a:ea typeface="Calibri Light"/>
              </a:rPr>
              <a:t>Computer Programming II</a:t>
            </a:r>
            <a:endParaRPr b="0" lang="en-GB" sz="1600" spc="-1" strike="noStrike">
              <a:latin typeface="Arial"/>
            </a:endParaRPr>
          </a:p>
        </p:txBody>
      </p:sp>
      <p:sp>
        <p:nvSpPr>
          <p:cNvPr id="173" name="CustomShape 3"/>
          <p:cNvSpPr/>
          <p:nvPr/>
        </p:nvSpPr>
        <p:spPr>
          <a:xfrm>
            <a:off x="3603240" y="4571640"/>
            <a:ext cx="2470680" cy="882000"/>
          </a:xfrm>
          <a:prstGeom prst="rect">
            <a:avLst/>
          </a:prstGeom>
          <a:noFill/>
          <a:ln>
            <a:noFill/>
          </a:ln>
        </p:spPr>
        <p:style>
          <a:lnRef idx="0"/>
          <a:fillRef idx="0"/>
          <a:effectRef idx="0"/>
          <a:fontRef idx="minor"/>
        </p:style>
        <p:txBody>
          <a:bodyPr>
            <a:normAutofit/>
          </a:bodyPr>
          <a:p>
            <a:pPr>
              <a:lnSpc>
                <a:spcPct val="105000"/>
              </a:lnSpc>
              <a:spcBef>
                <a:spcPts val="499"/>
              </a:spcBef>
              <a:spcAft>
                <a:spcPts val="499"/>
              </a:spcAft>
            </a:pPr>
            <a:r>
              <a:rPr b="0" lang="en-GB" sz="1200" spc="-1" strike="noStrike">
                <a:solidFill>
                  <a:srgbClr val="8b8b8b"/>
                </a:solidFill>
                <a:latin typeface="Calibri Light"/>
                <a:ea typeface="Calibri Light"/>
              </a:rPr>
              <a:t>COMP2113</a:t>
            </a:r>
            <a:br/>
            <a:r>
              <a:rPr b="0" lang="en-GB" sz="1600" spc="-1" strike="noStrike">
                <a:solidFill>
                  <a:srgbClr val="8b8b8b"/>
                </a:solidFill>
                <a:latin typeface="Calibri Light"/>
                <a:ea typeface="Calibri Light"/>
              </a:rPr>
              <a:t>Programming Technologies</a:t>
            </a:r>
            <a:endParaRPr b="0" lang="en-GB"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202"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1" lang="en-US" sz="2800" spc="-1" strike="noStrike">
                <a:solidFill>
                  <a:srgbClr val="e46c0a"/>
                </a:solidFill>
                <a:latin typeface="Calibri Light"/>
                <a:ea typeface="Calibri Light"/>
              </a:rPr>
              <a:t>Arrays</a:t>
            </a:r>
            <a:r>
              <a:rPr b="0" lang="en-US" sz="2800" spc="-1" strike="noStrike">
                <a:solidFill>
                  <a:srgbClr val="000000"/>
                </a:solidFill>
                <a:latin typeface="Calibri Light"/>
                <a:ea typeface="Calibri Light"/>
              </a:rPr>
              <a:t> in C++ provide a convenient way to process such data</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203" name="TextShape 3"/>
          <p:cNvSpPr txBox="1"/>
          <p:nvPr/>
        </p:nvSpPr>
        <p:spPr>
          <a:xfrm>
            <a:off x="6553080" y="6356520"/>
            <a:ext cx="2133360" cy="364680"/>
          </a:xfrm>
          <a:prstGeom prst="rect">
            <a:avLst/>
          </a:prstGeom>
          <a:noFill/>
          <a:ln>
            <a:noFill/>
          </a:ln>
        </p:spPr>
        <p:txBody>
          <a:bodyPr anchor="ctr"/>
          <a:p>
            <a:pPr algn="r">
              <a:lnSpc>
                <a:spcPct val="100000"/>
              </a:lnSpc>
            </a:pPr>
            <a:fld id="{5FEC170F-C216-41AD-93A8-5F55896E070D}"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graphicFrame>
        <p:nvGraphicFramePr>
          <p:cNvPr id="204" name="Table 4"/>
          <p:cNvGraphicFramePr/>
          <p:nvPr/>
        </p:nvGraphicFramePr>
        <p:xfrm>
          <a:off x="6792120" y="2390760"/>
          <a:ext cx="1344600" cy="326412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205" name="CustomShape 5"/>
          <p:cNvSpPr/>
          <p:nvPr/>
        </p:nvSpPr>
        <p:spPr>
          <a:xfrm>
            <a:off x="6710760" y="2082960"/>
            <a:ext cx="14079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Main memory</a:t>
            </a:r>
            <a:endParaRPr b="0" lang="en-GB" sz="1400" spc="-1" strike="noStrike">
              <a:latin typeface="Arial"/>
            </a:endParaRPr>
          </a:p>
        </p:txBody>
      </p:sp>
      <p:sp>
        <p:nvSpPr>
          <p:cNvPr id="206" name="CustomShape 6"/>
          <p:cNvSpPr/>
          <p:nvPr/>
        </p:nvSpPr>
        <p:spPr>
          <a:xfrm>
            <a:off x="5885280" y="240768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1024-1027</a:t>
            </a:r>
            <a:endParaRPr b="0" lang="en-GB" sz="1200" spc="-1" strike="noStrike">
              <a:latin typeface="Arial"/>
            </a:endParaRPr>
          </a:p>
        </p:txBody>
      </p:sp>
      <p:sp>
        <p:nvSpPr>
          <p:cNvPr id="207" name="CustomShape 7"/>
          <p:cNvSpPr/>
          <p:nvPr/>
        </p:nvSpPr>
        <p:spPr>
          <a:xfrm>
            <a:off x="5885280" y="271044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1028-1031</a:t>
            </a:r>
            <a:endParaRPr b="0" lang="en-GB" sz="1200" spc="-1" strike="noStrike">
              <a:latin typeface="Arial"/>
            </a:endParaRPr>
          </a:p>
        </p:txBody>
      </p:sp>
      <p:sp>
        <p:nvSpPr>
          <p:cNvPr id="208" name="CustomShape 8"/>
          <p:cNvSpPr/>
          <p:nvPr/>
        </p:nvSpPr>
        <p:spPr>
          <a:xfrm>
            <a:off x="5885280" y="301320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1032-1035</a:t>
            </a:r>
            <a:endParaRPr b="0" lang="en-GB" sz="1200" spc="-1" strike="noStrike">
              <a:latin typeface="Arial"/>
            </a:endParaRPr>
          </a:p>
        </p:txBody>
      </p:sp>
      <p:sp>
        <p:nvSpPr>
          <p:cNvPr id="209" name="CustomShape 9"/>
          <p:cNvSpPr/>
          <p:nvPr/>
        </p:nvSpPr>
        <p:spPr>
          <a:xfrm>
            <a:off x="5885280" y="331632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1036-1039</a:t>
            </a:r>
            <a:endParaRPr b="0" lang="en-GB" sz="1200" spc="-1" strike="noStrike">
              <a:latin typeface="Arial"/>
            </a:endParaRPr>
          </a:p>
        </p:txBody>
      </p:sp>
      <p:sp>
        <p:nvSpPr>
          <p:cNvPr id="210" name="CustomShape 10"/>
          <p:cNvSpPr/>
          <p:nvPr/>
        </p:nvSpPr>
        <p:spPr>
          <a:xfrm>
            <a:off x="5885280" y="361908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1040-1043</a:t>
            </a:r>
            <a:endParaRPr b="0" lang="en-GB" sz="1200" spc="-1" strike="noStrike">
              <a:latin typeface="Arial"/>
            </a:endParaRPr>
          </a:p>
        </p:txBody>
      </p:sp>
      <p:sp>
        <p:nvSpPr>
          <p:cNvPr id="211" name="CustomShape 11"/>
          <p:cNvSpPr/>
          <p:nvPr/>
        </p:nvSpPr>
        <p:spPr>
          <a:xfrm>
            <a:off x="5885280" y="392184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1044-1047</a:t>
            </a:r>
            <a:endParaRPr b="0" lang="en-GB" sz="1200" spc="-1" strike="noStrike">
              <a:latin typeface="Arial"/>
            </a:endParaRPr>
          </a:p>
        </p:txBody>
      </p:sp>
      <p:sp>
        <p:nvSpPr>
          <p:cNvPr id="212" name="CustomShape 12"/>
          <p:cNvSpPr/>
          <p:nvPr/>
        </p:nvSpPr>
        <p:spPr>
          <a:xfrm>
            <a:off x="5885280" y="422496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1048-1051</a:t>
            </a:r>
            <a:endParaRPr b="0" lang="en-GB" sz="1200" spc="-1" strike="noStrike">
              <a:latin typeface="Arial"/>
            </a:endParaRPr>
          </a:p>
        </p:txBody>
      </p:sp>
      <p:sp>
        <p:nvSpPr>
          <p:cNvPr id="213" name="CustomShape 13"/>
          <p:cNvSpPr/>
          <p:nvPr/>
        </p:nvSpPr>
        <p:spPr>
          <a:xfrm>
            <a:off x="5885280" y="452772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1052-1055</a:t>
            </a:r>
            <a:endParaRPr b="0" lang="en-GB" sz="1200" spc="-1" strike="noStrike">
              <a:latin typeface="Arial"/>
            </a:endParaRPr>
          </a:p>
        </p:txBody>
      </p:sp>
      <p:sp>
        <p:nvSpPr>
          <p:cNvPr id="214" name="CustomShape 14"/>
          <p:cNvSpPr/>
          <p:nvPr/>
        </p:nvSpPr>
        <p:spPr>
          <a:xfrm>
            <a:off x="5885280" y="483048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1056-1059</a:t>
            </a:r>
            <a:endParaRPr b="0" lang="en-GB" sz="1200" spc="-1" strike="noStrike">
              <a:latin typeface="Arial"/>
            </a:endParaRPr>
          </a:p>
        </p:txBody>
      </p:sp>
      <p:sp>
        <p:nvSpPr>
          <p:cNvPr id="215" name="CustomShape 15"/>
          <p:cNvSpPr/>
          <p:nvPr/>
        </p:nvSpPr>
        <p:spPr>
          <a:xfrm>
            <a:off x="5885280" y="513324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1060-1063</a:t>
            </a:r>
            <a:endParaRPr b="0" lang="en-GB" sz="1200" spc="-1" strike="noStrike">
              <a:latin typeface="Arial"/>
            </a:endParaRPr>
          </a:p>
        </p:txBody>
      </p:sp>
      <p:sp>
        <p:nvSpPr>
          <p:cNvPr id="216" name="CustomShape 16"/>
          <p:cNvSpPr/>
          <p:nvPr/>
        </p:nvSpPr>
        <p:spPr>
          <a:xfrm>
            <a:off x="5885280" y="543636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1064-1067</a:t>
            </a:r>
            <a:endParaRPr b="0" lang="en-GB" sz="1200" spc="-1" strike="noStrike">
              <a:latin typeface="Arial"/>
            </a:endParaRPr>
          </a:p>
        </p:txBody>
      </p:sp>
      <p:sp>
        <p:nvSpPr>
          <p:cNvPr id="217" name="CustomShape 17"/>
          <p:cNvSpPr/>
          <p:nvPr/>
        </p:nvSpPr>
        <p:spPr>
          <a:xfrm>
            <a:off x="8114040" y="303912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18" name="CustomShape 18"/>
          <p:cNvSpPr/>
          <p:nvPr/>
        </p:nvSpPr>
        <p:spPr>
          <a:xfrm>
            <a:off x="8114040" y="33422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19" name="CustomShape 19"/>
          <p:cNvSpPr/>
          <p:nvPr/>
        </p:nvSpPr>
        <p:spPr>
          <a:xfrm>
            <a:off x="8114040" y="364500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20" name="CustomShape 20"/>
          <p:cNvSpPr/>
          <p:nvPr/>
        </p:nvSpPr>
        <p:spPr>
          <a:xfrm>
            <a:off x="8114040" y="39218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21" name="CustomShape 21"/>
          <p:cNvSpPr/>
          <p:nvPr/>
        </p:nvSpPr>
        <p:spPr>
          <a:xfrm>
            <a:off x="8114040" y="41990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22" name="CustomShape 22"/>
          <p:cNvSpPr/>
          <p:nvPr/>
        </p:nvSpPr>
        <p:spPr>
          <a:xfrm flipH="1" flipV="1">
            <a:off x="7831080" y="4353840"/>
            <a:ext cx="540360" cy="15998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23" name="CustomShape 23"/>
          <p:cNvSpPr/>
          <p:nvPr/>
        </p:nvSpPr>
        <p:spPr>
          <a:xfrm>
            <a:off x="6974640" y="5954040"/>
            <a:ext cx="2112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an array of 5 integers</a:t>
            </a:r>
            <a:endParaRPr b="0" lang="en-GB" sz="1400" spc="-1" strike="noStrike">
              <a:latin typeface="Arial"/>
            </a:endParaRPr>
          </a:p>
        </p:txBody>
      </p:sp>
      <p:sp>
        <p:nvSpPr>
          <p:cNvPr id="224" name="CustomShape 24"/>
          <p:cNvSpPr/>
          <p:nvPr/>
        </p:nvSpPr>
        <p:spPr>
          <a:xfrm>
            <a:off x="6471000" y="5651640"/>
            <a:ext cx="331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a:t>
            </a:r>
            <a:endParaRPr b="0" lang="en-GB" sz="1200" spc="-1" strike="noStrike">
              <a:latin typeface="Arial"/>
            </a:endParaRPr>
          </a:p>
        </p:txBody>
      </p:sp>
      <p:sp>
        <p:nvSpPr>
          <p:cNvPr id="225" name="CustomShape 25"/>
          <p:cNvSpPr/>
          <p:nvPr/>
        </p:nvSpPr>
        <p:spPr>
          <a:xfrm>
            <a:off x="7360200" y="5651640"/>
            <a:ext cx="331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a:t>
            </a:r>
            <a:endParaRPr b="0" lang="en-GB" sz="1200" spc="-1" strike="noStrike">
              <a:latin typeface="Arial"/>
            </a:endParaRPr>
          </a:p>
        </p:txBody>
      </p:sp>
      <p:sp>
        <p:nvSpPr>
          <p:cNvPr id="226" name="CustomShape 26"/>
          <p:cNvSpPr/>
          <p:nvPr/>
        </p:nvSpPr>
        <p:spPr>
          <a:xfrm>
            <a:off x="286560" y="2407680"/>
            <a:ext cx="5392440" cy="4018680"/>
          </a:xfrm>
          <a:prstGeom prst="rect">
            <a:avLst/>
          </a:prstGeom>
          <a:noFill/>
          <a:ln>
            <a:noFill/>
          </a:ln>
        </p:spPr>
        <p:style>
          <a:lnRef idx="0"/>
          <a:fillRef idx="0"/>
          <a:effectRef idx="0"/>
          <a:fontRef idx="minor"/>
        </p:style>
        <p:txBody>
          <a:bodyPr>
            <a:normAutofit/>
          </a:bodyPr>
          <a:p>
            <a:pPr lvl="1" marL="743040" indent="-28548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behaves like a list of variables (of the same type) with a uniform naming mechanism</a:t>
            </a:r>
            <a:endParaRPr b="0" lang="en-GB" sz="2400" spc="-1" strike="noStrike">
              <a:latin typeface="Arial"/>
            </a:endParaRPr>
          </a:p>
          <a:p>
            <a:pPr lvl="1" marL="743040" indent="-285480">
              <a:lnSpc>
                <a:spcPct val="100000"/>
              </a:lnSpc>
              <a:spcBef>
                <a:spcPts val="479"/>
              </a:spcBef>
              <a:buClr>
                <a:srgbClr val="000000"/>
              </a:buClr>
              <a:buFont typeface="Arial"/>
              <a:buChar char="–"/>
            </a:pPr>
            <a:r>
              <a:rPr b="0" lang="en-GB" sz="2400" spc="-1" strike="noStrike">
                <a:solidFill>
                  <a:srgbClr val="000000"/>
                </a:solidFill>
                <a:latin typeface="Calibri Light"/>
                <a:ea typeface="Calibri Light"/>
              </a:rPr>
              <a:t>An array is a </a:t>
            </a:r>
            <a:r>
              <a:rPr b="0" lang="en-GB" sz="2400" spc="-1" strike="noStrike">
                <a:solidFill>
                  <a:srgbClr val="31859c"/>
                </a:solidFill>
                <a:latin typeface="Calibri Light"/>
                <a:ea typeface="Calibri Light"/>
              </a:rPr>
              <a:t>consecutive group of memory locations</a:t>
            </a:r>
            <a:r>
              <a:rPr b="0" lang="en-GB" sz="2400" spc="-1" strike="noStrike">
                <a:solidFill>
                  <a:srgbClr val="000000"/>
                </a:solidFill>
                <a:latin typeface="Calibri Light"/>
                <a:ea typeface="Calibri Light"/>
              </a:rPr>
              <a:t> that share the same type.</a:t>
            </a:r>
            <a:endParaRPr b="0" lang="en-GB" sz="2400" spc="-1" strike="noStrike">
              <a:latin typeface="Arial"/>
            </a:endParaRPr>
          </a:p>
          <a:p>
            <a:pPr>
              <a:lnSpc>
                <a:spcPct val="100000"/>
              </a:lnSpc>
              <a:spcBef>
                <a:spcPts val="479"/>
              </a:spcBef>
            </a:pP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Member Functions</a:t>
            </a:r>
            <a:endParaRPr b="0" lang="en-US" sz="4400" spc="-1" strike="noStrike">
              <a:solidFill>
                <a:srgbClr val="000000"/>
              </a:solidFill>
              <a:latin typeface="Calibri Light"/>
            </a:endParaRPr>
          </a:p>
        </p:txBody>
      </p:sp>
      <p:sp>
        <p:nvSpPr>
          <p:cNvPr id="103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class string has a number of </a:t>
            </a:r>
            <a:r>
              <a:rPr b="1" lang="en-US" sz="2800" spc="-1" strike="noStrike">
                <a:solidFill>
                  <a:srgbClr val="e46c0a"/>
                </a:solidFill>
                <a:latin typeface="Calibri Light"/>
                <a:ea typeface="Calibri Light"/>
              </a:rPr>
              <a:t>member functions </a:t>
            </a:r>
            <a:r>
              <a:rPr b="0" lang="en-US" sz="2800" spc="-1" strike="noStrike">
                <a:solidFill>
                  <a:srgbClr val="000000"/>
                </a:solidFill>
                <a:latin typeface="Calibri Light"/>
                <a:ea typeface="Calibri Light"/>
              </a:rPr>
              <a:t>which facilitate string manipulation, which includes</a:t>
            </a:r>
            <a:endParaRPr b="0" lang="en-US" sz="28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0" lang="en-US" sz="2400" spc="-1" strike="noStrike">
                <a:solidFill>
                  <a:srgbClr val="31859c"/>
                </a:solidFill>
                <a:latin typeface="Consolas"/>
                <a:ea typeface="Consolas"/>
              </a:rPr>
              <a:t>string::length()</a:t>
            </a:r>
            <a:r>
              <a:rPr b="0" lang="en-US" sz="2400" spc="-1" strike="noStrike">
                <a:solidFill>
                  <a:srgbClr val="000000"/>
                </a:solidFill>
                <a:latin typeface="Calibri Light"/>
                <a:ea typeface="Calibri Light"/>
              </a:rPr>
              <a:t> – returns length of the string </a:t>
            </a:r>
            <a:endParaRPr b="0" lang="en-US" sz="2400" spc="-1" strike="noStrike">
              <a:solidFill>
                <a:srgbClr val="000000"/>
              </a:solidFill>
              <a:latin typeface="Calibri Light"/>
            </a:endParaRPr>
          </a:p>
          <a:p>
            <a:pPr lvl="1" marL="743040" indent="-285480">
              <a:lnSpc>
                <a:spcPct val="100000"/>
              </a:lnSpc>
              <a:spcBef>
                <a:spcPts val="479"/>
              </a:spcBef>
              <a:buClr>
                <a:srgbClr val="77933c"/>
              </a:buClr>
              <a:buFont typeface="Arial"/>
              <a:buChar char="–"/>
            </a:pPr>
            <a:r>
              <a:rPr b="0" lang="en-US" sz="2400" spc="-1" strike="noStrike">
                <a:solidFill>
                  <a:srgbClr val="77933c"/>
                </a:solidFill>
                <a:latin typeface="Consolas"/>
                <a:ea typeface="Consolas"/>
              </a:rPr>
              <a:t>string::empty() </a:t>
            </a:r>
            <a:r>
              <a:rPr b="0" lang="en-US" sz="2400" spc="-1" strike="noStrike">
                <a:solidFill>
                  <a:srgbClr val="000000"/>
                </a:solidFill>
                <a:latin typeface="Calibri Light"/>
                <a:ea typeface="Calibri Light"/>
              </a:rPr>
              <a:t>– returns whether the string is empty </a:t>
            </a:r>
            <a:endParaRPr b="0" lang="en-US" sz="24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0" lang="en-US" sz="2400" spc="-1" strike="noStrike">
                <a:solidFill>
                  <a:srgbClr val="31859c"/>
                </a:solidFill>
                <a:latin typeface="Consolas"/>
                <a:ea typeface="Consolas"/>
              </a:rPr>
              <a:t>string::substr() </a:t>
            </a:r>
            <a:r>
              <a:rPr b="0" lang="en-US" sz="2400" spc="-1" strike="noStrike">
                <a:solidFill>
                  <a:srgbClr val="000000"/>
                </a:solidFill>
                <a:latin typeface="Calibri Light"/>
                <a:ea typeface="Calibri Light"/>
              </a:rPr>
              <a:t>– returns a substring </a:t>
            </a:r>
            <a:endParaRPr b="0" lang="en-US" sz="2400" spc="-1" strike="noStrike">
              <a:solidFill>
                <a:srgbClr val="000000"/>
              </a:solidFill>
              <a:latin typeface="Calibri Light"/>
            </a:endParaRPr>
          </a:p>
          <a:p>
            <a:pPr lvl="1" marL="743040" indent="-285480">
              <a:lnSpc>
                <a:spcPct val="100000"/>
              </a:lnSpc>
              <a:spcBef>
                <a:spcPts val="479"/>
              </a:spcBef>
              <a:buClr>
                <a:srgbClr val="77933c"/>
              </a:buClr>
              <a:buFont typeface="Arial"/>
              <a:buChar char="–"/>
            </a:pPr>
            <a:r>
              <a:rPr b="0" lang="en-US" sz="2400" spc="-1" strike="noStrike">
                <a:solidFill>
                  <a:srgbClr val="77933c"/>
                </a:solidFill>
                <a:latin typeface="Consolas"/>
                <a:ea typeface="Consolas"/>
              </a:rPr>
              <a:t>string::find() </a:t>
            </a:r>
            <a:r>
              <a:rPr b="0" lang="en-US" sz="2400" spc="-1" strike="noStrike">
                <a:solidFill>
                  <a:srgbClr val="000000"/>
                </a:solidFill>
                <a:latin typeface="Calibri Light"/>
                <a:ea typeface="Calibri Light"/>
              </a:rPr>
              <a:t>– finds the first occurrence of content in the string </a:t>
            </a:r>
            <a:endParaRPr b="0" lang="en-US" sz="24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0" lang="en-US" sz="2400" spc="-1" strike="noStrike">
                <a:solidFill>
                  <a:srgbClr val="31859c"/>
                </a:solidFill>
                <a:latin typeface="Consolas"/>
                <a:ea typeface="Consolas"/>
              </a:rPr>
              <a:t>string::rfind()</a:t>
            </a:r>
            <a:r>
              <a:rPr b="0" lang="en-US" sz="2400" spc="-1" strike="noStrike">
                <a:solidFill>
                  <a:srgbClr val="31859c"/>
                </a:solidFill>
                <a:latin typeface="Calibri Light"/>
                <a:ea typeface="Calibri Light"/>
              </a:rPr>
              <a:t> </a:t>
            </a:r>
            <a:r>
              <a:rPr b="0" lang="en-US" sz="2400" spc="-1" strike="noStrike">
                <a:solidFill>
                  <a:srgbClr val="000000"/>
                </a:solidFill>
                <a:latin typeface="Calibri Light"/>
                <a:ea typeface="Calibri Light"/>
              </a:rPr>
              <a:t>– finds the last occurrence of content in the string </a:t>
            </a:r>
            <a:endParaRPr b="0" lang="en-US" sz="2400" spc="-1" strike="noStrike">
              <a:solidFill>
                <a:srgbClr val="000000"/>
              </a:solidFill>
              <a:latin typeface="Calibri Light"/>
            </a:endParaRPr>
          </a:p>
          <a:p>
            <a:pPr lvl="1" marL="743040" indent="-285480">
              <a:lnSpc>
                <a:spcPct val="100000"/>
              </a:lnSpc>
              <a:spcBef>
                <a:spcPts val="479"/>
              </a:spcBef>
              <a:buClr>
                <a:srgbClr val="77933c"/>
              </a:buClr>
              <a:buFont typeface="Arial"/>
              <a:buChar char="–"/>
            </a:pPr>
            <a:r>
              <a:rPr b="0" lang="en-US" sz="2400" spc="-1" strike="noStrike">
                <a:solidFill>
                  <a:srgbClr val="77933c"/>
                </a:solidFill>
                <a:latin typeface="Consolas"/>
                <a:ea typeface="Consolas"/>
              </a:rPr>
              <a:t>string::insert(</a:t>
            </a:r>
            <a:r>
              <a:rPr b="0" lang="en-US" sz="2400" spc="-1" strike="noStrike">
                <a:solidFill>
                  <a:srgbClr val="77933c"/>
                </a:solidFill>
                <a:latin typeface="Calibri Light"/>
                <a:ea typeface="Calibri Light"/>
              </a:rPr>
              <a:t>) </a:t>
            </a:r>
            <a:r>
              <a:rPr b="0" lang="en-US" sz="2400" spc="-1" strike="noStrike">
                <a:solidFill>
                  <a:srgbClr val="000000"/>
                </a:solidFill>
                <a:latin typeface="Calibri Light"/>
                <a:ea typeface="Calibri Light"/>
              </a:rPr>
              <a:t>– inserts content into the string </a:t>
            </a:r>
            <a:endParaRPr b="0" lang="en-US" sz="2400" spc="-1" strike="noStrike">
              <a:solidFill>
                <a:srgbClr val="000000"/>
              </a:solidFill>
              <a:latin typeface="Calibri Light"/>
            </a:endParaRPr>
          </a:p>
          <a:p>
            <a:pPr lvl="1" marL="743040" indent="-285480">
              <a:lnSpc>
                <a:spcPct val="100000"/>
              </a:lnSpc>
              <a:spcBef>
                <a:spcPts val="479"/>
              </a:spcBef>
              <a:buClr>
                <a:srgbClr val="31859c"/>
              </a:buClr>
              <a:buFont typeface="Arial"/>
              <a:buChar char="–"/>
            </a:pPr>
            <a:r>
              <a:rPr b="0" lang="en-US" sz="2400" spc="-1" strike="noStrike">
                <a:solidFill>
                  <a:srgbClr val="31859c"/>
                </a:solidFill>
                <a:latin typeface="Consolas"/>
                <a:ea typeface="Consolas"/>
              </a:rPr>
              <a:t>string::erase()</a:t>
            </a:r>
            <a:r>
              <a:rPr b="0" lang="en-US" sz="2400" spc="-1" strike="noStrike">
                <a:solidFill>
                  <a:srgbClr val="31859c"/>
                </a:solidFill>
                <a:latin typeface="Calibri Light"/>
                <a:ea typeface="Calibri Light"/>
              </a:rPr>
              <a:t> </a:t>
            </a:r>
            <a:r>
              <a:rPr b="0" lang="en-US" sz="2400" spc="-1" strike="noStrike">
                <a:solidFill>
                  <a:srgbClr val="000000"/>
                </a:solidFill>
                <a:latin typeface="Calibri Light"/>
                <a:ea typeface="Calibri Light"/>
              </a:rPr>
              <a:t>– erases characters from the string </a:t>
            </a:r>
            <a:endParaRPr b="0" lang="en-US" sz="2400" spc="-1" strike="noStrike">
              <a:solidFill>
                <a:srgbClr val="000000"/>
              </a:solidFill>
              <a:latin typeface="Calibri Light"/>
            </a:endParaRPr>
          </a:p>
          <a:p>
            <a:pPr lvl="1" marL="743040" indent="-285480">
              <a:lnSpc>
                <a:spcPct val="100000"/>
              </a:lnSpc>
              <a:spcBef>
                <a:spcPts val="479"/>
              </a:spcBef>
              <a:buClr>
                <a:srgbClr val="77933c"/>
              </a:buClr>
              <a:buFont typeface="Arial"/>
              <a:buChar char="–"/>
            </a:pPr>
            <a:r>
              <a:rPr b="0" lang="en-US" sz="2400" spc="-1" strike="noStrike">
                <a:solidFill>
                  <a:srgbClr val="77933c"/>
                </a:solidFill>
                <a:latin typeface="Consolas"/>
                <a:ea typeface="Consolas"/>
              </a:rPr>
              <a:t>string::replace()</a:t>
            </a:r>
            <a:r>
              <a:rPr b="0" lang="en-US" sz="2400" spc="-1" strike="noStrike">
                <a:solidFill>
                  <a:srgbClr val="77933c"/>
                </a:solidFill>
                <a:latin typeface="Calibri Light"/>
                <a:ea typeface="Calibri Light"/>
              </a:rPr>
              <a:t> </a:t>
            </a:r>
            <a:r>
              <a:rPr b="0" lang="en-US" sz="2400" spc="-1" strike="noStrike">
                <a:solidFill>
                  <a:srgbClr val="000000"/>
                </a:solidFill>
                <a:latin typeface="Calibri Light"/>
                <a:ea typeface="Calibri Light"/>
              </a:rPr>
              <a:t>– replaces part of the string </a:t>
            </a:r>
            <a:endParaRPr b="0" lang="en-US" sz="2400" spc="-1" strike="noStrike">
              <a:solidFill>
                <a:srgbClr val="000000"/>
              </a:solidFill>
              <a:latin typeface="Calibri Light"/>
            </a:endParaRPr>
          </a:p>
        </p:txBody>
      </p:sp>
      <p:sp>
        <p:nvSpPr>
          <p:cNvPr id="1036" name="CustomShape 3"/>
          <p:cNvSpPr/>
          <p:nvPr/>
        </p:nvSpPr>
        <p:spPr>
          <a:xfrm>
            <a:off x="457200" y="6126120"/>
            <a:ext cx="6554160" cy="7290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400" spc="-1" strike="noStrike">
                <a:solidFill>
                  <a:srgbClr val="000000"/>
                </a:solidFill>
                <a:latin typeface="Avenir Next Condensed"/>
                <a:ea typeface="Avenir Next Condensed"/>
              </a:rPr>
              <a:t>More member functions can be found at </a:t>
            </a:r>
            <a:r>
              <a:rPr b="0" lang="en-GB" sz="1400" spc="-1" strike="noStrike" u="sng">
                <a:solidFill>
                  <a:srgbClr val="0000ff"/>
                </a:solidFill>
                <a:uFillTx/>
                <a:latin typeface="Avenir Next Condensed"/>
                <a:ea typeface="Avenir Next Condensed"/>
                <a:hlinkClick r:id="rId1"/>
              </a:rPr>
              <a:t>http://www.cplusplus.com/reference/string/string</a:t>
            </a:r>
            <a:r>
              <a:rPr b="0" lang="en-GB" sz="1400" spc="-1" strike="noStrike">
                <a:solidFill>
                  <a:srgbClr val="000000"/>
                </a:solidFill>
                <a:latin typeface="Avenir Next Condensed"/>
                <a:ea typeface="Avenir Next Condensed"/>
              </a:rPr>
              <a:t>, but you are expected to be get familiar with the above functions only for this course.</a:t>
            </a:r>
            <a:endParaRPr b="0" lang="en-GB" sz="1400" spc="-1" strike="noStrike">
              <a:latin typeface="Arial"/>
            </a:endParaRPr>
          </a:p>
        </p:txBody>
      </p:sp>
      <p:sp>
        <p:nvSpPr>
          <p:cNvPr id="1037" name="TextShape 4"/>
          <p:cNvSpPr txBox="1"/>
          <p:nvPr/>
        </p:nvSpPr>
        <p:spPr>
          <a:xfrm>
            <a:off x="6553080" y="6356520"/>
            <a:ext cx="2133360" cy="364680"/>
          </a:xfrm>
          <a:prstGeom prst="rect">
            <a:avLst/>
          </a:prstGeom>
          <a:noFill/>
          <a:ln>
            <a:noFill/>
          </a:ln>
        </p:spPr>
        <p:txBody>
          <a:bodyPr anchor="ctr"/>
          <a:p>
            <a:pPr algn="r">
              <a:lnSpc>
                <a:spcPct val="100000"/>
              </a:lnSpc>
            </a:pPr>
            <a:fld id="{71561756-3B84-493C-A0E8-AACC9258036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295" dur="indefinite" restart="never" nodeType="tmRoot">
          <p:childTnLst>
            <p:seq>
              <p:cTn id="1296"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string::length()</a:t>
            </a:r>
            <a:endParaRPr b="0" lang="en-US" sz="4400" spc="-1" strike="noStrike">
              <a:solidFill>
                <a:srgbClr val="000000"/>
              </a:solidFill>
              <a:latin typeface="Calibri Light"/>
            </a:endParaRPr>
          </a:p>
        </p:txBody>
      </p:sp>
      <p:sp>
        <p:nvSpPr>
          <p:cNvPr id="1039"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Returns the </a:t>
            </a:r>
            <a:r>
              <a:rPr b="0" lang="en-US" sz="2800" spc="-1" strike="noStrike">
                <a:solidFill>
                  <a:srgbClr val="e46c0a"/>
                </a:solidFill>
                <a:latin typeface="Calibri Light"/>
                <a:ea typeface="Calibri Light"/>
              </a:rPr>
              <a:t>number of characters </a:t>
            </a:r>
            <a:r>
              <a:rPr b="0" lang="en-US" sz="2800" spc="-1" strike="noStrike">
                <a:solidFill>
                  <a:srgbClr val="000000"/>
                </a:solidFill>
                <a:latin typeface="Calibri Light"/>
                <a:ea typeface="Calibri Light"/>
              </a:rPr>
              <a:t>in a string object</a:t>
            </a:r>
            <a:endParaRPr b="0" lang="en-US" sz="2800" spc="-1" strike="noStrike">
              <a:solidFill>
                <a:srgbClr val="000000"/>
              </a:solidFill>
              <a:latin typeface="Calibri Light"/>
            </a:endParaRPr>
          </a:p>
        </p:txBody>
      </p:sp>
      <p:sp>
        <p:nvSpPr>
          <p:cNvPr id="1040" name="CustomShape 3"/>
          <p:cNvSpPr/>
          <p:nvPr/>
        </p:nvSpPr>
        <p:spPr>
          <a:xfrm>
            <a:off x="1078920" y="2558160"/>
            <a:ext cx="6984360" cy="1369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n = </a:t>
            </a:r>
            <a:r>
              <a:rPr b="1" lang="en-GB" sz="1800" spc="-1" strike="noStrike">
                <a:solidFill>
                  <a:srgbClr val="e46c0a"/>
                </a:solidFill>
                <a:latin typeface="Consolas"/>
                <a:ea typeface="Consolas"/>
              </a:rPr>
              <a:t>s.length();</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n &lt;&lt; " characters. " &lt;&lt; endl;</a:t>
            </a:r>
            <a:endParaRPr b="0" lang="en-GB" sz="1800" spc="-1" strike="noStrike">
              <a:latin typeface="Arial"/>
            </a:endParaRPr>
          </a:p>
        </p:txBody>
      </p:sp>
      <p:sp>
        <p:nvSpPr>
          <p:cNvPr id="1041" name="CustomShape 4"/>
          <p:cNvSpPr/>
          <p:nvPr/>
        </p:nvSpPr>
        <p:spPr>
          <a:xfrm>
            <a:off x="5013720" y="4110480"/>
            <a:ext cx="3049200" cy="1059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s has 25 characters.</a:t>
            </a:r>
            <a:endParaRPr b="0" lang="en-GB" sz="1600" spc="-1" strike="noStrike">
              <a:latin typeface="Arial"/>
            </a:endParaRPr>
          </a:p>
        </p:txBody>
      </p:sp>
      <p:sp>
        <p:nvSpPr>
          <p:cNvPr id="1042" name="CustomShape 5"/>
          <p:cNvSpPr/>
          <p:nvPr/>
        </p:nvSpPr>
        <p:spPr>
          <a:xfrm>
            <a:off x="6854760" y="515520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43" name="CustomShape 6"/>
          <p:cNvSpPr/>
          <p:nvPr/>
        </p:nvSpPr>
        <p:spPr>
          <a:xfrm>
            <a:off x="895320" y="4239360"/>
            <a:ext cx="3590640" cy="228420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1" lang="en-GB" sz="1800" spc="-1" strike="noStrike">
                <a:solidFill>
                  <a:srgbClr val="000000"/>
                </a:solidFill>
                <a:latin typeface="Calibri Light"/>
              </a:rPr>
              <a:t>Note</a:t>
            </a:r>
            <a:r>
              <a:rPr b="0" lang="en-GB" sz="1800" spc="-1" strike="noStrike">
                <a:solidFill>
                  <a:srgbClr val="000000"/>
                </a:solidFill>
                <a:latin typeface="Calibri Light"/>
              </a:rPr>
              <a:t> we use </a:t>
            </a:r>
            <a:r>
              <a:rPr b="1" lang="en-GB" sz="1800" spc="-1" strike="noStrike">
                <a:solidFill>
                  <a:srgbClr val="0070c0"/>
                </a:solidFill>
                <a:latin typeface="Calibri Light"/>
              </a:rPr>
              <a:t>.</a:t>
            </a:r>
            <a:r>
              <a:rPr b="1" lang="en-GB" sz="1800" spc="-1" strike="noStrike">
                <a:solidFill>
                  <a:srgbClr val="000000"/>
                </a:solidFill>
                <a:latin typeface="Calibri Light"/>
              </a:rPr>
              <a:t> </a:t>
            </a:r>
            <a:r>
              <a:rPr b="0" lang="en-GB" sz="1800" spc="-1" strike="noStrike">
                <a:solidFill>
                  <a:srgbClr val="000000"/>
                </a:solidFill>
                <a:latin typeface="Calibri Light"/>
              </a:rPr>
              <a:t>to invoke the member function of a string object.</a:t>
            </a:r>
            <a:endParaRPr b="0" lang="en-GB" sz="1800" spc="-1" strike="noStrike">
              <a:latin typeface="Arial"/>
            </a:endParaRPr>
          </a:p>
          <a:p>
            <a:pPr>
              <a:lnSpc>
                <a:spcPct val="100000"/>
              </a:lnSpc>
            </a:pPr>
            <a:r>
              <a:rPr b="0" lang="en-GB" sz="1800" spc="-1" strike="noStrike">
                <a:solidFill>
                  <a:srgbClr val="000000"/>
                </a:solidFill>
                <a:latin typeface="Calibri Light"/>
              </a:rPr>
              <a:t>E.g., here s.length() means that we call the string::length() member function of the string object s. </a:t>
            </a:r>
            <a:endParaRPr b="0" lang="en-GB" sz="1800" spc="-1" strike="noStrike">
              <a:latin typeface="Arial"/>
            </a:endParaRPr>
          </a:p>
        </p:txBody>
      </p:sp>
      <p:sp>
        <p:nvSpPr>
          <p:cNvPr id="1044" name="TextShape 7"/>
          <p:cNvSpPr txBox="1"/>
          <p:nvPr/>
        </p:nvSpPr>
        <p:spPr>
          <a:xfrm>
            <a:off x="6553080" y="6356520"/>
            <a:ext cx="2133360" cy="364680"/>
          </a:xfrm>
          <a:prstGeom prst="rect">
            <a:avLst/>
          </a:prstGeom>
          <a:noFill/>
          <a:ln>
            <a:noFill/>
          </a:ln>
        </p:spPr>
        <p:txBody>
          <a:bodyPr anchor="ctr"/>
          <a:p>
            <a:pPr algn="r">
              <a:lnSpc>
                <a:spcPct val="100000"/>
              </a:lnSpc>
            </a:pPr>
            <a:fld id="{64871323-7DE9-4A24-9A29-C99D6D3DB6E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297" dur="indefinite" restart="never" nodeType="tmRoot">
          <p:childTnLst>
            <p:seq>
              <p:cTn id="1298" dur="indefinite" nodeType="mainSeq">
                <p:childTnLst>
                  <p:par>
                    <p:cTn id="1299" fill="hold">
                      <p:stCondLst>
                        <p:cond delay="indefinite"/>
                      </p:stCondLst>
                      <p:childTnLst>
                        <p:par>
                          <p:cTn id="1300" fill="hold">
                            <p:stCondLst>
                              <p:cond delay="0"/>
                            </p:stCondLst>
                            <p:childTnLst>
                              <p:par>
                                <p:cTn id="1301" nodeType="clickEffect" fill="hold" presetClass="entr" presetID="1">
                                  <p:stCondLst>
                                    <p:cond delay="0"/>
                                  </p:stCondLst>
                                  <p:childTnLst>
                                    <p:set>
                                      <p:cBhvr>
                                        <p:cTn id="1302" dur="1" fill="hold">
                                          <p:stCondLst>
                                            <p:cond delay="0"/>
                                          </p:stCondLst>
                                        </p:cTn>
                                        <p:tgtEl>
                                          <p:spTgt spid="1040"/>
                                        </p:tgtEl>
                                        <p:attrNameLst>
                                          <p:attrName>style.visibility</p:attrName>
                                        </p:attrNameLst>
                                      </p:cBhvr>
                                      <p:to>
                                        <p:strVal val="visible"/>
                                      </p:to>
                                    </p:set>
                                  </p:childTnLst>
                                </p:cTn>
                              </p:par>
                              <p:par>
                                <p:cTn id="1303" nodeType="withEffect" fill="hold" presetClass="entr" presetID="1">
                                  <p:stCondLst>
                                    <p:cond delay="0"/>
                                  </p:stCondLst>
                                  <p:childTnLst>
                                    <p:set>
                                      <p:cBhvr>
                                        <p:cTn id="1304" dur="1" fill="hold">
                                          <p:stCondLst>
                                            <p:cond delay="0"/>
                                          </p:stCondLst>
                                        </p:cTn>
                                        <p:tgtEl>
                                          <p:spTgt spid="1040">
                                            <p:txEl>
                                              <p:pRg st="0" end="0"/>
                                            </p:txEl>
                                          </p:spTgt>
                                        </p:tgtEl>
                                        <p:attrNameLst>
                                          <p:attrName>style.visibility</p:attrName>
                                        </p:attrNameLst>
                                      </p:cBhvr>
                                      <p:to>
                                        <p:strVal val="visible"/>
                                      </p:to>
                                    </p:set>
                                  </p:childTnLst>
                                </p:cTn>
                              </p:par>
                            </p:childTnLst>
                          </p:cTn>
                        </p:par>
                      </p:childTnLst>
                    </p:cTn>
                  </p:par>
                  <p:par>
                    <p:cTn id="1305" fill="hold">
                      <p:stCondLst>
                        <p:cond delay="indefinite"/>
                      </p:stCondLst>
                      <p:childTnLst>
                        <p:par>
                          <p:cTn id="1306" fill="hold">
                            <p:stCondLst>
                              <p:cond delay="0"/>
                            </p:stCondLst>
                            <p:childTnLst>
                              <p:par>
                                <p:cTn id="1307" nodeType="clickEffect" fill="hold" presetClass="entr" presetID="1">
                                  <p:stCondLst>
                                    <p:cond delay="0"/>
                                  </p:stCondLst>
                                  <p:childTnLst>
                                    <p:set>
                                      <p:cBhvr>
                                        <p:cTn id="1308" dur="1" fill="hold">
                                          <p:stCondLst>
                                            <p:cond delay="0"/>
                                          </p:stCondLst>
                                        </p:cTn>
                                        <p:tgtEl>
                                          <p:spTgt spid="1040">
                                            <p:txEl>
                                              <p:pRg st="1" end="1"/>
                                            </p:txEl>
                                          </p:spTgt>
                                        </p:tgtEl>
                                        <p:attrNameLst>
                                          <p:attrName>style.visibility</p:attrName>
                                        </p:attrNameLst>
                                      </p:cBhvr>
                                      <p:to>
                                        <p:strVal val="visible"/>
                                      </p:to>
                                    </p:set>
                                  </p:childTnLst>
                                </p:cTn>
                              </p:par>
                            </p:childTnLst>
                          </p:cTn>
                        </p:par>
                      </p:childTnLst>
                    </p:cTn>
                  </p:par>
                  <p:par>
                    <p:cTn id="1309" fill="hold">
                      <p:stCondLst>
                        <p:cond delay="indefinite"/>
                      </p:stCondLst>
                      <p:childTnLst>
                        <p:par>
                          <p:cTn id="1310" fill="hold">
                            <p:stCondLst>
                              <p:cond delay="0"/>
                            </p:stCondLst>
                            <p:childTnLst>
                              <p:par>
                                <p:cTn id="1311" nodeType="clickEffect" fill="hold" presetClass="entr" presetID="1">
                                  <p:stCondLst>
                                    <p:cond delay="0"/>
                                  </p:stCondLst>
                                  <p:childTnLst>
                                    <p:set>
                                      <p:cBhvr>
                                        <p:cTn id="1312" dur="1" fill="hold">
                                          <p:stCondLst>
                                            <p:cond delay="0"/>
                                          </p:stCondLst>
                                        </p:cTn>
                                        <p:tgtEl>
                                          <p:spTgt spid="1040">
                                            <p:txEl>
                                              <p:pRg st="2" end="2"/>
                                            </p:txEl>
                                          </p:spTgt>
                                        </p:tgtEl>
                                        <p:attrNameLst>
                                          <p:attrName>style.visibility</p:attrName>
                                        </p:attrNameLst>
                                      </p:cBhvr>
                                      <p:to>
                                        <p:strVal val="visible"/>
                                      </p:to>
                                    </p:set>
                                  </p:childTnLst>
                                </p:cTn>
                              </p:par>
                            </p:childTnLst>
                          </p:cTn>
                        </p:par>
                      </p:childTnLst>
                    </p:cTn>
                  </p:par>
                  <p:par>
                    <p:cTn id="1313" fill="hold">
                      <p:stCondLst>
                        <p:cond delay="indefinite"/>
                      </p:stCondLst>
                      <p:childTnLst>
                        <p:par>
                          <p:cTn id="1314" fill="hold">
                            <p:stCondLst>
                              <p:cond delay="0"/>
                            </p:stCondLst>
                            <p:childTnLst>
                              <p:par>
                                <p:cTn id="1315" nodeType="clickEffect" fill="hold" presetClass="entr" presetID="1">
                                  <p:stCondLst>
                                    <p:cond delay="0"/>
                                  </p:stCondLst>
                                  <p:childTnLst>
                                    <p:set>
                                      <p:cBhvr>
                                        <p:cTn id="1316" dur="1" fill="hold">
                                          <p:stCondLst>
                                            <p:cond delay="0"/>
                                          </p:stCondLst>
                                        </p:cTn>
                                        <p:tgtEl>
                                          <p:spTgt spid="1041"/>
                                        </p:tgtEl>
                                        <p:attrNameLst>
                                          <p:attrName>style.visibility</p:attrName>
                                        </p:attrNameLst>
                                      </p:cBhvr>
                                      <p:to>
                                        <p:strVal val="visible"/>
                                      </p:to>
                                    </p:set>
                                  </p:childTnLst>
                                </p:cTn>
                              </p:par>
                              <p:par>
                                <p:cTn id="1317" nodeType="withEffect" fill="hold" presetClass="entr" presetID="1">
                                  <p:stCondLst>
                                    <p:cond delay="0"/>
                                  </p:stCondLst>
                                  <p:childTnLst>
                                    <p:set>
                                      <p:cBhvr>
                                        <p:cTn id="1318" dur="1" fill="hold">
                                          <p:stCondLst>
                                            <p:cond delay="0"/>
                                          </p:stCondLst>
                                        </p:cTn>
                                        <p:tgtEl>
                                          <p:spTgt spid="1042"/>
                                        </p:tgtEl>
                                        <p:attrNameLst>
                                          <p:attrName>style.visibility</p:attrName>
                                        </p:attrNameLst>
                                      </p:cBhvr>
                                      <p:to>
                                        <p:strVal val="visible"/>
                                      </p:to>
                                    </p:set>
                                  </p:childTnLst>
                                </p:cTn>
                              </p:par>
                            </p:childTnLst>
                          </p:cTn>
                        </p:par>
                      </p:childTnLst>
                    </p:cTn>
                  </p:par>
                  <p:par>
                    <p:cTn id="1319" fill="hold">
                      <p:stCondLst>
                        <p:cond delay="indefinite"/>
                      </p:stCondLst>
                      <p:childTnLst>
                        <p:par>
                          <p:cTn id="1320" fill="hold">
                            <p:stCondLst>
                              <p:cond delay="0"/>
                            </p:stCondLst>
                            <p:childTnLst>
                              <p:par>
                                <p:cTn id="1321" nodeType="clickEffect" fill="hold" presetClass="entr" presetID="1">
                                  <p:stCondLst>
                                    <p:cond delay="0"/>
                                  </p:stCondLst>
                                  <p:childTnLst>
                                    <p:set>
                                      <p:cBhvr>
                                        <p:cTn id="1322" dur="1" fill="hold">
                                          <p:stCondLst>
                                            <p:cond delay="0"/>
                                          </p:stCondLst>
                                        </p:cTn>
                                        <p:tgtEl>
                                          <p:spTgt spid="104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Programs</a:t>
            </a:r>
            <a:endParaRPr b="0" lang="en-US" sz="4400" spc="-1" strike="noStrike">
              <a:solidFill>
                <a:srgbClr val="000000"/>
              </a:solidFill>
              <a:latin typeface="Calibri Light"/>
            </a:endParaRPr>
          </a:p>
        </p:txBody>
      </p:sp>
      <p:sp>
        <p:nvSpPr>
          <p:cNvPr id="1046" name="TextShape 2"/>
          <p:cNvSpPr txBox="1"/>
          <p:nvPr/>
        </p:nvSpPr>
        <p:spPr>
          <a:xfrm>
            <a:off x="457200" y="1600200"/>
            <a:ext cx="8229240" cy="4982760"/>
          </a:xfrm>
          <a:prstGeom prst="rect">
            <a:avLst/>
          </a:prstGeom>
          <a:noFill/>
          <a:ln>
            <a:noFill/>
          </a:ln>
        </p:spPr>
        <p:txBody>
          <a:bodyPr>
            <a:normAutofit/>
          </a:bodyPr>
          <a:p>
            <a:pPr marL="343080" indent="-342720">
              <a:lnSpc>
                <a:spcPct val="120000"/>
              </a:lnSpc>
              <a:spcBef>
                <a:spcPts val="479"/>
              </a:spcBef>
              <a:buClr>
                <a:srgbClr val="000000"/>
              </a:buClr>
              <a:buFont typeface="Arial"/>
              <a:buChar char="•"/>
            </a:pPr>
            <a:r>
              <a:rPr b="0" lang="en-US" sz="2400" spc="-1" strike="noStrike">
                <a:solidFill>
                  <a:srgbClr val="000000"/>
                </a:solidFill>
                <a:latin typeface="Calibri Light"/>
                <a:ea typeface="Calibri Light"/>
              </a:rPr>
              <a:t>A </a:t>
            </a:r>
            <a:r>
              <a:rPr b="1" lang="en-US" sz="2400" spc="-1" strike="noStrike">
                <a:solidFill>
                  <a:srgbClr val="e46c0a"/>
                </a:solidFill>
                <a:latin typeface="Calibri Light"/>
                <a:ea typeface="Calibri Light"/>
              </a:rPr>
              <a:t>palindrome</a:t>
            </a:r>
            <a:r>
              <a:rPr b="0" lang="en-US" sz="2400" spc="-1" strike="noStrike">
                <a:solidFill>
                  <a:srgbClr val="000000"/>
                </a:solidFill>
                <a:latin typeface="Calibri Light"/>
                <a:ea typeface="Calibri Light"/>
              </a:rPr>
              <a:t> is a sequence of characters which reads the same forward or backward, e.g., “radar”, “level”, “kayak”, “madam”.  Write a program to check if an input string is a palindrome.  </a:t>
            </a:r>
            <a:br/>
            <a:r>
              <a:rPr b="0" lang="en-US" sz="2400" spc="-1" strike="noStrike">
                <a:solidFill>
                  <a:srgbClr val="000000"/>
                </a:solidFill>
                <a:latin typeface="Calibri Light"/>
                <a:ea typeface="Calibri Light"/>
              </a:rPr>
              <a:t>Hint: compare corresponding characters in the string</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a:p>
            <a:pPr marL="343080" indent="-342720">
              <a:lnSpc>
                <a:spcPct val="12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to reverse an input string.  E.g., the reverse of  "apple" is "elppa". Hint: use concatenation to construct the resulting string in reverse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047" name="TextShape 3"/>
          <p:cNvSpPr txBox="1"/>
          <p:nvPr/>
        </p:nvSpPr>
        <p:spPr>
          <a:xfrm>
            <a:off x="6553080" y="6356520"/>
            <a:ext cx="2133360" cy="364680"/>
          </a:xfrm>
          <a:prstGeom prst="rect">
            <a:avLst/>
          </a:prstGeom>
          <a:noFill/>
          <a:ln>
            <a:noFill/>
          </a:ln>
        </p:spPr>
        <p:txBody>
          <a:bodyPr anchor="ctr"/>
          <a:p>
            <a:pPr algn="r">
              <a:lnSpc>
                <a:spcPct val="100000"/>
              </a:lnSpc>
            </a:pPr>
            <a:fld id="{44ADF62C-D77C-47D3-9412-B619273BAB6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48" name="CustomShape 4"/>
          <p:cNvSpPr/>
          <p:nvPr/>
        </p:nvSpPr>
        <p:spPr>
          <a:xfrm>
            <a:off x="6865560" y="3922560"/>
            <a:ext cx="1886400" cy="33372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600" spc="-1" strike="noStrike">
                <a:solidFill>
                  <a:srgbClr val="000000"/>
                </a:solidFill>
                <a:latin typeface="Consolas"/>
                <a:ea typeface="Consolas"/>
              </a:rPr>
              <a:t>palindrome.cpp</a:t>
            </a:r>
            <a:endParaRPr b="0" lang="en-GB" sz="1600" spc="-1" strike="noStrike">
              <a:latin typeface="Arial"/>
            </a:endParaRPr>
          </a:p>
        </p:txBody>
      </p:sp>
      <p:sp>
        <p:nvSpPr>
          <p:cNvPr id="1049" name="CustomShape 5"/>
          <p:cNvSpPr/>
          <p:nvPr/>
        </p:nvSpPr>
        <p:spPr>
          <a:xfrm>
            <a:off x="6432840" y="5560200"/>
            <a:ext cx="2374200" cy="33372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600" spc="-1" strike="noStrike">
                <a:solidFill>
                  <a:srgbClr val="000000"/>
                </a:solidFill>
                <a:latin typeface="Consolas"/>
                <a:ea typeface="Consolas"/>
              </a:rPr>
              <a:t>reverse_string.cpp</a:t>
            </a:r>
            <a:endParaRPr b="0" lang="en-GB" sz="1600" spc="-1" strike="noStrike">
              <a:latin typeface="Arial"/>
            </a:endParaRPr>
          </a:p>
        </p:txBody>
      </p:sp>
    </p:spTree>
  </p:cSld>
  <p:timing>
    <p:tnLst>
      <p:par>
        <p:cTn id="1323" dur="indefinite" restart="never" nodeType="tmRoot">
          <p:childTnLst>
            <p:seq>
              <p:cTn id="132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string::empty()</a:t>
            </a:r>
            <a:endParaRPr b="0" lang="en-US" sz="4400" spc="-1" strike="noStrike">
              <a:solidFill>
                <a:srgbClr val="000000"/>
              </a:solidFill>
              <a:latin typeface="Calibri Light"/>
            </a:endParaRPr>
          </a:p>
        </p:txBody>
      </p:sp>
      <p:sp>
        <p:nvSpPr>
          <p:cNvPr id="1051" name="TextShape 2"/>
          <p:cNvSpPr txBox="1"/>
          <p:nvPr/>
        </p:nvSpPr>
        <p:spPr>
          <a:xfrm>
            <a:off x="229320" y="1610640"/>
            <a:ext cx="8857080" cy="46173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Returns true if a string object is empty; false otherwise</a:t>
            </a:r>
            <a:endParaRPr b="0" lang="en-US" sz="2800" spc="-1" strike="noStrike">
              <a:solidFill>
                <a:srgbClr val="000000"/>
              </a:solidFill>
              <a:latin typeface="Calibri Light"/>
            </a:endParaRPr>
          </a:p>
        </p:txBody>
      </p:sp>
      <p:sp>
        <p:nvSpPr>
          <p:cNvPr id="1052" name="CustomShape 3"/>
          <p:cNvSpPr/>
          <p:nvPr/>
        </p:nvSpPr>
        <p:spPr>
          <a:xfrm>
            <a:off x="1092600" y="2169000"/>
            <a:ext cx="7147080" cy="1779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1" lang="en-GB" sz="1800" spc="-1" strike="noStrike">
                <a:solidFill>
                  <a:srgbClr val="e46c0a"/>
                </a:solidFill>
                <a:latin typeface="Consolas"/>
                <a:ea typeface="Consolas"/>
              </a:rPr>
              <a:t>s.empty()</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is empty."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else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 has " &lt;&lt; s.length() &lt;&lt; " characters.\n";</a:t>
            </a:r>
            <a:endParaRPr b="0" lang="en-GB" sz="1800" spc="-1" strike="noStrike">
              <a:latin typeface="Arial"/>
            </a:endParaRPr>
          </a:p>
        </p:txBody>
      </p:sp>
      <p:sp>
        <p:nvSpPr>
          <p:cNvPr id="1053" name="CustomShape 4"/>
          <p:cNvSpPr/>
          <p:nvPr/>
        </p:nvSpPr>
        <p:spPr>
          <a:xfrm>
            <a:off x="5935680" y="4050720"/>
            <a:ext cx="2304000" cy="1059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s is empty.</a:t>
            </a:r>
            <a:endParaRPr b="0" lang="en-GB" sz="1600" spc="-1" strike="noStrike">
              <a:latin typeface="Arial"/>
            </a:endParaRPr>
          </a:p>
        </p:txBody>
      </p:sp>
      <p:sp>
        <p:nvSpPr>
          <p:cNvPr id="1054" name="CustomShape 5"/>
          <p:cNvSpPr/>
          <p:nvPr/>
        </p:nvSpPr>
        <p:spPr>
          <a:xfrm>
            <a:off x="7034040" y="508500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55" name="CustomShape 6"/>
          <p:cNvSpPr/>
          <p:nvPr/>
        </p:nvSpPr>
        <p:spPr>
          <a:xfrm>
            <a:off x="804240" y="4639320"/>
            <a:ext cx="3172680" cy="70020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000" spc="-1" strike="noStrike">
                <a:solidFill>
                  <a:srgbClr val="000000"/>
                </a:solidFill>
                <a:latin typeface="Calibri Light"/>
              </a:rPr>
              <a:t>What if </a:t>
            </a:r>
            <a:r>
              <a:rPr b="0" lang="en-GB" sz="2000" spc="-1" strike="noStrike">
                <a:solidFill>
                  <a:srgbClr val="000000"/>
                </a:solidFill>
                <a:latin typeface="Consolas"/>
                <a:ea typeface="Consolas"/>
              </a:rPr>
              <a:t>s = " "</a:t>
            </a:r>
            <a:r>
              <a:rPr b="0" lang="en-GB" sz="2000" spc="-1" strike="noStrike">
                <a:solidFill>
                  <a:srgbClr val="000000"/>
                </a:solidFill>
                <a:latin typeface="Calibri Light"/>
                <a:ea typeface="Consolas"/>
              </a:rPr>
              <a:t>?</a:t>
            </a:r>
            <a:endParaRPr b="0" lang="en-GB" sz="2000" spc="-1" strike="noStrike">
              <a:latin typeface="Arial"/>
            </a:endParaRPr>
          </a:p>
          <a:p>
            <a:pPr>
              <a:lnSpc>
                <a:spcPct val="100000"/>
              </a:lnSpc>
            </a:pPr>
            <a:r>
              <a:rPr b="0" lang="en-GB" sz="2000" spc="-1" strike="noStrike">
                <a:solidFill>
                  <a:srgbClr val="000000"/>
                </a:solidFill>
                <a:latin typeface="Calibri Light"/>
                <a:ea typeface="Consolas"/>
              </a:rPr>
              <a:t>Is this an empty string?</a:t>
            </a:r>
            <a:endParaRPr b="0" lang="en-GB" sz="2000" spc="-1" strike="noStrike">
              <a:latin typeface="Arial"/>
            </a:endParaRPr>
          </a:p>
        </p:txBody>
      </p:sp>
      <p:sp>
        <p:nvSpPr>
          <p:cNvPr id="1056" name="TextShape 7"/>
          <p:cNvSpPr txBox="1"/>
          <p:nvPr/>
        </p:nvSpPr>
        <p:spPr>
          <a:xfrm>
            <a:off x="6553080" y="6356520"/>
            <a:ext cx="2133360" cy="364680"/>
          </a:xfrm>
          <a:prstGeom prst="rect">
            <a:avLst/>
          </a:prstGeom>
          <a:noFill/>
          <a:ln>
            <a:noFill/>
          </a:ln>
        </p:spPr>
        <p:txBody>
          <a:bodyPr anchor="ctr"/>
          <a:p>
            <a:pPr algn="r">
              <a:lnSpc>
                <a:spcPct val="100000"/>
              </a:lnSpc>
            </a:pPr>
            <a:fld id="{4F9A2829-F28D-49D8-90F8-3A31406CD79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57" name="CustomShape 8"/>
          <p:cNvSpPr/>
          <p:nvPr/>
        </p:nvSpPr>
        <p:spPr>
          <a:xfrm>
            <a:off x="1930320" y="5392440"/>
            <a:ext cx="2923200" cy="57204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No, this is a string with a space character, and its length is 1.</a:t>
            </a:r>
            <a:endParaRPr b="0" lang="en-GB" sz="1400" spc="-1" strike="noStrike">
              <a:latin typeface="Arial"/>
            </a:endParaRPr>
          </a:p>
        </p:txBody>
      </p:sp>
    </p:spTree>
  </p:cSld>
  <p:timing>
    <p:tnLst>
      <p:par>
        <p:cTn id="1325" dur="indefinite" restart="never" nodeType="tmRoot">
          <p:childTnLst>
            <p:seq>
              <p:cTn id="1326" dur="indefinite" nodeType="mainSeq">
                <p:childTnLst>
                  <p:par>
                    <p:cTn id="1327" fill="hold">
                      <p:stCondLst>
                        <p:cond delay="indefinite"/>
                      </p:stCondLst>
                      <p:childTnLst>
                        <p:par>
                          <p:cTn id="1328" fill="hold">
                            <p:stCondLst>
                              <p:cond delay="0"/>
                            </p:stCondLst>
                            <p:childTnLst>
                              <p:par>
                                <p:cTn id="1329" nodeType="clickEffect" fill="hold" presetClass="entr" presetID="1">
                                  <p:stCondLst>
                                    <p:cond delay="0"/>
                                  </p:stCondLst>
                                  <p:childTnLst>
                                    <p:set>
                                      <p:cBhvr>
                                        <p:cTn id="1330" dur="1" fill="hold">
                                          <p:stCondLst>
                                            <p:cond delay="0"/>
                                          </p:stCondLst>
                                        </p:cTn>
                                        <p:tgtEl>
                                          <p:spTgt spid="1052">
                                            <p:txEl>
                                              <p:pRg st="1" end="1"/>
                                            </p:txEl>
                                          </p:spTgt>
                                        </p:tgtEl>
                                        <p:attrNameLst>
                                          <p:attrName>style.visibility</p:attrName>
                                        </p:attrNameLst>
                                      </p:cBhvr>
                                      <p:to>
                                        <p:strVal val="visible"/>
                                      </p:to>
                                    </p:set>
                                  </p:childTnLst>
                                </p:cTn>
                              </p:par>
                              <p:par>
                                <p:cTn id="1331" nodeType="withEffect" fill="hold" presetClass="entr" presetID="1">
                                  <p:stCondLst>
                                    <p:cond delay="0"/>
                                  </p:stCondLst>
                                  <p:childTnLst>
                                    <p:set>
                                      <p:cBhvr>
                                        <p:cTn id="1332" dur="1" fill="hold">
                                          <p:stCondLst>
                                            <p:cond delay="0"/>
                                          </p:stCondLst>
                                        </p:cTn>
                                        <p:tgtEl>
                                          <p:spTgt spid="1052">
                                            <p:txEl>
                                              <p:pRg st="2" end="2"/>
                                            </p:txEl>
                                          </p:spTgt>
                                        </p:tgtEl>
                                        <p:attrNameLst>
                                          <p:attrName>style.visibility</p:attrName>
                                        </p:attrNameLst>
                                      </p:cBhvr>
                                      <p:to>
                                        <p:strVal val="visible"/>
                                      </p:to>
                                    </p:set>
                                  </p:childTnLst>
                                </p:cTn>
                              </p:par>
                            </p:childTnLst>
                          </p:cTn>
                        </p:par>
                      </p:childTnLst>
                    </p:cTn>
                  </p:par>
                  <p:par>
                    <p:cTn id="1333" fill="hold">
                      <p:stCondLst>
                        <p:cond delay="indefinite"/>
                      </p:stCondLst>
                      <p:childTnLst>
                        <p:par>
                          <p:cTn id="1334" fill="hold">
                            <p:stCondLst>
                              <p:cond delay="0"/>
                            </p:stCondLst>
                            <p:childTnLst>
                              <p:par>
                                <p:cTn id="1335" nodeType="clickEffect" fill="hold" presetClass="entr" presetID="1">
                                  <p:stCondLst>
                                    <p:cond delay="0"/>
                                  </p:stCondLst>
                                  <p:childTnLst>
                                    <p:set>
                                      <p:cBhvr>
                                        <p:cTn id="1336" dur="1" fill="hold">
                                          <p:stCondLst>
                                            <p:cond delay="0"/>
                                          </p:stCondLst>
                                        </p:cTn>
                                        <p:tgtEl>
                                          <p:spTgt spid="1052">
                                            <p:txEl>
                                              <p:pRg st="3" end="3"/>
                                            </p:txEl>
                                          </p:spTgt>
                                        </p:tgtEl>
                                        <p:attrNameLst>
                                          <p:attrName>style.visibility</p:attrName>
                                        </p:attrNameLst>
                                      </p:cBhvr>
                                      <p:to>
                                        <p:strVal val="visible"/>
                                      </p:to>
                                    </p:set>
                                  </p:childTnLst>
                                </p:cTn>
                              </p:par>
                              <p:par>
                                <p:cTn id="1337" nodeType="withEffect" fill="hold" presetClass="entr" presetID="1">
                                  <p:stCondLst>
                                    <p:cond delay="0"/>
                                  </p:stCondLst>
                                  <p:childTnLst>
                                    <p:set>
                                      <p:cBhvr>
                                        <p:cTn id="1338" dur="1" fill="hold">
                                          <p:stCondLst>
                                            <p:cond delay="0"/>
                                          </p:stCondLst>
                                        </p:cTn>
                                        <p:tgtEl>
                                          <p:spTgt spid="1052">
                                            <p:txEl>
                                              <p:pRg st="4" end="4"/>
                                            </p:txEl>
                                          </p:spTgt>
                                        </p:tgtEl>
                                        <p:attrNameLst>
                                          <p:attrName>style.visibility</p:attrName>
                                        </p:attrNameLst>
                                      </p:cBhvr>
                                      <p:to>
                                        <p:strVal val="visible"/>
                                      </p:to>
                                    </p:set>
                                  </p:childTnLst>
                                </p:cTn>
                              </p:par>
                            </p:childTnLst>
                          </p:cTn>
                        </p:par>
                      </p:childTnLst>
                    </p:cTn>
                  </p:par>
                  <p:par>
                    <p:cTn id="1339" fill="hold">
                      <p:stCondLst>
                        <p:cond delay="indefinite"/>
                      </p:stCondLst>
                      <p:childTnLst>
                        <p:par>
                          <p:cTn id="1340" fill="hold">
                            <p:stCondLst>
                              <p:cond delay="0"/>
                            </p:stCondLst>
                            <p:childTnLst>
                              <p:par>
                                <p:cTn id="1341" nodeType="clickEffect" fill="hold" presetClass="entr" presetID="1">
                                  <p:stCondLst>
                                    <p:cond delay="0"/>
                                  </p:stCondLst>
                                  <p:childTnLst>
                                    <p:set>
                                      <p:cBhvr>
                                        <p:cTn id="1342" dur="1" fill="hold">
                                          <p:stCondLst>
                                            <p:cond delay="0"/>
                                          </p:stCondLst>
                                        </p:cTn>
                                        <p:tgtEl>
                                          <p:spTgt spid="1053"/>
                                        </p:tgtEl>
                                        <p:attrNameLst>
                                          <p:attrName>style.visibility</p:attrName>
                                        </p:attrNameLst>
                                      </p:cBhvr>
                                      <p:to>
                                        <p:strVal val="visible"/>
                                      </p:to>
                                    </p:set>
                                  </p:childTnLst>
                                </p:cTn>
                              </p:par>
                              <p:par>
                                <p:cTn id="1343" nodeType="withEffect" fill="hold" presetClass="entr" presetID="1">
                                  <p:stCondLst>
                                    <p:cond delay="0"/>
                                  </p:stCondLst>
                                  <p:childTnLst>
                                    <p:set>
                                      <p:cBhvr>
                                        <p:cTn id="1344" dur="1" fill="hold">
                                          <p:stCondLst>
                                            <p:cond delay="0"/>
                                          </p:stCondLst>
                                        </p:cTn>
                                        <p:tgtEl>
                                          <p:spTgt spid="1054"/>
                                        </p:tgtEl>
                                        <p:attrNameLst>
                                          <p:attrName>style.visibility</p:attrName>
                                        </p:attrNameLst>
                                      </p:cBhvr>
                                      <p:to>
                                        <p:strVal val="visible"/>
                                      </p:to>
                                    </p:set>
                                  </p:childTnLst>
                                </p:cTn>
                              </p:par>
                            </p:childTnLst>
                          </p:cTn>
                        </p:par>
                      </p:childTnLst>
                    </p:cTn>
                  </p:par>
                  <p:par>
                    <p:cTn id="1345" fill="hold">
                      <p:stCondLst>
                        <p:cond delay="indefinite"/>
                      </p:stCondLst>
                      <p:childTnLst>
                        <p:par>
                          <p:cTn id="1346" fill="hold">
                            <p:stCondLst>
                              <p:cond delay="0"/>
                            </p:stCondLst>
                            <p:childTnLst>
                              <p:par>
                                <p:cTn id="1347" nodeType="clickEffect" fill="hold" presetClass="entr" presetID="1">
                                  <p:stCondLst>
                                    <p:cond delay="0"/>
                                  </p:stCondLst>
                                  <p:childTnLst>
                                    <p:set>
                                      <p:cBhvr>
                                        <p:cTn id="1348" dur="1" fill="hold">
                                          <p:stCondLst>
                                            <p:cond delay="0"/>
                                          </p:stCondLst>
                                        </p:cTn>
                                        <p:tgtEl>
                                          <p:spTgt spid="1055"/>
                                        </p:tgtEl>
                                        <p:attrNameLst>
                                          <p:attrName>style.visibility</p:attrName>
                                        </p:attrNameLst>
                                      </p:cBhvr>
                                      <p:to>
                                        <p:strVal val="visible"/>
                                      </p:to>
                                    </p:se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1">
                                  <p:stCondLst>
                                    <p:cond delay="0"/>
                                  </p:stCondLst>
                                  <p:childTnLst>
                                    <p:set>
                                      <p:cBhvr>
                                        <p:cTn id="1352" dur="1" fill="hold">
                                          <p:stCondLst>
                                            <p:cond delay="0"/>
                                          </p:stCondLst>
                                        </p:cTn>
                                        <p:tgtEl>
                                          <p:spTgt spid="105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string::erase()</a:t>
            </a:r>
            <a:endParaRPr b="0" lang="en-US" sz="4400" spc="-1" strike="noStrike">
              <a:solidFill>
                <a:srgbClr val="000000"/>
              </a:solidFill>
              <a:latin typeface="Calibri Light"/>
            </a:endParaRPr>
          </a:p>
        </p:txBody>
      </p:sp>
      <p:sp>
        <p:nvSpPr>
          <p:cNvPr id="1059" name="TextShape 2"/>
          <p:cNvSpPr txBox="1"/>
          <p:nvPr/>
        </p:nvSpPr>
        <p:spPr>
          <a:xfrm>
            <a:off x="457200" y="1600200"/>
            <a:ext cx="8229240" cy="11584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Erase </a:t>
            </a:r>
            <a:r>
              <a:rPr b="1" lang="en-US" sz="2800" spc="-1" strike="noStrike">
                <a:solidFill>
                  <a:srgbClr val="558ed5"/>
                </a:solidFill>
                <a:latin typeface="Consolas"/>
                <a:ea typeface="Consolas"/>
              </a:rPr>
              <a:t>n</a:t>
            </a:r>
            <a:r>
              <a:rPr b="0" lang="en-US" sz="2800" spc="-1" strike="noStrike">
                <a:solidFill>
                  <a:srgbClr val="000000"/>
                </a:solidFill>
                <a:latin typeface="Calibri Light"/>
                <a:ea typeface="Calibri Light"/>
              </a:rPr>
              <a:t> characters starting at a specific position </a:t>
            </a:r>
            <a:r>
              <a:rPr b="1" lang="en-US" sz="2800" spc="-1" strike="noStrike">
                <a:solidFill>
                  <a:srgbClr val="558ed5"/>
                </a:solidFill>
                <a:latin typeface="Consolas"/>
                <a:ea typeface="Consolas"/>
              </a:rPr>
              <a:t>pos</a:t>
            </a:r>
            <a:r>
              <a:rPr b="0" lang="en-US" sz="2800" spc="-1" strike="noStrike">
                <a:solidFill>
                  <a:srgbClr val="000000"/>
                </a:solidFill>
                <a:latin typeface="Calibri Light"/>
                <a:ea typeface="Calibri Light"/>
              </a:rPr>
              <a:t> from the current string</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Note that the string will be modified</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1060" name="Table 3"/>
          <p:cNvGraphicFramePr/>
          <p:nvPr/>
        </p:nvGraphicFramePr>
        <p:xfrm>
          <a:off x="1170720" y="3400560"/>
          <a:ext cx="7515720" cy="74124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370800">
                <a:tc>
                  <a:txBody>
                    <a:bodyPr lIns="0" rIns="0" tIns="0" bIns="0" anchor="b"/>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r>
              <a:tr h="370800">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61" name="CustomShape 4"/>
          <p:cNvSpPr/>
          <p:nvPr/>
        </p:nvSpPr>
        <p:spPr>
          <a:xfrm>
            <a:off x="480240" y="3771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62" name="CustomShape 5"/>
          <p:cNvSpPr/>
          <p:nvPr/>
        </p:nvSpPr>
        <p:spPr>
          <a:xfrm>
            <a:off x="4304520" y="4517280"/>
            <a:ext cx="3288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onsolas"/>
                <a:ea typeface="Consolas"/>
              </a:rPr>
              <a:t>text.erase(11, 6)</a:t>
            </a:r>
            <a:endParaRPr b="0" lang="en-GB" sz="2400" spc="-1" strike="noStrike">
              <a:latin typeface="Arial"/>
            </a:endParaRPr>
          </a:p>
        </p:txBody>
      </p:sp>
      <p:sp>
        <p:nvSpPr>
          <p:cNvPr id="1063" name="CustomShape 6"/>
          <p:cNvSpPr/>
          <p:nvPr/>
        </p:nvSpPr>
        <p:spPr>
          <a:xfrm>
            <a:off x="4480560" y="3546720"/>
            <a:ext cx="1790280" cy="726120"/>
          </a:xfrm>
          <a:prstGeom prst="rect">
            <a:avLst/>
          </a:prstGeom>
          <a:noFill/>
          <a:ln>
            <a:round/>
          </a:ln>
        </p:spPr>
        <p:style>
          <a:lnRef idx="2">
            <a:schemeClr val="accent5">
              <a:shade val="50000"/>
            </a:schemeClr>
          </a:lnRef>
          <a:fillRef idx="1">
            <a:schemeClr val="accent5"/>
          </a:fillRef>
          <a:effectRef idx="0">
            <a:schemeClr val="accent5"/>
          </a:effectRef>
          <a:fontRef idx="minor"/>
        </p:style>
      </p:sp>
      <p:sp>
        <p:nvSpPr>
          <p:cNvPr id="1064" name="CustomShape 7"/>
          <p:cNvSpPr/>
          <p:nvPr/>
        </p:nvSpPr>
        <p:spPr>
          <a:xfrm>
            <a:off x="4997520" y="4273200"/>
            <a:ext cx="693000" cy="243720"/>
          </a:xfrm>
          <a:prstGeom prst="down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65" name="CustomShape 8"/>
          <p:cNvSpPr/>
          <p:nvPr/>
        </p:nvSpPr>
        <p:spPr>
          <a:xfrm>
            <a:off x="943560" y="4954680"/>
            <a:ext cx="3339000" cy="70020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000" spc="-1" strike="noStrike">
                <a:solidFill>
                  <a:srgbClr val="000000"/>
                </a:solidFill>
                <a:latin typeface="Avenir Next Condensed"/>
                <a:ea typeface="Avenir Next Condensed"/>
              </a:rPr>
              <a:t>Resulting string:</a:t>
            </a:r>
            <a:b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hungry foolish</a:t>
            </a:r>
            <a:r>
              <a:rPr b="0" lang="en-GB" sz="2000" spc="-1" strike="noStrike">
                <a:solidFill>
                  <a:srgbClr val="000000"/>
                </a:solidFill>
                <a:latin typeface="Calibri Light"/>
                <a:ea typeface="Consolas"/>
              </a:rPr>
              <a:t>"</a:t>
            </a:r>
            <a:endParaRPr b="0" lang="en-GB" sz="2000" spc="-1" strike="noStrike">
              <a:latin typeface="Arial"/>
            </a:endParaRPr>
          </a:p>
        </p:txBody>
      </p:sp>
      <p:sp>
        <p:nvSpPr>
          <p:cNvPr id="1066" name="TextShape 9"/>
          <p:cNvSpPr txBox="1"/>
          <p:nvPr/>
        </p:nvSpPr>
        <p:spPr>
          <a:xfrm>
            <a:off x="6553080" y="6356520"/>
            <a:ext cx="2133360" cy="364680"/>
          </a:xfrm>
          <a:prstGeom prst="rect">
            <a:avLst/>
          </a:prstGeom>
          <a:noFill/>
          <a:ln>
            <a:noFill/>
          </a:ln>
        </p:spPr>
        <p:txBody>
          <a:bodyPr anchor="ctr"/>
          <a:p>
            <a:pPr algn="r">
              <a:lnSpc>
                <a:spcPct val="100000"/>
              </a:lnSpc>
            </a:pPr>
            <a:fld id="{E8407128-7BEC-479F-BD8B-448136C8AE6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67" name="CustomShape 10"/>
          <p:cNvSpPr/>
          <p:nvPr/>
        </p:nvSpPr>
        <p:spPr>
          <a:xfrm>
            <a:off x="6194160" y="5267520"/>
            <a:ext cx="717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pos</a:t>
            </a:r>
            <a:endParaRPr b="0" lang="en-GB" sz="2400" spc="-1" strike="noStrike">
              <a:latin typeface="Arial"/>
            </a:endParaRPr>
          </a:p>
        </p:txBody>
      </p:sp>
      <p:sp>
        <p:nvSpPr>
          <p:cNvPr id="1068" name="CustomShape 11"/>
          <p:cNvSpPr/>
          <p:nvPr/>
        </p:nvSpPr>
        <p:spPr>
          <a:xfrm>
            <a:off x="7378560" y="5245200"/>
            <a:ext cx="373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n</a:t>
            </a:r>
            <a:endParaRPr b="0" lang="en-GB" sz="2400" spc="-1" strike="noStrike">
              <a:latin typeface="Arial"/>
            </a:endParaRPr>
          </a:p>
        </p:txBody>
      </p:sp>
      <p:sp>
        <p:nvSpPr>
          <p:cNvPr id="1069" name="CustomShape 12"/>
          <p:cNvSpPr/>
          <p:nvPr/>
        </p:nvSpPr>
        <p:spPr>
          <a:xfrm flipH="1" flipV="1">
            <a:off x="6553080" y="4914000"/>
            <a:ext cx="96480" cy="449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70" name="CustomShape 13"/>
          <p:cNvSpPr/>
          <p:nvPr/>
        </p:nvSpPr>
        <p:spPr>
          <a:xfrm flipH="1" flipV="1">
            <a:off x="7159320" y="4935960"/>
            <a:ext cx="325440" cy="376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353" dur="indefinite" restart="never" nodeType="tmRoot">
          <p:childTnLst>
            <p:seq>
              <p:cTn id="1354" dur="indefinite" nodeType="mainSeq">
                <p:childTnLst>
                  <p:par>
                    <p:cTn id="1355" fill="hold">
                      <p:stCondLst>
                        <p:cond delay="indefinite"/>
                      </p:stCondLst>
                      <p:childTnLst>
                        <p:par>
                          <p:cTn id="1356" fill="hold">
                            <p:stCondLst>
                              <p:cond delay="0"/>
                            </p:stCondLst>
                            <p:childTnLst>
                              <p:par>
                                <p:cTn id="1357" nodeType="clickEffect" fill="hold" presetClass="entr" presetID="1">
                                  <p:stCondLst>
                                    <p:cond delay="0"/>
                                  </p:stCondLst>
                                  <p:childTnLst>
                                    <p:set>
                                      <p:cBhvr>
                                        <p:cTn id="1358" dur="1" fill="hold">
                                          <p:stCondLst>
                                            <p:cond delay="0"/>
                                          </p:stCondLst>
                                        </p:cTn>
                                        <p:tgtEl>
                                          <p:spTgt spid="1061"/>
                                        </p:tgtEl>
                                        <p:attrNameLst>
                                          <p:attrName>style.visibility</p:attrName>
                                        </p:attrNameLst>
                                      </p:cBhvr>
                                      <p:to>
                                        <p:strVal val="visible"/>
                                      </p:to>
                                    </p:set>
                                  </p:childTnLst>
                                </p:cTn>
                              </p:par>
                              <p:par>
                                <p:cTn id="1359" nodeType="withEffect" fill="hold" presetClass="entr" presetID="1">
                                  <p:stCondLst>
                                    <p:cond delay="0"/>
                                  </p:stCondLst>
                                  <p:childTnLst>
                                    <p:set>
                                      <p:cBhvr>
                                        <p:cTn id="1360" dur="1" fill="hold">
                                          <p:stCondLst>
                                            <p:cond delay="0"/>
                                          </p:stCondLst>
                                        </p:cTn>
                                        <p:tgtEl>
                                          <p:spTgt spid="1060"/>
                                        </p:tgtEl>
                                        <p:attrNameLst>
                                          <p:attrName>style.visibility</p:attrName>
                                        </p:attrNameLst>
                                      </p:cBhvr>
                                      <p:to>
                                        <p:strVal val="visible"/>
                                      </p:to>
                                    </p:se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1">
                                  <p:stCondLst>
                                    <p:cond delay="0"/>
                                  </p:stCondLst>
                                  <p:childTnLst>
                                    <p:set>
                                      <p:cBhvr>
                                        <p:cTn id="1364" dur="1" fill="hold">
                                          <p:stCondLst>
                                            <p:cond delay="0"/>
                                          </p:stCondLst>
                                        </p:cTn>
                                        <p:tgtEl>
                                          <p:spTgt spid="1062"/>
                                        </p:tgtEl>
                                        <p:attrNameLst>
                                          <p:attrName>style.visibility</p:attrName>
                                        </p:attrNameLst>
                                      </p:cBhvr>
                                      <p:to>
                                        <p:strVal val="visible"/>
                                      </p:to>
                                    </p:set>
                                  </p:childTnLst>
                                </p:cTn>
                              </p:par>
                              <p:par>
                                <p:cTn id="1365" nodeType="withEffect" fill="hold" presetClass="entr" presetID="1">
                                  <p:stCondLst>
                                    <p:cond delay="0"/>
                                  </p:stCondLst>
                                  <p:childTnLst>
                                    <p:set>
                                      <p:cBhvr>
                                        <p:cTn id="1366" dur="1" fill="hold">
                                          <p:stCondLst>
                                            <p:cond delay="0"/>
                                          </p:stCondLst>
                                        </p:cTn>
                                        <p:tgtEl>
                                          <p:spTgt spid="1068"/>
                                        </p:tgtEl>
                                        <p:attrNameLst>
                                          <p:attrName>style.visibility</p:attrName>
                                        </p:attrNameLst>
                                      </p:cBhvr>
                                      <p:to>
                                        <p:strVal val="visible"/>
                                      </p:to>
                                    </p:set>
                                  </p:childTnLst>
                                </p:cTn>
                              </p:par>
                              <p:par>
                                <p:cTn id="1367" nodeType="withEffect" fill="hold" presetClass="entr" presetID="1">
                                  <p:stCondLst>
                                    <p:cond delay="0"/>
                                  </p:stCondLst>
                                  <p:childTnLst>
                                    <p:set>
                                      <p:cBhvr>
                                        <p:cTn id="1368" dur="1" fill="hold">
                                          <p:stCondLst>
                                            <p:cond delay="0"/>
                                          </p:stCondLst>
                                        </p:cTn>
                                        <p:tgtEl>
                                          <p:spTgt spid="1070"/>
                                        </p:tgtEl>
                                        <p:attrNameLst>
                                          <p:attrName>style.visibility</p:attrName>
                                        </p:attrNameLst>
                                      </p:cBhvr>
                                      <p:to>
                                        <p:strVal val="visible"/>
                                      </p:to>
                                    </p:set>
                                  </p:childTnLst>
                                </p:cTn>
                              </p:par>
                              <p:par>
                                <p:cTn id="1369" nodeType="withEffect" fill="hold" presetClass="entr" presetID="1">
                                  <p:stCondLst>
                                    <p:cond delay="0"/>
                                  </p:stCondLst>
                                  <p:childTnLst>
                                    <p:set>
                                      <p:cBhvr>
                                        <p:cTn id="1370" dur="1" fill="hold">
                                          <p:stCondLst>
                                            <p:cond delay="0"/>
                                          </p:stCondLst>
                                        </p:cTn>
                                        <p:tgtEl>
                                          <p:spTgt spid="1069"/>
                                        </p:tgtEl>
                                        <p:attrNameLst>
                                          <p:attrName>style.visibility</p:attrName>
                                        </p:attrNameLst>
                                      </p:cBhvr>
                                      <p:to>
                                        <p:strVal val="visible"/>
                                      </p:to>
                                    </p:set>
                                  </p:childTnLst>
                                </p:cTn>
                              </p:par>
                              <p:par>
                                <p:cTn id="1371" nodeType="withEffect" fill="hold" presetClass="entr" presetID="1">
                                  <p:stCondLst>
                                    <p:cond delay="0"/>
                                  </p:stCondLst>
                                  <p:childTnLst>
                                    <p:set>
                                      <p:cBhvr>
                                        <p:cTn id="1372" dur="1" fill="hold">
                                          <p:stCondLst>
                                            <p:cond delay="0"/>
                                          </p:stCondLst>
                                        </p:cTn>
                                        <p:tgtEl>
                                          <p:spTgt spid="1067"/>
                                        </p:tgtEl>
                                        <p:attrNameLst>
                                          <p:attrName>style.visibility</p:attrName>
                                        </p:attrNameLst>
                                      </p:cBhvr>
                                      <p:to>
                                        <p:strVal val="visible"/>
                                      </p:to>
                                    </p:set>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1">
                                  <p:stCondLst>
                                    <p:cond delay="0"/>
                                  </p:stCondLst>
                                  <p:childTnLst>
                                    <p:set>
                                      <p:cBhvr>
                                        <p:cTn id="1376" dur="1" fill="hold">
                                          <p:stCondLst>
                                            <p:cond delay="0"/>
                                          </p:stCondLst>
                                        </p:cTn>
                                        <p:tgtEl>
                                          <p:spTgt spid="1063"/>
                                        </p:tgtEl>
                                        <p:attrNameLst>
                                          <p:attrName>style.visibility</p:attrName>
                                        </p:attrNameLst>
                                      </p:cBhvr>
                                      <p:to>
                                        <p:strVal val="visible"/>
                                      </p:to>
                                    </p:set>
                                  </p:childTnLst>
                                </p:cTn>
                              </p:par>
                              <p:par>
                                <p:cTn id="1377" nodeType="withEffect" fill="hold" presetClass="entr" presetID="1">
                                  <p:stCondLst>
                                    <p:cond delay="0"/>
                                  </p:stCondLst>
                                  <p:childTnLst>
                                    <p:set>
                                      <p:cBhvr>
                                        <p:cTn id="1378" dur="1" fill="hold">
                                          <p:stCondLst>
                                            <p:cond delay="0"/>
                                          </p:stCondLst>
                                        </p:cTn>
                                        <p:tgtEl>
                                          <p:spTgt spid="1064"/>
                                        </p:tgtEl>
                                        <p:attrNameLst>
                                          <p:attrName>style.visibility</p:attrName>
                                        </p:attrNameLst>
                                      </p:cBhvr>
                                      <p:to>
                                        <p:strVal val="visible"/>
                                      </p:to>
                                    </p:set>
                                  </p:childTnLst>
                                </p:cTn>
                              </p:par>
                            </p:childTnLst>
                          </p:cTn>
                        </p:par>
                      </p:childTnLst>
                    </p:cTn>
                  </p:par>
                  <p:par>
                    <p:cTn id="1379" fill="hold">
                      <p:stCondLst>
                        <p:cond delay="indefinite"/>
                      </p:stCondLst>
                      <p:childTnLst>
                        <p:par>
                          <p:cTn id="1380" fill="hold">
                            <p:stCondLst>
                              <p:cond delay="0"/>
                            </p:stCondLst>
                            <p:childTnLst>
                              <p:par>
                                <p:cTn id="1381" nodeType="clickEffect" fill="hold" presetClass="entr" presetID="1">
                                  <p:stCondLst>
                                    <p:cond delay="0"/>
                                  </p:stCondLst>
                                  <p:childTnLst>
                                    <p:set>
                                      <p:cBhvr>
                                        <p:cTn id="1382" dur="1" fill="hold">
                                          <p:stCondLst>
                                            <p:cond delay="0"/>
                                          </p:stCondLst>
                                        </p:cTn>
                                        <p:tgtEl>
                                          <p:spTgt spid="106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a:t>
            </a:r>
            <a:endParaRPr b="0" lang="en-US" sz="4400" spc="-1" strike="noStrike">
              <a:solidFill>
                <a:srgbClr val="000000"/>
              </a:solidFill>
              <a:latin typeface="Calibri Light"/>
            </a:endParaRPr>
          </a:p>
        </p:txBody>
      </p:sp>
      <p:sp>
        <p:nvSpPr>
          <p:cNvPr id="1072" name="CustomShape 2"/>
          <p:cNvSpPr/>
          <p:nvPr/>
        </p:nvSpPr>
        <p:spPr>
          <a:xfrm>
            <a:off x="342720" y="1277640"/>
            <a:ext cx="6911280" cy="38134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firstName = "Alan";</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name = firstName + " Turing";</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str1 = "It is sunny. ";</a:t>
            </a:r>
            <a:endParaRPr b="0" lang="en-GB" sz="1600" spc="-1" strike="noStrike">
              <a:latin typeface="Arial"/>
            </a:endParaRPr>
          </a:p>
          <a:p>
            <a:pPr>
              <a:lnSpc>
                <a:spcPct val="100000"/>
              </a:lnSpc>
            </a:pPr>
            <a:r>
              <a:rPr b="1" lang="en-GB" sz="1600" spc="-1" strike="noStrike">
                <a:solidFill>
                  <a:srgbClr val="31859c"/>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str2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str3 = "C++ programming.";</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str4 = firstName + " is taking " + str3;</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str1.empty()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str2.empty()</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str3.erase(11,4);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str3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firstName.length() </a:t>
            </a:r>
            <a:r>
              <a:rPr b="0" lang="en-GB" sz="1600" spc="-1" strike="noStrike">
                <a:solidFill>
                  <a:srgbClr val="000000"/>
                </a:solidFill>
                <a:latin typeface="Consolas"/>
                <a:ea typeface="Consolas"/>
              </a:rPr>
              <a:t>&lt;&lt;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name.length()</a:t>
            </a:r>
            <a:r>
              <a:rPr b="0" lang="en-GB" sz="1600" spc="-1" strike="noStrike">
                <a:solidFill>
                  <a:srgbClr val="000000"/>
                </a:solidFill>
                <a:latin typeface="Consolas"/>
                <a:ea typeface="Consolas"/>
              </a:rPr>
              <a: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604a7b"/>
                </a:solidFill>
                <a:latin typeface="Consolas"/>
                <a:ea typeface="Consolas"/>
              </a:rPr>
              <a:t>str4 </a:t>
            </a:r>
            <a:r>
              <a:rPr b="0" lang="en-GB" sz="1600" spc="-1" strike="noStrike">
                <a:solidFill>
                  <a:srgbClr val="000000"/>
                </a:solidFill>
                <a:latin typeface="Consolas"/>
                <a:ea typeface="Consolas"/>
              </a:rPr>
              <a:t>&lt;&lt; endl;</a:t>
            </a:r>
            <a:endParaRPr b="0" lang="en-GB" sz="1600" spc="-1" strike="noStrike">
              <a:latin typeface="Arial"/>
            </a:endParaRPr>
          </a:p>
        </p:txBody>
      </p:sp>
      <p:sp>
        <p:nvSpPr>
          <p:cNvPr id="1073" name="CustomShape 3"/>
          <p:cNvSpPr/>
          <p:nvPr/>
        </p:nvSpPr>
        <p:spPr>
          <a:xfrm>
            <a:off x="5328360" y="3767040"/>
            <a:ext cx="3681360" cy="21600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0</a:t>
            </a:r>
            <a:endParaRPr b="0" lang="en-GB" sz="1600" spc="-1" strike="noStrike">
              <a:latin typeface="Arial"/>
            </a:endParaRPr>
          </a:p>
          <a:p>
            <a:pPr>
              <a:lnSpc>
                <a:spcPct val="100000"/>
              </a:lnSpc>
            </a:pPr>
            <a:r>
              <a:rPr b="0" lang="en-GB" sz="1600" spc="-1" strike="noStrike">
                <a:solidFill>
                  <a:srgbClr val="000000"/>
                </a:solidFill>
                <a:latin typeface="Consolas"/>
                <a:ea typeface="Consolas"/>
              </a:rPr>
              <a:t>1</a:t>
            </a:r>
            <a:endParaRPr b="0" lang="en-GB" sz="1600" spc="-1" strike="noStrike">
              <a:latin typeface="Arial"/>
            </a:endParaRPr>
          </a:p>
          <a:p>
            <a:pPr>
              <a:lnSpc>
                <a:spcPct val="100000"/>
              </a:lnSpc>
            </a:pPr>
            <a:r>
              <a:rPr b="0" lang="en-GB" sz="1600" spc="-1" strike="noStrike">
                <a:solidFill>
                  <a:srgbClr val="000000"/>
                </a:solidFill>
                <a:latin typeface="Consolas"/>
                <a:ea typeface="Consolas"/>
              </a:rPr>
              <a:t>C++ program.</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Alan is taking C++ programming.</a:t>
            </a:r>
            <a:endParaRPr b="0" lang="en-GB" sz="1600" spc="-1" strike="noStrike">
              <a:latin typeface="Arial"/>
            </a:endParaRPr>
          </a:p>
        </p:txBody>
      </p:sp>
      <p:sp>
        <p:nvSpPr>
          <p:cNvPr id="1074" name="CustomShape 4"/>
          <p:cNvSpPr/>
          <p:nvPr/>
        </p:nvSpPr>
        <p:spPr>
          <a:xfrm>
            <a:off x="5291640" y="598788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75" name="CustomShape 5"/>
          <p:cNvSpPr/>
          <p:nvPr/>
        </p:nvSpPr>
        <p:spPr>
          <a:xfrm>
            <a:off x="281880" y="5091480"/>
            <a:ext cx="1764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string_op.cpp</a:t>
            </a:r>
            <a:endParaRPr b="0" lang="en-GB" sz="1600" spc="-1" strike="noStrike">
              <a:latin typeface="Arial"/>
            </a:endParaRPr>
          </a:p>
        </p:txBody>
      </p:sp>
      <p:sp>
        <p:nvSpPr>
          <p:cNvPr id="1076" name="TextShape 6"/>
          <p:cNvSpPr txBox="1"/>
          <p:nvPr/>
        </p:nvSpPr>
        <p:spPr>
          <a:xfrm>
            <a:off x="6553080" y="6356520"/>
            <a:ext cx="2133360" cy="364680"/>
          </a:xfrm>
          <a:prstGeom prst="rect">
            <a:avLst/>
          </a:prstGeom>
          <a:noFill/>
          <a:ln>
            <a:noFill/>
          </a:ln>
        </p:spPr>
        <p:txBody>
          <a:bodyPr anchor="ctr"/>
          <a:p>
            <a:pPr algn="r">
              <a:lnSpc>
                <a:spcPct val="100000"/>
              </a:lnSpc>
            </a:pPr>
            <a:fld id="{5A9FEAAC-5120-4D04-9655-F0E6BBFA16F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383" dur="indefinite" restart="never" nodeType="tmRoot">
          <p:childTnLst>
            <p:seq>
              <p:cTn id="1384" dur="indefinite" nodeType="mainSeq">
                <p:childTnLst>
                  <p:par>
                    <p:cTn id="1385" fill="hold">
                      <p:stCondLst>
                        <p:cond delay="indefinite"/>
                      </p:stCondLst>
                      <p:childTnLst>
                        <p:par>
                          <p:cTn id="1386" fill="hold">
                            <p:stCondLst>
                              <p:cond delay="0"/>
                            </p:stCondLst>
                            <p:childTnLst>
                              <p:par>
                                <p:cTn id="1387" nodeType="clickEffect" fill="hold" presetClass="entr" presetID="1">
                                  <p:stCondLst>
                                    <p:cond delay="0"/>
                                  </p:stCondLst>
                                  <p:childTnLst>
                                    <p:set>
                                      <p:cBhvr>
                                        <p:cTn id="1388" dur="1" fill="hold">
                                          <p:stCondLst>
                                            <p:cond delay="0"/>
                                          </p:stCondLst>
                                        </p:cTn>
                                        <p:tgtEl>
                                          <p:spTgt spid="1072">
                                            <p:txEl>
                                              <p:pRg st="7" end="7"/>
                                            </p:txEl>
                                          </p:spTgt>
                                        </p:tgtEl>
                                        <p:attrNameLst>
                                          <p:attrName>style.visibility</p:attrName>
                                        </p:attrNameLst>
                                      </p:cBhvr>
                                      <p:to>
                                        <p:strVal val="visible"/>
                                      </p:to>
                                    </p:set>
                                  </p:childTnLst>
                                </p:cTn>
                              </p:par>
                            </p:childTnLst>
                          </p:cTn>
                        </p:par>
                      </p:childTnLst>
                    </p:cTn>
                  </p:par>
                  <p:par>
                    <p:cTn id="1389" fill="hold">
                      <p:stCondLst>
                        <p:cond delay="indefinite"/>
                      </p:stCondLst>
                      <p:childTnLst>
                        <p:par>
                          <p:cTn id="1390" fill="hold">
                            <p:stCondLst>
                              <p:cond delay="0"/>
                            </p:stCondLst>
                            <p:childTnLst>
                              <p:par>
                                <p:cTn id="1391" nodeType="clickEffect" fill="hold" presetClass="entr" presetID="1">
                                  <p:stCondLst>
                                    <p:cond delay="0"/>
                                  </p:stCondLst>
                                  <p:childTnLst>
                                    <p:set>
                                      <p:cBhvr>
                                        <p:cTn id="1392" dur="1" fill="hold">
                                          <p:stCondLst>
                                            <p:cond delay="0"/>
                                          </p:stCondLst>
                                        </p:cTn>
                                        <p:tgtEl>
                                          <p:spTgt spid="1073">
                                            <p:txEl>
                                              <p:pRg st="0" end="0"/>
                                            </p:txEl>
                                          </p:spTgt>
                                        </p:tgtEl>
                                        <p:attrNameLst>
                                          <p:attrName>style.visibility</p:attrName>
                                        </p:attrNameLst>
                                      </p:cBhvr>
                                      <p:to>
                                        <p:strVal val="visible"/>
                                      </p:to>
                                    </p:set>
                                  </p:childTnLst>
                                </p:cTn>
                              </p:par>
                            </p:childTnLst>
                          </p:cTn>
                        </p:par>
                      </p:childTnLst>
                    </p:cTn>
                  </p:par>
                  <p:par>
                    <p:cTn id="1393" fill="hold">
                      <p:stCondLst>
                        <p:cond delay="indefinite"/>
                      </p:stCondLst>
                      <p:childTnLst>
                        <p:par>
                          <p:cTn id="1394" fill="hold">
                            <p:stCondLst>
                              <p:cond delay="0"/>
                            </p:stCondLst>
                            <p:childTnLst>
                              <p:par>
                                <p:cTn id="1395" nodeType="clickEffect" fill="hold" presetClass="entr" presetID="1">
                                  <p:stCondLst>
                                    <p:cond delay="0"/>
                                  </p:stCondLst>
                                  <p:childTnLst>
                                    <p:set>
                                      <p:cBhvr>
                                        <p:cTn id="1396" dur="1" fill="hold">
                                          <p:stCondLst>
                                            <p:cond delay="0"/>
                                          </p:stCondLst>
                                        </p:cTn>
                                        <p:tgtEl>
                                          <p:spTgt spid="1072">
                                            <p:txEl>
                                              <p:pRg st="8" end="8"/>
                                            </p:txEl>
                                          </p:spTgt>
                                        </p:tgtEl>
                                        <p:attrNameLst>
                                          <p:attrName>style.visibility</p:attrName>
                                        </p:attrNameLst>
                                      </p:cBhvr>
                                      <p:to>
                                        <p:strVal val="visible"/>
                                      </p:to>
                                    </p:set>
                                  </p:childTnLst>
                                </p:cTn>
                              </p:par>
                            </p:childTnLst>
                          </p:cTn>
                        </p:par>
                      </p:childTnLst>
                    </p:cTn>
                  </p:par>
                  <p:par>
                    <p:cTn id="1397" fill="hold">
                      <p:stCondLst>
                        <p:cond delay="indefinite"/>
                      </p:stCondLst>
                      <p:childTnLst>
                        <p:par>
                          <p:cTn id="1398" fill="hold">
                            <p:stCondLst>
                              <p:cond delay="0"/>
                            </p:stCondLst>
                            <p:childTnLst>
                              <p:par>
                                <p:cTn id="1399" nodeType="clickEffect" fill="hold" presetClass="entr" presetID="1">
                                  <p:stCondLst>
                                    <p:cond delay="0"/>
                                  </p:stCondLst>
                                  <p:childTnLst>
                                    <p:set>
                                      <p:cBhvr>
                                        <p:cTn id="1400" dur="1" fill="hold">
                                          <p:stCondLst>
                                            <p:cond delay="0"/>
                                          </p:stCondLst>
                                        </p:cTn>
                                        <p:tgtEl>
                                          <p:spTgt spid="1073">
                                            <p:txEl>
                                              <p:pRg st="1" end="1"/>
                                            </p:txEl>
                                          </p:spTgt>
                                        </p:tgtEl>
                                        <p:attrNameLst>
                                          <p:attrName>style.visibility</p:attrName>
                                        </p:attrNameLst>
                                      </p:cBhvr>
                                      <p:to>
                                        <p:strVal val="visible"/>
                                      </p:to>
                                    </p:set>
                                  </p:childTnLst>
                                </p:cTn>
                              </p:par>
                            </p:childTnLst>
                          </p:cTn>
                        </p:par>
                      </p:childTnLst>
                    </p:cTn>
                  </p:par>
                  <p:par>
                    <p:cTn id="1401" fill="hold">
                      <p:stCondLst>
                        <p:cond delay="indefinite"/>
                      </p:stCondLst>
                      <p:childTnLst>
                        <p:par>
                          <p:cTn id="1402" fill="hold">
                            <p:stCondLst>
                              <p:cond delay="0"/>
                            </p:stCondLst>
                            <p:childTnLst>
                              <p:par>
                                <p:cTn id="1403" nodeType="clickEffect" fill="hold" presetClass="entr" presetID="1">
                                  <p:stCondLst>
                                    <p:cond delay="0"/>
                                  </p:stCondLst>
                                  <p:childTnLst>
                                    <p:set>
                                      <p:cBhvr>
                                        <p:cTn id="1404" dur="1" fill="hold">
                                          <p:stCondLst>
                                            <p:cond delay="0"/>
                                          </p:stCondLst>
                                        </p:cTn>
                                        <p:tgtEl>
                                          <p:spTgt spid="1072">
                                            <p:txEl>
                                              <p:pRg st="9" end="9"/>
                                            </p:txEl>
                                          </p:spTgt>
                                        </p:tgtEl>
                                        <p:attrNameLst>
                                          <p:attrName>style.visibility</p:attrName>
                                        </p:attrNameLst>
                                      </p:cBhvr>
                                      <p:to>
                                        <p:strVal val="visible"/>
                                      </p:to>
                                    </p:set>
                                  </p:childTnLst>
                                </p:cTn>
                              </p:par>
                              <p:par>
                                <p:cTn id="1405" nodeType="withEffect" fill="hold" presetClass="entr" presetID="1">
                                  <p:stCondLst>
                                    <p:cond delay="0"/>
                                  </p:stCondLst>
                                  <p:childTnLst>
                                    <p:set>
                                      <p:cBhvr>
                                        <p:cTn id="1406" dur="1" fill="hold">
                                          <p:stCondLst>
                                            <p:cond delay="0"/>
                                          </p:stCondLst>
                                        </p:cTn>
                                        <p:tgtEl>
                                          <p:spTgt spid="1072">
                                            <p:txEl>
                                              <p:pRg st="10" end="10"/>
                                            </p:txEl>
                                          </p:spTgt>
                                        </p:tgtEl>
                                        <p:attrNameLst>
                                          <p:attrName>style.visibility</p:attrName>
                                        </p:attrNameLst>
                                      </p:cBhvr>
                                      <p:to>
                                        <p:strVal val="visible"/>
                                      </p:to>
                                    </p:set>
                                  </p:childTnLst>
                                </p:cTn>
                              </p:par>
                            </p:childTnLst>
                          </p:cTn>
                        </p:par>
                      </p:childTnLst>
                    </p:cTn>
                  </p:par>
                  <p:par>
                    <p:cTn id="1407" fill="hold">
                      <p:stCondLst>
                        <p:cond delay="indefinite"/>
                      </p:stCondLst>
                      <p:childTnLst>
                        <p:par>
                          <p:cTn id="1408" fill="hold">
                            <p:stCondLst>
                              <p:cond delay="0"/>
                            </p:stCondLst>
                            <p:childTnLst>
                              <p:par>
                                <p:cTn id="1409" nodeType="clickEffect" fill="hold" presetClass="entr" presetID="1">
                                  <p:stCondLst>
                                    <p:cond delay="0"/>
                                  </p:stCondLst>
                                  <p:childTnLst>
                                    <p:set>
                                      <p:cBhvr>
                                        <p:cTn id="1410" dur="1" fill="hold">
                                          <p:stCondLst>
                                            <p:cond delay="0"/>
                                          </p:stCondLst>
                                        </p:cTn>
                                        <p:tgtEl>
                                          <p:spTgt spid="1073">
                                            <p:txEl>
                                              <p:pRg st="2" end="2"/>
                                            </p:txEl>
                                          </p:spTgt>
                                        </p:tgtEl>
                                        <p:attrNameLst>
                                          <p:attrName>style.visibility</p:attrName>
                                        </p:attrNameLst>
                                      </p:cBhvr>
                                      <p:to>
                                        <p:strVal val="visible"/>
                                      </p:to>
                                    </p:set>
                                  </p:childTnLst>
                                </p:cTn>
                              </p:par>
                            </p:childTnLst>
                          </p:cTn>
                        </p:par>
                      </p:childTnLst>
                    </p:cTn>
                  </p:par>
                  <p:par>
                    <p:cTn id="1411" fill="hold">
                      <p:stCondLst>
                        <p:cond delay="indefinite"/>
                      </p:stCondLst>
                      <p:childTnLst>
                        <p:par>
                          <p:cTn id="1412" fill="hold">
                            <p:stCondLst>
                              <p:cond delay="0"/>
                            </p:stCondLst>
                            <p:childTnLst>
                              <p:par>
                                <p:cTn id="1413" nodeType="clickEffect" fill="hold" presetClass="entr" presetID="1">
                                  <p:stCondLst>
                                    <p:cond delay="0"/>
                                  </p:stCondLst>
                                  <p:childTnLst>
                                    <p:set>
                                      <p:cBhvr>
                                        <p:cTn id="1414" dur="1" fill="hold">
                                          <p:stCondLst>
                                            <p:cond delay="0"/>
                                          </p:stCondLst>
                                        </p:cTn>
                                        <p:tgtEl>
                                          <p:spTgt spid="1072">
                                            <p:txEl>
                                              <p:pRg st="11" end="11"/>
                                            </p:txEl>
                                          </p:spTgt>
                                        </p:tgtEl>
                                        <p:attrNameLst>
                                          <p:attrName>style.visibility</p:attrName>
                                        </p:attrNameLst>
                                      </p:cBhvr>
                                      <p:to>
                                        <p:strVal val="visible"/>
                                      </p:to>
                                    </p:set>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ntr" presetID="1">
                                  <p:stCondLst>
                                    <p:cond delay="0"/>
                                  </p:stCondLst>
                                  <p:childTnLst>
                                    <p:set>
                                      <p:cBhvr>
                                        <p:cTn id="1418" dur="1" fill="hold">
                                          <p:stCondLst>
                                            <p:cond delay="0"/>
                                          </p:stCondLst>
                                        </p:cTn>
                                        <p:tgtEl>
                                          <p:spTgt spid="1073">
                                            <p:txEl>
                                              <p:pRg st="3" end="3"/>
                                            </p:txEl>
                                          </p:spTgt>
                                        </p:tgtEl>
                                        <p:attrNameLst>
                                          <p:attrName>style.visibility</p:attrName>
                                        </p:attrNameLst>
                                      </p:cBhvr>
                                      <p:to>
                                        <p:strVal val="visible"/>
                                      </p:to>
                                    </p:set>
                                  </p:childTnLst>
                                </p:cTn>
                              </p:par>
                            </p:childTnLst>
                          </p:cTn>
                        </p:par>
                      </p:childTnLst>
                    </p:cTn>
                  </p:par>
                  <p:par>
                    <p:cTn id="1419" fill="hold">
                      <p:stCondLst>
                        <p:cond delay="indefinite"/>
                      </p:stCondLst>
                      <p:childTnLst>
                        <p:par>
                          <p:cTn id="1420" fill="hold">
                            <p:stCondLst>
                              <p:cond delay="0"/>
                            </p:stCondLst>
                            <p:childTnLst>
                              <p:par>
                                <p:cTn id="1421" nodeType="clickEffect" fill="hold" presetClass="entr" presetID="1">
                                  <p:stCondLst>
                                    <p:cond delay="0"/>
                                  </p:stCondLst>
                                  <p:childTnLst>
                                    <p:set>
                                      <p:cBhvr>
                                        <p:cTn id="1422" dur="1" fill="hold">
                                          <p:stCondLst>
                                            <p:cond delay="0"/>
                                          </p:stCondLst>
                                        </p:cTn>
                                        <p:tgtEl>
                                          <p:spTgt spid="1072">
                                            <p:txEl>
                                              <p:pRg st="12" end="12"/>
                                            </p:txEl>
                                          </p:spTgt>
                                        </p:tgtEl>
                                        <p:attrNameLst>
                                          <p:attrName>style.visibility</p:attrName>
                                        </p:attrNameLst>
                                      </p:cBhvr>
                                      <p:to>
                                        <p:strVal val="visible"/>
                                      </p:to>
                                    </p:set>
                                  </p:childTnLst>
                                </p:cTn>
                              </p:par>
                            </p:childTnLst>
                          </p:cTn>
                        </p:par>
                      </p:childTnLst>
                    </p:cTn>
                  </p:par>
                  <p:par>
                    <p:cTn id="1423" fill="hold">
                      <p:stCondLst>
                        <p:cond delay="indefinite"/>
                      </p:stCondLst>
                      <p:childTnLst>
                        <p:par>
                          <p:cTn id="1424" fill="hold">
                            <p:stCondLst>
                              <p:cond delay="0"/>
                            </p:stCondLst>
                            <p:childTnLst>
                              <p:par>
                                <p:cTn id="1425" nodeType="clickEffect" fill="hold" presetClass="entr" presetID="1">
                                  <p:stCondLst>
                                    <p:cond delay="0"/>
                                  </p:stCondLst>
                                  <p:childTnLst>
                                    <p:set>
                                      <p:cBhvr>
                                        <p:cTn id="1426" dur="1" fill="hold">
                                          <p:stCondLst>
                                            <p:cond delay="0"/>
                                          </p:stCondLst>
                                        </p:cTn>
                                        <p:tgtEl>
                                          <p:spTgt spid="1073">
                                            <p:txEl>
                                              <p:pRg st="4" end="4"/>
                                            </p:txEl>
                                          </p:spTgt>
                                        </p:tgtEl>
                                        <p:attrNameLst>
                                          <p:attrName>style.visibility</p:attrName>
                                        </p:attrNameLst>
                                      </p:cBhvr>
                                      <p:to>
                                        <p:strVal val="visible"/>
                                      </p:to>
                                    </p:se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1">
                                  <p:stCondLst>
                                    <p:cond delay="0"/>
                                  </p:stCondLst>
                                  <p:childTnLst>
                                    <p:set>
                                      <p:cBhvr>
                                        <p:cTn id="1430" dur="1" fill="hold">
                                          <p:stCondLst>
                                            <p:cond delay="0"/>
                                          </p:stCondLst>
                                        </p:cTn>
                                        <p:tgtEl>
                                          <p:spTgt spid="1072">
                                            <p:txEl>
                                              <p:pRg st="13" end="13"/>
                                            </p:txEl>
                                          </p:spTgt>
                                        </p:tgtEl>
                                        <p:attrNameLst>
                                          <p:attrName>style.visibility</p:attrName>
                                        </p:attrNameLst>
                                      </p:cBhvr>
                                      <p:to>
                                        <p:strVal val="visible"/>
                                      </p:to>
                                    </p:set>
                                  </p:childTnLst>
                                </p:cTn>
                              </p:par>
                            </p:childTnLst>
                          </p:cTn>
                        </p:par>
                      </p:childTnLst>
                    </p:cTn>
                  </p:par>
                  <p:par>
                    <p:cTn id="1431" fill="hold">
                      <p:stCondLst>
                        <p:cond delay="indefinite"/>
                      </p:stCondLst>
                      <p:childTnLst>
                        <p:par>
                          <p:cTn id="1432" fill="hold">
                            <p:stCondLst>
                              <p:cond delay="0"/>
                            </p:stCondLst>
                            <p:childTnLst>
                              <p:par>
                                <p:cTn id="1433" nodeType="clickEffect" fill="hold" presetClass="entr" presetID="1">
                                  <p:stCondLst>
                                    <p:cond delay="0"/>
                                  </p:stCondLst>
                                  <p:childTnLst>
                                    <p:set>
                                      <p:cBhvr>
                                        <p:cTn id="1434" dur="1" fill="hold">
                                          <p:stCondLst>
                                            <p:cond delay="0"/>
                                          </p:stCondLst>
                                        </p:cTn>
                                        <p:tgtEl>
                                          <p:spTgt spid="1073">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string::substr()</a:t>
            </a:r>
            <a:endParaRPr b="0" lang="en-US" sz="4400" spc="-1" strike="noStrike">
              <a:solidFill>
                <a:srgbClr val="000000"/>
              </a:solidFill>
              <a:latin typeface="Calibri Light"/>
            </a:endParaRPr>
          </a:p>
        </p:txBody>
      </p:sp>
      <p:sp>
        <p:nvSpPr>
          <p:cNvPr id="1078"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Returns a </a:t>
            </a:r>
            <a:r>
              <a:rPr b="0" lang="en-US" sz="2800" spc="-1" strike="noStrike">
                <a:solidFill>
                  <a:srgbClr val="e46c0a"/>
                </a:solidFill>
                <a:latin typeface="Calibri Light"/>
                <a:ea typeface="Calibri Light"/>
              </a:rPr>
              <a:t>substring</a:t>
            </a:r>
            <a:r>
              <a:rPr b="0" lang="en-US" sz="2800" spc="-1" strike="noStrike">
                <a:solidFill>
                  <a:srgbClr val="000000"/>
                </a:solidFill>
                <a:latin typeface="Calibri Light"/>
                <a:ea typeface="Calibri Light"/>
              </a:rPr>
              <a:t> of the current string object starting at the character position </a:t>
            </a:r>
            <a:r>
              <a:rPr b="1" lang="en-US" sz="2800" spc="-1" strike="noStrike">
                <a:solidFill>
                  <a:srgbClr val="558ed5"/>
                </a:solidFill>
                <a:latin typeface="Consolas"/>
                <a:ea typeface="Consolas"/>
              </a:rPr>
              <a:t>pos</a:t>
            </a:r>
            <a:r>
              <a:rPr b="0" lang="en-US" sz="2800" spc="-1" strike="noStrike">
                <a:solidFill>
                  <a:srgbClr val="000000"/>
                </a:solidFill>
                <a:latin typeface="Calibri Light"/>
                <a:ea typeface="Calibri Light"/>
              </a:rPr>
              <a:t> and having a length of </a:t>
            </a:r>
            <a:r>
              <a:rPr b="1" lang="en-US" sz="2800" spc="-1" strike="noStrike">
                <a:solidFill>
                  <a:srgbClr val="558ed5"/>
                </a:solidFill>
                <a:latin typeface="Consolas"/>
                <a:ea typeface="Consolas"/>
              </a:rPr>
              <a:t>n</a:t>
            </a:r>
            <a:r>
              <a:rPr b="0" lang="en-US" sz="2800" spc="-1" strike="noStrike">
                <a:solidFill>
                  <a:srgbClr val="000000"/>
                </a:solidFill>
                <a:latin typeface="Calibri Light"/>
                <a:ea typeface="Calibri Light"/>
              </a:rPr>
              <a:t> characters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1079" name="Table 3"/>
          <p:cNvGraphicFramePr/>
          <p:nvPr/>
        </p:nvGraphicFramePr>
        <p:xfrm>
          <a:off x="1043280" y="3043080"/>
          <a:ext cx="7515720" cy="741240"/>
        </p:xfrm>
        <a:graphic>
          <a:graphicData uri="http://schemas.openxmlformats.org/drawingml/2006/table">
            <a:tbl>
              <a:tblPr/>
              <a:tblGrid>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0600"/>
                <a:gridCol w="301320"/>
              </a:tblGrid>
              <a:tr h="370800">
                <a:tc>
                  <a:txBody>
                    <a:bodyPr lIns="0" rIns="0" tIns="0" bIns="0" anchor="b"/>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r>
              <a:tr h="370800">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u</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n</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g</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r</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t</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a</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y</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f</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o</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l</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i</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s</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1800" spc="-1" strike="noStrike">
                          <a:solidFill>
                            <a:srgbClr val="000000"/>
                          </a:solidFill>
                          <a:latin typeface="Calibri Light"/>
                        </a:rPr>
                        <a:t>h</a:t>
                      </a:r>
                      <a:endParaRPr b="0" lang="en-GB" sz="18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080" name="CustomShape 4"/>
          <p:cNvSpPr/>
          <p:nvPr/>
        </p:nvSpPr>
        <p:spPr>
          <a:xfrm>
            <a:off x="277560" y="3376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081" name="CustomShape 5"/>
          <p:cNvSpPr/>
          <p:nvPr/>
        </p:nvSpPr>
        <p:spPr>
          <a:xfrm>
            <a:off x="1596960" y="3950280"/>
            <a:ext cx="347148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text.substr(0, 11)</a:t>
            </a:r>
            <a:endParaRPr b="0" lang="en-GB" sz="2400" spc="-1" strike="noStrike">
              <a:latin typeface="Arial"/>
            </a:endParaRPr>
          </a:p>
        </p:txBody>
      </p:sp>
      <p:sp>
        <p:nvSpPr>
          <p:cNvPr id="1082" name="CustomShape 6"/>
          <p:cNvSpPr/>
          <p:nvPr/>
        </p:nvSpPr>
        <p:spPr>
          <a:xfrm>
            <a:off x="1060200" y="3198240"/>
            <a:ext cx="3314160" cy="726120"/>
          </a:xfrm>
          <a:prstGeom prst="rect">
            <a:avLst/>
          </a:prstGeom>
          <a:noFill/>
          <a:ln>
            <a:round/>
          </a:ln>
        </p:spPr>
        <p:style>
          <a:lnRef idx="2">
            <a:schemeClr val="accent5">
              <a:shade val="50000"/>
            </a:schemeClr>
          </a:lnRef>
          <a:fillRef idx="1">
            <a:schemeClr val="accent5"/>
          </a:fillRef>
          <a:effectRef idx="0">
            <a:schemeClr val="accent5"/>
          </a:effectRef>
          <a:fontRef idx="minor"/>
        </p:style>
      </p:sp>
      <p:sp>
        <p:nvSpPr>
          <p:cNvPr id="1083" name="CustomShape 7"/>
          <p:cNvSpPr/>
          <p:nvPr/>
        </p:nvSpPr>
        <p:spPr>
          <a:xfrm>
            <a:off x="5982840" y="3974760"/>
            <a:ext cx="292284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e46c0a"/>
                </a:solidFill>
                <a:latin typeface="Consolas"/>
                <a:ea typeface="Consolas"/>
              </a:rPr>
              <a:t>text.substr(18)</a:t>
            </a:r>
            <a:endParaRPr b="0" lang="en-GB" sz="2400" spc="-1" strike="noStrike">
              <a:latin typeface="Arial"/>
            </a:endParaRPr>
          </a:p>
        </p:txBody>
      </p:sp>
      <p:sp>
        <p:nvSpPr>
          <p:cNvPr id="1084" name="CustomShape 8"/>
          <p:cNvSpPr/>
          <p:nvPr/>
        </p:nvSpPr>
        <p:spPr>
          <a:xfrm>
            <a:off x="6442200" y="3198240"/>
            <a:ext cx="2142360" cy="726120"/>
          </a:xfrm>
          <a:prstGeom prst="rect">
            <a:avLst/>
          </a:prstGeom>
          <a:noFill/>
          <a:ln>
            <a:round/>
          </a:ln>
        </p:spPr>
        <p:style>
          <a:lnRef idx="2">
            <a:schemeClr val="accent4">
              <a:shade val="50000"/>
            </a:schemeClr>
          </a:lnRef>
          <a:fillRef idx="1">
            <a:schemeClr val="accent4"/>
          </a:fillRef>
          <a:effectRef idx="0">
            <a:schemeClr val="accent4"/>
          </a:effectRef>
          <a:fontRef idx="minor"/>
        </p:style>
      </p:sp>
      <p:sp>
        <p:nvSpPr>
          <p:cNvPr id="1085" name="CustomShape 9"/>
          <p:cNvSpPr/>
          <p:nvPr/>
        </p:nvSpPr>
        <p:spPr>
          <a:xfrm>
            <a:off x="4443480" y="5455080"/>
            <a:ext cx="4753080" cy="5770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The second parameter is omitted, </a:t>
            </a:r>
            <a:br/>
            <a:r>
              <a:rPr b="0" lang="en-GB" sz="1600" spc="-1" strike="noStrike">
                <a:solidFill>
                  <a:srgbClr val="000000"/>
                </a:solidFill>
                <a:latin typeface="Calibri Light"/>
              </a:rPr>
              <a:t>this extracts a substring till the end of string.</a:t>
            </a:r>
            <a:endParaRPr b="0" lang="en-GB" sz="1600" spc="-1" strike="noStrike">
              <a:latin typeface="Arial"/>
            </a:endParaRPr>
          </a:p>
        </p:txBody>
      </p:sp>
      <p:sp>
        <p:nvSpPr>
          <p:cNvPr id="1086" name="CustomShape 10"/>
          <p:cNvSpPr/>
          <p:nvPr/>
        </p:nvSpPr>
        <p:spPr>
          <a:xfrm flipV="1">
            <a:off x="7254720" y="4411440"/>
            <a:ext cx="1213560" cy="1066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87" name="TextShape 11"/>
          <p:cNvSpPr txBox="1"/>
          <p:nvPr/>
        </p:nvSpPr>
        <p:spPr>
          <a:xfrm>
            <a:off x="6553080" y="6356520"/>
            <a:ext cx="2133360" cy="364680"/>
          </a:xfrm>
          <a:prstGeom prst="rect">
            <a:avLst/>
          </a:prstGeom>
          <a:noFill/>
          <a:ln>
            <a:noFill/>
          </a:ln>
        </p:spPr>
        <p:txBody>
          <a:bodyPr anchor="ctr"/>
          <a:p>
            <a:pPr algn="r">
              <a:lnSpc>
                <a:spcPct val="100000"/>
              </a:lnSpc>
            </a:pPr>
            <a:fld id="{55A0725E-886C-45EB-8325-DCF6435DE4A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88" name="CustomShape 12"/>
          <p:cNvSpPr/>
          <p:nvPr/>
        </p:nvSpPr>
        <p:spPr>
          <a:xfrm>
            <a:off x="3144600" y="4728600"/>
            <a:ext cx="717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pos</a:t>
            </a:r>
            <a:endParaRPr b="0" lang="en-GB" sz="2400" spc="-1" strike="noStrike">
              <a:latin typeface="Arial"/>
            </a:endParaRPr>
          </a:p>
        </p:txBody>
      </p:sp>
      <p:sp>
        <p:nvSpPr>
          <p:cNvPr id="1089" name="CustomShape 13"/>
          <p:cNvSpPr/>
          <p:nvPr/>
        </p:nvSpPr>
        <p:spPr>
          <a:xfrm>
            <a:off x="4329000" y="4706280"/>
            <a:ext cx="373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n</a:t>
            </a:r>
            <a:endParaRPr b="0" lang="en-GB" sz="2400" spc="-1" strike="noStrike">
              <a:latin typeface="Arial"/>
            </a:endParaRPr>
          </a:p>
        </p:txBody>
      </p:sp>
      <p:sp>
        <p:nvSpPr>
          <p:cNvPr id="1090" name="CustomShape 14"/>
          <p:cNvSpPr/>
          <p:nvPr/>
        </p:nvSpPr>
        <p:spPr>
          <a:xfrm flipV="1">
            <a:off x="3600720" y="4344840"/>
            <a:ext cx="291960" cy="478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091" name="CustomShape 15"/>
          <p:cNvSpPr/>
          <p:nvPr/>
        </p:nvSpPr>
        <p:spPr>
          <a:xfrm flipV="1">
            <a:off x="4435560" y="4344840"/>
            <a:ext cx="79560" cy="428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435" dur="indefinite" restart="never" nodeType="tmRoot">
          <p:childTnLst>
            <p:seq>
              <p:cTn id="1436" dur="indefinite" nodeType="mainSeq">
                <p:childTnLst>
                  <p:par>
                    <p:cTn id="1437" fill="hold">
                      <p:stCondLst>
                        <p:cond delay="indefinite"/>
                      </p:stCondLst>
                      <p:childTnLst>
                        <p:par>
                          <p:cTn id="1438" fill="hold">
                            <p:stCondLst>
                              <p:cond delay="0"/>
                            </p:stCondLst>
                            <p:childTnLst>
                              <p:par>
                                <p:cTn id="1439" nodeType="clickEffect" fill="hold" presetClass="entr" presetID="1">
                                  <p:stCondLst>
                                    <p:cond delay="0"/>
                                  </p:stCondLst>
                                  <p:childTnLst>
                                    <p:set>
                                      <p:cBhvr>
                                        <p:cTn id="1440" dur="1" fill="hold">
                                          <p:stCondLst>
                                            <p:cond delay="0"/>
                                          </p:stCondLst>
                                        </p:cTn>
                                        <p:tgtEl>
                                          <p:spTgt spid="1080"/>
                                        </p:tgtEl>
                                        <p:attrNameLst>
                                          <p:attrName>style.visibility</p:attrName>
                                        </p:attrNameLst>
                                      </p:cBhvr>
                                      <p:to>
                                        <p:strVal val="visible"/>
                                      </p:to>
                                    </p:set>
                                  </p:childTnLst>
                                </p:cTn>
                              </p:par>
                              <p:par>
                                <p:cTn id="1441" nodeType="withEffect" fill="hold" presetClass="entr" presetID="1">
                                  <p:stCondLst>
                                    <p:cond delay="0"/>
                                  </p:stCondLst>
                                  <p:childTnLst>
                                    <p:set>
                                      <p:cBhvr>
                                        <p:cTn id="1442" dur="1" fill="hold">
                                          <p:stCondLst>
                                            <p:cond delay="0"/>
                                          </p:stCondLst>
                                        </p:cTn>
                                        <p:tgtEl>
                                          <p:spTgt spid="1079"/>
                                        </p:tgtEl>
                                        <p:attrNameLst>
                                          <p:attrName>style.visibility</p:attrName>
                                        </p:attrNameLst>
                                      </p:cBhvr>
                                      <p:to>
                                        <p:strVal val="visible"/>
                                      </p:to>
                                    </p:set>
                                  </p:childTnLst>
                                </p:cTn>
                              </p:par>
                            </p:childTnLst>
                          </p:cTn>
                        </p:par>
                      </p:childTnLst>
                    </p:cTn>
                  </p:par>
                  <p:par>
                    <p:cTn id="1443" fill="hold">
                      <p:stCondLst>
                        <p:cond delay="indefinite"/>
                      </p:stCondLst>
                      <p:childTnLst>
                        <p:par>
                          <p:cTn id="1444" fill="hold">
                            <p:stCondLst>
                              <p:cond delay="0"/>
                            </p:stCondLst>
                            <p:childTnLst>
                              <p:par>
                                <p:cTn id="1445" nodeType="clickEffect" fill="hold" presetClass="entr" presetID="1">
                                  <p:stCondLst>
                                    <p:cond delay="0"/>
                                  </p:stCondLst>
                                  <p:childTnLst>
                                    <p:set>
                                      <p:cBhvr>
                                        <p:cTn id="1446" dur="1" fill="hold">
                                          <p:stCondLst>
                                            <p:cond delay="0"/>
                                          </p:stCondLst>
                                        </p:cTn>
                                        <p:tgtEl>
                                          <p:spTgt spid="1081"/>
                                        </p:tgtEl>
                                        <p:attrNameLst>
                                          <p:attrName>style.visibility</p:attrName>
                                        </p:attrNameLst>
                                      </p:cBhvr>
                                      <p:to>
                                        <p:strVal val="visible"/>
                                      </p:to>
                                    </p:set>
                                  </p:childTnLst>
                                </p:cTn>
                              </p:par>
                              <p:par>
                                <p:cTn id="1447" nodeType="withEffect" fill="hold" presetClass="entr" presetID="1">
                                  <p:stCondLst>
                                    <p:cond delay="0"/>
                                  </p:stCondLst>
                                  <p:childTnLst>
                                    <p:set>
                                      <p:cBhvr>
                                        <p:cTn id="1448" dur="1" fill="hold">
                                          <p:stCondLst>
                                            <p:cond delay="0"/>
                                          </p:stCondLst>
                                        </p:cTn>
                                        <p:tgtEl>
                                          <p:spTgt spid="1089"/>
                                        </p:tgtEl>
                                        <p:attrNameLst>
                                          <p:attrName>style.visibility</p:attrName>
                                        </p:attrNameLst>
                                      </p:cBhvr>
                                      <p:to>
                                        <p:strVal val="visible"/>
                                      </p:to>
                                    </p:set>
                                  </p:childTnLst>
                                </p:cTn>
                              </p:par>
                              <p:par>
                                <p:cTn id="1449" nodeType="withEffect" fill="hold" presetClass="entr" presetID="1">
                                  <p:stCondLst>
                                    <p:cond delay="0"/>
                                  </p:stCondLst>
                                  <p:childTnLst>
                                    <p:set>
                                      <p:cBhvr>
                                        <p:cTn id="1450" dur="1" fill="hold">
                                          <p:stCondLst>
                                            <p:cond delay="0"/>
                                          </p:stCondLst>
                                        </p:cTn>
                                        <p:tgtEl>
                                          <p:spTgt spid="1091"/>
                                        </p:tgtEl>
                                        <p:attrNameLst>
                                          <p:attrName>style.visibility</p:attrName>
                                        </p:attrNameLst>
                                      </p:cBhvr>
                                      <p:to>
                                        <p:strVal val="visible"/>
                                      </p:to>
                                    </p:set>
                                  </p:childTnLst>
                                </p:cTn>
                              </p:par>
                              <p:par>
                                <p:cTn id="1451" nodeType="withEffect" fill="hold" presetClass="entr" presetID="1">
                                  <p:stCondLst>
                                    <p:cond delay="0"/>
                                  </p:stCondLst>
                                  <p:childTnLst>
                                    <p:set>
                                      <p:cBhvr>
                                        <p:cTn id="1452" dur="1" fill="hold">
                                          <p:stCondLst>
                                            <p:cond delay="0"/>
                                          </p:stCondLst>
                                        </p:cTn>
                                        <p:tgtEl>
                                          <p:spTgt spid="1090"/>
                                        </p:tgtEl>
                                        <p:attrNameLst>
                                          <p:attrName>style.visibility</p:attrName>
                                        </p:attrNameLst>
                                      </p:cBhvr>
                                      <p:to>
                                        <p:strVal val="visible"/>
                                      </p:to>
                                    </p:set>
                                  </p:childTnLst>
                                </p:cTn>
                              </p:par>
                              <p:par>
                                <p:cTn id="1453" nodeType="withEffect" fill="hold" presetClass="entr" presetID="1">
                                  <p:stCondLst>
                                    <p:cond delay="0"/>
                                  </p:stCondLst>
                                  <p:childTnLst>
                                    <p:set>
                                      <p:cBhvr>
                                        <p:cTn id="1454" dur="1" fill="hold">
                                          <p:stCondLst>
                                            <p:cond delay="0"/>
                                          </p:stCondLst>
                                        </p:cTn>
                                        <p:tgtEl>
                                          <p:spTgt spid="1088"/>
                                        </p:tgtEl>
                                        <p:attrNameLst>
                                          <p:attrName>style.visibility</p:attrName>
                                        </p:attrNameLst>
                                      </p:cBhvr>
                                      <p:to>
                                        <p:strVal val="visible"/>
                                      </p:to>
                                    </p:set>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0"/>
                                          </p:stCondLst>
                                        </p:cTn>
                                        <p:tgtEl>
                                          <p:spTgt spid="1082"/>
                                        </p:tgtEl>
                                        <p:attrNameLst>
                                          <p:attrName>style.visibility</p:attrName>
                                        </p:attrNameLst>
                                      </p:cBhvr>
                                      <p:to>
                                        <p:strVal val="visible"/>
                                      </p:to>
                                    </p:set>
                                  </p:childTnLst>
                                </p:cTn>
                              </p:par>
                            </p:childTnLst>
                          </p:cTn>
                        </p:par>
                      </p:childTnLst>
                    </p:cTn>
                  </p:par>
                  <p:par>
                    <p:cTn id="1459" fill="hold">
                      <p:stCondLst>
                        <p:cond delay="indefinite"/>
                      </p:stCondLst>
                      <p:childTnLst>
                        <p:par>
                          <p:cTn id="1460" fill="hold">
                            <p:stCondLst>
                              <p:cond delay="0"/>
                            </p:stCondLst>
                            <p:childTnLst>
                              <p:par>
                                <p:cTn id="1461" nodeType="clickEffect" fill="hold" presetClass="entr" presetID="1">
                                  <p:stCondLst>
                                    <p:cond delay="0"/>
                                  </p:stCondLst>
                                  <p:childTnLst>
                                    <p:set>
                                      <p:cBhvr>
                                        <p:cTn id="1462" dur="1" fill="hold">
                                          <p:stCondLst>
                                            <p:cond delay="0"/>
                                          </p:stCondLst>
                                        </p:cTn>
                                        <p:tgtEl>
                                          <p:spTgt spid="1083"/>
                                        </p:tgtEl>
                                        <p:attrNameLst>
                                          <p:attrName>style.visibility</p:attrName>
                                        </p:attrNameLst>
                                      </p:cBhvr>
                                      <p:to>
                                        <p:strVal val="visible"/>
                                      </p:to>
                                    </p:set>
                                  </p:childTnLst>
                                </p:cTn>
                              </p:par>
                              <p:par>
                                <p:cTn id="1463" nodeType="withEffect" fill="hold" presetClass="entr" presetID="1">
                                  <p:stCondLst>
                                    <p:cond delay="0"/>
                                  </p:stCondLst>
                                  <p:childTnLst>
                                    <p:set>
                                      <p:cBhvr>
                                        <p:cTn id="1464" dur="1" fill="hold">
                                          <p:stCondLst>
                                            <p:cond delay="0"/>
                                          </p:stCondLst>
                                        </p:cTn>
                                        <p:tgtEl>
                                          <p:spTgt spid="1086"/>
                                        </p:tgtEl>
                                        <p:attrNameLst>
                                          <p:attrName>style.visibility</p:attrName>
                                        </p:attrNameLst>
                                      </p:cBhvr>
                                      <p:to>
                                        <p:strVal val="visible"/>
                                      </p:to>
                                    </p:set>
                                  </p:childTnLst>
                                </p:cTn>
                              </p:par>
                              <p:par>
                                <p:cTn id="1465" nodeType="withEffect" fill="hold" presetClass="entr" presetID="1">
                                  <p:stCondLst>
                                    <p:cond delay="0"/>
                                  </p:stCondLst>
                                  <p:childTnLst>
                                    <p:set>
                                      <p:cBhvr>
                                        <p:cTn id="1466" dur="1" fill="hold">
                                          <p:stCondLst>
                                            <p:cond delay="0"/>
                                          </p:stCondLst>
                                        </p:cTn>
                                        <p:tgtEl>
                                          <p:spTgt spid="1085"/>
                                        </p:tgtEl>
                                        <p:attrNameLst>
                                          <p:attrName>style.visibility</p:attrName>
                                        </p:attrNameLst>
                                      </p:cBhvr>
                                      <p:to>
                                        <p:strVal val="visible"/>
                                      </p:to>
                                    </p:set>
                                  </p:childTnLst>
                                </p:cTn>
                              </p:par>
                            </p:childTnLst>
                          </p:cTn>
                        </p:par>
                      </p:childTnLst>
                    </p:cTn>
                  </p:par>
                  <p:par>
                    <p:cTn id="1467" fill="hold">
                      <p:stCondLst>
                        <p:cond delay="indefinite"/>
                      </p:stCondLst>
                      <p:childTnLst>
                        <p:par>
                          <p:cTn id="1468" fill="hold">
                            <p:stCondLst>
                              <p:cond delay="0"/>
                            </p:stCondLst>
                            <p:childTnLst>
                              <p:par>
                                <p:cTn id="1469" nodeType="clickEffect" fill="hold" presetClass="entr" presetID="1">
                                  <p:stCondLst>
                                    <p:cond delay="0"/>
                                  </p:stCondLst>
                                  <p:childTnLst>
                                    <p:set>
                                      <p:cBhvr>
                                        <p:cTn id="1470" dur="1" fill="hold">
                                          <p:stCondLst>
                                            <p:cond delay="0"/>
                                          </p:stCondLst>
                                        </p:cTn>
                                        <p:tgtEl>
                                          <p:spTgt spid="108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string::substr()</a:t>
            </a:r>
            <a:endParaRPr b="0" lang="en-US" sz="4400" spc="-1" strike="noStrike">
              <a:solidFill>
                <a:srgbClr val="000000"/>
              </a:solidFill>
              <a:latin typeface="Calibri Light"/>
            </a:endParaRPr>
          </a:p>
        </p:txBody>
      </p:sp>
      <p:sp>
        <p:nvSpPr>
          <p:cNvPr id="1093" name="TextShape 2"/>
          <p:cNvSpPr txBox="1"/>
          <p:nvPr/>
        </p:nvSpPr>
        <p:spPr>
          <a:xfrm>
            <a:off x="457200" y="141768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Example</a:t>
            </a:r>
            <a:endParaRPr b="0" lang="en-US" sz="2800" spc="-1" strike="noStrike">
              <a:solidFill>
                <a:srgbClr val="000000"/>
              </a:solidFill>
              <a:latin typeface="Calibri Light"/>
            </a:endParaRPr>
          </a:p>
        </p:txBody>
      </p:sp>
      <p:sp>
        <p:nvSpPr>
          <p:cNvPr id="1094" name="CustomShape 3"/>
          <p:cNvSpPr/>
          <p:nvPr/>
        </p:nvSpPr>
        <p:spPr>
          <a:xfrm>
            <a:off x="521280" y="1966680"/>
            <a:ext cx="4884480" cy="4261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str;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 = "It is cloudy and warm.";</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s.substr(0, 5)</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s.substr(6,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s.substr(6, 16)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604a7b"/>
                </a:solidFill>
                <a:latin typeface="Consolas"/>
                <a:ea typeface="Consolas"/>
              </a:rPr>
              <a:t>s.substr(17, 10)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s.substr(3,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604a7b"/>
                </a:solidFill>
                <a:latin typeface="Consolas"/>
                <a:ea typeface="Consolas"/>
              </a:rPr>
              <a:t>s.substr(0, 8)</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str = </a:t>
            </a:r>
            <a:r>
              <a:rPr b="0" lang="en-GB" sz="1800" spc="-1" strike="noStrike">
                <a:solidFill>
                  <a:srgbClr val="e46c0a"/>
                </a:solidFill>
                <a:latin typeface="Consolas"/>
                <a:ea typeface="Consolas"/>
              </a:rPr>
              <a:t>s.substr(2, 10);</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str &lt;&lt; endl;</a:t>
            </a:r>
            <a:endParaRPr b="0" lang="en-GB" sz="1800" spc="-1" strike="noStrike">
              <a:latin typeface="Arial"/>
            </a:endParaRPr>
          </a:p>
        </p:txBody>
      </p:sp>
      <p:sp>
        <p:nvSpPr>
          <p:cNvPr id="1095" name="CustomShape 4"/>
          <p:cNvSpPr/>
          <p:nvPr/>
        </p:nvSpPr>
        <p:spPr>
          <a:xfrm>
            <a:off x="5554800" y="2503080"/>
            <a:ext cx="3148920" cy="21600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It is</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a:t>
            </a:r>
            <a:endParaRPr b="0" lang="en-GB" sz="1600" spc="-1" strike="noStrike">
              <a:latin typeface="Arial"/>
            </a:endParaRPr>
          </a:p>
          <a:p>
            <a:pPr>
              <a:lnSpc>
                <a:spcPct val="100000"/>
              </a:lnSpc>
            </a:pPr>
            <a:r>
              <a:rPr b="0" lang="en-GB" sz="1600" spc="-1" strike="noStrike">
                <a:solidFill>
                  <a:srgbClr val="000000"/>
                </a:solidFill>
                <a:latin typeface="Consolas"/>
                <a:ea typeface="Consolas"/>
              </a:rPr>
              <a:t>cloudy and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is clo</a:t>
            </a:r>
            <a:endParaRPr b="0" lang="en-GB" sz="1600" spc="-1" strike="noStrike">
              <a:latin typeface="Arial"/>
            </a:endParaRPr>
          </a:p>
          <a:p>
            <a:pPr>
              <a:lnSpc>
                <a:spcPct val="100000"/>
              </a:lnSpc>
            </a:pPr>
            <a:r>
              <a:rPr b="0" lang="en-GB" sz="1600" spc="-1" strike="noStrike">
                <a:solidFill>
                  <a:srgbClr val="000000"/>
                </a:solidFill>
                <a:latin typeface="Consolas"/>
                <a:ea typeface="Consolas"/>
              </a:rPr>
              <a:t>It is cl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is cloudy</a:t>
            </a:r>
            <a:endParaRPr b="0" lang="en-GB" sz="1600" spc="-1" strike="noStrike">
              <a:latin typeface="Arial"/>
            </a:endParaRPr>
          </a:p>
          <a:p>
            <a:pPr>
              <a:lnSpc>
                <a:spcPct val="100000"/>
              </a:lnSpc>
            </a:pPr>
            <a:endParaRPr b="0" lang="en-GB" sz="1600" spc="-1" strike="noStrike">
              <a:latin typeface="Arial"/>
            </a:endParaRPr>
          </a:p>
        </p:txBody>
      </p:sp>
      <p:sp>
        <p:nvSpPr>
          <p:cNvPr id="1096" name="CustomShape 5"/>
          <p:cNvSpPr/>
          <p:nvPr/>
        </p:nvSpPr>
        <p:spPr>
          <a:xfrm>
            <a:off x="7062480" y="219528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97" name="CustomShape 6"/>
          <p:cNvSpPr/>
          <p:nvPr/>
        </p:nvSpPr>
        <p:spPr>
          <a:xfrm>
            <a:off x="5345640" y="5882040"/>
            <a:ext cx="1764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substring.cpp</a:t>
            </a:r>
            <a:endParaRPr b="0" lang="en-GB" sz="1600" spc="-1" strike="noStrike">
              <a:latin typeface="Arial"/>
            </a:endParaRPr>
          </a:p>
        </p:txBody>
      </p:sp>
      <p:sp>
        <p:nvSpPr>
          <p:cNvPr id="1098" name="TextShape 7"/>
          <p:cNvSpPr txBox="1"/>
          <p:nvPr/>
        </p:nvSpPr>
        <p:spPr>
          <a:xfrm>
            <a:off x="6553080" y="6356520"/>
            <a:ext cx="2133360" cy="364680"/>
          </a:xfrm>
          <a:prstGeom prst="rect">
            <a:avLst/>
          </a:prstGeom>
          <a:noFill/>
          <a:ln>
            <a:noFill/>
          </a:ln>
        </p:spPr>
        <p:txBody>
          <a:bodyPr anchor="ctr"/>
          <a:p>
            <a:pPr algn="r">
              <a:lnSpc>
                <a:spcPct val="100000"/>
              </a:lnSpc>
            </a:pPr>
            <a:fld id="{E8B6F550-0841-4EEC-9080-C866024B611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471" dur="indefinite" restart="never" nodeType="tmRoot">
          <p:childTnLst>
            <p:seq>
              <p:cTn id="1472" dur="indefinite" nodeType="mainSeq">
                <p:childTnLst>
                  <p:par>
                    <p:cTn id="1473" fill="hold">
                      <p:stCondLst>
                        <p:cond delay="indefinite"/>
                      </p:stCondLst>
                      <p:childTnLst>
                        <p:par>
                          <p:cTn id="1474" fill="hold">
                            <p:stCondLst>
                              <p:cond delay="0"/>
                            </p:stCondLst>
                            <p:childTnLst>
                              <p:par>
                                <p:cTn id="1475" nodeType="clickEffect" fill="hold" presetClass="entr" presetID="1">
                                  <p:stCondLst>
                                    <p:cond delay="0"/>
                                  </p:stCondLst>
                                  <p:childTnLst>
                                    <p:set>
                                      <p:cBhvr>
                                        <p:cTn id="1476" dur="1" fill="hold">
                                          <p:stCondLst>
                                            <p:cond delay="0"/>
                                          </p:stCondLst>
                                        </p:cTn>
                                        <p:tgtEl>
                                          <p:spTgt spid="1094">
                                            <p:txEl>
                                              <p:pRg st="5" end="5"/>
                                            </p:txEl>
                                          </p:spTgt>
                                        </p:tgtEl>
                                        <p:attrNameLst>
                                          <p:attrName>style.visibility</p:attrName>
                                        </p:attrNameLst>
                                      </p:cBhvr>
                                      <p:to>
                                        <p:strVal val="visible"/>
                                      </p:to>
                                    </p:set>
                                  </p:childTnLst>
                                </p:cTn>
                              </p:par>
                            </p:childTnLst>
                          </p:cTn>
                        </p:par>
                      </p:childTnLst>
                    </p:cTn>
                  </p:par>
                  <p:par>
                    <p:cTn id="1477" fill="hold">
                      <p:stCondLst>
                        <p:cond delay="indefinite"/>
                      </p:stCondLst>
                      <p:childTnLst>
                        <p:par>
                          <p:cTn id="1478" fill="hold">
                            <p:stCondLst>
                              <p:cond delay="0"/>
                            </p:stCondLst>
                            <p:childTnLst>
                              <p:par>
                                <p:cTn id="1479" nodeType="clickEffect" fill="hold" presetClass="entr" presetID="1">
                                  <p:stCondLst>
                                    <p:cond delay="0"/>
                                  </p:stCondLst>
                                  <p:childTnLst>
                                    <p:set>
                                      <p:cBhvr>
                                        <p:cTn id="1480" dur="1" fill="hold">
                                          <p:stCondLst>
                                            <p:cond delay="0"/>
                                          </p:stCondLst>
                                        </p:cTn>
                                        <p:tgtEl>
                                          <p:spTgt spid="1095">
                                            <p:txEl>
                                              <p:pRg st="0" end="0"/>
                                            </p:txEl>
                                          </p:spTgt>
                                        </p:tgtEl>
                                        <p:attrNameLst>
                                          <p:attrName>style.visibility</p:attrName>
                                        </p:attrNameLst>
                                      </p:cBhvr>
                                      <p:to>
                                        <p:strVal val="visible"/>
                                      </p:to>
                                    </p:set>
                                  </p:childTnLst>
                                </p:cTn>
                              </p:par>
                            </p:childTnLst>
                          </p:cTn>
                        </p:par>
                      </p:childTnLst>
                    </p:cTn>
                  </p:par>
                  <p:par>
                    <p:cTn id="1481" fill="hold">
                      <p:stCondLst>
                        <p:cond delay="indefinite"/>
                      </p:stCondLst>
                      <p:childTnLst>
                        <p:par>
                          <p:cTn id="1482" fill="hold">
                            <p:stCondLst>
                              <p:cond delay="0"/>
                            </p:stCondLst>
                            <p:childTnLst>
                              <p:par>
                                <p:cTn id="1483" nodeType="clickEffect" fill="hold" presetClass="entr" presetID="1">
                                  <p:stCondLst>
                                    <p:cond delay="0"/>
                                  </p:stCondLst>
                                  <p:childTnLst>
                                    <p:set>
                                      <p:cBhvr>
                                        <p:cTn id="1484" dur="1" fill="hold">
                                          <p:stCondLst>
                                            <p:cond delay="0"/>
                                          </p:stCondLst>
                                        </p:cTn>
                                        <p:tgtEl>
                                          <p:spTgt spid="1094">
                                            <p:txEl>
                                              <p:pRg st="6" end="6"/>
                                            </p:txEl>
                                          </p:spTgt>
                                        </p:tgtEl>
                                        <p:attrNameLst>
                                          <p:attrName>style.visibility</p:attrName>
                                        </p:attrNameLst>
                                      </p:cBhvr>
                                      <p:to>
                                        <p:strVal val="visible"/>
                                      </p:to>
                                    </p:set>
                                  </p:childTnLst>
                                </p:cTn>
                              </p:par>
                            </p:childTnLst>
                          </p:cTn>
                        </p:par>
                      </p:childTnLst>
                    </p:cTn>
                  </p:par>
                  <p:par>
                    <p:cTn id="1485" fill="hold">
                      <p:stCondLst>
                        <p:cond delay="indefinite"/>
                      </p:stCondLst>
                      <p:childTnLst>
                        <p:par>
                          <p:cTn id="1486" fill="hold">
                            <p:stCondLst>
                              <p:cond delay="0"/>
                            </p:stCondLst>
                            <p:childTnLst>
                              <p:par>
                                <p:cTn id="1487" nodeType="clickEffect" fill="hold" presetClass="entr" presetID="1">
                                  <p:stCondLst>
                                    <p:cond delay="0"/>
                                  </p:stCondLst>
                                  <p:childTnLst>
                                    <p:set>
                                      <p:cBhvr>
                                        <p:cTn id="1488" dur="1" fill="hold">
                                          <p:stCondLst>
                                            <p:cond delay="0"/>
                                          </p:stCondLst>
                                        </p:cTn>
                                        <p:tgtEl>
                                          <p:spTgt spid="1095">
                                            <p:txEl>
                                              <p:pRg st="1" end="1"/>
                                            </p:txEl>
                                          </p:spTgt>
                                        </p:tgtEl>
                                        <p:attrNameLst>
                                          <p:attrName>style.visibility</p:attrName>
                                        </p:attrNameLst>
                                      </p:cBhvr>
                                      <p:to>
                                        <p:strVal val="visible"/>
                                      </p:to>
                                    </p:set>
                                  </p:childTnLst>
                                </p:cTn>
                              </p:par>
                            </p:childTnLst>
                          </p:cTn>
                        </p:par>
                      </p:childTnLst>
                    </p:cTn>
                  </p:par>
                  <p:par>
                    <p:cTn id="1489" fill="hold">
                      <p:stCondLst>
                        <p:cond delay="indefinite"/>
                      </p:stCondLst>
                      <p:childTnLst>
                        <p:par>
                          <p:cTn id="1490" fill="hold">
                            <p:stCondLst>
                              <p:cond delay="0"/>
                            </p:stCondLst>
                            <p:childTnLst>
                              <p:par>
                                <p:cTn id="1491" nodeType="clickEffect" fill="hold" presetClass="entr" presetID="1">
                                  <p:stCondLst>
                                    <p:cond delay="0"/>
                                  </p:stCondLst>
                                  <p:childTnLst>
                                    <p:set>
                                      <p:cBhvr>
                                        <p:cTn id="1492" dur="1" fill="hold">
                                          <p:stCondLst>
                                            <p:cond delay="0"/>
                                          </p:stCondLst>
                                        </p:cTn>
                                        <p:tgtEl>
                                          <p:spTgt spid="1094">
                                            <p:txEl>
                                              <p:pRg st="7" end="7"/>
                                            </p:txEl>
                                          </p:spTgt>
                                        </p:tgtEl>
                                        <p:attrNameLst>
                                          <p:attrName>style.visibility</p:attrName>
                                        </p:attrNameLst>
                                      </p:cBhvr>
                                      <p:to>
                                        <p:strVal val="visible"/>
                                      </p:to>
                                    </p:set>
                                  </p:childTnLst>
                                </p:cTn>
                              </p:par>
                            </p:childTnLst>
                          </p:cTn>
                        </p:par>
                      </p:childTnLst>
                    </p:cTn>
                  </p:par>
                  <p:par>
                    <p:cTn id="1493" fill="hold">
                      <p:stCondLst>
                        <p:cond delay="indefinite"/>
                      </p:stCondLst>
                      <p:childTnLst>
                        <p:par>
                          <p:cTn id="1494" fill="hold">
                            <p:stCondLst>
                              <p:cond delay="0"/>
                            </p:stCondLst>
                            <p:childTnLst>
                              <p:par>
                                <p:cTn id="1495" nodeType="clickEffect" fill="hold" presetClass="entr" presetID="1">
                                  <p:stCondLst>
                                    <p:cond delay="0"/>
                                  </p:stCondLst>
                                  <p:childTnLst>
                                    <p:set>
                                      <p:cBhvr>
                                        <p:cTn id="1496" dur="1" fill="hold">
                                          <p:stCondLst>
                                            <p:cond delay="0"/>
                                          </p:stCondLst>
                                        </p:cTn>
                                        <p:tgtEl>
                                          <p:spTgt spid="1095">
                                            <p:txEl>
                                              <p:pRg st="2" end="2"/>
                                            </p:txEl>
                                          </p:spTgt>
                                        </p:tgtEl>
                                        <p:attrNameLst>
                                          <p:attrName>style.visibility</p:attrName>
                                        </p:attrNameLst>
                                      </p:cBhvr>
                                      <p:to>
                                        <p:strVal val="visible"/>
                                      </p:to>
                                    </p:set>
                                  </p:childTnLst>
                                </p:cTn>
                              </p:par>
                            </p:childTnLst>
                          </p:cTn>
                        </p:par>
                      </p:childTnLst>
                    </p:cTn>
                  </p:par>
                  <p:par>
                    <p:cTn id="1497" fill="hold">
                      <p:stCondLst>
                        <p:cond delay="indefinite"/>
                      </p:stCondLst>
                      <p:childTnLst>
                        <p:par>
                          <p:cTn id="1498" fill="hold">
                            <p:stCondLst>
                              <p:cond delay="0"/>
                            </p:stCondLst>
                            <p:childTnLst>
                              <p:par>
                                <p:cTn id="1499" nodeType="clickEffect" fill="hold" presetClass="entr" presetID="1">
                                  <p:stCondLst>
                                    <p:cond delay="0"/>
                                  </p:stCondLst>
                                  <p:childTnLst>
                                    <p:set>
                                      <p:cBhvr>
                                        <p:cTn id="1500" dur="1" fill="hold">
                                          <p:stCondLst>
                                            <p:cond delay="0"/>
                                          </p:stCondLst>
                                        </p:cTn>
                                        <p:tgtEl>
                                          <p:spTgt spid="1094">
                                            <p:txEl>
                                              <p:pRg st="8" end="8"/>
                                            </p:txEl>
                                          </p:spTgt>
                                        </p:tgtEl>
                                        <p:attrNameLst>
                                          <p:attrName>style.visibility</p:attrName>
                                        </p:attrNameLst>
                                      </p:cBhvr>
                                      <p:to>
                                        <p:strVal val="visible"/>
                                      </p:to>
                                    </p:se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1">
                                  <p:stCondLst>
                                    <p:cond delay="0"/>
                                  </p:stCondLst>
                                  <p:childTnLst>
                                    <p:set>
                                      <p:cBhvr>
                                        <p:cTn id="1504" dur="1" fill="hold">
                                          <p:stCondLst>
                                            <p:cond delay="0"/>
                                          </p:stCondLst>
                                        </p:cTn>
                                        <p:tgtEl>
                                          <p:spTgt spid="1095">
                                            <p:txEl>
                                              <p:pRg st="3" end="3"/>
                                            </p:txEl>
                                          </p:spTgt>
                                        </p:tgtEl>
                                        <p:attrNameLst>
                                          <p:attrName>style.visibility</p:attrName>
                                        </p:attrNameLst>
                                      </p:cBhvr>
                                      <p:to>
                                        <p:strVal val="visible"/>
                                      </p:to>
                                    </p:set>
                                  </p:childTnLst>
                                </p:cTn>
                              </p:par>
                            </p:childTnLst>
                          </p:cTn>
                        </p:par>
                      </p:childTnLst>
                    </p:cTn>
                  </p:par>
                  <p:par>
                    <p:cTn id="1505" fill="hold">
                      <p:stCondLst>
                        <p:cond delay="indefinite"/>
                      </p:stCondLst>
                      <p:childTnLst>
                        <p:par>
                          <p:cTn id="1506" fill="hold">
                            <p:stCondLst>
                              <p:cond delay="0"/>
                            </p:stCondLst>
                            <p:childTnLst>
                              <p:par>
                                <p:cTn id="1507" nodeType="clickEffect" fill="hold" presetClass="entr" presetID="1">
                                  <p:stCondLst>
                                    <p:cond delay="0"/>
                                  </p:stCondLst>
                                  <p:childTnLst>
                                    <p:set>
                                      <p:cBhvr>
                                        <p:cTn id="1508" dur="1" fill="hold">
                                          <p:stCondLst>
                                            <p:cond delay="0"/>
                                          </p:stCondLst>
                                        </p:cTn>
                                        <p:tgtEl>
                                          <p:spTgt spid="1094">
                                            <p:txEl>
                                              <p:pRg st="9" end="9"/>
                                            </p:txEl>
                                          </p:spTgt>
                                        </p:tgtEl>
                                        <p:attrNameLst>
                                          <p:attrName>style.visibility</p:attrName>
                                        </p:attrNameLst>
                                      </p:cBhvr>
                                      <p:to>
                                        <p:strVal val="visible"/>
                                      </p:to>
                                    </p:set>
                                  </p:childTnLst>
                                </p:cTn>
                              </p:par>
                            </p:childTnLst>
                          </p:cTn>
                        </p:par>
                      </p:childTnLst>
                    </p:cTn>
                  </p:par>
                  <p:par>
                    <p:cTn id="1509" fill="hold">
                      <p:stCondLst>
                        <p:cond delay="indefinite"/>
                      </p:stCondLst>
                      <p:childTnLst>
                        <p:par>
                          <p:cTn id="1510" fill="hold">
                            <p:stCondLst>
                              <p:cond delay="0"/>
                            </p:stCondLst>
                            <p:childTnLst>
                              <p:par>
                                <p:cTn id="1511" nodeType="clickEffect" fill="hold" presetClass="entr" presetID="1">
                                  <p:stCondLst>
                                    <p:cond delay="0"/>
                                  </p:stCondLst>
                                  <p:childTnLst>
                                    <p:set>
                                      <p:cBhvr>
                                        <p:cTn id="1512" dur="1" fill="hold">
                                          <p:stCondLst>
                                            <p:cond delay="0"/>
                                          </p:stCondLst>
                                        </p:cTn>
                                        <p:tgtEl>
                                          <p:spTgt spid="1095">
                                            <p:txEl>
                                              <p:pRg st="4" end="4"/>
                                            </p:txEl>
                                          </p:spTgt>
                                        </p:tgtEl>
                                        <p:attrNameLst>
                                          <p:attrName>style.visibility</p:attrName>
                                        </p:attrNameLst>
                                      </p:cBhvr>
                                      <p:to>
                                        <p:strVal val="visible"/>
                                      </p:to>
                                    </p:set>
                                  </p:childTnLst>
                                </p:cTn>
                              </p:par>
                            </p:childTnLst>
                          </p:cTn>
                        </p:par>
                      </p:childTnLst>
                    </p:cTn>
                  </p:par>
                  <p:par>
                    <p:cTn id="1513" fill="hold">
                      <p:stCondLst>
                        <p:cond delay="indefinite"/>
                      </p:stCondLst>
                      <p:childTnLst>
                        <p:par>
                          <p:cTn id="1514" fill="hold">
                            <p:stCondLst>
                              <p:cond delay="0"/>
                            </p:stCondLst>
                            <p:childTnLst>
                              <p:par>
                                <p:cTn id="1515" nodeType="clickEffect" fill="hold" presetClass="entr" presetID="1">
                                  <p:stCondLst>
                                    <p:cond delay="0"/>
                                  </p:stCondLst>
                                  <p:childTnLst>
                                    <p:set>
                                      <p:cBhvr>
                                        <p:cTn id="1516" dur="1" fill="hold">
                                          <p:stCondLst>
                                            <p:cond delay="0"/>
                                          </p:stCondLst>
                                        </p:cTn>
                                        <p:tgtEl>
                                          <p:spTgt spid="1094">
                                            <p:txEl>
                                              <p:pRg st="10" end="10"/>
                                            </p:txEl>
                                          </p:spTgt>
                                        </p:tgtEl>
                                        <p:attrNameLst>
                                          <p:attrName>style.visibility</p:attrName>
                                        </p:attrNameLst>
                                      </p:cBhvr>
                                      <p:to>
                                        <p:strVal val="visible"/>
                                      </p:to>
                                    </p:set>
                                  </p:childTnLst>
                                </p:cTn>
                              </p:par>
                              <p:par>
                                <p:cTn id="1517" nodeType="withEffect" fill="hold" presetClass="entr" presetID="1">
                                  <p:stCondLst>
                                    <p:cond delay="0"/>
                                  </p:stCondLst>
                                  <p:childTnLst>
                                    <p:set>
                                      <p:cBhvr>
                                        <p:cTn id="1518" dur="1" fill="hold">
                                          <p:stCondLst>
                                            <p:cond delay="0"/>
                                          </p:stCondLst>
                                        </p:cTn>
                                        <p:tgtEl>
                                          <p:spTgt spid="1094">
                                            <p:txEl>
                                              <p:pRg st="11" end="11"/>
                                            </p:txEl>
                                          </p:spTgt>
                                        </p:tgtEl>
                                        <p:attrNameLst>
                                          <p:attrName>style.visibility</p:attrName>
                                        </p:attrNameLst>
                                      </p:cBhvr>
                                      <p:to>
                                        <p:strVal val="visible"/>
                                      </p:to>
                                    </p:set>
                                  </p:childTnLst>
                                </p:cTn>
                              </p:par>
                            </p:childTnLst>
                          </p:cTn>
                        </p:par>
                      </p:childTnLst>
                    </p:cTn>
                  </p:par>
                  <p:par>
                    <p:cTn id="1519" fill="hold">
                      <p:stCondLst>
                        <p:cond delay="indefinite"/>
                      </p:stCondLst>
                      <p:childTnLst>
                        <p:par>
                          <p:cTn id="1520" fill="hold">
                            <p:stCondLst>
                              <p:cond delay="0"/>
                            </p:stCondLst>
                            <p:childTnLst>
                              <p:par>
                                <p:cTn id="1521" nodeType="clickEffect" fill="hold" presetClass="entr" presetID="1">
                                  <p:stCondLst>
                                    <p:cond delay="0"/>
                                  </p:stCondLst>
                                  <p:childTnLst>
                                    <p:set>
                                      <p:cBhvr>
                                        <p:cTn id="1522" dur="1" fill="hold">
                                          <p:stCondLst>
                                            <p:cond delay="0"/>
                                          </p:stCondLst>
                                        </p:cTn>
                                        <p:tgtEl>
                                          <p:spTgt spid="1095">
                                            <p:txEl>
                                              <p:pRg st="5" end="5"/>
                                            </p:txEl>
                                          </p:spTgt>
                                        </p:tgtEl>
                                        <p:attrNameLst>
                                          <p:attrName>style.visibility</p:attrName>
                                        </p:attrNameLst>
                                      </p:cBhvr>
                                      <p:to>
                                        <p:strVal val="visible"/>
                                      </p:to>
                                    </p:set>
                                  </p:childTnLst>
                                </p:cTn>
                              </p:par>
                            </p:childTnLst>
                          </p:cTn>
                        </p:par>
                      </p:childTnLst>
                    </p:cTn>
                  </p:par>
                  <p:par>
                    <p:cTn id="1523" fill="hold">
                      <p:stCondLst>
                        <p:cond delay="indefinite"/>
                      </p:stCondLst>
                      <p:childTnLst>
                        <p:par>
                          <p:cTn id="1524" fill="hold">
                            <p:stCondLst>
                              <p:cond delay="0"/>
                            </p:stCondLst>
                            <p:childTnLst>
                              <p:par>
                                <p:cTn id="1525" nodeType="clickEffect" fill="hold" presetClass="entr" presetID="1">
                                  <p:stCondLst>
                                    <p:cond delay="0"/>
                                  </p:stCondLst>
                                  <p:childTnLst>
                                    <p:set>
                                      <p:cBhvr>
                                        <p:cTn id="1526" dur="1" fill="hold">
                                          <p:stCondLst>
                                            <p:cond delay="0"/>
                                          </p:stCondLst>
                                        </p:cTn>
                                        <p:tgtEl>
                                          <p:spTgt spid="1094">
                                            <p:txEl>
                                              <p:pRg st="12" end="12"/>
                                            </p:txEl>
                                          </p:spTgt>
                                        </p:tgtEl>
                                        <p:attrNameLst>
                                          <p:attrName>style.visibility</p:attrName>
                                        </p:attrNameLst>
                                      </p:cBhvr>
                                      <p:to>
                                        <p:strVal val="visible"/>
                                      </p:to>
                                    </p:set>
                                  </p:childTnLst>
                                </p:cTn>
                              </p:par>
                              <p:par>
                                <p:cTn id="1527" nodeType="withEffect" fill="hold" presetClass="entr" presetID="1">
                                  <p:stCondLst>
                                    <p:cond delay="0"/>
                                  </p:stCondLst>
                                  <p:childTnLst>
                                    <p:set>
                                      <p:cBhvr>
                                        <p:cTn id="1528" dur="1" fill="hold">
                                          <p:stCondLst>
                                            <p:cond delay="0"/>
                                          </p:stCondLst>
                                        </p:cTn>
                                        <p:tgtEl>
                                          <p:spTgt spid="1094">
                                            <p:txEl>
                                              <p:pRg st="13" end="13"/>
                                            </p:txEl>
                                          </p:spTgt>
                                        </p:tgtEl>
                                        <p:attrNameLst>
                                          <p:attrName>style.visibility</p:attrName>
                                        </p:attrNameLst>
                                      </p:cBhvr>
                                      <p:to>
                                        <p:strVal val="visible"/>
                                      </p:to>
                                    </p:set>
                                  </p:childTnLst>
                                </p:cTn>
                              </p:par>
                            </p:childTnLst>
                          </p:cTn>
                        </p:par>
                      </p:childTnLst>
                    </p:cTn>
                  </p:par>
                  <p:par>
                    <p:cTn id="1529" fill="hold">
                      <p:stCondLst>
                        <p:cond delay="indefinite"/>
                      </p:stCondLst>
                      <p:childTnLst>
                        <p:par>
                          <p:cTn id="1530" fill="hold">
                            <p:stCondLst>
                              <p:cond delay="0"/>
                            </p:stCondLst>
                            <p:childTnLst>
                              <p:par>
                                <p:cTn id="1531" nodeType="clickEffect" fill="hold" presetClass="entr" presetID="1">
                                  <p:stCondLst>
                                    <p:cond delay="0"/>
                                  </p:stCondLst>
                                  <p:childTnLst>
                                    <p:set>
                                      <p:cBhvr>
                                        <p:cTn id="1532" dur="1" fill="hold">
                                          <p:stCondLst>
                                            <p:cond delay="0"/>
                                          </p:stCondLst>
                                        </p:cTn>
                                        <p:tgtEl>
                                          <p:spTgt spid="109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string::find()</a:t>
            </a:r>
            <a:endParaRPr b="0" lang="en-US" sz="4400" spc="-1" strike="noStrike">
              <a:solidFill>
                <a:srgbClr val="000000"/>
              </a:solidFill>
              <a:latin typeface="Calibri Light"/>
            </a:endParaRPr>
          </a:p>
        </p:txBody>
      </p:sp>
      <p:sp>
        <p:nvSpPr>
          <p:cNvPr id="1100" name="TextShape 2"/>
          <p:cNvSpPr txBox="1"/>
          <p:nvPr/>
        </p:nvSpPr>
        <p:spPr>
          <a:xfrm>
            <a:off x="286560" y="1319040"/>
            <a:ext cx="8584200" cy="50367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Searches a string object for a given string </a:t>
            </a:r>
            <a:r>
              <a:rPr b="0" lang="en-US" sz="2400" spc="-1" strike="noStrike">
                <a:solidFill>
                  <a:srgbClr val="31859c"/>
                </a:solidFill>
                <a:latin typeface="Consolas"/>
                <a:ea typeface="Consolas"/>
              </a:rPr>
              <a:t>str</a:t>
            </a:r>
            <a:r>
              <a:rPr b="0" lang="en-US" sz="2400" spc="-1" strike="noStrike">
                <a:solidFill>
                  <a:srgbClr val="000000"/>
                </a:solidFill>
                <a:latin typeface="Calibri Light"/>
                <a:ea typeface="Calibri Light"/>
              </a:rPr>
              <a:t>, and returns the position of the first occurrence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When </a:t>
            </a:r>
            <a:r>
              <a:rPr b="0" lang="en-US" sz="2400" spc="-1" strike="noStrike">
                <a:solidFill>
                  <a:srgbClr val="31859c"/>
                </a:solidFill>
                <a:latin typeface="Consolas"/>
                <a:ea typeface="Consolas"/>
              </a:rPr>
              <a:t>pos</a:t>
            </a:r>
            <a:r>
              <a:rPr b="0" lang="en-US" sz="2400" spc="-1" strike="noStrike">
                <a:solidFill>
                  <a:srgbClr val="000000"/>
                </a:solidFill>
                <a:latin typeface="Calibri Light"/>
                <a:ea typeface="Calibri Light"/>
              </a:rPr>
              <a:t> is specified the search only includes characters at or after position </a:t>
            </a:r>
            <a:r>
              <a:rPr b="0" lang="en-US" sz="2400" spc="-1" strike="noStrike">
                <a:solidFill>
                  <a:srgbClr val="31859c"/>
                </a:solidFill>
                <a:latin typeface="Consolas"/>
                <a:ea typeface="Consolas"/>
              </a:rPr>
              <a:t>pos</a:t>
            </a:r>
            <a:r>
              <a:rPr b="0" lang="en-US" sz="2400" spc="-1" strike="noStrike">
                <a:solidFill>
                  <a:srgbClr val="000000"/>
                </a:solidFill>
                <a:latin typeface="Calibri Light"/>
                <a:ea typeface="Calibri Light"/>
              </a:rPr>
              <a:t>, ignoring any possible occurrences in previous locations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there is no occurrence of </a:t>
            </a:r>
            <a:r>
              <a:rPr b="0" lang="en-US" sz="2400" spc="-1" strike="noStrike">
                <a:solidFill>
                  <a:srgbClr val="31859c"/>
                </a:solidFill>
                <a:latin typeface="Consolas"/>
                <a:ea typeface="Consolas"/>
              </a:rPr>
              <a:t>str</a:t>
            </a:r>
            <a:r>
              <a:rPr b="0" lang="en-US" sz="2400" spc="-1" strike="noStrike">
                <a:solidFill>
                  <a:srgbClr val="000000"/>
                </a:solidFill>
                <a:latin typeface="Calibri Light"/>
                <a:ea typeface="Calibri Light"/>
              </a:rPr>
              <a:t>, the constant value </a:t>
            </a:r>
            <a:r>
              <a:rPr b="0" lang="en-US" sz="2400" spc="-1" strike="noStrike">
                <a:solidFill>
                  <a:srgbClr val="e46c0a"/>
                </a:solidFill>
                <a:latin typeface="Consolas"/>
                <a:ea typeface="Consolas"/>
              </a:rPr>
              <a:t>string::npos</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(i.e., –1)</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will be returned </a:t>
            </a:r>
            <a:endParaRPr b="0" lang="en-US" sz="2400" spc="-1" strike="noStrike">
              <a:solidFill>
                <a:srgbClr val="000000"/>
              </a:solidFill>
              <a:latin typeface="Calibri Light"/>
            </a:endParaRPr>
          </a:p>
        </p:txBody>
      </p:sp>
      <p:sp>
        <p:nvSpPr>
          <p:cNvPr id="1101" name="TextShape 3"/>
          <p:cNvSpPr txBox="1"/>
          <p:nvPr/>
        </p:nvSpPr>
        <p:spPr>
          <a:xfrm>
            <a:off x="6553080" y="6356520"/>
            <a:ext cx="2133360" cy="364680"/>
          </a:xfrm>
          <a:prstGeom prst="rect">
            <a:avLst/>
          </a:prstGeom>
          <a:noFill/>
          <a:ln>
            <a:noFill/>
          </a:ln>
        </p:spPr>
        <p:txBody>
          <a:bodyPr anchor="ctr"/>
          <a:p>
            <a:pPr algn="r">
              <a:lnSpc>
                <a:spcPct val="100000"/>
              </a:lnSpc>
            </a:pPr>
            <a:fld id="{A5C3572C-0EDD-417A-B845-B5913DF01F9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02" name="CustomShape 4"/>
          <p:cNvSpPr/>
          <p:nvPr/>
        </p:nvSpPr>
        <p:spPr>
          <a:xfrm>
            <a:off x="3224520" y="2184120"/>
            <a:ext cx="242784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a:t>
            </a:r>
            <a:endParaRPr b="0" lang="en-GB" sz="2400" spc="-1" strike="noStrike">
              <a:latin typeface="Arial"/>
            </a:endParaRPr>
          </a:p>
        </p:txBody>
      </p:sp>
      <p:sp>
        <p:nvSpPr>
          <p:cNvPr id="1103" name="CustomShape 5"/>
          <p:cNvSpPr/>
          <p:nvPr/>
        </p:nvSpPr>
        <p:spPr>
          <a:xfrm>
            <a:off x="2907720" y="3839760"/>
            <a:ext cx="332856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find(str, pos)</a:t>
            </a:r>
            <a:endParaRPr b="0" lang="en-GB" sz="2400" spc="-1" strike="noStrike">
              <a:latin typeface="Arial"/>
            </a:endParaRPr>
          </a:p>
        </p:txBody>
      </p:sp>
    </p:spTree>
  </p:cSld>
  <p:timing>
    <p:tnLst>
      <p:par>
        <p:cTn id="1533" dur="indefinite" restart="never" nodeType="tmRoot">
          <p:childTnLst>
            <p:seq>
              <p:cTn id="1534" dur="indefinite" nodeType="mainSeq">
                <p:childTnLst>
                  <p:par>
                    <p:cTn id="1535" fill="hold">
                      <p:stCondLst>
                        <p:cond delay="indefinite"/>
                      </p:stCondLst>
                      <p:childTnLst>
                        <p:par>
                          <p:cTn id="1536" fill="hold">
                            <p:stCondLst>
                              <p:cond delay="0"/>
                            </p:stCondLst>
                            <p:childTnLst>
                              <p:par>
                                <p:cTn id="1537" nodeType="clickEffect" fill="hold" presetClass="entr" presetID="1">
                                  <p:stCondLst>
                                    <p:cond delay="0"/>
                                  </p:stCondLst>
                                  <p:childTnLst>
                                    <p:set>
                                      <p:cBhvr>
                                        <p:cTn id="1538" dur="1" fill="hold">
                                          <p:stCondLst>
                                            <p:cond delay="0"/>
                                          </p:stCondLst>
                                        </p:cTn>
                                        <p:tgtEl>
                                          <p:spTgt spid="1100">
                                            <p:txEl>
                                              <p:pRg st="3" end="3"/>
                                            </p:txEl>
                                          </p:spTgt>
                                        </p:tgtEl>
                                        <p:attrNameLst>
                                          <p:attrName>style.visibility</p:attrName>
                                        </p:attrNameLst>
                                      </p:cBhvr>
                                      <p:to>
                                        <p:strVal val="visible"/>
                                      </p:to>
                                    </p:set>
                                  </p:childTnLst>
                                </p:cTn>
                              </p:par>
                            </p:childTnLst>
                          </p:cTn>
                        </p:par>
                      </p:childTnLst>
                    </p:cTn>
                  </p:par>
                  <p:par>
                    <p:cTn id="1539" fill="hold">
                      <p:stCondLst>
                        <p:cond delay="indefinite"/>
                      </p:stCondLst>
                      <p:childTnLst>
                        <p:par>
                          <p:cTn id="1540" fill="hold">
                            <p:stCondLst>
                              <p:cond delay="0"/>
                            </p:stCondLst>
                            <p:childTnLst>
                              <p:par>
                                <p:cTn id="1541" nodeType="clickEffect" fill="hold" presetClass="entr" presetID="1">
                                  <p:stCondLst>
                                    <p:cond delay="0"/>
                                  </p:stCondLst>
                                  <p:childTnLst>
                                    <p:set>
                                      <p:cBhvr>
                                        <p:cTn id="1542" dur="1" fill="hold">
                                          <p:stCondLst>
                                            <p:cond delay="0"/>
                                          </p:stCondLst>
                                        </p:cTn>
                                        <p:tgtEl>
                                          <p:spTgt spid="1103"/>
                                        </p:tgtEl>
                                        <p:attrNameLst>
                                          <p:attrName>style.visibility</p:attrName>
                                        </p:attrNameLst>
                                      </p:cBhvr>
                                      <p:to>
                                        <p:strVal val="visible"/>
                                      </p:to>
                                    </p:se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0"/>
                                          </p:stCondLst>
                                        </p:cTn>
                                        <p:tgtEl>
                                          <p:spTgt spid="1100">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string::find()</a:t>
            </a:r>
            <a:endParaRPr b="0" lang="en-US" sz="4400" spc="-1" strike="noStrike">
              <a:solidFill>
                <a:srgbClr val="000000"/>
              </a:solidFill>
              <a:latin typeface="Calibri Light"/>
            </a:endParaRPr>
          </a:p>
        </p:txBody>
      </p:sp>
      <p:sp>
        <p:nvSpPr>
          <p:cNvPr id="1105" name="TextShape 2"/>
          <p:cNvSpPr txBox="1"/>
          <p:nvPr/>
        </p:nvSpPr>
        <p:spPr>
          <a:xfrm>
            <a:off x="457200" y="1542960"/>
            <a:ext cx="8229240" cy="458280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Example</a:t>
            </a:r>
            <a:endParaRPr b="0" lang="en-US" sz="2800" spc="-1" strike="noStrike">
              <a:solidFill>
                <a:srgbClr val="000000"/>
              </a:solidFill>
              <a:latin typeface="Calibri Light"/>
            </a:endParaRPr>
          </a:p>
        </p:txBody>
      </p:sp>
      <p:sp>
        <p:nvSpPr>
          <p:cNvPr id="1106" name="CustomShape 3"/>
          <p:cNvSpPr/>
          <p:nvPr/>
        </p:nvSpPr>
        <p:spPr>
          <a:xfrm>
            <a:off x="556560" y="1966680"/>
            <a:ext cx="5996160" cy="3512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s.find("is")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s.find('o')</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a:t>
            </a:r>
            <a:r>
              <a:rPr b="0" lang="en-GB" sz="1800" spc="-1" strike="noStrike">
                <a:solidFill>
                  <a:srgbClr val="604a7b"/>
                </a:solidFill>
                <a:latin typeface="Consolas"/>
                <a:ea typeface="Consolas"/>
              </a:rPr>
              <a:t> </a:t>
            </a:r>
            <a:r>
              <a:rPr b="0" lang="en-GB" sz="1800" spc="-1" strike="noStrike">
                <a:solidFill>
                  <a:srgbClr val="000000"/>
                </a:solidFill>
                <a:latin typeface="Consolas"/>
                <a:ea typeface="Consolas"/>
              </a:rPr>
              <a:t>"not found" &lt;&lt; endl;</a:t>
            </a:r>
            <a:endParaRPr b="0" lang="en-GB" sz="1800" spc="-1" strike="noStrike">
              <a:latin typeface="Arial"/>
            </a:endParaRPr>
          </a:p>
        </p:txBody>
      </p:sp>
      <p:sp>
        <p:nvSpPr>
          <p:cNvPr id="1107" name="CustomShape 4"/>
          <p:cNvSpPr/>
          <p:nvPr/>
        </p:nvSpPr>
        <p:spPr>
          <a:xfrm>
            <a:off x="5912280" y="3657600"/>
            <a:ext cx="2665440" cy="2004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3</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8</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108" name="CustomShape 5"/>
          <p:cNvSpPr/>
          <p:nvPr/>
        </p:nvSpPr>
        <p:spPr>
          <a:xfrm>
            <a:off x="7422120" y="334980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109" name="CustomShape 6"/>
          <p:cNvSpPr/>
          <p:nvPr/>
        </p:nvSpPr>
        <p:spPr>
          <a:xfrm>
            <a:off x="6750000" y="1417680"/>
            <a:ext cx="239364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This example shows that the search is case-sensitive</a:t>
            </a:r>
            <a:endParaRPr b="0" lang="en-GB" sz="1800" spc="-1" strike="noStrike">
              <a:latin typeface="Arial"/>
            </a:endParaRPr>
          </a:p>
        </p:txBody>
      </p:sp>
      <p:sp>
        <p:nvSpPr>
          <p:cNvPr id="1110" name="CustomShape 7"/>
          <p:cNvSpPr/>
          <p:nvPr/>
        </p:nvSpPr>
        <p:spPr>
          <a:xfrm>
            <a:off x="486000" y="5551200"/>
            <a:ext cx="2008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string_find.cpp</a:t>
            </a:r>
            <a:endParaRPr b="0" lang="en-GB" sz="1600" spc="-1" strike="noStrike">
              <a:latin typeface="Arial"/>
            </a:endParaRPr>
          </a:p>
        </p:txBody>
      </p:sp>
      <p:sp>
        <p:nvSpPr>
          <p:cNvPr id="1111" name="TextShape 8"/>
          <p:cNvSpPr txBox="1"/>
          <p:nvPr/>
        </p:nvSpPr>
        <p:spPr>
          <a:xfrm>
            <a:off x="6553080" y="6356520"/>
            <a:ext cx="2133360" cy="364680"/>
          </a:xfrm>
          <a:prstGeom prst="rect">
            <a:avLst/>
          </a:prstGeom>
          <a:noFill/>
          <a:ln>
            <a:noFill/>
          </a:ln>
        </p:spPr>
        <p:txBody>
          <a:bodyPr anchor="ctr"/>
          <a:p>
            <a:pPr algn="r">
              <a:lnSpc>
                <a:spcPct val="100000"/>
              </a:lnSpc>
            </a:pPr>
            <a:fld id="{3E7BED82-5ABB-4F60-B9D1-2A46B1DB199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12" name="CustomShape 9"/>
          <p:cNvSpPr/>
          <p:nvPr/>
        </p:nvSpPr>
        <p:spPr>
          <a:xfrm flipH="1">
            <a:off x="4416120" y="2097000"/>
            <a:ext cx="3116880" cy="19969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547" dur="indefinite" restart="never" nodeType="tmRoot">
          <p:childTnLst>
            <p:seq>
              <p:cTn id="1548" dur="indefinite" nodeType="mainSeq">
                <p:childTnLst>
                  <p:par>
                    <p:cTn id="1549" fill="hold">
                      <p:stCondLst>
                        <p:cond delay="indefinite"/>
                      </p:stCondLst>
                      <p:childTnLst>
                        <p:par>
                          <p:cTn id="1550" fill="hold">
                            <p:stCondLst>
                              <p:cond delay="0"/>
                            </p:stCondLst>
                            <p:childTnLst>
                              <p:par>
                                <p:cTn id="1551" nodeType="clickEffect" fill="hold" presetClass="entr" presetID="1">
                                  <p:stCondLst>
                                    <p:cond delay="0"/>
                                  </p:stCondLst>
                                  <p:childTnLst>
                                    <p:set>
                                      <p:cBhvr>
                                        <p:cTn id="1552" dur="1" fill="hold">
                                          <p:stCondLst>
                                            <p:cond delay="0"/>
                                          </p:stCondLst>
                                        </p:cTn>
                                        <p:tgtEl>
                                          <p:spTgt spid="1106">
                                            <p:txEl>
                                              <p:pRg st="3" end="3"/>
                                            </p:txEl>
                                          </p:spTgt>
                                        </p:tgtEl>
                                        <p:attrNameLst>
                                          <p:attrName>style.visibility</p:attrName>
                                        </p:attrNameLst>
                                      </p:cBhvr>
                                      <p:to>
                                        <p:strVal val="visible"/>
                                      </p:to>
                                    </p:set>
                                  </p:childTnLst>
                                </p:cTn>
                              </p:par>
                            </p:childTnLst>
                          </p:cTn>
                        </p:par>
                      </p:childTnLst>
                    </p:cTn>
                  </p:par>
                  <p:par>
                    <p:cTn id="1553" fill="hold">
                      <p:stCondLst>
                        <p:cond delay="indefinite"/>
                      </p:stCondLst>
                      <p:childTnLst>
                        <p:par>
                          <p:cTn id="1554" fill="hold">
                            <p:stCondLst>
                              <p:cond delay="0"/>
                            </p:stCondLst>
                            <p:childTnLst>
                              <p:par>
                                <p:cTn id="1555" nodeType="clickEffect" fill="hold" presetClass="entr" presetID="1">
                                  <p:stCondLst>
                                    <p:cond delay="0"/>
                                  </p:stCondLst>
                                  <p:childTnLst>
                                    <p:set>
                                      <p:cBhvr>
                                        <p:cTn id="1556" dur="1" fill="hold">
                                          <p:stCondLst>
                                            <p:cond delay="0"/>
                                          </p:stCondLst>
                                        </p:cTn>
                                        <p:tgtEl>
                                          <p:spTgt spid="1107">
                                            <p:txEl>
                                              <p:pRg st="0" end="0"/>
                                            </p:txEl>
                                          </p:spTgt>
                                        </p:tgtEl>
                                        <p:attrNameLst>
                                          <p:attrName>style.visibility</p:attrName>
                                        </p:attrNameLst>
                                      </p:cBhvr>
                                      <p:to>
                                        <p:strVal val="visible"/>
                                      </p:to>
                                    </p:set>
                                  </p:childTnLst>
                                </p:cTn>
                              </p:par>
                            </p:childTnLst>
                          </p:cTn>
                        </p:par>
                      </p:childTnLst>
                    </p:cTn>
                  </p:par>
                  <p:par>
                    <p:cTn id="1557" fill="hold">
                      <p:stCondLst>
                        <p:cond delay="indefinite"/>
                      </p:stCondLst>
                      <p:childTnLst>
                        <p:par>
                          <p:cTn id="1558" fill="hold">
                            <p:stCondLst>
                              <p:cond delay="0"/>
                            </p:stCondLst>
                            <p:childTnLst>
                              <p:par>
                                <p:cTn id="1559" nodeType="clickEffect" fill="hold" presetClass="entr" presetID="1">
                                  <p:stCondLst>
                                    <p:cond delay="0"/>
                                  </p:stCondLst>
                                  <p:childTnLst>
                                    <p:set>
                                      <p:cBhvr>
                                        <p:cTn id="1560" dur="1" fill="hold">
                                          <p:stCondLst>
                                            <p:cond delay="0"/>
                                          </p:stCondLst>
                                        </p:cTn>
                                        <p:tgtEl>
                                          <p:spTgt spid="1106">
                                            <p:txEl>
                                              <p:pRg st="4" end="4"/>
                                            </p:txEl>
                                          </p:spTgt>
                                        </p:tgtEl>
                                        <p:attrNameLst>
                                          <p:attrName>style.visibility</p:attrName>
                                        </p:attrNameLst>
                                      </p:cBhvr>
                                      <p:to>
                                        <p:strVal val="visible"/>
                                      </p:to>
                                    </p:set>
                                  </p:childTnLst>
                                </p:cTn>
                              </p:par>
                            </p:childTnLst>
                          </p:cTn>
                        </p:par>
                      </p:childTnLst>
                    </p:cTn>
                  </p:par>
                  <p:par>
                    <p:cTn id="1561" fill="hold">
                      <p:stCondLst>
                        <p:cond delay="indefinite"/>
                      </p:stCondLst>
                      <p:childTnLst>
                        <p:par>
                          <p:cTn id="1562" fill="hold">
                            <p:stCondLst>
                              <p:cond delay="0"/>
                            </p:stCondLst>
                            <p:childTnLst>
                              <p:par>
                                <p:cTn id="1563" nodeType="clickEffect" fill="hold" presetClass="entr" presetID="1">
                                  <p:stCondLst>
                                    <p:cond delay="0"/>
                                  </p:stCondLst>
                                  <p:childTnLst>
                                    <p:set>
                                      <p:cBhvr>
                                        <p:cTn id="1564" dur="1" fill="hold">
                                          <p:stCondLst>
                                            <p:cond delay="0"/>
                                          </p:stCondLst>
                                        </p:cTn>
                                        <p:tgtEl>
                                          <p:spTgt spid="1107">
                                            <p:txEl>
                                              <p:pRg st="1" end="1"/>
                                            </p:txEl>
                                          </p:spTgt>
                                        </p:tgtEl>
                                        <p:attrNameLst>
                                          <p:attrName>style.visibility</p:attrName>
                                        </p:attrNameLst>
                                      </p:cBhvr>
                                      <p:to>
                                        <p:strVal val="visible"/>
                                      </p:to>
                                    </p:set>
                                  </p:childTnLst>
                                </p:cTn>
                              </p:par>
                            </p:childTnLst>
                          </p:cTn>
                        </p:par>
                      </p:childTnLst>
                    </p:cTn>
                  </p:par>
                  <p:par>
                    <p:cTn id="1565" fill="hold">
                      <p:stCondLst>
                        <p:cond delay="indefinite"/>
                      </p:stCondLst>
                      <p:childTnLst>
                        <p:par>
                          <p:cTn id="1566" fill="hold">
                            <p:stCondLst>
                              <p:cond delay="0"/>
                            </p:stCondLst>
                            <p:childTnLst>
                              <p:par>
                                <p:cTn id="1567" nodeType="clickEffect" fill="hold" presetClass="entr" presetID="1">
                                  <p:stCondLst>
                                    <p:cond delay="0"/>
                                  </p:stCondLst>
                                  <p:childTnLst>
                                    <p:set>
                                      <p:cBhvr>
                                        <p:cTn id="1568" dur="1" fill="hold">
                                          <p:stCondLst>
                                            <p:cond delay="0"/>
                                          </p:stCondLst>
                                        </p:cTn>
                                        <p:tgtEl>
                                          <p:spTgt spid="1106">
                                            <p:txEl>
                                              <p:pRg st="5" end="5"/>
                                            </p:txEl>
                                          </p:spTgt>
                                        </p:tgtEl>
                                        <p:attrNameLst>
                                          <p:attrName>style.visibility</p:attrName>
                                        </p:attrNameLst>
                                      </p:cBhvr>
                                      <p:to>
                                        <p:strVal val="visible"/>
                                      </p:to>
                                    </p:set>
                                  </p:childTnLst>
                                </p:cTn>
                              </p:par>
                            </p:childTnLst>
                          </p:cTn>
                        </p:par>
                      </p:childTnLst>
                    </p:cTn>
                  </p:par>
                  <p:par>
                    <p:cTn id="1569" fill="hold">
                      <p:stCondLst>
                        <p:cond delay="indefinite"/>
                      </p:stCondLst>
                      <p:childTnLst>
                        <p:par>
                          <p:cTn id="1570" fill="hold">
                            <p:stCondLst>
                              <p:cond delay="0"/>
                            </p:stCondLst>
                            <p:childTnLst>
                              <p:par>
                                <p:cTn id="1571" nodeType="clickEffect" fill="hold" presetClass="entr" presetID="1">
                                  <p:stCondLst>
                                    <p:cond delay="0"/>
                                  </p:stCondLst>
                                  <p:childTnLst>
                                    <p:set>
                                      <p:cBhvr>
                                        <p:cTn id="1572" dur="1" fill="hold">
                                          <p:stCondLst>
                                            <p:cond delay="0"/>
                                          </p:stCondLst>
                                        </p:cTn>
                                        <p:tgtEl>
                                          <p:spTgt spid="1107">
                                            <p:txEl>
                                              <p:pRg st="2" end="2"/>
                                            </p:txEl>
                                          </p:spTgt>
                                        </p:tgtEl>
                                        <p:attrNameLst>
                                          <p:attrName>style.visibility</p:attrName>
                                        </p:attrNameLst>
                                      </p:cBhvr>
                                      <p:to>
                                        <p:strVal val="visible"/>
                                      </p:to>
                                    </p:set>
                                  </p:childTnLst>
                                </p:cTn>
                              </p:par>
                            </p:childTnLst>
                          </p:cTn>
                        </p:par>
                      </p:childTnLst>
                    </p:cTn>
                  </p:par>
                  <p:par>
                    <p:cTn id="1573" fill="hold">
                      <p:stCondLst>
                        <p:cond delay="indefinite"/>
                      </p:stCondLst>
                      <p:childTnLst>
                        <p:par>
                          <p:cTn id="1574" fill="hold">
                            <p:stCondLst>
                              <p:cond delay="0"/>
                            </p:stCondLst>
                            <p:childTnLst>
                              <p:par>
                                <p:cTn id="1575" nodeType="clickEffect" fill="hold" presetClass="entr" presetID="1">
                                  <p:stCondLst>
                                    <p:cond delay="0"/>
                                  </p:stCondLst>
                                  <p:childTnLst>
                                    <p:set>
                                      <p:cBhvr>
                                        <p:cTn id="1576" dur="1" fill="hold">
                                          <p:stCondLst>
                                            <p:cond delay="0"/>
                                          </p:stCondLst>
                                        </p:cTn>
                                        <p:tgtEl>
                                          <p:spTgt spid="1106">
                                            <p:txEl>
                                              <p:pRg st="6" end="6"/>
                                            </p:txEl>
                                          </p:spTgt>
                                        </p:tgtEl>
                                        <p:attrNameLst>
                                          <p:attrName>style.visibility</p:attrName>
                                        </p:attrNameLst>
                                      </p:cBhvr>
                                      <p:to>
                                        <p:strVal val="visible"/>
                                      </p:to>
                                    </p:set>
                                  </p:childTnLst>
                                </p:cTn>
                              </p:par>
                            </p:childTnLst>
                          </p:cTn>
                        </p:par>
                      </p:childTnLst>
                    </p:cTn>
                  </p:par>
                  <p:par>
                    <p:cTn id="1577" fill="hold">
                      <p:stCondLst>
                        <p:cond delay="indefinite"/>
                      </p:stCondLst>
                      <p:childTnLst>
                        <p:par>
                          <p:cTn id="1578" fill="hold">
                            <p:stCondLst>
                              <p:cond delay="0"/>
                            </p:stCondLst>
                            <p:childTnLst>
                              <p:par>
                                <p:cTn id="1579" nodeType="clickEffect" fill="hold" presetClass="entr" presetID="1">
                                  <p:stCondLst>
                                    <p:cond delay="0"/>
                                  </p:stCondLst>
                                  <p:childTnLst>
                                    <p:set>
                                      <p:cBhvr>
                                        <p:cTn id="1580" dur="1" fill="hold">
                                          <p:stCondLst>
                                            <p:cond delay="0"/>
                                          </p:stCondLst>
                                        </p:cTn>
                                        <p:tgtEl>
                                          <p:spTgt spid="1107">
                                            <p:txEl>
                                              <p:pRg st="3" end="3"/>
                                            </p:txEl>
                                          </p:spTgt>
                                        </p:tgtEl>
                                        <p:attrNameLst>
                                          <p:attrName>style.visibility</p:attrName>
                                        </p:attrNameLst>
                                      </p:cBhvr>
                                      <p:to>
                                        <p:strVal val="visible"/>
                                      </p:to>
                                    </p:set>
                                  </p:childTnLst>
                                </p:cTn>
                              </p:par>
                            </p:childTnLst>
                          </p:cTn>
                        </p:par>
                      </p:childTnLst>
                    </p:cTn>
                  </p:par>
                  <p:par>
                    <p:cTn id="1581" fill="hold">
                      <p:stCondLst>
                        <p:cond delay="indefinite"/>
                      </p:stCondLst>
                      <p:childTnLst>
                        <p:par>
                          <p:cTn id="1582" fill="hold">
                            <p:stCondLst>
                              <p:cond delay="0"/>
                            </p:stCondLst>
                            <p:childTnLst>
                              <p:par>
                                <p:cTn id="1583" nodeType="clickEffect" fill="hold" presetClass="entr" presetID="1">
                                  <p:stCondLst>
                                    <p:cond delay="0"/>
                                  </p:stCondLst>
                                  <p:childTnLst>
                                    <p:set>
                                      <p:cBhvr>
                                        <p:cTn id="1584" dur="1" fill="hold">
                                          <p:stCondLst>
                                            <p:cond delay="0"/>
                                          </p:stCondLst>
                                        </p:cTn>
                                        <p:tgtEl>
                                          <p:spTgt spid="1106">
                                            <p:txEl>
                                              <p:pRg st="7" end="7"/>
                                            </p:txEl>
                                          </p:spTgt>
                                        </p:tgtEl>
                                        <p:attrNameLst>
                                          <p:attrName>style.visibility</p:attrName>
                                        </p:attrNameLst>
                                      </p:cBhvr>
                                      <p:to>
                                        <p:strVal val="visible"/>
                                      </p:to>
                                    </p:set>
                                  </p:childTnLst>
                                </p:cTn>
                              </p:par>
                            </p:childTnLst>
                          </p:cTn>
                        </p:par>
                      </p:childTnLst>
                    </p:cTn>
                  </p:par>
                  <p:par>
                    <p:cTn id="1585" fill="hold">
                      <p:stCondLst>
                        <p:cond delay="indefinite"/>
                      </p:stCondLst>
                      <p:childTnLst>
                        <p:par>
                          <p:cTn id="1586" fill="hold">
                            <p:stCondLst>
                              <p:cond delay="0"/>
                            </p:stCondLst>
                            <p:childTnLst>
                              <p:par>
                                <p:cTn id="1587" nodeType="clickEffect" fill="hold" presetClass="entr" presetID="1">
                                  <p:stCondLst>
                                    <p:cond delay="0"/>
                                  </p:stCondLst>
                                  <p:childTnLst>
                                    <p:set>
                                      <p:cBhvr>
                                        <p:cTn id="1588" dur="1" fill="hold">
                                          <p:stCondLst>
                                            <p:cond delay="0"/>
                                          </p:stCondLst>
                                        </p:cTn>
                                        <p:tgtEl>
                                          <p:spTgt spid="1107">
                                            <p:txEl>
                                              <p:pRg st="4" end="4"/>
                                            </p:txEl>
                                          </p:spTgt>
                                        </p:tgtEl>
                                        <p:attrNameLst>
                                          <p:attrName>style.visibility</p:attrName>
                                        </p:attrNameLst>
                                      </p:cBhvr>
                                      <p:to>
                                        <p:strVal val="visible"/>
                                      </p:to>
                                    </p:set>
                                  </p:childTnLst>
                                </p:cTn>
                              </p:par>
                            </p:childTnLst>
                          </p:cTn>
                        </p:par>
                      </p:childTnLst>
                    </p:cTn>
                  </p:par>
                  <p:par>
                    <p:cTn id="1589" fill="hold">
                      <p:stCondLst>
                        <p:cond delay="indefinite"/>
                      </p:stCondLst>
                      <p:childTnLst>
                        <p:par>
                          <p:cTn id="1590" fill="hold">
                            <p:stCondLst>
                              <p:cond delay="0"/>
                            </p:stCondLst>
                            <p:childTnLst>
                              <p:par>
                                <p:cTn id="1591" nodeType="clickEffect" fill="hold" presetClass="entr" presetID="1">
                                  <p:stCondLst>
                                    <p:cond delay="0"/>
                                  </p:stCondLst>
                                  <p:childTnLst>
                                    <p:set>
                                      <p:cBhvr>
                                        <p:cTn id="1592" dur="1" fill="hold">
                                          <p:stCondLst>
                                            <p:cond delay="0"/>
                                          </p:stCondLst>
                                        </p:cTn>
                                        <p:tgtEl>
                                          <p:spTgt spid="1106">
                                            <p:txEl>
                                              <p:pRg st="8" end="8"/>
                                            </p:txEl>
                                          </p:spTgt>
                                        </p:tgtEl>
                                        <p:attrNameLst>
                                          <p:attrName>style.visibility</p:attrName>
                                        </p:attrNameLst>
                                      </p:cBhvr>
                                      <p:to>
                                        <p:strVal val="visible"/>
                                      </p:to>
                                    </p:set>
                                  </p:childTnLst>
                                </p:cTn>
                              </p:par>
                              <p:par>
                                <p:cTn id="1593" nodeType="withEffect" fill="hold" presetClass="entr" presetID="1">
                                  <p:stCondLst>
                                    <p:cond delay="0"/>
                                  </p:stCondLst>
                                  <p:childTnLst>
                                    <p:set>
                                      <p:cBhvr>
                                        <p:cTn id="1594" dur="1" fill="hold">
                                          <p:stCondLst>
                                            <p:cond delay="0"/>
                                          </p:stCondLst>
                                        </p:cTn>
                                        <p:tgtEl>
                                          <p:spTgt spid="1106">
                                            <p:txEl>
                                              <p:pRg st="9" end="9"/>
                                            </p:txEl>
                                          </p:spTgt>
                                        </p:tgtEl>
                                        <p:attrNameLst>
                                          <p:attrName>style.visibility</p:attrName>
                                        </p:attrNameLst>
                                      </p:cBhvr>
                                      <p:to>
                                        <p:strVal val="visible"/>
                                      </p:to>
                                    </p:set>
                                  </p:childTnLst>
                                </p:cTn>
                              </p:par>
                            </p:childTnLst>
                          </p:cTn>
                        </p:par>
                      </p:childTnLst>
                    </p:cTn>
                  </p:par>
                  <p:par>
                    <p:cTn id="1595" fill="hold">
                      <p:stCondLst>
                        <p:cond delay="indefinite"/>
                      </p:stCondLst>
                      <p:childTnLst>
                        <p:par>
                          <p:cTn id="1596" fill="hold">
                            <p:stCondLst>
                              <p:cond delay="0"/>
                            </p:stCondLst>
                            <p:childTnLst>
                              <p:par>
                                <p:cTn id="1597" nodeType="clickEffect" fill="hold" presetClass="entr" presetID="1">
                                  <p:stCondLst>
                                    <p:cond delay="0"/>
                                  </p:stCondLst>
                                  <p:childTnLst>
                                    <p:set>
                                      <p:cBhvr>
                                        <p:cTn id="1598" dur="1" fill="hold">
                                          <p:stCondLst>
                                            <p:cond delay="0"/>
                                          </p:stCondLst>
                                        </p:cTn>
                                        <p:tgtEl>
                                          <p:spTgt spid="1107">
                                            <p:txEl>
                                              <p:pRg st="5" end="5"/>
                                            </p:txEl>
                                          </p:spTgt>
                                        </p:tgtEl>
                                        <p:attrNameLst>
                                          <p:attrName>style.visibility</p:attrName>
                                        </p:attrNameLst>
                                      </p:cBhvr>
                                      <p:to>
                                        <p:strVal val="visible"/>
                                      </p:to>
                                    </p:set>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1">
                                  <p:stCondLst>
                                    <p:cond delay="0"/>
                                  </p:stCondLst>
                                  <p:childTnLst>
                                    <p:set>
                                      <p:cBhvr>
                                        <p:cTn id="1602" dur="1" fill="hold">
                                          <p:stCondLst>
                                            <p:cond delay="0"/>
                                          </p:stCondLst>
                                        </p:cTn>
                                        <p:tgtEl>
                                          <p:spTgt spid="1106">
                                            <p:txEl>
                                              <p:pRg st="10" end="10"/>
                                            </p:txEl>
                                          </p:spTgt>
                                        </p:tgtEl>
                                        <p:attrNameLst>
                                          <p:attrName>style.visibility</p:attrName>
                                        </p:attrNameLst>
                                      </p:cBhvr>
                                      <p:to>
                                        <p:strVal val="visible"/>
                                      </p:to>
                                    </p:set>
                                  </p:childTnLst>
                                </p:cTn>
                              </p:par>
                              <p:par>
                                <p:cTn id="1603" nodeType="withEffect" fill="hold" presetClass="entr" presetID="1">
                                  <p:stCondLst>
                                    <p:cond delay="0"/>
                                  </p:stCondLst>
                                  <p:childTnLst>
                                    <p:set>
                                      <p:cBhvr>
                                        <p:cTn id="1604" dur="1" fill="hold">
                                          <p:stCondLst>
                                            <p:cond delay="0"/>
                                          </p:stCondLst>
                                        </p:cTn>
                                        <p:tgtEl>
                                          <p:spTgt spid="1106">
                                            <p:txEl>
                                              <p:pRg st="11" end="11"/>
                                            </p:txEl>
                                          </p:spTgt>
                                        </p:tgtEl>
                                        <p:attrNameLst>
                                          <p:attrName>style.visibility</p:attrName>
                                        </p:attrNameLst>
                                      </p:cBhvr>
                                      <p:to>
                                        <p:strVal val="visible"/>
                                      </p:to>
                                    </p:set>
                                  </p:childTnLst>
                                </p:cTn>
                              </p:par>
                            </p:childTnLst>
                          </p:cTn>
                        </p:par>
                      </p:childTnLst>
                    </p:cTn>
                  </p:par>
                  <p:par>
                    <p:cTn id="1605" fill="hold">
                      <p:stCondLst>
                        <p:cond delay="indefinite"/>
                      </p:stCondLst>
                      <p:childTnLst>
                        <p:par>
                          <p:cTn id="1606" fill="hold">
                            <p:stCondLst>
                              <p:cond delay="0"/>
                            </p:stCondLst>
                            <p:childTnLst>
                              <p:par>
                                <p:cTn id="1607" nodeType="clickEffect" fill="hold" presetClass="entr" presetID="1">
                                  <p:stCondLst>
                                    <p:cond delay="0"/>
                                  </p:stCondLst>
                                  <p:childTnLst>
                                    <p:set>
                                      <p:cBhvr>
                                        <p:cTn id="1608" dur="1" fill="hold">
                                          <p:stCondLst>
                                            <p:cond delay="0"/>
                                          </p:stCondLst>
                                        </p:cTn>
                                        <p:tgtEl>
                                          <p:spTgt spid="1107">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228" name="TextShape 2"/>
          <p:cNvSpPr txBox="1"/>
          <p:nvPr/>
        </p:nvSpPr>
        <p:spPr>
          <a:xfrm>
            <a:off x="457200" y="1600200"/>
            <a:ext cx="8229240" cy="14277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Each element of an array can be regarded as a variable of the base type, and can be accessed by specifying the </a:t>
            </a:r>
            <a:r>
              <a:rPr b="1" lang="en-US" sz="2800" spc="-1" strike="noStrike">
                <a:solidFill>
                  <a:srgbClr val="e46c0a"/>
                </a:solidFill>
                <a:latin typeface="Calibri Light"/>
                <a:ea typeface="Calibri Light"/>
              </a:rPr>
              <a:t>name</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of the array and the position (</a:t>
            </a:r>
            <a:r>
              <a:rPr b="1" lang="en-US" sz="2800" spc="-1" strike="noStrike">
                <a:solidFill>
                  <a:srgbClr val="e46c0a"/>
                </a:solidFill>
                <a:latin typeface="Calibri Light"/>
                <a:ea typeface="Calibri Light"/>
              </a:rPr>
              <a:t>index</a:t>
            </a:r>
            <a:r>
              <a:rPr b="0" lang="en-US" sz="2800" spc="-1" strike="noStrike">
                <a:solidFill>
                  <a:srgbClr val="000000"/>
                </a:solidFill>
                <a:latin typeface="Calibri Light"/>
                <a:ea typeface="Calibri Light"/>
              </a:rPr>
              <a:t>) in the </a:t>
            </a:r>
            <a:r>
              <a:rPr b="0" lang="en-US" sz="2800" spc="-1" strike="noStrike">
                <a:solidFill>
                  <a:srgbClr val="31859c"/>
                </a:solidFill>
                <a:latin typeface="Calibri Light"/>
                <a:ea typeface="Calibri Light"/>
              </a:rPr>
              <a:t>subscript operator [ ]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pPr>
            <a:endParaRPr b="0" lang="en-US" sz="2800" spc="-1" strike="noStrike">
              <a:solidFill>
                <a:srgbClr val="000000"/>
              </a:solidFill>
              <a:latin typeface="Calibri Light"/>
            </a:endParaRPr>
          </a:p>
        </p:txBody>
      </p:sp>
      <p:sp>
        <p:nvSpPr>
          <p:cNvPr id="229" name="TextShape 3"/>
          <p:cNvSpPr txBox="1"/>
          <p:nvPr/>
        </p:nvSpPr>
        <p:spPr>
          <a:xfrm>
            <a:off x="6553080" y="6356520"/>
            <a:ext cx="2133360" cy="364680"/>
          </a:xfrm>
          <a:prstGeom prst="rect">
            <a:avLst/>
          </a:prstGeom>
          <a:noFill/>
          <a:ln>
            <a:noFill/>
          </a:ln>
        </p:spPr>
        <p:txBody>
          <a:bodyPr anchor="ctr"/>
          <a:p>
            <a:pPr algn="r">
              <a:lnSpc>
                <a:spcPct val="100000"/>
              </a:lnSpc>
            </a:pPr>
            <a:fld id="{769B95D6-1100-455F-A4EA-2A24C5C5EDE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230" name="Table 4"/>
          <p:cNvGraphicFramePr/>
          <p:nvPr/>
        </p:nvGraphicFramePr>
        <p:xfrm>
          <a:off x="1716840" y="3967920"/>
          <a:ext cx="6095520" cy="370440"/>
        </p:xfrm>
        <a:graphic>
          <a:graphicData uri="http://schemas.openxmlformats.org/drawingml/2006/table">
            <a:tbl>
              <a:tblPr/>
              <a:tblGrid>
                <a:gridCol w="677160"/>
                <a:gridCol w="677160"/>
                <a:gridCol w="677160"/>
                <a:gridCol w="677160"/>
                <a:gridCol w="677160"/>
                <a:gridCol w="677160"/>
                <a:gridCol w="677160"/>
                <a:gridCol w="677160"/>
                <a:gridCol w="678240"/>
              </a:tblGrid>
              <a:tr h="561240">
                <a:tc>
                  <a:txBody>
                    <a:bodyPr anchor="ct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1</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78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anchor="ctr"/>
                    <a:p>
                      <a:pPr algn="ctr">
                        <a:lnSpc>
                          <a:spcPct val="100000"/>
                        </a:lnSpc>
                      </a:pPr>
                      <a:r>
                        <a:rPr b="0" lang="en-GB" sz="1600" spc="-1" strike="noStrike">
                          <a:solidFill>
                            <a:srgbClr val="000000"/>
                          </a:solidFill>
                          <a:latin typeface="Calibri Light"/>
                        </a:rPr>
                        <a:t>99</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231" name="CustomShape 5"/>
          <p:cNvSpPr/>
          <p:nvPr/>
        </p:nvSpPr>
        <p:spPr>
          <a:xfrm>
            <a:off x="177192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c[0]</a:t>
            </a:r>
            <a:endParaRPr b="0" lang="en-GB" sz="1400" spc="-1" strike="noStrike">
              <a:latin typeface="Arial"/>
            </a:endParaRPr>
          </a:p>
        </p:txBody>
      </p:sp>
      <p:sp>
        <p:nvSpPr>
          <p:cNvPr id="232" name="CustomShape 6"/>
          <p:cNvSpPr/>
          <p:nvPr/>
        </p:nvSpPr>
        <p:spPr>
          <a:xfrm>
            <a:off x="244404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c[1]</a:t>
            </a:r>
            <a:endParaRPr b="0" lang="en-GB" sz="1400" spc="-1" strike="noStrike">
              <a:latin typeface="Arial"/>
            </a:endParaRPr>
          </a:p>
        </p:txBody>
      </p:sp>
      <p:sp>
        <p:nvSpPr>
          <p:cNvPr id="233" name="CustomShape 7"/>
          <p:cNvSpPr/>
          <p:nvPr/>
        </p:nvSpPr>
        <p:spPr>
          <a:xfrm>
            <a:off x="316260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c[2]</a:t>
            </a:r>
            <a:endParaRPr b="0" lang="en-GB" sz="1400" spc="-1" strike="noStrike">
              <a:latin typeface="Arial"/>
            </a:endParaRPr>
          </a:p>
        </p:txBody>
      </p:sp>
      <p:sp>
        <p:nvSpPr>
          <p:cNvPr id="234" name="CustomShape 8"/>
          <p:cNvSpPr/>
          <p:nvPr/>
        </p:nvSpPr>
        <p:spPr>
          <a:xfrm>
            <a:off x="383436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c[3]</a:t>
            </a:r>
            <a:endParaRPr b="0" lang="en-GB" sz="1400" spc="-1" strike="noStrike">
              <a:latin typeface="Arial"/>
            </a:endParaRPr>
          </a:p>
        </p:txBody>
      </p:sp>
      <p:sp>
        <p:nvSpPr>
          <p:cNvPr id="235" name="CustomShape 9"/>
          <p:cNvSpPr/>
          <p:nvPr/>
        </p:nvSpPr>
        <p:spPr>
          <a:xfrm>
            <a:off x="450648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c[4]</a:t>
            </a:r>
            <a:endParaRPr b="0" lang="en-GB" sz="1400" spc="-1" strike="noStrike">
              <a:latin typeface="Arial"/>
            </a:endParaRPr>
          </a:p>
        </p:txBody>
      </p:sp>
      <p:sp>
        <p:nvSpPr>
          <p:cNvPr id="236" name="CustomShape 10"/>
          <p:cNvSpPr/>
          <p:nvPr/>
        </p:nvSpPr>
        <p:spPr>
          <a:xfrm>
            <a:off x="517860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c[5]</a:t>
            </a:r>
            <a:endParaRPr b="0" lang="en-GB" sz="1400" spc="-1" strike="noStrike">
              <a:latin typeface="Arial"/>
            </a:endParaRPr>
          </a:p>
        </p:txBody>
      </p:sp>
      <p:sp>
        <p:nvSpPr>
          <p:cNvPr id="237" name="CustomShape 11"/>
          <p:cNvSpPr/>
          <p:nvPr/>
        </p:nvSpPr>
        <p:spPr>
          <a:xfrm>
            <a:off x="585072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c[6]</a:t>
            </a:r>
            <a:endParaRPr b="0" lang="en-GB" sz="1400" spc="-1" strike="noStrike">
              <a:latin typeface="Arial"/>
            </a:endParaRPr>
          </a:p>
        </p:txBody>
      </p:sp>
      <p:sp>
        <p:nvSpPr>
          <p:cNvPr id="238" name="CustomShape 12"/>
          <p:cNvSpPr/>
          <p:nvPr/>
        </p:nvSpPr>
        <p:spPr>
          <a:xfrm>
            <a:off x="652284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c[7]</a:t>
            </a:r>
            <a:endParaRPr b="0" lang="en-GB" sz="1400" spc="-1" strike="noStrike">
              <a:latin typeface="Arial"/>
            </a:endParaRPr>
          </a:p>
        </p:txBody>
      </p:sp>
      <p:sp>
        <p:nvSpPr>
          <p:cNvPr id="239" name="CustomShape 13"/>
          <p:cNvSpPr/>
          <p:nvPr/>
        </p:nvSpPr>
        <p:spPr>
          <a:xfrm>
            <a:off x="7194960" y="36493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c[8]</a:t>
            </a:r>
            <a:endParaRPr b="0" lang="en-GB" sz="1400" spc="-1" strike="noStrike">
              <a:latin typeface="Arial"/>
            </a:endParaRPr>
          </a:p>
        </p:txBody>
      </p:sp>
      <p:sp>
        <p:nvSpPr>
          <p:cNvPr id="240" name="CustomShape 14"/>
          <p:cNvSpPr/>
          <p:nvPr/>
        </p:nvSpPr>
        <p:spPr>
          <a:xfrm>
            <a:off x="334080" y="4611960"/>
            <a:ext cx="1942560" cy="70740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array is </a:t>
            </a:r>
            <a:r>
              <a:rPr b="1" lang="en-GB" sz="1800" spc="-1" strike="noStrike">
                <a:solidFill>
                  <a:srgbClr val="e46c0a"/>
                </a:solidFill>
                <a:latin typeface="Avenir Next Condensed"/>
                <a:ea typeface="Avenir Next Condensed"/>
              </a:rPr>
              <a:t>c</a:t>
            </a:r>
            <a:endParaRPr b="0" lang="en-GB" sz="1800" spc="-1" strike="noStrike">
              <a:latin typeface="Arial"/>
            </a:endParaRPr>
          </a:p>
        </p:txBody>
      </p:sp>
      <p:sp>
        <p:nvSpPr>
          <p:cNvPr id="241" name="CustomShape 15"/>
          <p:cNvSpPr/>
          <p:nvPr/>
        </p:nvSpPr>
        <p:spPr>
          <a:xfrm>
            <a:off x="3675960" y="3028320"/>
            <a:ext cx="857520" cy="4039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index</a:t>
            </a:r>
            <a:endParaRPr b="0" lang="en-GB" sz="1800" spc="-1" strike="noStrike">
              <a:latin typeface="Arial"/>
            </a:endParaRPr>
          </a:p>
        </p:txBody>
      </p:sp>
      <p:sp>
        <p:nvSpPr>
          <p:cNvPr id="242" name="CustomShape 16"/>
          <p:cNvSpPr/>
          <p:nvPr/>
        </p:nvSpPr>
        <p:spPr>
          <a:xfrm>
            <a:off x="4105080" y="3436920"/>
            <a:ext cx="55080" cy="312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3" name="CustomShape 17"/>
          <p:cNvSpPr/>
          <p:nvPr/>
        </p:nvSpPr>
        <p:spPr>
          <a:xfrm>
            <a:off x="3075480" y="4627800"/>
            <a:ext cx="856800" cy="4039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value</a:t>
            </a:r>
            <a:endParaRPr b="0" lang="en-GB" sz="1800" spc="-1" strike="noStrike">
              <a:latin typeface="Arial"/>
            </a:endParaRPr>
          </a:p>
        </p:txBody>
      </p:sp>
      <p:sp>
        <p:nvSpPr>
          <p:cNvPr id="244" name="CustomShape 18"/>
          <p:cNvSpPr/>
          <p:nvPr/>
        </p:nvSpPr>
        <p:spPr>
          <a:xfrm flipV="1">
            <a:off x="3503880" y="4218840"/>
            <a:ext cx="522360" cy="407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245" name="CustomShape 19"/>
          <p:cNvSpPr/>
          <p:nvPr/>
        </p:nvSpPr>
        <p:spPr>
          <a:xfrm>
            <a:off x="4809960" y="5479920"/>
            <a:ext cx="3209040" cy="118692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if the array </a:t>
            </a:r>
            <a:r>
              <a:rPr b="1" lang="en-GB" sz="1800" spc="-1" strike="noStrike">
                <a:solidFill>
                  <a:srgbClr val="000000"/>
                </a:solidFill>
                <a:latin typeface="Avenir Next Condensed"/>
                <a:ea typeface="Avenir Next Condensed"/>
              </a:rPr>
              <a:t>c</a:t>
            </a:r>
            <a:r>
              <a:rPr b="0" lang="en-GB" sz="1800" spc="-1" strike="noStrike">
                <a:solidFill>
                  <a:srgbClr val="000000"/>
                </a:solidFill>
                <a:latin typeface="Avenir Next Condensed"/>
                <a:ea typeface="Avenir Next Condensed"/>
              </a:rPr>
              <a:t> is of type int, </a:t>
            </a: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then each element is of type int</a:t>
            </a:r>
            <a:endParaRPr b="0" lang="en-GB" sz="1800" spc="-1" strike="noStrike">
              <a:latin typeface="Arial"/>
            </a:endParaRPr>
          </a:p>
        </p:txBody>
      </p:sp>
      <p:sp>
        <p:nvSpPr>
          <p:cNvPr id="246" name="CustomShape 20"/>
          <p:cNvSpPr/>
          <p:nvPr/>
        </p:nvSpPr>
        <p:spPr>
          <a:xfrm>
            <a:off x="4518720" y="3649320"/>
            <a:ext cx="592920" cy="338040"/>
          </a:xfrm>
          <a:prstGeom prst="ellipse">
            <a:avLst/>
          </a:prstGeom>
          <a:noFill/>
          <a:ln>
            <a:round/>
          </a:ln>
        </p:spPr>
        <p:style>
          <a:lnRef idx="2">
            <a:schemeClr val="accent4"/>
          </a:lnRef>
          <a:fillRef idx="1">
            <a:schemeClr val="lt1"/>
          </a:fillRef>
          <a:effectRef idx="0">
            <a:schemeClr val="accent4"/>
          </a:effectRef>
          <a:fontRef idx="minor"/>
        </p:style>
      </p:sp>
      <p:sp>
        <p:nvSpPr>
          <p:cNvPr id="247" name="CustomShape 21"/>
          <p:cNvSpPr/>
          <p:nvPr/>
        </p:nvSpPr>
        <p:spPr>
          <a:xfrm flipH="1" flipV="1">
            <a:off x="4923720" y="3967920"/>
            <a:ext cx="467640" cy="659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248" name="CustomShape 22"/>
          <p:cNvSpPr/>
          <p:nvPr/>
        </p:nvSpPr>
        <p:spPr>
          <a:xfrm>
            <a:off x="4932360" y="4627800"/>
            <a:ext cx="3086640" cy="707400"/>
          </a:xfrm>
          <a:prstGeom prst="roundRect">
            <a:avLst>
              <a:gd name="adj" fmla="val 16667"/>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Name of an individual element</a:t>
            </a:r>
            <a:endParaRPr b="0" lang="en-GB" sz="18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42"/>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2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44"/>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2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246"/>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247"/>
                                        </p:tgtEl>
                                        <p:attrNameLst>
                                          <p:attrName>style.visibility</p:attrName>
                                        </p:attrNameLst>
                                      </p:cBhvr>
                                      <p:to>
                                        <p:strVal val="visible"/>
                                      </p:to>
                                    </p:set>
                                  </p:childTnLst>
                                </p:cTn>
                              </p:par>
                              <p:par>
                                <p:cTn id="57" nodeType="withEffect" fill="hold" presetClass="entr" presetID="1">
                                  <p:stCondLst>
                                    <p:cond delay="0"/>
                                  </p:stCondLst>
                                  <p:childTnLst>
                                    <p:set>
                                      <p:cBhvr>
                                        <p:cTn id="58" dur="1" fill="hold">
                                          <p:stCondLst>
                                            <p:cond delay="0"/>
                                          </p:stCondLst>
                                        </p:cTn>
                                        <p:tgtEl>
                                          <p:spTgt spid="2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string::rfind()</a:t>
            </a:r>
            <a:endParaRPr b="0" lang="en-US" sz="4400" spc="-1" strike="noStrike">
              <a:solidFill>
                <a:srgbClr val="000000"/>
              </a:solidFill>
              <a:latin typeface="Calibri Light"/>
            </a:endParaRPr>
          </a:p>
        </p:txBody>
      </p:sp>
      <p:sp>
        <p:nvSpPr>
          <p:cNvPr id="1114" name="TextShape 2"/>
          <p:cNvSpPr txBox="1"/>
          <p:nvPr/>
        </p:nvSpPr>
        <p:spPr>
          <a:xfrm>
            <a:off x="286560" y="1537920"/>
            <a:ext cx="8584200" cy="48182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Searches the current string object for the content specified in </a:t>
            </a:r>
            <a:r>
              <a:rPr b="0" lang="en-US" sz="2800" spc="-1" strike="noStrike">
                <a:solidFill>
                  <a:srgbClr val="31859c"/>
                </a:solidFill>
                <a:latin typeface="Consolas"/>
                <a:ea typeface="Consolas"/>
              </a:rPr>
              <a:t>str</a:t>
            </a:r>
            <a:r>
              <a:rPr b="0" lang="en-US" sz="2800" spc="-1" strike="noStrike">
                <a:solidFill>
                  <a:srgbClr val="000000"/>
                </a:solidFill>
                <a:latin typeface="Calibri Light"/>
                <a:ea typeface="Calibri Light"/>
              </a:rPr>
              <a:t>, and returns the position of </a:t>
            </a:r>
            <a:r>
              <a:rPr b="0" lang="en-US" sz="2800" spc="-1" strike="noStrike">
                <a:solidFill>
                  <a:srgbClr val="e46c0a"/>
                </a:solidFill>
                <a:latin typeface="Calibri Light"/>
                <a:ea typeface="Calibri Light"/>
              </a:rPr>
              <a:t>the last occurrence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When </a:t>
            </a:r>
            <a:r>
              <a:rPr b="0" lang="en-US" sz="2800" spc="-1" strike="noStrike">
                <a:solidFill>
                  <a:srgbClr val="31859c"/>
                </a:solidFill>
                <a:latin typeface="Consolas"/>
                <a:ea typeface="Consolas"/>
              </a:rPr>
              <a:t>pos</a:t>
            </a:r>
            <a:r>
              <a:rPr b="0" lang="en-US" sz="2800" spc="-1" strike="noStrike">
                <a:solidFill>
                  <a:srgbClr val="000000"/>
                </a:solidFill>
                <a:latin typeface="Calibri Light"/>
                <a:ea typeface="Calibri Light"/>
              </a:rPr>
              <a:t> is specified the search only includes characters at or before position </a:t>
            </a:r>
            <a:r>
              <a:rPr b="0" lang="en-US" sz="2800" spc="-1" strike="noStrike">
                <a:solidFill>
                  <a:srgbClr val="31859c"/>
                </a:solidFill>
                <a:latin typeface="Consolas"/>
                <a:ea typeface="Consolas"/>
              </a:rPr>
              <a:t>pos</a:t>
            </a:r>
            <a:r>
              <a:rPr b="0" lang="en-US" sz="2800" spc="-1" strike="noStrike">
                <a:solidFill>
                  <a:srgbClr val="000000"/>
                </a:solidFill>
                <a:latin typeface="Calibri Light"/>
                <a:ea typeface="Calibri Light"/>
              </a:rPr>
              <a:t>, ignoring any possible occurrences in later locations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If there is no occurrence of str, the constant value </a:t>
            </a:r>
            <a:r>
              <a:rPr b="0" lang="en-US" sz="2800" spc="-1" strike="noStrike">
                <a:solidFill>
                  <a:srgbClr val="e46c0a"/>
                </a:solidFill>
                <a:latin typeface="Consolas"/>
                <a:ea typeface="Consolas"/>
              </a:rPr>
              <a:t>string::npos</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(i.e., –1)</a:t>
            </a:r>
            <a:r>
              <a:rPr b="0"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will be returned </a:t>
            </a:r>
            <a:endParaRPr b="0" lang="en-US" sz="2800" spc="-1" strike="noStrike">
              <a:solidFill>
                <a:srgbClr val="000000"/>
              </a:solidFill>
              <a:latin typeface="Calibri Light"/>
            </a:endParaRPr>
          </a:p>
        </p:txBody>
      </p:sp>
      <p:sp>
        <p:nvSpPr>
          <p:cNvPr id="1115" name="TextShape 3"/>
          <p:cNvSpPr txBox="1"/>
          <p:nvPr/>
        </p:nvSpPr>
        <p:spPr>
          <a:xfrm>
            <a:off x="6553080" y="6356520"/>
            <a:ext cx="2133360" cy="364680"/>
          </a:xfrm>
          <a:prstGeom prst="rect">
            <a:avLst/>
          </a:prstGeom>
          <a:noFill/>
          <a:ln>
            <a:noFill/>
          </a:ln>
        </p:spPr>
        <p:txBody>
          <a:bodyPr anchor="ctr"/>
          <a:p>
            <a:pPr algn="r">
              <a:lnSpc>
                <a:spcPct val="100000"/>
              </a:lnSpc>
            </a:pPr>
            <a:fld id="{C8478A0D-527F-4642-B765-3506C025228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16" name="CustomShape 4"/>
          <p:cNvSpPr/>
          <p:nvPr/>
        </p:nvSpPr>
        <p:spPr>
          <a:xfrm>
            <a:off x="3217680" y="2381400"/>
            <a:ext cx="270864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400" spc="-1" strike="noStrike">
                <a:solidFill>
                  <a:srgbClr val="e46c0a"/>
                </a:solidFill>
                <a:latin typeface="Consolas"/>
                <a:ea typeface="Consolas"/>
              </a:rPr>
              <a:t>	</a:t>
            </a:r>
            <a:r>
              <a:rPr b="1" lang="en-GB" sz="2400" spc="-1" strike="noStrike">
                <a:solidFill>
                  <a:srgbClr val="000000"/>
                </a:solidFill>
                <a:latin typeface="Consolas"/>
                <a:ea typeface="Consolas"/>
              </a:rPr>
              <a:t>rfind(str)</a:t>
            </a:r>
            <a:endParaRPr b="0" lang="en-GB" sz="2400" spc="-1" strike="noStrike">
              <a:latin typeface="Arial"/>
            </a:endParaRPr>
          </a:p>
        </p:txBody>
      </p:sp>
      <p:sp>
        <p:nvSpPr>
          <p:cNvPr id="1117" name="CustomShape 5"/>
          <p:cNvSpPr/>
          <p:nvPr/>
        </p:nvSpPr>
        <p:spPr>
          <a:xfrm>
            <a:off x="3217680" y="4181400"/>
            <a:ext cx="3335400" cy="555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2400" spc="-1" strike="noStrike">
                <a:solidFill>
                  <a:srgbClr val="000000"/>
                </a:solidFill>
                <a:latin typeface="Consolas"/>
                <a:ea typeface="Consolas"/>
              </a:rPr>
              <a:t>rfind(str, pos)</a:t>
            </a:r>
            <a:endParaRPr b="0" lang="en-GB" sz="2400" spc="-1" strike="noStrike">
              <a:latin typeface="Arial"/>
            </a:endParaRPr>
          </a:p>
        </p:txBody>
      </p:sp>
      <p:sp>
        <p:nvSpPr>
          <p:cNvPr id="1118" name="CustomShape 6"/>
          <p:cNvSpPr/>
          <p:nvPr/>
        </p:nvSpPr>
        <p:spPr>
          <a:xfrm>
            <a:off x="6310440" y="2316960"/>
            <a:ext cx="2833200" cy="77616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77933c"/>
                </a:solidFill>
                <a:latin typeface="Avenir Next Condensed"/>
                <a:ea typeface="Consolas"/>
              </a:rPr>
              <a:t>This is essentially to search in the reverse direction from the end of the string</a:t>
            </a:r>
            <a:endParaRPr b="0" lang="en-GB" sz="1400" spc="-1" strike="noStrike">
              <a:latin typeface="Arial"/>
            </a:endParaRPr>
          </a:p>
        </p:txBody>
      </p:sp>
    </p:spTree>
  </p:cSld>
  <p:timing>
    <p:tnLst>
      <p:par>
        <p:cTn id="1609" dur="indefinite" restart="never" nodeType="tmRoot">
          <p:childTnLst>
            <p:seq>
              <p:cTn id="1610" dur="indefinite" nodeType="mainSeq">
                <p:childTnLst>
                  <p:par>
                    <p:cTn id="1611" fill="hold">
                      <p:stCondLst>
                        <p:cond delay="indefinite"/>
                      </p:stCondLst>
                      <p:childTnLst>
                        <p:par>
                          <p:cTn id="1612" fill="hold">
                            <p:stCondLst>
                              <p:cond delay="0"/>
                            </p:stCondLst>
                            <p:childTnLst>
                              <p:par>
                                <p:cTn id="1613" nodeType="clickEffect" fill="hold" presetClass="entr" presetID="1">
                                  <p:stCondLst>
                                    <p:cond delay="0"/>
                                  </p:stCondLst>
                                  <p:childTnLst>
                                    <p:set>
                                      <p:cBhvr>
                                        <p:cTn id="1614" dur="1" fill="hold">
                                          <p:stCondLst>
                                            <p:cond delay="0"/>
                                          </p:stCondLst>
                                        </p:cTn>
                                        <p:tgtEl>
                                          <p:spTgt spid="1114">
                                            <p:txEl>
                                              <p:pRg st="3" end="3"/>
                                            </p:txEl>
                                          </p:spTgt>
                                        </p:tgtEl>
                                        <p:attrNameLst>
                                          <p:attrName>style.visibility</p:attrName>
                                        </p:attrNameLst>
                                      </p:cBhvr>
                                      <p:to>
                                        <p:strVal val="visible"/>
                                      </p:to>
                                    </p:set>
                                  </p:childTnLst>
                                </p:cTn>
                              </p:par>
                            </p:childTnLst>
                          </p:cTn>
                        </p:par>
                      </p:childTnLst>
                    </p:cTn>
                  </p:par>
                  <p:par>
                    <p:cTn id="1615" fill="hold">
                      <p:stCondLst>
                        <p:cond delay="indefinite"/>
                      </p:stCondLst>
                      <p:childTnLst>
                        <p:par>
                          <p:cTn id="1616" fill="hold">
                            <p:stCondLst>
                              <p:cond delay="0"/>
                            </p:stCondLst>
                            <p:childTnLst>
                              <p:par>
                                <p:cTn id="1617" nodeType="clickEffect" fill="hold" presetClass="entr" presetID="1">
                                  <p:stCondLst>
                                    <p:cond delay="0"/>
                                  </p:stCondLst>
                                  <p:childTnLst>
                                    <p:set>
                                      <p:cBhvr>
                                        <p:cTn id="1618" dur="1" fill="hold">
                                          <p:stCondLst>
                                            <p:cond delay="0"/>
                                          </p:stCondLst>
                                        </p:cTn>
                                        <p:tgtEl>
                                          <p:spTgt spid="1117"/>
                                        </p:tgtEl>
                                        <p:attrNameLst>
                                          <p:attrName>style.visibility</p:attrName>
                                        </p:attrNameLst>
                                      </p:cBhvr>
                                      <p:to>
                                        <p:strVal val="visible"/>
                                      </p:to>
                                    </p:set>
                                  </p:childTnLst>
                                </p:cTn>
                              </p:par>
                            </p:childTnLst>
                          </p:cTn>
                        </p:par>
                      </p:childTnLst>
                    </p:cTn>
                  </p:par>
                  <p:par>
                    <p:cTn id="1619" fill="hold">
                      <p:stCondLst>
                        <p:cond delay="indefinite"/>
                      </p:stCondLst>
                      <p:childTnLst>
                        <p:par>
                          <p:cTn id="1620" fill="hold">
                            <p:stCondLst>
                              <p:cond delay="0"/>
                            </p:stCondLst>
                            <p:childTnLst>
                              <p:par>
                                <p:cTn id="1621" nodeType="clickEffect" fill="hold" presetClass="entr" presetID="1">
                                  <p:stCondLst>
                                    <p:cond delay="0"/>
                                  </p:stCondLst>
                                  <p:childTnLst>
                                    <p:set>
                                      <p:cBhvr>
                                        <p:cTn id="1622" dur="1" fill="hold">
                                          <p:stCondLst>
                                            <p:cond delay="0"/>
                                          </p:stCondLst>
                                        </p:cTn>
                                        <p:tgtEl>
                                          <p:spTgt spid="1114">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string::rfind()</a:t>
            </a:r>
            <a:endParaRPr b="0" lang="en-US" sz="4400" spc="-1" strike="noStrike">
              <a:solidFill>
                <a:srgbClr val="000000"/>
              </a:solidFill>
              <a:latin typeface="Calibri Light"/>
            </a:endParaRPr>
          </a:p>
        </p:txBody>
      </p:sp>
      <p:sp>
        <p:nvSpPr>
          <p:cNvPr id="1120" name="TextShape 2"/>
          <p:cNvSpPr txBox="1"/>
          <p:nvPr/>
        </p:nvSpPr>
        <p:spPr>
          <a:xfrm>
            <a:off x="457200" y="1527480"/>
            <a:ext cx="8229240" cy="459828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Example</a:t>
            </a:r>
            <a:endParaRPr b="0" lang="en-US" sz="2800" spc="-1" strike="noStrike">
              <a:solidFill>
                <a:srgbClr val="000000"/>
              </a:solidFill>
              <a:latin typeface="Calibri Light"/>
            </a:endParaRPr>
          </a:p>
        </p:txBody>
      </p:sp>
      <p:sp>
        <p:nvSpPr>
          <p:cNvPr id="1121" name="CustomShape 3"/>
          <p:cNvSpPr/>
          <p:nvPr/>
        </p:nvSpPr>
        <p:spPr>
          <a:xfrm>
            <a:off x="556560" y="1966680"/>
            <a:ext cx="6113880" cy="3407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 = "Outside it is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 = "cloudy";</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s.rfind('s')</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s.rfind(t)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s.rfind('i', 6)</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s.rfind('o')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if (</a:t>
            </a:r>
            <a:r>
              <a:rPr b="0" lang="en-GB" sz="1800" spc="-1" strike="noStrike">
                <a:solidFill>
                  <a:srgbClr val="e46c0a"/>
                </a:solidFill>
                <a:latin typeface="Consolas"/>
                <a:ea typeface="Consolas"/>
              </a:rPr>
              <a:t>s.rfind("the") == string::npos</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"not found" &lt;&lt; endl;</a:t>
            </a:r>
            <a:endParaRPr b="0" lang="en-GB" sz="1800" spc="-1" strike="noStrike">
              <a:latin typeface="Arial"/>
            </a:endParaRPr>
          </a:p>
        </p:txBody>
      </p:sp>
      <p:sp>
        <p:nvSpPr>
          <p:cNvPr id="1122" name="CustomShape 4"/>
          <p:cNvSpPr/>
          <p:nvPr/>
        </p:nvSpPr>
        <p:spPr>
          <a:xfrm>
            <a:off x="6026760" y="3693240"/>
            <a:ext cx="2551320" cy="21600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11</a:t>
            </a:r>
            <a:endParaRPr b="0" lang="en-GB" sz="1600" spc="-1" strike="noStrike">
              <a:latin typeface="Arial"/>
            </a:endParaRPr>
          </a:p>
          <a:p>
            <a:pPr>
              <a:lnSpc>
                <a:spcPct val="100000"/>
              </a:lnSpc>
            </a:pPr>
            <a:r>
              <a:rPr b="0" lang="en-GB" sz="1600" spc="-1" strike="noStrike">
                <a:solidFill>
                  <a:srgbClr val="000000"/>
                </a:solidFill>
                <a:latin typeface="Consolas"/>
                <a:ea typeface="Consolas"/>
              </a:rPr>
              <a:t>12</a:t>
            </a:r>
            <a:endParaRPr b="0" lang="en-GB" sz="1600" spc="-1" strike="noStrike">
              <a:latin typeface="Arial"/>
            </a:endParaRPr>
          </a:p>
          <a:p>
            <a:pPr>
              <a:lnSpc>
                <a:spcPct val="100000"/>
              </a:lnSpc>
            </a:pPr>
            <a:r>
              <a:rPr b="0" lang="en-GB" sz="1600" spc="-1" strike="noStrike">
                <a:solidFill>
                  <a:srgbClr val="000000"/>
                </a:solidFill>
                <a:latin typeface="Consolas"/>
                <a:ea typeface="Consolas"/>
              </a:rPr>
              <a:t>14</a:t>
            </a:r>
            <a:endParaRPr b="0" lang="en-GB" sz="1600" spc="-1" strike="noStrike">
              <a:latin typeface="Arial"/>
            </a:endParaRPr>
          </a:p>
          <a:p>
            <a:pPr>
              <a:lnSpc>
                <a:spcPct val="100000"/>
              </a:lnSpc>
            </a:pPr>
            <a:r>
              <a:rPr b="0" lang="en-GB" sz="1600" spc="-1" strike="noStrike">
                <a:solidFill>
                  <a:srgbClr val="000000"/>
                </a:solidFill>
                <a:latin typeface="Consolas"/>
                <a:ea typeface="Consolas"/>
              </a:rPr>
              <a:t>4</a:t>
            </a:r>
            <a:endParaRPr b="0" lang="en-GB" sz="1600" spc="-1" strike="noStrike">
              <a:latin typeface="Arial"/>
            </a:endParaRPr>
          </a:p>
          <a:p>
            <a:pPr>
              <a:lnSpc>
                <a:spcPct val="100000"/>
              </a:lnSpc>
            </a:pPr>
            <a:r>
              <a:rPr b="0" lang="en-GB" sz="1600" spc="-1" strike="noStrike">
                <a:solidFill>
                  <a:srgbClr val="000000"/>
                </a:solidFill>
                <a:latin typeface="Consolas"/>
                <a:ea typeface="Consolas"/>
              </a:rPr>
              <a:t>16</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not found</a:t>
            </a:r>
            <a:endParaRPr b="0" lang="en-GB" sz="1600" spc="-1" strike="noStrike">
              <a:latin typeface="Arial"/>
            </a:endParaRPr>
          </a:p>
        </p:txBody>
      </p:sp>
      <p:sp>
        <p:nvSpPr>
          <p:cNvPr id="1123" name="CustomShape 5"/>
          <p:cNvSpPr/>
          <p:nvPr/>
        </p:nvSpPr>
        <p:spPr>
          <a:xfrm>
            <a:off x="7039440" y="338544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124" name="CustomShape 6"/>
          <p:cNvSpPr/>
          <p:nvPr/>
        </p:nvSpPr>
        <p:spPr>
          <a:xfrm>
            <a:off x="474840" y="5484240"/>
            <a:ext cx="2374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string_rfind.cpp</a:t>
            </a:r>
            <a:endParaRPr b="0" lang="en-GB" sz="1800" spc="-1" strike="noStrike">
              <a:latin typeface="Arial"/>
            </a:endParaRPr>
          </a:p>
        </p:txBody>
      </p:sp>
      <p:sp>
        <p:nvSpPr>
          <p:cNvPr id="1125" name="TextShape 7"/>
          <p:cNvSpPr txBox="1"/>
          <p:nvPr/>
        </p:nvSpPr>
        <p:spPr>
          <a:xfrm>
            <a:off x="6553080" y="6356520"/>
            <a:ext cx="2133360" cy="364680"/>
          </a:xfrm>
          <a:prstGeom prst="rect">
            <a:avLst/>
          </a:prstGeom>
          <a:noFill/>
          <a:ln>
            <a:noFill/>
          </a:ln>
        </p:spPr>
        <p:txBody>
          <a:bodyPr anchor="ctr"/>
          <a:p>
            <a:pPr algn="r">
              <a:lnSpc>
                <a:spcPct val="100000"/>
              </a:lnSpc>
            </a:pPr>
            <a:fld id="{65574833-C37C-4F15-A336-06868E68F50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623" dur="indefinite" restart="never" nodeType="tmRoot">
          <p:childTnLst>
            <p:seq>
              <p:cTn id="1624" dur="indefinite" nodeType="mainSeq">
                <p:childTnLst>
                  <p:par>
                    <p:cTn id="1625" fill="hold">
                      <p:stCondLst>
                        <p:cond delay="indefinite"/>
                      </p:stCondLst>
                      <p:childTnLst>
                        <p:par>
                          <p:cTn id="1626" fill="hold">
                            <p:stCondLst>
                              <p:cond delay="0"/>
                            </p:stCondLst>
                            <p:childTnLst>
                              <p:par>
                                <p:cTn id="1627" nodeType="clickEffect" fill="hold" presetClass="entr" presetID="1">
                                  <p:stCondLst>
                                    <p:cond delay="0"/>
                                  </p:stCondLst>
                                  <p:childTnLst>
                                    <p:set>
                                      <p:cBhvr>
                                        <p:cTn id="1628" dur="1" fill="hold">
                                          <p:stCondLst>
                                            <p:cond delay="0"/>
                                          </p:stCondLst>
                                        </p:cTn>
                                        <p:tgtEl>
                                          <p:spTgt spid="1121">
                                            <p:txEl>
                                              <p:pRg st="3" end="3"/>
                                            </p:txEl>
                                          </p:spTgt>
                                        </p:tgtEl>
                                        <p:attrNameLst>
                                          <p:attrName>style.visibility</p:attrName>
                                        </p:attrNameLst>
                                      </p:cBhvr>
                                      <p:to>
                                        <p:strVal val="visible"/>
                                      </p:to>
                                    </p:set>
                                  </p:childTnLst>
                                </p:cTn>
                              </p:par>
                            </p:childTnLst>
                          </p:cTn>
                        </p:par>
                      </p:childTnLst>
                    </p:cTn>
                  </p:par>
                  <p:par>
                    <p:cTn id="1629" fill="hold">
                      <p:stCondLst>
                        <p:cond delay="indefinite"/>
                      </p:stCondLst>
                      <p:childTnLst>
                        <p:par>
                          <p:cTn id="1630" fill="hold">
                            <p:stCondLst>
                              <p:cond delay="0"/>
                            </p:stCondLst>
                            <p:childTnLst>
                              <p:par>
                                <p:cTn id="1631" nodeType="clickEffect" fill="hold" presetClass="entr" presetID="1">
                                  <p:stCondLst>
                                    <p:cond delay="0"/>
                                  </p:stCondLst>
                                  <p:childTnLst>
                                    <p:set>
                                      <p:cBhvr>
                                        <p:cTn id="1632" dur="1" fill="hold">
                                          <p:stCondLst>
                                            <p:cond delay="0"/>
                                          </p:stCondLst>
                                        </p:cTn>
                                        <p:tgtEl>
                                          <p:spTgt spid="1122">
                                            <p:txEl>
                                              <p:pRg st="0" end="0"/>
                                            </p:txEl>
                                          </p:spTgt>
                                        </p:tgtEl>
                                        <p:attrNameLst>
                                          <p:attrName>style.visibility</p:attrName>
                                        </p:attrNameLst>
                                      </p:cBhvr>
                                      <p:to>
                                        <p:strVal val="visible"/>
                                      </p:to>
                                    </p:set>
                                  </p:childTnLst>
                                </p:cTn>
                              </p:par>
                            </p:childTnLst>
                          </p:cTn>
                        </p:par>
                      </p:childTnLst>
                    </p:cTn>
                  </p:par>
                  <p:par>
                    <p:cTn id="1633" fill="hold">
                      <p:stCondLst>
                        <p:cond delay="indefinite"/>
                      </p:stCondLst>
                      <p:childTnLst>
                        <p:par>
                          <p:cTn id="1634" fill="hold">
                            <p:stCondLst>
                              <p:cond delay="0"/>
                            </p:stCondLst>
                            <p:childTnLst>
                              <p:par>
                                <p:cTn id="1635" nodeType="clickEffect" fill="hold" presetClass="entr" presetID="1">
                                  <p:stCondLst>
                                    <p:cond delay="0"/>
                                  </p:stCondLst>
                                  <p:childTnLst>
                                    <p:set>
                                      <p:cBhvr>
                                        <p:cTn id="1636" dur="1" fill="hold">
                                          <p:stCondLst>
                                            <p:cond delay="0"/>
                                          </p:stCondLst>
                                        </p:cTn>
                                        <p:tgtEl>
                                          <p:spTgt spid="1121">
                                            <p:txEl>
                                              <p:pRg st="4" end="4"/>
                                            </p:txEl>
                                          </p:spTgt>
                                        </p:tgtEl>
                                        <p:attrNameLst>
                                          <p:attrName>style.visibility</p:attrName>
                                        </p:attrNameLst>
                                      </p:cBhvr>
                                      <p:to>
                                        <p:strVal val="visible"/>
                                      </p:to>
                                    </p:set>
                                  </p:childTnLst>
                                </p:cTn>
                              </p:par>
                            </p:childTnLst>
                          </p:cTn>
                        </p:par>
                      </p:childTnLst>
                    </p:cTn>
                  </p:par>
                  <p:par>
                    <p:cTn id="1637" fill="hold">
                      <p:stCondLst>
                        <p:cond delay="indefinite"/>
                      </p:stCondLst>
                      <p:childTnLst>
                        <p:par>
                          <p:cTn id="1638" fill="hold">
                            <p:stCondLst>
                              <p:cond delay="0"/>
                            </p:stCondLst>
                            <p:childTnLst>
                              <p:par>
                                <p:cTn id="1639" nodeType="clickEffect" fill="hold" presetClass="entr" presetID="1">
                                  <p:stCondLst>
                                    <p:cond delay="0"/>
                                  </p:stCondLst>
                                  <p:childTnLst>
                                    <p:set>
                                      <p:cBhvr>
                                        <p:cTn id="1640" dur="1" fill="hold">
                                          <p:stCondLst>
                                            <p:cond delay="0"/>
                                          </p:stCondLst>
                                        </p:cTn>
                                        <p:tgtEl>
                                          <p:spTgt spid="1122">
                                            <p:txEl>
                                              <p:pRg st="1" end="1"/>
                                            </p:txEl>
                                          </p:spTgt>
                                        </p:tgtEl>
                                        <p:attrNameLst>
                                          <p:attrName>style.visibility</p:attrName>
                                        </p:attrNameLst>
                                      </p:cBhvr>
                                      <p:to>
                                        <p:strVal val="visible"/>
                                      </p:to>
                                    </p:set>
                                  </p:childTnLst>
                                </p:cTn>
                              </p:par>
                            </p:childTnLst>
                          </p:cTn>
                        </p:par>
                      </p:childTnLst>
                    </p:cTn>
                  </p:par>
                  <p:par>
                    <p:cTn id="1641" fill="hold">
                      <p:stCondLst>
                        <p:cond delay="indefinite"/>
                      </p:stCondLst>
                      <p:childTnLst>
                        <p:par>
                          <p:cTn id="1642" fill="hold">
                            <p:stCondLst>
                              <p:cond delay="0"/>
                            </p:stCondLst>
                            <p:childTnLst>
                              <p:par>
                                <p:cTn id="1643" nodeType="clickEffect" fill="hold" presetClass="entr" presetID="1">
                                  <p:stCondLst>
                                    <p:cond delay="0"/>
                                  </p:stCondLst>
                                  <p:childTnLst>
                                    <p:set>
                                      <p:cBhvr>
                                        <p:cTn id="1644" dur="1" fill="hold">
                                          <p:stCondLst>
                                            <p:cond delay="0"/>
                                          </p:stCondLst>
                                        </p:cTn>
                                        <p:tgtEl>
                                          <p:spTgt spid="1121">
                                            <p:txEl>
                                              <p:pRg st="5" end="5"/>
                                            </p:txEl>
                                          </p:spTgt>
                                        </p:tgtEl>
                                        <p:attrNameLst>
                                          <p:attrName>style.visibility</p:attrName>
                                        </p:attrNameLst>
                                      </p:cBhvr>
                                      <p:to>
                                        <p:strVal val="visible"/>
                                      </p:to>
                                    </p:set>
                                  </p:childTnLst>
                                </p:cTn>
                              </p:par>
                            </p:childTnLst>
                          </p:cTn>
                        </p:par>
                      </p:childTnLst>
                    </p:cTn>
                  </p:par>
                  <p:par>
                    <p:cTn id="1645" fill="hold">
                      <p:stCondLst>
                        <p:cond delay="indefinite"/>
                      </p:stCondLst>
                      <p:childTnLst>
                        <p:par>
                          <p:cTn id="1646" fill="hold">
                            <p:stCondLst>
                              <p:cond delay="0"/>
                            </p:stCondLst>
                            <p:childTnLst>
                              <p:par>
                                <p:cTn id="1647" nodeType="clickEffect" fill="hold" presetClass="entr" presetID="1">
                                  <p:stCondLst>
                                    <p:cond delay="0"/>
                                  </p:stCondLst>
                                  <p:childTnLst>
                                    <p:set>
                                      <p:cBhvr>
                                        <p:cTn id="1648" dur="1" fill="hold">
                                          <p:stCondLst>
                                            <p:cond delay="0"/>
                                          </p:stCondLst>
                                        </p:cTn>
                                        <p:tgtEl>
                                          <p:spTgt spid="1122">
                                            <p:txEl>
                                              <p:pRg st="2" end="2"/>
                                            </p:txEl>
                                          </p:spTgt>
                                        </p:tgtEl>
                                        <p:attrNameLst>
                                          <p:attrName>style.visibility</p:attrName>
                                        </p:attrNameLst>
                                      </p:cBhvr>
                                      <p:to>
                                        <p:strVal val="visible"/>
                                      </p:to>
                                    </p:set>
                                  </p:childTnLst>
                                </p:cTn>
                              </p:par>
                            </p:childTnLst>
                          </p:cTn>
                        </p:par>
                      </p:childTnLst>
                    </p:cTn>
                  </p:par>
                  <p:par>
                    <p:cTn id="1649" fill="hold">
                      <p:stCondLst>
                        <p:cond delay="indefinite"/>
                      </p:stCondLst>
                      <p:childTnLst>
                        <p:par>
                          <p:cTn id="1650" fill="hold">
                            <p:stCondLst>
                              <p:cond delay="0"/>
                            </p:stCondLst>
                            <p:childTnLst>
                              <p:par>
                                <p:cTn id="1651" nodeType="clickEffect" fill="hold" presetClass="entr" presetID="1">
                                  <p:stCondLst>
                                    <p:cond delay="0"/>
                                  </p:stCondLst>
                                  <p:childTnLst>
                                    <p:set>
                                      <p:cBhvr>
                                        <p:cTn id="1652" dur="1" fill="hold">
                                          <p:stCondLst>
                                            <p:cond delay="0"/>
                                          </p:stCondLst>
                                        </p:cTn>
                                        <p:tgtEl>
                                          <p:spTgt spid="1121">
                                            <p:txEl>
                                              <p:pRg st="6" end="6"/>
                                            </p:txEl>
                                          </p:spTgt>
                                        </p:tgtEl>
                                        <p:attrNameLst>
                                          <p:attrName>style.visibility</p:attrName>
                                        </p:attrNameLst>
                                      </p:cBhvr>
                                      <p:to>
                                        <p:strVal val="visible"/>
                                      </p:to>
                                    </p:set>
                                  </p:childTnLst>
                                </p:cTn>
                              </p:par>
                            </p:childTnLst>
                          </p:cTn>
                        </p:par>
                      </p:childTnLst>
                    </p:cTn>
                  </p:par>
                  <p:par>
                    <p:cTn id="1653" fill="hold">
                      <p:stCondLst>
                        <p:cond delay="indefinite"/>
                      </p:stCondLst>
                      <p:childTnLst>
                        <p:par>
                          <p:cTn id="1654" fill="hold">
                            <p:stCondLst>
                              <p:cond delay="0"/>
                            </p:stCondLst>
                            <p:childTnLst>
                              <p:par>
                                <p:cTn id="1655" nodeType="clickEffect" fill="hold" presetClass="entr" presetID="1">
                                  <p:stCondLst>
                                    <p:cond delay="0"/>
                                  </p:stCondLst>
                                  <p:childTnLst>
                                    <p:set>
                                      <p:cBhvr>
                                        <p:cTn id="1656" dur="1" fill="hold">
                                          <p:stCondLst>
                                            <p:cond delay="0"/>
                                          </p:stCondLst>
                                        </p:cTn>
                                        <p:tgtEl>
                                          <p:spTgt spid="1122">
                                            <p:txEl>
                                              <p:pRg st="3" end="3"/>
                                            </p:txEl>
                                          </p:spTgt>
                                        </p:tgtEl>
                                        <p:attrNameLst>
                                          <p:attrName>style.visibility</p:attrName>
                                        </p:attrNameLst>
                                      </p:cBhvr>
                                      <p:to>
                                        <p:strVal val="visible"/>
                                      </p:to>
                                    </p:set>
                                  </p:childTnLst>
                                </p:cTn>
                              </p:par>
                            </p:childTnLst>
                          </p:cTn>
                        </p:par>
                      </p:childTnLst>
                    </p:cTn>
                  </p:par>
                  <p:par>
                    <p:cTn id="1657" fill="hold">
                      <p:stCondLst>
                        <p:cond delay="indefinite"/>
                      </p:stCondLst>
                      <p:childTnLst>
                        <p:par>
                          <p:cTn id="1658" fill="hold">
                            <p:stCondLst>
                              <p:cond delay="0"/>
                            </p:stCondLst>
                            <p:childTnLst>
                              <p:par>
                                <p:cTn id="1659" nodeType="clickEffect" fill="hold" presetClass="entr" presetID="1">
                                  <p:stCondLst>
                                    <p:cond delay="0"/>
                                  </p:stCondLst>
                                  <p:childTnLst>
                                    <p:set>
                                      <p:cBhvr>
                                        <p:cTn id="1660" dur="1" fill="hold">
                                          <p:stCondLst>
                                            <p:cond delay="0"/>
                                          </p:stCondLst>
                                        </p:cTn>
                                        <p:tgtEl>
                                          <p:spTgt spid="1121">
                                            <p:txEl>
                                              <p:pRg st="7" end="7"/>
                                            </p:txEl>
                                          </p:spTgt>
                                        </p:tgtEl>
                                        <p:attrNameLst>
                                          <p:attrName>style.visibility</p:attrName>
                                        </p:attrNameLst>
                                      </p:cBhvr>
                                      <p:to>
                                        <p:strVal val="visible"/>
                                      </p:to>
                                    </p:set>
                                  </p:childTnLst>
                                </p:cTn>
                              </p:par>
                            </p:childTnLst>
                          </p:cTn>
                        </p:par>
                      </p:childTnLst>
                    </p:cTn>
                  </p:par>
                  <p:par>
                    <p:cTn id="1661" fill="hold">
                      <p:stCondLst>
                        <p:cond delay="indefinite"/>
                      </p:stCondLst>
                      <p:childTnLst>
                        <p:par>
                          <p:cTn id="1662" fill="hold">
                            <p:stCondLst>
                              <p:cond delay="0"/>
                            </p:stCondLst>
                            <p:childTnLst>
                              <p:par>
                                <p:cTn id="1663" nodeType="clickEffect" fill="hold" presetClass="entr" presetID="1">
                                  <p:stCondLst>
                                    <p:cond delay="0"/>
                                  </p:stCondLst>
                                  <p:childTnLst>
                                    <p:set>
                                      <p:cBhvr>
                                        <p:cTn id="1664" dur="1" fill="hold">
                                          <p:stCondLst>
                                            <p:cond delay="0"/>
                                          </p:stCondLst>
                                        </p:cTn>
                                        <p:tgtEl>
                                          <p:spTgt spid="1122">
                                            <p:txEl>
                                              <p:pRg st="4" end="4"/>
                                            </p:txEl>
                                          </p:spTgt>
                                        </p:tgtEl>
                                        <p:attrNameLst>
                                          <p:attrName>style.visibility</p:attrName>
                                        </p:attrNameLst>
                                      </p:cBhvr>
                                      <p:to>
                                        <p:strVal val="visible"/>
                                      </p:to>
                                    </p:set>
                                  </p:childTnLst>
                                </p:cTn>
                              </p:par>
                            </p:childTnLst>
                          </p:cTn>
                        </p:par>
                      </p:childTnLst>
                    </p:cTn>
                  </p:par>
                  <p:par>
                    <p:cTn id="1665" fill="hold">
                      <p:stCondLst>
                        <p:cond delay="indefinite"/>
                      </p:stCondLst>
                      <p:childTnLst>
                        <p:par>
                          <p:cTn id="1666" fill="hold">
                            <p:stCondLst>
                              <p:cond delay="0"/>
                            </p:stCondLst>
                            <p:childTnLst>
                              <p:par>
                                <p:cTn id="1667" nodeType="clickEffect" fill="hold" presetClass="entr" presetID="1">
                                  <p:stCondLst>
                                    <p:cond delay="0"/>
                                  </p:stCondLst>
                                  <p:childTnLst>
                                    <p:set>
                                      <p:cBhvr>
                                        <p:cTn id="1668" dur="1" fill="hold">
                                          <p:stCondLst>
                                            <p:cond delay="0"/>
                                          </p:stCondLst>
                                        </p:cTn>
                                        <p:tgtEl>
                                          <p:spTgt spid="1121">
                                            <p:txEl>
                                              <p:pRg st="8" end="8"/>
                                            </p:txEl>
                                          </p:spTgt>
                                        </p:tgtEl>
                                        <p:attrNameLst>
                                          <p:attrName>style.visibility</p:attrName>
                                        </p:attrNameLst>
                                      </p:cBhvr>
                                      <p:to>
                                        <p:strVal val="visible"/>
                                      </p:to>
                                    </p:set>
                                  </p:childTnLst>
                                </p:cTn>
                              </p:par>
                              <p:par>
                                <p:cTn id="1669" nodeType="withEffect" fill="hold" presetClass="entr" presetID="1">
                                  <p:stCondLst>
                                    <p:cond delay="0"/>
                                  </p:stCondLst>
                                  <p:childTnLst>
                                    <p:set>
                                      <p:cBhvr>
                                        <p:cTn id="1670" dur="1" fill="hold">
                                          <p:stCondLst>
                                            <p:cond delay="0"/>
                                          </p:stCondLst>
                                        </p:cTn>
                                        <p:tgtEl>
                                          <p:spTgt spid="1121">
                                            <p:txEl>
                                              <p:pRg st="9" end="9"/>
                                            </p:txEl>
                                          </p:spTgt>
                                        </p:tgtEl>
                                        <p:attrNameLst>
                                          <p:attrName>style.visibility</p:attrName>
                                        </p:attrNameLst>
                                      </p:cBhvr>
                                      <p:to>
                                        <p:strVal val="visible"/>
                                      </p:to>
                                    </p:set>
                                  </p:childTnLst>
                                </p:cTn>
                              </p:par>
                            </p:childTnLst>
                          </p:cTn>
                        </p:par>
                      </p:childTnLst>
                    </p:cTn>
                  </p:par>
                  <p:par>
                    <p:cTn id="1671" fill="hold">
                      <p:stCondLst>
                        <p:cond delay="indefinite"/>
                      </p:stCondLst>
                      <p:childTnLst>
                        <p:par>
                          <p:cTn id="1672" fill="hold">
                            <p:stCondLst>
                              <p:cond delay="0"/>
                            </p:stCondLst>
                            <p:childTnLst>
                              <p:par>
                                <p:cTn id="1673" nodeType="clickEffect" fill="hold" presetClass="entr" presetID="1">
                                  <p:stCondLst>
                                    <p:cond delay="0"/>
                                  </p:stCondLst>
                                  <p:childTnLst>
                                    <p:set>
                                      <p:cBhvr>
                                        <p:cTn id="1674" dur="1" fill="hold">
                                          <p:stCondLst>
                                            <p:cond delay="0"/>
                                          </p:stCondLst>
                                        </p:cTn>
                                        <p:tgtEl>
                                          <p:spTgt spid="1122">
                                            <p:txEl>
                                              <p:pRg st="5" end="5"/>
                                            </p:txEl>
                                          </p:spTgt>
                                        </p:tgtEl>
                                        <p:attrNameLst>
                                          <p:attrName>style.visibility</p:attrName>
                                        </p:attrNameLst>
                                      </p:cBhvr>
                                      <p:to>
                                        <p:strVal val="visible"/>
                                      </p:to>
                                    </p:set>
                                  </p:childTnLst>
                                </p:cTn>
                              </p:par>
                            </p:childTnLst>
                          </p:cTn>
                        </p:par>
                      </p:childTnLst>
                    </p:cTn>
                  </p:par>
                  <p:par>
                    <p:cTn id="1675" fill="hold">
                      <p:stCondLst>
                        <p:cond delay="indefinite"/>
                      </p:stCondLst>
                      <p:childTnLst>
                        <p:par>
                          <p:cTn id="1676" fill="hold">
                            <p:stCondLst>
                              <p:cond delay="0"/>
                            </p:stCondLst>
                            <p:childTnLst>
                              <p:par>
                                <p:cTn id="1677" nodeType="clickEffect" fill="hold" presetClass="entr" presetID="1">
                                  <p:stCondLst>
                                    <p:cond delay="0"/>
                                  </p:stCondLst>
                                  <p:childTnLst>
                                    <p:set>
                                      <p:cBhvr>
                                        <p:cTn id="1678" dur="1" fill="hold">
                                          <p:stCondLst>
                                            <p:cond delay="0"/>
                                          </p:stCondLst>
                                        </p:cTn>
                                        <p:tgtEl>
                                          <p:spTgt spid="1121">
                                            <p:txEl>
                                              <p:pRg st="10" end="10"/>
                                            </p:txEl>
                                          </p:spTgt>
                                        </p:tgtEl>
                                        <p:attrNameLst>
                                          <p:attrName>style.visibility</p:attrName>
                                        </p:attrNameLst>
                                      </p:cBhvr>
                                      <p:to>
                                        <p:strVal val="visible"/>
                                      </p:to>
                                    </p:set>
                                  </p:childTnLst>
                                </p:cTn>
                              </p:par>
                              <p:par>
                                <p:cTn id="1679" nodeType="withEffect" fill="hold" presetClass="entr" presetID="1">
                                  <p:stCondLst>
                                    <p:cond delay="0"/>
                                  </p:stCondLst>
                                  <p:childTnLst>
                                    <p:set>
                                      <p:cBhvr>
                                        <p:cTn id="1680" dur="1" fill="hold">
                                          <p:stCondLst>
                                            <p:cond delay="0"/>
                                          </p:stCondLst>
                                        </p:cTn>
                                        <p:tgtEl>
                                          <p:spTgt spid="1121">
                                            <p:txEl>
                                              <p:pRg st="11" end="11"/>
                                            </p:txEl>
                                          </p:spTgt>
                                        </p:tgtEl>
                                        <p:attrNameLst>
                                          <p:attrName>style.visibility</p:attrName>
                                        </p:attrNameLst>
                                      </p:cBhvr>
                                      <p:to>
                                        <p:strVal val="visible"/>
                                      </p:to>
                                    </p:set>
                                  </p:childTnLst>
                                </p:cTn>
                              </p:par>
                            </p:childTnLst>
                          </p:cTn>
                        </p:par>
                      </p:childTnLst>
                    </p:cTn>
                  </p:par>
                  <p:par>
                    <p:cTn id="1681" fill="hold">
                      <p:stCondLst>
                        <p:cond delay="indefinite"/>
                      </p:stCondLst>
                      <p:childTnLst>
                        <p:par>
                          <p:cTn id="1682" fill="hold">
                            <p:stCondLst>
                              <p:cond delay="0"/>
                            </p:stCondLst>
                            <p:childTnLst>
                              <p:par>
                                <p:cTn id="1683" nodeType="clickEffect" fill="hold" presetClass="entr" presetID="1">
                                  <p:stCondLst>
                                    <p:cond delay="0"/>
                                  </p:stCondLst>
                                  <p:childTnLst>
                                    <p:set>
                                      <p:cBhvr>
                                        <p:cTn id="1684" dur="1" fill="hold">
                                          <p:stCondLst>
                                            <p:cond delay="0"/>
                                          </p:stCondLst>
                                        </p:cTn>
                                        <p:tgtEl>
                                          <p:spTgt spid="112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string::insert()</a:t>
            </a:r>
            <a:endParaRPr b="0" lang="en-US" sz="4400" spc="-1" strike="noStrike">
              <a:solidFill>
                <a:srgbClr val="000000"/>
              </a:solidFill>
              <a:latin typeface="Calibri Light"/>
            </a:endParaRPr>
          </a:p>
        </p:txBody>
      </p:sp>
      <p:sp>
        <p:nvSpPr>
          <p:cNvPr id="1127"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Inserts the content specified in </a:t>
            </a:r>
            <a:r>
              <a:rPr b="0" lang="en-US" sz="2800" spc="-1" strike="noStrike">
                <a:solidFill>
                  <a:srgbClr val="31859c"/>
                </a:solidFill>
                <a:latin typeface="Consolas"/>
                <a:ea typeface="Consolas"/>
              </a:rPr>
              <a:t>str</a:t>
            </a:r>
            <a:r>
              <a:rPr b="0" lang="en-US" sz="2800" spc="-1" strike="noStrike">
                <a:solidFill>
                  <a:srgbClr val="31859c"/>
                </a:solidFill>
                <a:latin typeface="Calibri Light"/>
                <a:ea typeface="Calibri Light"/>
              </a:rPr>
              <a:t> </a:t>
            </a:r>
            <a:r>
              <a:rPr b="0" lang="en-US" sz="2800" spc="-1" strike="noStrike">
                <a:solidFill>
                  <a:srgbClr val="000000"/>
                </a:solidFill>
                <a:latin typeface="Calibri Light"/>
                <a:ea typeface="Calibri Light"/>
              </a:rPr>
              <a:t>at position </a:t>
            </a:r>
            <a:r>
              <a:rPr b="0" lang="en-US" sz="2800" spc="-1" strike="noStrike">
                <a:solidFill>
                  <a:srgbClr val="31859c"/>
                </a:solidFill>
                <a:latin typeface="Consolas"/>
                <a:ea typeface="Consolas"/>
              </a:rPr>
              <a:t>pos</a:t>
            </a:r>
            <a:r>
              <a:rPr b="0" lang="en-US" sz="2800" spc="-1" strike="noStrike">
                <a:solidFill>
                  <a:srgbClr val="31859c"/>
                </a:solidFill>
                <a:latin typeface="Calibri Light"/>
                <a:ea typeface="Calibri Light"/>
              </a:rPr>
              <a:t> </a:t>
            </a:r>
            <a:r>
              <a:rPr b="0" lang="en-US" sz="2800" spc="-1" strike="noStrike">
                <a:solidFill>
                  <a:srgbClr val="000000"/>
                </a:solidFill>
                <a:latin typeface="Calibri Light"/>
                <a:ea typeface="Calibri Light"/>
              </a:rPr>
              <a:t>of the current string</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1128" name="Table 3"/>
          <p:cNvGraphicFramePr/>
          <p:nvPr/>
        </p:nvGraphicFramePr>
        <p:xfrm>
          <a:off x="2304360" y="2709720"/>
          <a:ext cx="479664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lIns="0" rIns="0" tIns="0" bIns="0" anchor="b"/>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lIns="0" rIns="0" tIns="0" bIns="0" anchor="ct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29" name="CustomShape 4"/>
          <p:cNvSpPr/>
          <p:nvPr/>
        </p:nvSpPr>
        <p:spPr>
          <a:xfrm>
            <a:off x="1386720" y="332244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graphicFrame>
        <p:nvGraphicFramePr>
          <p:cNvPr id="1130" name="Table 5"/>
          <p:cNvGraphicFramePr/>
          <p:nvPr/>
        </p:nvGraphicFramePr>
        <p:xfrm>
          <a:off x="4063320" y="4090680"/>
          <a:ext cx="1999080" cy="490680"/>
        </p:xfrm>
        <a:graphic>
          <a:graphicData uri="http://schemas.openxmlformats.org/drawingml/2006/table">
            <a:tbl>
              <a:tblPr/>
              <a:tblGrid>
                <a:gridCol w="399600"/>
                <a:gridCol w="399600"/>
                <a:gridCol w="399600"/>
                <a:gridCol w="399600"/>
                <a:gridCol w="400680"/>
              </a:tblGrid>
              <a:tr h="491040">
                <a:tc>
                  <a:txBody>
                    <a:bodyPr lIns="0" rIns="0" tIns="0" bIns="0" anchor="ctr"/>
                    <a:p>
                      <a:pPr algn="ctr">
                        <a:lnSpc>
                          <a:spcPct val="100000"/>
                        </a:lnSpc>
                      </a:pPr>
                      <a:r>
                        <a:rPr b="0" lang="en-GB" sz="2000" spc="-1" strike="noStrike">
                          <a:solidFill>
                            <a:srgbClr val="000000"/>
                          </a:solidFill>
                          <a:latin typeface="Calibri Light"/>
                        </a:rPr>
                        <a:t>v</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e</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31" name="CustomShape 6"/>
          <p:cNvSpPr/>
          <p:nvPr/>
        </p:nvSpPr>
        <p:spPr>
          <a:xfrm flipV="1">
            <a:off x="4063320" y="3691080"/>
            <a:ext cx="415080" cy="398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2" name="CustomShape 7"/>
          <p:cNvSpPr/>
          <p:nvPr/>
        </p:nvSpPr>
        <p:spPr>
          <a:xfrm flipH="1" flipV="1">
            <a:off x="4478400" y="3691080"/>
            <a:ext cx="1584000" cy="398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33" name="CustomShape 8"/>
          <p:cNvSpPr/>
          <p:nvPr/>
        </p:nvSpPr>
        <p:spPr>
          <a:xfrm>
            <a:off x="3718080" y="4700160"/>
            <a:ext cx="420300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text.insert(5</a:t>
            </a:r>
            <a:r>
              <a:rPr b="1" lang="en-GB" sz="2400" spc="-1" strike="noStrike">
                <a:solidFill>
                  <a:srgbClr val="f79646"/>
                </a:solidFill>
                <a:latin typeface="Calibri Light"/>
                <a:ea typeface="Consolas"/>
              </a:rPr>
              <a:t>, "very  ")</a:t>
            </a:r>
            <a:endParaRPr b="0" lang="en-GB" sz="2400" spc="-1" strike="noStrike">
              <a:latin typeface="Arial"/>
            </a:endParaRPr>
          </a:p>
        </p:txBody>
      </p:sp>
      <p:sp>
        <p:nvSpPr>
          <p:cNvPr id="1134" name="CustomShape 9"/>
          <p:cNvSpPr/>
          <p:nvPr/>
        </p:nvSpPr>
        <p:spPr>
          <a:xfrm>
            <a:off x="727560" y="5607000"/>
            <a:ext cx="4295520" cy="63828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Resulting string:  </a:t>
            </a:r>
            <a:r>
              <a:rPr b="0" lang="en-GB" sz="1800" spc="-1" strike="noStrike">
                <a:solidFill>
                  <a:srgbClr val="000000"/>
                </a:solidFill>
                <a:latin typeface="Calibri Light"/>
                <a:ea typeface="Avenir Next Condensed"/>
              </a:rPr>
              <a:t>"</a:t>
            </a:r>
            <a:r>
              <a:rPr b="0" lang="en-GB" sz="1800" spc="-1" strike="noStrike">
                <a:solidFill>
                  <a:srgbClr val="000000"/>
                </a:solidFill>
                <a:latin typeface="Consolas"/>
                <a:ea typeface="Consolas"/>
              </a:rPr>
              <a:t>Stay very hungry</a:t>
            </a:r>
            <a:r>
              <a:rPr b="0" lang="en-GB" sz="1800" spc="-1" strike="noStrike">
                <a:solidFill>
                  <a:srgbClr val="000000"/>
                </a:solidFill>
                <a:latin typeface="Calibri Light"/>
                <a:ea typeface="Consolas"/>
              </a:rPr>
              <a:t>"</a:t>
            </a:r>
            <a:endParaRPr b="0" lang="en-GB" sz="1800" spc="-1" strike="noStrike">
              <a:latin typeface="Arial"/>
            </a:endParaRPr>
          </a:p>
        </p:txBody>
      </p:sp>
      <p:sp>
        <p:nvSpPr>
          <p:cNvPr id="1135" name="TextShape 10"/>
          <p:cNvSpPr txBox="1"/>
          <p:nvPr/>
        </p:nvSpPr>
        <p:spPr>
          <a:xfrm>
            <a:off x="6553080" y="6356520"/>
            <a:ext cx="2133360" cy="364680"/>
          </a:xfrm>
          <a:prstGeom prst="rect">
            <a:avLst/>
          </a:prstGeom>
          <a:noFill/>
          <a:ln>
            <a:noFill/>
          </a:ln>
        </p:spPr>
        <p:txBody>
          <a:bodyPr anchor="ctr"/>
          <a:p>
            <a:pPr algn="r">
              <a:lnSpc>
                <a:spcPct val="100000"/>
              </a:lnSpc>
            </a:pPr>
            <a:fld id="{6A151CFF-E3E5-4AA2-96FC-C529CC28F7C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1136" name="Group 11"/>
          <p:cNvGrpSpPr/>
          <p:nvPr/>
        </p:nvGrpSpPr>
        <p:grpSpPr>
          <a:xfrm>
            <a:off x="6018120" y="5109840"/>
            <a:ext cx="1744560" cy="809280"/>
            <a:chOff x="6018120" y="5109840"/>
            <a:chExt cx="1744560" cy="809280"/>
          </a:xfrm>
        </p:grpSpPr>
        <p:sp>
          <p:nvSpPr>
            <p:cNvPr id="1137" name="CustomShape 12"/>
            <p:cNvSpPr/>
            <p:nvPr/>
          </p:nvSpPr>
          <p:spPr>
            <a:xfrm>
              <a:off x="6018120" y="5463000"/>
              <a:ext cx="717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pos</a:t>
              </a:r>
              <a:endParaRPr b="0" lang="en-GB" sz="2400" spc="-1" strike="noStrike">
                <a:latin typeface="Arial"/>
              </a:endParaRPr>
            </a:p>
          </p:txBody>
        </p:sp>
        <p:sp>
          <p:nvSpPr>
            <p:cNvPr id="1138" name="CustomShape 13"/>
            <p:cNvSpPr/>
            <p:nvPr/>
          </p:nvSpPr>
          <p:spPr>
            <a:xfrm>
              <a:off x="7180560" y="5440680"/>
              <a:ext cx="5821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str</a:t>
              </a:r>
              <a:endParaRPr b="0" lang="en-GB" sz="2400" spc="-1" strike="noStrike">
                <a:latin typeface="Arial"/>
              </a:endParaRPr>
            </a:p>
          </p:txBody>
        </p:sp>
        <p:sp>
          <p:nvSpPr>
            <p:cNvPr id="1139" name="CustomShape 14"/>
            <p:cNvSpPr/>
            <p:nvPr/>
          </p:nvSpPr>
          <p:spPr>
            <a:xfrm flipH="1" flipV="1">
              <a:off x="6265800" y="5109480"/>
              <a:ext cx="208080" cy="44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40" name="CustomShape 15"/>
            <p:cNvSpPr/>
            <p:nvPr/>
          </p:nvSpPr>
          <p:spPr>
            <a:xfrm flipH="1" flipV="1">
              <a:off x="6983280" y="5131440"/>
              <a:ext cx="325440" cy="376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Tree>
  </p:cSld>
  <p:timing>
    <p:tnLst>
      <p:par>
        <p:cTn id="1685" dur="indefinite" restart="never" nodeType="tmRoot">
          <p:childTnLst>
            <p:seq>
              <p:cTn id="1686" dur="indefinite" nodeType="mainSeq">
                <p:childTnLst>
                  <p:par>
                    <p:cTn id="1687" fill="hold">
                      <p:stCondLst>
                        <p:cond delay="indefinite"/>
                      </p:stCondLst>
                      <p:childTnLst>
                        <p:par>
                          <p:cTn id="1688" fill="hold">
                            <p:stCondLst>
                              <p:cond delay="0"/>
                            </p:stCondLst>
                            <p:childTnLst>
                              <p:par>
                                <p:cTn id="1689" nodeType="clickEffect" fill="hold" presetClass="entr" presetID="1">
                                  <p:stCondLst>
                                    <p:cond delay="0"/>
                                  </p:stCondLst>
                                  <p:childTnLst>
                                    <p:set>
                                      <p:cBhvr>
                                        <p:cTn id="1690" dur="1" fill="hold">
                                          <p:stCondLst>
                                            <p:cond delay="0"/>
                                          </p:stCondLst>
                                        </p:cTn>
                                        <p:tgtEl>
                                          <p:spTgt spid="1129"/>
                                        </p:tgtEl>
                                        <p:attrNameLst>
                                          <p:attrName>style.visibility</p:attrName>
                                        </p:attrNameLst>
                                      </p:cBhvr>
                                      <p:to>
                                        <p:strVal val="visible"/>
                                      </p:to>
                                    </p:set>
                                  </p:childTnLst>
                                </p:cTn>
                              </p:par>
                              <p:par>
                                <p:cTn id="1691" nodeType="withEffect" fill="hold" presetClass="entr" presetID="1">
                                  <p:stCondLst>
                                    <p:cond delay="0"/>
                                  </p:stCondLst>
                                  <p:childTnLst>
                                    <p:set>
                                      <p:cBhvr>
                                        <p:cTn id="1692" dur="1" fill="hold">
                                          <p:stCondLst>
                                            <p:cond delay="0"/>
                                          </p:stCondLst>
                                        </p:cTn>
                                        <p:tgtEl>
                                          <p:spTgt spid="1128"/>
                                        </p:tgtEl>
                                        <p:attrNameLst>
                                          <p:attrName>style.visibility</p:attrName>
                                        </p:attrNameLst>
                                      </p:cBhvr>
                                      <p:to>
                                        <p:strVal val="visible"/>
                                      </p:to>
                                    </p:set>
                                  </p:childTnLst>
                                </p:cTn>
                              </p:par>
                            </p:childTnLst>
                          </p:cTn>
                        </p:par>
                      </p:childTnLst>
                    </p:cTn>
                  </p:par>
                  <p:par>
                    <p:cTn id="1693" fill="hold">
                      <p:stCondLst>
                        <p:cond delay="indefinite"/>
                      </p:stCondLst>
                      <p:childTnLst>
                        <p:par>
                          <p:cTn id="1694" fill="hold">
                            <p:stCondLst>
                              <p:cond delay="0"/>
                            </p:stCondLst>
                            <p:childTnLst>
                              <p:par>
                                <p:cTn id="1695" nodeType="clickEffect" fill="hold" presetClass="entr" presetID="1">
                                  <p:stCondLst>
                                    <p:cond delay="0"/>
                                  </p:stCondLst>
                                  <p:childTnLst>
                                    <p:set>
                                      <p:cBhvr>
                                        <p:cTn id="1696" dur="1" fill="hold">
                                          <p:stCondLst>
                                            <p:cond delay="0"/>
                                          </p:stCondLst>
                                        </p:cTn>
                                        <p:tgtEl>
                                          <p:spTgt spid="1133"/>
                                        </p:tgtEl>
                                        <p:attrNameLst>
                                          <p:attrName>style.visibility</p:attrName>
                                        </p:attrNameLst>
                                      </p:cBhvr>
                                      <p:to>
                                        <p:strVal val="visible"/>
                                      </p:to>
                                    </p:set>
                                  </p:childTnLst>
                                </p:cTn>
                              </p:par>
                            </p:childTnLst>
                          </p:cTn>
                        </p:par>
                      </p:childTnLst>
                    </p:cTn>
                  </p:par>
                  <p:par>
                    <p:cTn id="1697" fill="hold">
                      <p:stCondLst>
                        <p:cond delay="indefinite"/>
                      </p:stCondLst>
                      <p:childTnLst>
                        <p:par>
                          <p:cTn id="1698" fill="hold">
                            <p:stCondLst>
                              <p:cond delay="0"/>
                            </p:stCondLst>
                            <p:childTnLst>
                              <p:par>
                                <p:cTn id="1699" nodeType="clickEffect" fill="hold" presetClass="entr" presetID="1">
                                  <p:stCondLst>
                                    <p:cond delay="0"/>
                                  </p:stCondLst>
                                  <p:childTnLst>
                                    <p:set>
                                      <p:cBhvr>
                                        <p:cTn id="1700" dur="1" fill="hold">
                                          <p:stCondLst>
                                            <p:cond delay="0"/>
                                          </p:stCondLst>
                                        </p:cTn>
                                        <p:tgtEl>
                                          <p:spTgt spid="1136"/>
                                        </p:tgtEl>
                                        <p:attrNameLst>
                                          <p:attrName>style.visibility</p:attrName>
                                        </p:attrNameLst>
                                      </p:cBhvr>
                                      <p:to>
                                        <p:strVal val="visible"/>
                                      </p:to>
                                    </p:set>
                                  </p:childTnLst>
                                </p:cTn>
                              </p:par>
                            </p:childTnLst>
                          </p:cTn>
                        </p:par>
                      </p:childTnLst>
                    </p:cTn>
                  </p:par>
                  <p:par>
                    <p:cTn id="1701" fill="hold">
                      <p:stCondLst>
                        <p:cond delay="indefinite"/>
                      </p:stCondLst>
                      <p:childTnLst>
                        <p:par>
                          <p:cTn id="1702" fill="hold">
                            <p:stCondLst>
                              <p:cond delay="0"/>
                            </p:stCondLst>
                            <p:childTnLst>
                              <p:par>
                                <p:cTn id="1703" nodeType="clickEffect" fill="hold" presetClass="entr" presetID="1">
                                  <p:stCondLst>
                                    <p:cond delay="0"/>
                                  </p:stCondLst>
                                  <p:childTnLst>
                                    <p:set>
                                      <p:cBhvr>
                                        <p:cTn id="1704" dur="1" fill="hold">
                                          <p:stCondLst>
                                            <p:cond delay="0"/>
                                          </p:stCondLst>
                                        </p:cTn>
                                        <p:tgtEl>
                                          <p:spTgt spid="1134"/>
                                        </p:tgtEl>
                                        <p:attrNameLst>
                                          <p:attrName>style.visibility</p:attrName>
                                        </p:attrNameLst>
                                      </p:cBhvr>
                                      <p:to>
                                        <p:strVal val="visible"/>
                                      </p:to>
                                    </p:set>
                                  </p:childTnLst>
                                </p:cTn>
                              </p:par>
                              <p:par>
                                <p:cTn id="1705" nodeType="withEffect" fill="hold" presetClass="entr" presetID="1">
                                  <p:stCondLst>
                                    <p:cond delay="0"/>
                                  </p:stCondLst>
                                  <p:childTnLst>
                                    <p:set>
                                      <p:cBhvr>
                                        <p:cTn id="1706" dur="1" fill="hold">
                                          <p:stCondLst>
                                            <p:cond delay="0"/>
                                          </p:stCondLst>
                                        </p:cTn>
                                        <p:tgtEl>
                                          <p:spTgt spid="1130"/>
                                        </p:tgtEl>
                                        <p:attrNameLst>
                                          <p:attrName>style.visibility</p:attrName>
                                        </p:attrNameLst>
                                      </p:cBhvr>
                                      <p:to>
                                        <p:strVal val="visible"/>
                                      </p:to>
                                    </p:set>
                                  </p:childTnLst>
                                </p:cTn>
                              </p:par>
                              <p:par>
                                <p:cTn id="1707" nodeType="withEffect" fill="hold" presetClass="entr" presetID="1">
                                  <p:stCondLst>
                                    <p:cond delay="0"/>
                                  </p:stCondLst>
                                  <p:childTnLst>
                                    <p:set>
                                      <p:cBhvr>
                                        <p:cTn id="1708" dur="1" fill="hold">
                                          <p:stCondLst>
                                            <p:cond delay="0"/>
                                          </p:stCondLst>
                                        </p:cTn>
                                        <p:tgtEl>
                                          <p:spTgt spid="1131"/>
                                        </p:tgtEl>
                                        <p:attrNameLst>
                                          <p:attrName>style.visibility</p:attrName>
                                        </p:attrNameLst>
                                      </p:cBhvr>
                                      <p:to>
                                        <p:strVal val="visible"/>
                                      </p:to>
                                    </p:set>
                                  </p:childTnLst>
                                </p:cTn>
                              </p:par>
                              <p:par>
                                <p:cTn id="1709" nodeType="withEffect" fill="hold" presetClass="entr" presetID="1">
                                  <p:stCondLst>
                                    <p:cond delay="0"/>
                                  </p:stCondLst>
                                  <p:childTnLst>
                                    <p:set>
                                      <p:cBhvr>
                                        <p:cTn id="1710" dur="1" fill="hold">
                                          <p:stCondLst>
                                            <p:cond delay="0"/>
                                          </p:stCondLst>
                                        </p:cTn>
                                        <p:tgtEl>
                                          <p:spTgt spid="1132"/>
                                        </p:tgtEl>
                                        <p:attrNameLst>
                                          <p:attrName>style.visibility</p:attrName>
                                        </p:attrNameLst>
                                      </p:cBhvr>
                                      <p:to>
                                        <p:strVal val="visible"/>
                                      </p:to>
                                    </p:set>
                                  </p:childTnLst>
                                </p:cTn>
                              </p:par>
                            </p:childTnLst>
                          </p:cTn>
                        </p:par>
                      </p:childTnLst>
                    </p:cTn>
                  </p:par>
                  <p:par>
                    <p:cTn id="1711" fill="hold">
                      <p:stCondLst>
                        <p:cond delay="indefinite"/>
                      </p:stCondLst>
                      <p:childTnLst>
                        <p:par>
                          <p:cTn id="1712" fill="hold">
                            <p:stCondLst>
                              <p:cond delay="0"/>
                            </p:stCondLst>
                            <p:childTnLst>
                              <p:par>
                                <p:cTn id="1713" nodeType="clickEffect" fill="hold" presetClass="entr" presetID="1">
                                  <p:stCondLst>
                                    <p:cond delay="0"/>
                                  </p:stCondLst>
                                  <p:childTnLst>
                                    <p:set>
                                      <p:cBhvr>
                                        <p:cTn id="1714" dur="1" fill="hold">
                                          <p:stCondLst>
                                            <p:cond delay="0"/>
                                          </p:stCondLst>
                                        </p:cTn>
                                        <p:tgtEl>
                                          <p:spTgt spid="11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string::replace()</a:t>
            </a:r>
            <a:endParaRPr b="0" lang="en-US" sz="4400" spc="-1" strike="noStrike">
              <a:solidFill>
                <a:srgbClr val="000000"/>
              </a:solidFill>
              <a:latin typeface="Calibri Light"/>
            </a:endParaRPr>
          </a:p>
        </p:txBody>
      </p:sp>
      <p:sp>
        <p:nvSpPr>
          <p:cNvPr id="1142"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Replaces </a:t>
            </a:r>
            <a:r>
              <a:rPr b="0" lang="en-US" sz="2800" spc="-1" strike="noStrike">
                <a:solidFill>
                  <a:srgbClr val="31859c"/>
                </a:solidFill>
                <a:latin typeface="Consolas"/>
                <a:ea typeface="Consolas"/>
              </a:rPr>
              <a:t>n</a:t>
            </a:r>
            <a:r>
              <a:rPr b="0" lang="en-US" sz="2800" spc="-1" strike="noStrike">
                <a:solidFill>
                  <a:srgbClr val="000000"/>
                </a:solidFill>
                <a:latin typeface="Calibri Light"/>
                <a:ea typeface="Calibri Light"/>
              </a:rPr>
              <a:t> characters starting at position </a:t>
            </a:r>
            <a:r>
              <a:rPr b="0" lang="en-US" sz="2800" spc="-1" strike="noStrike">
                <a:solidFill>
                  <a:srgbClr val="31859c"/>
                </a:solidFill>
                <a:latin typeface="Consolas"/>
                <a:ea typeface="Consolas"/>
              </a:rPr>
              <a:t>pos</a:t>
            </a:r>
            <a:r>
              <a:rPr b="0" lang="en-US" sz="2800" spc="-1" strike="noStrike">
                <a:solidFill>
                  <a:srgbClr val="31859c"/>
                </a:solidFill>
                <a:latin typeface="Calibri Light"/>
                <a:ea typeface="Calibri Light"/>
              </a:rPr>
              <a:t> </a:t>
            </a:r>
            <a:r>
              <a:rPr b="0" lang="en-US" sz="2800" spc="-1" strike="noStrike">
                <a:solidFill>
                  <a:srgbClr val="000000"/>
                </a:solidFill>
                <a:latin typeface="Calibri Light"/>
                <a:ea typeface="Calibri Light"/>
              </a:rPr>
              <a:t>from the current string by the content specified in </a:t>
            </a:r>
            <a:r>
              <a:rPr b="0" lang="en-US" sz="2800" spc="-1" strike="noStrike">
                <a:solidFill>
                  <a:srgbClr val="31859c"/>
                </a:solidFill>
                <a:latin typeface="Consolas"/>
                <a:ea typeface="Consolas"/>
              </a:rPr>
              <a:t>str</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1143" name="Table 3"/>
          <p:cNvGraphicFramePr/>
          <p:nvPr/>
        </p:nvGraphicFramePr>
        <p:xfrm>
          <a:off x="2309400" y="2930400"/>
          <a:ext cx="4796640" cy="981720"/>
        </p:xfrm>
        <a:graphic>
          <a:graphicData uri="http://schemas.openxmlformats.org/drawingml/2006/table">
            <a:tbl>
              <a:tblPr/>
              <a:tblGrid>
                <a:gridCol w="435960"/>
                <a:gridCol w="435960"/>
                <a:gridCol w="435960"/>
                <a:gridCol w="435960"/>
                <a:gridCol w="435960"/>
                <a:gridCol w="435960"/>
                <a:gridCol w="435960"/>
                <a:gridCol w="435960"/>
                <a:gridCol w="435960"/>
                <a:gridCol w="435960"/>
                <a:gridCol w="437040"/>
              </a:tblGrid>
              <a:tr h="491040">
                <a:tc>
                  <a:txBody>
                    <a:bodyPr lIns="0" rIns="0" tIns="0" bIns="0" anchor="b"/>
                    <a:p>
                      <a:pPr algn="ctr">
                        <a:lnSpc>
                          <a:spcPct val="100000"/>
                        </a:lnSpc>
                      </a:pPr>
                      <a:r>
                        <a:rPr b="0" lang="en-GB" sz="1300" spc="-1" strike="noStrike">
                          <a:solidFill>
                            <a:srgbClr val="000000"/>
                          </a:solidFill>
                          <a:latin typeface="Calibri Light"/>
                        </a:rPr>
                        <a:t>[0]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[2]</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[3]</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[4]</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[5]</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[6]</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[7]</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[8]</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[9]</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lIns="0" rIns="0" tIns="0" bIns="0" anchor="b"/>
                    <a:p>
                      <a:pPr algn="ctr">
                        <a:lnSpc>
                          <a:spcPct val="100000"/>
                        </a:lnSpc>
                      </a:pPr>
                      <a:r>
                        <a:rPr b="0" lang="en-GB" sz="1300" spc="-1" strike="noStrike">
                          <a:solidFill>
                            <a:srgbClr val="000000"/>
                          </a:solidFill>
                          <a:latin typeface="Calibri Light"/>
                        </a:rPr>
                        <a:t>[10]</a:t>
                      </a:r>
                      <a:endParaRPr b="0" lang="en-GB" sz="1300" spc="-1" strike="noStrike">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r>
              <a:tr h="491040">
                <a:tc>
                  <a:txBody>
                    <a:bodyPr lIns="0" rIns="0" tIns="0" bIns="0" anchor="ctr"/>
                    <a:p>
                      <a:pPr algn="ctr">
                        <a:lnSpc>
                          <a:spcPct val="100000"/>
                        </a:lnSpc>
                      </a:pPr>
                      <a:r>
                        <a:rPr b="0" lang="en-GB" sz="2000" spc="-1" strike="noStrike">
                          <a:solidFill>
                            <a:srgbClr val="000000"/>
                          </a:solidFill>
                          <a:latin typeface="Calibri Light"/>
                        </a:rPr>
                        <a:t>S</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t</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a</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h</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g</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r</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y</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44" name="CustomShape 4"/>
          <p:cNvSpPr/>
          <p:nvPr/>
        </p:nvSpPr>
        <p:spPr>
          <a:xfrm>
            <a:off x="1599480" y="347652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text</a:t>
            </a:r>
            <a:endParaRPr b="0" lang="en-GB" sz="1800" spc="-1" strike="noStrike">
              <a:latin typeface="Arial"/>
            </a:endParaRPr>
          </a:p>
        </p:txBody>
      </p:sp>
      <p:sp>
        <p:nvSpPr>
          <p:cNvPr id="1145" name="CustomShape 5"/>
          <p:cNvSpPr/>
          <p:nvPr/>
        </p:nvSpPr>
        <p:spPr>
          <a:xfrm>
            <a:off x="2701800" y="4691520"/>
            <a:ext cx="493452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400" spc="-1" strike="noStrike">
                <a:solidFill>
                  <a:srgbClr val="f79646"/>
                </a:solidFill>
                <a:latin typeface="Consolas"/>
                <a:ea typeface="Consolas"/>
              </a:rPr>
              <a:t>text.replace(5, 5, "funn")</a:t>
            </a:r>
            <a:endParaRPr b="0" lang="en-GB" sz="2400" spc="-1" strike="noStrike">
              <a:latin typeface="Arial"/>
            </a:endParaRPr>
          </a:p>
        </p:txBody>
      </p:sp>
      <p:graphicFrame>
        <p:nvGraphicFramePr>
          <p:cNvPr id="1146" name="Table 6"/>
          <p:cNvGraphicFramePr/>
          <p:nvPr/>
        </p:nvGraphicFramePr>
        <p:xfrm>
          <a:off x="4668480" y="4116240"/>
          <a:ext cx="1765080" cy="490680"/>
        </p:xfrm>
        <a:graphic>
          <a:graphicData uri="http://schemas.openxmlformats.org/drawingml/2006/table">
            <a:tbl>
              <a:tblPr/>
              <a:tblGrid>
                <a:gridCol w="441360"/>
                <a:gridCol w="441360"/>
                <a:gridCol w="441360"/>
                <a:gridCol w="441360"/>
              </a:tblGrid>
              <a:tr h="491040">
                <a:tc>
                  <a:txBody>
                    <a:bodyPr lIns="0" rIns="0" tIns="0" bIns="0" anchor="ctr"/>
                    <a:p>
                      <a:pPr algn="ctr">
                        <a:lnSpc>
                          <a:spcPct val="100000"/>
                        </a:lnSpc>
                      </a:pPr>
                      <a:r>
                        <a:rPr b="0" lang="en-GB" sz="2000" spc="-1" strike="noStrike">
                          <a:solidFill>
                            <a:srgbClr val="000000"/>
                          </a:solidFill>
                          <a:latin typeface="Calibri Light"/>
                        </a:rPr>
                        <a:t>f</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u</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lIns="0" rIns="0" tIns="0" bIns="0" anchor="ctr"/>
                    <a:p>
                      <a:pPr algn="ctr">
                        <a:lnSpc>
                          <a:spcPct val="100000"/>
                        </a:lnSpc>
                      </a:pPr>
                      <a:r>
                        <a:rPr b="0" lang="en-GB" sz="2000" spc="-1" strike="noStrike">
                          <a:solidFill>
                            <a:srgbClr val="000000"/>
                          </a:solidFill>
                          <a:latin typeface="Calibri Light"/>
                        </a:rPr>
                        <a:t>n</a:t>
                      </a:r>
                      <a:endParaRPr b="0" lang="en-GB" sz="2000" spc="-1" strike="noStrike">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147" name="CustomShape 7"/>
          <p:cNvSpPr/>
          <p:nvPr/>
        </p:nvSpPr>
        <p:spPr>
          <a:xfrm>
            <a:off x="736920" y="5871600"/>
            <a:ext cx="3604680" cy="69948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Resulting string:  </a:t>
            </a:r>
            <a:r>
              <a:rPr b="0" lang="en-GB" sz="2000" spc="-1" strike="noStrike">
                <a:solidFill>
                  <a:srgbClr val="000000"/>
                </a:solidFill>
                <a:latin typeface="Calibri Light"/>
                <a:ea typeface="Avenir Next Condensed"/>
              </a:rPr>
              <a:t>"</a:t>
            </a:r>
            <a:r>
              <a:rPr b="0" lang="en-GB" sz="2000" spc="-1" strike="noStrike">
                <a:solidFill>
                  <a:srgbClr val="000000"/>
                </a:solidFill>
                <a:latin typeface="Consolas"/>
                <a:ea typeface="Consolas"/>
              </a:rPr>
              <a:t>Stay funny</a:t>
            </a:r>
            <a:r>
              <a:rPr b="0" lang="en-GB" sz="2000" spc="-1" strike="noStrike">
                <a:solidFill>
                  <a:srgbClr val="000000"/>
                </a:solidFill>
                <a:latin typeface="Calibri Light"/>
                <a:ea typeface="Consolas"/>
              </a:rPr>
              <a:t>"</a:t>
            </a:r>
            <a:endParaRPr b="0" lang="en-GB" sz="2000" spc="-1" strike="noStrike">
              <a:latin typeface="Arial"/>
            </a:endParaRPr>
          </a:p>
        </p:txBody>
      </p:sp>
      <p:sp>
        <p:nvSpPr>
          <p:cNvPr id="1148" name="CustomShape 8"/>
          <p:cNvSpPr/>
          <p:nvPr/>
        </p:nvSpPr>
        <p:spPr>
          <a:xfrm flipH="1" flipV="1">
            <a:off x="4493520" y="3911760"/>
            <a:ext cx="174960" cy="203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149" name="CustomShape 9"/>
          <p:cNvSpPr/>
          <p:nvPr/>
        </p:nvSpPr>
        <p:spPr>
          <a:xfrm flipV="1">
            <a:off x="6434280" y="3911760"/>
            <a:ext cx="238680" cy="203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150" name="TextShape 10"/>
          <p:cNvSpPr txBox="1"/>
          <p:nvPr/>
        </p:nvSpPr>
        <p:spPr>
          <a:xfrm>
            <a:off x="6553080" y="6356520"/>
            <a:ext cx="2133360" cy="364680"/>
          </a:xfrm>
          <a:prstGeom prst="rect">
            <a:avLst/>
          </a:prstGeom>
          <a:noFill/>
          <a:ln>
            <a:noFill/>
          </a:ln>
        </p:spPr>
        <p:txBody>
          <a:bodyPr anchor="ctr"/>
          <a:p>
            <a:pPr algn="r">
              <a:lnSpc>
                <a:spcPct val="100000"/>
              </a:lnSpc>
            </a:pPr>
            <a:fld id="{5077150B-6FA6-4EC5-80BA-2AAC7883CDD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1151" name="Group 11"/>
          <p:cNvGrpSpPr/>
          <p:nvPr/>
        </p:nvGrpSpPr>
        <p:grpSpPr>
          <a:xfrm>
            <a:off x="4964040" y="5111280"/>
            <a:ext cx="2264400" cy="815400"/>
            <a:chOff x="4964040" y="5111280"/>
            <a:chExt cx="2264400" cy="815400"/>
          </a:xfrm>
        </p:grpSpPr>
        <p:grpSp>
          <p:nvGrpSpPr>
            <p:cNvPr id="1152" name="Group 12"/>
            <p:cNvGrpSpPr/>
            <p:nvPr/>
          </p:nvGrpSpPr>
          <p:grpSpPr>
            <a:xfrm>
              <a:off x="4964040" y="5117760"/>
              <a:ext cx="1266840" cy="808920"/>
              <a:chOff x="4964040" y="5117760"/>
              <a:chExt cx="1266840" cy="808920"/>
            </a:xfrm>
          </p:grpSpPr>
          <p:sp>
            <p:nvSpPr>
              <p:cNvPr id="1153" name="CustomShape 13"/>
              <p:cNvSpPr/>
              <p:nvPr/>
            </p:nvSpPr>
            <p:spPr>
              <a:xfrm>
                <a:off x="4964040" y="5470560"/>
                <a:ext cx="71748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pos</a:t>
                </a:r>
                <a:endParaRPr b="0" lang="en-GB" sz="2400" spc="-1" strike="noStrike">
                  <a:latin typeface="Arial"/>
                </a:endParaRPr>
              </a:p>
            </p:txBody>
          </p:sp>
          <p:sp>
            <p:nvSpPr>
              <p:cNvPr id="1154" name="CustomShape 14"/>
              <p:cNvSpPr/>
              <p:nvPr/>
            </p:nvSpPr>
            <p:spPr>
              <a:xfrm>
                <a:off x="5857560" y="5448240"/>
                <a:ext cx="3733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n</a:t>
                </a:r>
                <a:endParaRPr b="0" lang="en-GB" sz="2400" spc="-1" strike="noStrike">
                  <a:latin typeface="Arial"/>
                </a:endParaRPr>
              </a:p>
            </p:txBody>
          </p:sp>
          <p:sp>
            <p:nvSpPr>
              <p:cNvPr id="1155" name="CustomShape 15"/>
              <p:cNvSpPr/>
              <p:nvPr/>
            </p:nvSpPr>
            <p:spPr>
              <a:xfrm flipH="1" flipV="1">
                <a:off x="5211720" y="5117400"/>
                <a:ext cx="208080" cy="44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56" name="CustomShape 16"/>
              <p:cNvSpPr/>
              <p:nvPr/>
            </p:nvSpPr>
            <p:spPr>
              <a:xfrm flipH="1" flipV="1">
                <a:off x="5724720" y="5117400"/>
                <a:ext cx="290520" cy="44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157" name="CustomShape 17"/>
            <p:cNvSpPr/>
            <p:nvPr/>
          </p:nvSpPr>
          <p:spPr>
            <a:xfrm flipH="1" flipV="1">
              <a:off x="6526800" y="5110920"/>
              <a:ext cx="290520" cy="4482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158" name="CustomShape 18"/>
            <p:cNvSpPr/>
            <p:nvPr/>
          </p:nvSpPr>
          <p:spPr>
            <a:xfrm>
              <a:off x="6646320" y="5444280"/>
              <a:ext cx="5821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4f81bd"/>
                  </a:solidFill>
                  <a:latin typeface="Calibri Light"/>
                </a:rPr>
                <a:t>str</a:t>
              </a:r>
              <a:endParaRPr b="0" lang="en-GB" sz="2400" spc="-1" strike="noStrike">
                <a:latin typeface="Arial"/>
              </a:endParaRPr>
            </a:p>
          </p:txBody>
        </p:sp>
      </p:grpSp>
    </p:spTree>
  </p:cSld>
  <p:timing>
    <p:tnLst>
      <p:par>
        <p:cTn id="1715" dur="indefinite" restart="never" nodeType="tmRoot">
          <p:childTnLst>
            <p:seq>
              <p:cTn id="1716" dur="indefinite" nodeType="mainSeq">
                <p:childTnLst>
                  <p:par>
                    <p:cTn id="1717" fill="hold">
                      <p:stCondLst>
                        <p:cond delay="indefinite"/>
                      </p:stCondLst>
                      <p:childTnLst>
                        <p:par>
                          <p:cTn id="1718" fill="hold">
                            <p:stCondLst>
                              <p:cond delay="0"/>
                            </p:stCondLst>
                            <p:childTnLst>
                              <p:par>
                                <p:cTn id="1719" nodeType="clickEffect" fill="hold" presetClass="entr" presetID="1">
                                  <p:stCondLst>
                                    <p:cond delay="0"/>
                                  </p:stCondLst>
                                  <p:childTnLst>
                                    <p:set>
                                      <p:cBhvr>
                                        <p:cTn id="1720" dur="1" fill="hold">
                                          <p:stCondLst>
                                            <p:cond delay="0"/>
                                          </p:stCondLst>
                                        </p:cTn>
                                        <p:tgtEl>
                                          <p:spTgt spid="1144"/>
                                        </p:tgtEl>
                                        <p:attrNameLst>
                                          <p:attrName>style.visibility</p:attrName>
                                        </p:attrNameLst>
                                      </p:cBhvr>
                                      <p:to>
                                        <p:strVal val="visible"/>
                                      </p:to>
                                    </p:set>
                                  </p:childTnLst>
                                </p:cTn>
                              </p:par>
                              <p:par>
                                <p:cTn id="1721" nodeType="withEffect" fill="hold" presetClass="entr" presetID="1">
                                  <p:stCondLst>
                                    <p:cond delay="0"/>
                                  </p:stCondLst>
                                  <p:childTnLst>
                                    <p:set>
                                      <p:cBhvr>
                                        <p:cTn id="1722" dur="1" fill="hold">
                                          <p:stCondLst>
                                            <p:cond delay="0"/>
                                          </p:stCondLst>
                                        </p:cTn>
                                        <p:tgtEl>
                                          <p:spTgt spid="1143"/>
                                        </p:tgtEl>
                                        <p:attrNameLst>
                                          <p:attrName>style.visibility</p:attrName>
                                        </p:attrNameLst>
                                      </p:cBhvr>
                                      <p:to>
                                        <p:strVal val="visible"/>
                                      </p:to>
                                    </p:set>
                                  </p:childTnLst>
                                </p:cTn>
                              </p:par>
                              <p:par>
                                <p:cTn id="1723" nodeType="withEffect" fill="hold" presetClass="entr" presetID="1">
                                  <p:stCondLst>
                                    <p:cond delay="0"/>
                                  </p:stCondLst>
                                  <p:childTnLst>
                                    <p:set>
                                      <p:cBhvr>
                                        <p:cTn id="1724" dur="1" fill="hold">
                                          <p:stCondLst>
                                            <p:cond delay="0"/>
                                          </p:stCondLst>
                                        </p:cTn>
                                        <p:tgtEl>
                                          <p:spTgt spid="1145"/>
                                        </p:tgtEl>
                                        <p:attrNameLst>
                                          <p:attrName>style.visibility</p:attrName>
                                        </p:attrNameLst>
                                      </p:cBhvr>
                                      <p:to>
                                        <p:strVal val="visible"/>
                                      </p:to>
                                    </p:set>
                                  </p:childTnLst>
                                </p:cTn>
                              </p:par>
                            </p:childTnLst>
                          </p:cTn>
                        </p:par>
                      </p:childTnLst>
                    </p:cTn>
                  </p:par>
                  <p:par>
                    <p:cTn id="1725" fill="hold">
                      <p:stCondLst>
                        <p:cond delay="indefinite"/>
                      </p:stCondLst>
                      <p:childTnLst>
                        <p:par>
                          <p:cTn id="1726" fill="hold">
                            <p:stCondLst>
                              <p:cond delay="0"/>
                            </p:stCondLst>
                            <p:childTnLst>
                              <p:par>
                                <p:cTn id="1727" nodeType="clickEffect" fill="hold" presetClass="entr" presetID="1">
                                  <p:stCondLst>
                                    <p:cond delay="0"/>
                                  </p:stCondLst>
                                  <p:childTnLst>
                                    <p:set>
                                      <p:cBhvr>
                                        <p:cTn id="1728" dur="1" fill="hold">
                                          <p:stCondLst>
                                            <p:cond delay="0"/>
                                          </p:stCondLst>
                                        </p:cTn>
                                        <p:tgtEl>
                                          <p:spTgt spid="1151"/>
                                        </p:tgtEl>
                                        <p:attrNameLst>
                                          <p:attrName>style.visibility</p:attrName>
                                        </p:attrNameLst>
                                      </p:cBhvr>
                                      <p:to>
                                        <p:strVal val="visible"/>
                                      </p:to>
                                    </p:set>
                                  </p:childTnLst>
                                </p:cTn>
                              </p:par>
                            </p:childTnLst>
                          </p:cTn>
                        </p:par>
                      </p:childTnLst>
                    </p:cTn>
                  </p:par>
                  <p:par>
                    <p:cTn id="1729" fill="hold">
                      <p:stCondLst>
                        <p:cond delay="indefinite"/>
                      </p:stCondLst>
                      <p:childTnLst>
                        <p:par>
                          <p:cTn id="1730" fill="hold">
                            <p:stCondLst>
                              <p:cond delay="0"/>
                            </p:stCondLst>
                            <p:childTnLst>
                              <p:par>
                                <p:cTn id="1731" nodeType="clickEffect" fill="hold" presetClass="entr" presetID="1">
                                  <p:stCondLst>
                                    <p:cond delay="0"/>
                                  </p:stCondLst>
                                  <p:childTnLst>
                                    <p:set>
                                      <p:cBhvr>
                                        <p:cTn id="1732" dur="1" fill="hold">
                                          <p:stCondLst>
                                            <p:cond delay="0"/>
                                          </p:stCondLst>
                                        </p:cTn>
                                        <p:tgtEl>
                                          <p:spTgt spid="1148"/>
                                        </p:tgtEl>
                                        <p:attrNameLst>
                                          <p:attrName>style.visibility</p:attrName>
                                        </p:attrNameLst>
                                      </p:cBhvr>
                                      <p:to>
                                        <p:strVal val="visible"/>
                                      </p:to>
                                    </p:set>
                                  </p:childTnLst>
                                </p:cTn>
                              </p:par>
                              <p:par>
                                <p:cTn id="1733" nodeType="withEffect" fill="hold" presetClass="entr" presetID="1">
                                  <p:stCondLst>
                                    <p:cond delay="0"/>
                                  </p:stCondLst>
                                  <p:childTnLst>
                                    <p:set>
                                      <p:cBhvr>
                                        <p:cTn id="1734" dur="1" fill="hold">
                                          <p:stCondLst>
                                            <p:cond delay="0"/>
                                          </p:stCondLst>
                                        </p:cTn>
                                        <p:tgtEl>
                                          <p:spTgt spid="1149"/>
                                        </p:tgtEl>
                                        <p:attrNameLst>
                                          <p:attrName>style.visibility</p:attrName>
                                        </p:attrNameLst>
                                      </p:cBhvr>
                                      <p:to>
                                        <p:strVal val="visible"/>
                                      </p:to>
                                    </p:set>
                                  </p:childTnLst>
                                </p:cTn>
                              </p:par>
                              <p:par>
                                <p:cTn id="1735" nodeType="withEffect" fill="hold" presetClass="entr" presetID="1">
                                  <p:stCondLst>
                                    <p:cond delay="0"/>
                                  </p:stCondLst>
                                  <p:childTnLst>
                                    <p:set>
                                      <p:cBhvr>
                                        <p:cTn id="1736" dur="1" fill="hold">
                                          <p:stCondLst>
                                            <p:cond delay="0"/>
                                          </p:stCondLst>
                                        </p:cTn>
                                        <p:tgtEl>
                                          <p:spTgt spid="1146"/>
                                        </p:tgtEl>
                                        <p:attrNameLst>
                                          <p:attrName>style.visibility</p:attrName>
                                        </p:attrNameLst>
                                      </p:cBhvr>
                                      <p:to>
                                        <p:strVal val="visible"/>
                                      </p:to>
                                    </p:set>
                                  </p:childTnLst>
                                </p:cTn>
                              </p:par>
                            </p:childTnLst>
                          </p:cTn>
                        </p:par>
                      </p:childTnLst>
                    </p:cTn>
                  </p:par>
                  <p:par>
                    <p:cTn id="1737" fill="hold">
                      <p:stCondLst>
                        <p:cond delay="indefinite"/>
                      </p:stCondLst>
                      <p:childTnLst>
                        <p:par>
                          <p:cTn id="1738" fill="hold">
                            <p:stCondLst>
                              <p:cond delay="0"/>
                            </p:stCondLst>
                            <p:childTnLst>
                              <p:par>
                                <p:cTn id="1739" nodeType="clickEffect" fill="hold" presetClass="entr" presetID="1">
                                  <p:stCondLst>
                                    <p:cond delay="0"/>
                                  </p:stCondLst>
                                  <p:childTnLst>
                                    <p:set>
                                      <p:cBhvr>
                                        <p:cTn id="1740" dur="1" fill="hold">
                                          <p:stCondLst>
                                            <p:cond delay="0"/>
                                          </p:stCondLst>
                                        </p:cTn>
                                        <p:tgtEl>
                                          <p:spTgt spid="114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a:t>
            </a:r>
            <a:endParaRPr b="0" lang="en-US" sz="4400" spc="-1" strike="noStrike">
              <a:solidFill>
                <a:srgbClr val="000000"/>
              </a:solidFill>
              <a:latin typeface="Calibri Light"/>
            </a:endParaRPr>
          </a:p>
        </p:txBody>
      </p:sp>
      <p:sp>
        <p:nvSpPr>
          <p:cNvPr id="1160" name="CustomShape 2"/>
          <p:cNvSpPr/>
          <p:nvPr/>
        </p:nvSpPr>
        <p:spPr>
          <a:xfrm>
            <a:off x="771120" y="1966680"/>
            <a:ext cx="6258960" cy="25113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s1 = "Cloudy and warm.";</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s2 = "Angel is taking programming.";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t1 = " very";</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t2 = "Nelson";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s1.insert(10, t1)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s2.replace(0, 5, t2)</a:t>
            </a:r>
            <a:r>
              <a:rPr b="0" lang="en-GB" sz="1800" spc="-1" strike="noStrike">
                <a:solidFill>
                  <a:srgbClr val="000000"/>
                </a:solidFill>
                <a:latin typeface="Consolas"/>
                <a:ea typeface="Consolas"/>
              </a:rPr>
              <a:t> &lt;&lt; endl;</a:t>
            </a:r>
            <a:endParaRPr b="0" lang="en-GB" sz="1800" spc="-1" strike="noStrike">
              <a:latin typeface="Arial"/>
            </a:endParaRPr>
          </a:p>
        </p:txBody>
      </p:sp>
      <p:sp>
        <p:nvSpPr>
          <p:cNvPr id="1161" name="CustomShape 3"/>
          <p:cNvSpPr/>
          <p:nvPr/>
        </p:nvSpPr>
        <p:spPr>
          <a:xfrm>
            <a:off x="651960" y="4532040"/>
            <a:ext cx="32277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string_insert_replace.cpp</a:t>
            </a:r>
            <a:endParaRPr b="0" lang="en-GB" sz="1600" spc="-1" strike="noStrike">
              <a:latin typeface="Arial"/>
            </a:endParaRPr>
          </a:p>
        </p:txBody>
      </p:sp>
      <p:sp>
        <p:nvSpPr>
          <p:cNvPr id="1162" name="CustomShape 4"/>
          <p:cNvSpPr/>
          <p:nvPr/>
        </p:nvSpPr>
        <p:spPr>
          <a:xfrm>
            <a:off x="4896360" y="4356360"/>
            <a:ext cx="3681360" cy="17532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Cloudy and very warm.</a:t>
            </a:r>
            <a:endParaRPr b="0" lang="en-GB" sz="1600" spc="-1" strike="noStrike">
              <a:latin typeface="Arial"/>
            </a:endParaRPr>
          </a:p>
          <a:p>
            <a:pPr>
              <a:lnSpc>
                <a:spcPct val="100000"/>
              </a:lnSpc>
            </a:pPr>
            <a:r>
              <a:rPr b="0" lang="en-GB" sz="1600" spc="-1" strike="noStrike">
                <a:solidFill>
                  <a:srgbClr val="000000"/>
                </a:solidFill>
                <a:latin typeface="Consolas"/>
                <a:ea typeface="Consolas"/>
              </a:rPr>
              <a:t>Nelson is taking programming.</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
        <p:nvSpPr>
          <p:cNvPr id="1163" name="CustomShape 5"/>
          <p:cNvSpPr/>
          <p:nvPr/>
        </p:nvSpPr>
        <p:spPr>
          <a:xfrm>
            <a:off x="4863240" y="610992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164" name="TextShape 6"/>
          <p:cNvSpPr txBox="1"/>
          <p:nvPr/>
        </p:nvSpPr>
        <p:spPr>
          <a:xfrm>
            <a:off x="6553080" y="6356520"/>
            <a:ext cx="2133360" cy="364680"/>
          </a:xfrm>
          <a:prstGeom prst="rect">
            <a:avLst/>
          </a:prstGeom>
          <a:noFill/>
          <a:ln>
            <a:noFill/>
          </a:ln>
        </p:spPr>
        <p:txBody>
          <a:bodyPr anchor="ctr"/>
          <a:p>
            <a:pPr algn="r">
              <a:lnSpc>
                <a:spcPct val="100000"/>
              </a:lnSpc>
            </a:pPr>
            <a:fld id="{2D0A11B7-F236-407C-9FE9-1550D6EE02D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41" dur="indefinite" restart="never" nodeType="tmRoot">
          <p:childTnLst>
            <p:seq>
              <p:cTn id="1742" dur="indefinite" nodeType="mainSeq">
                <p:childTnLst>
                  <p:par>
                    <p:cTn id="1743" fill="hold">
                      <p:stCondLst>
                        <p:cond delay="indefinite"/>
                      </p:stCondLst>
                      <p:childTnLst>
                        <p:par>
                          <p:cTn id="1744" fill="hold">
                            <p:stCondLst>
                              <p:cond delay="0"/>
                            </p:stCondLst>
                            <p:childTnLst>
                              <p:par>
                                <p:cTn id="1745" nodeType="clickEffect" fill="hold" presetClass="entr" presetID="1">
                                  <p:stCondLst>
                                    <p:cond delay="0"/>
                                  </p:stCondLst>
                                  <p:childTnLst>
                                    <p:set>
                                      <p:cBhvr>
                                        <p:cTn id="1746" dur="1" fill="hold">
                                          <p:stCondLst>
                                            <p:cond delay="0"/>
                                          </p:stCondLst>
                                        </p:cTn>
                                        <p:tgtEl>
                                          <p:spTgt spid="1160">
                                            <p:txEl>
                                              <p:pRg st="5" end="5"/>
                                            </p:txEl>
                                          </p:spTgt>
                                        </p:tgtEl>
                                        <p:attrNameLst>
                                          <p:attrName>style.visibility</p:attrName>
                                        </p:attrNameLst>
                                      </p:cBhvr>
                                      <p:to>
                                        <p:strVal val="visible"/>
                                      </p:to>
                                    </p:set>
                                  </p:childTnLst>
                                </p:cTn>
                              </p:par>
                            </p:childTnLst>
                          </p:cTn>
                        </p:par>
                      </p:childTnLst>
                    </p:cTn>
                  </p:par>
                  <p:par>
                    <p:cTn id="1747" fill="hold">
                      <p:stCondLst>
                        <p:cond delay="indefinite"/>
                      </p:stCondLst>
                      <p:childTnLst>
                        <p:par>
                          <p:cTn id="1748" fill="hold">
                            <p:stCondLst>
                              <p:cond delay="0"/>
                            </p:stCondLst>
                            <p:childTnLst>
                              <p:par>
                                <p:cTn id="1749" nodeType="clickEffect" fill="hold" presetClass="entr" presetID="1">
                                  <p:stCondLst>
                                    <p:cond delay="0"/>
                                  </p:stCondLst>
                                  <p:childTnLst>
                                    <p:set>
                                      <p:cBhvr>
                                        <p:cTn id="1750" dur="1" fill="hold">
                                          <p:stCondLst>
                                            <p:cond delay="0"/>
                                          </p:stCondLst>
                                        </p:cTn>
                                        <p:tgtEl>
                                          <p:spTgt spid="1162">
                                            <p:txEl>
                                              <p:pRg st="0" end="0"/>
                                            </p:txEl>
                                          </p:spTgt>
                                        </p:tgtEl>
                                        <p:attrNameLst>
                                          <p:attrName>style.visibility</p:attrName>
                                        </p:attrNameLst>
                                      </p:cBhvr>
                                      <p:to>
                                        <p:strVal val="visible"/>
                                      </p:to>
                                    </p:set>
                                  </p:childTnLst>
                                </p:cTn>
                              </p:par>
                            </p:childTnLst>
                          </p:cTn>
                        </p:par>
                      </p:childTnLst>
                    </p:cTn>
                  </p:par>
                  <p:par>
                    <p:cTn id="1751" fill="hold">
                      <p:stCondLst>
                        <p:cond delay="indefinite"/>
                      </p:stCondLst>
                      <p:childTnLst>
                        <p:par>
                          <p:cTn id="1752" fill="hold">
                            <p:stCondLst>
                              <p:cond delay="0"/>
                            </p:stCondLst>
                            <p:childTnLst>
                              <p:par>
                                <p:cTn id="1753" nodeType="clickEffect" fill="hold" presetClass="entr" presetID="1">
                                  <p:stCondLst>
                                    <p:cond delay="0"/>
                                  </p:stCondLst>
                                  <p:childTnLst>
                                    <p:set>
                                      <p:cBhvr>
                                        <p:cTn id="1754" dur="1" fill="hold">
                                          <p:stCondLst>
                                            <p:cond delay="0"/>
                                          </p:stCondLst>
                                        </p:cTn>
                                        <p:tgtEl>
                                          <p:spTgt spid="1160">
                                            <p:txEl>
                                              <p:pRg st="6" end="6"/>
                                            </p:txEl>
                                          </p:spTgt>
                                        </p:tgtEl>
                                        <p:attrNameLst>
                                          <p:attrName>style.visibility</p:attrName>
                                        </p:attrNameLst>
                                      </p:cBhvr>
                                      <p:to>
                                        <p:strVal val="visible"/>
                                      </p:to>
                                    </p:set>
                                  </p:childTnLst>
                                </p:cTn>
                              </p:par>
                            </p:childTnLst>
                          </p:cTn>
                        </p:par>
                      </p:childTnLst>
                    </p:cTn>
                  </p:par>
                  <p:par>
                    <p:cTn id="1755" fill="hold">
                      <p:stCondLst>
                        <p:cond delay="indefinite"/>
                      </p:stCondLst>
                      <p:childTnLst>
                        <p:par>
                          <p:cTn id="1756" fill="hold">
                            <p:stCondLst>
                              <p:cond delay="0"/>
                            </p:stCondLst>
                            <p:childTnLst>
                              <p:par>
                                <p:cTn id="1757" nodeType="clickEffect" fill="hold" presetClass="entr" presetID="1">
                                  <p:stCondLst>
                                    <p:cond delay="0"/>
                                  </p:stCondLst>
                                  <p:childTnLst>
                                    <p:set>
                                      <p:cBhvr>
                                        <p:cTn id="1758" dur="1" fill="hold">
                                          <p:stCondLst>
                                            <p:cond delay="0"/>
                                          </p:stCondLst>
                                        </p:cTn>
                                        <p:tgtEl>
                                          <p:spTgt spid="1162">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Programming Problems</a:t>
            </a:r>
            <a:endParaRPr b="0" lang="en-US" sz="4000" spc="-1" strike="noStrike">
              <a:solidFill>
                <a:srgbClr val="000000"/>
              </a:solidFill>
              <a:latin typeface="Calibri Light"/>
            </a:endParaRPr>
          </a:p>
        </p:txBody>
      </p:sp>
      <p:sp>
        <p:nvSpPr>
          <p:cNvPr id="1166"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1167" name="TextShape 3"/>
          <p:cNvSpPr txBox="1"/>
          <p:nvPr/>
        </p:nvSpPr>
        <p:spPr>
          <a:xfrm>
            <a:off x="6553080" y="6356520"/>
            <a:ext cx="2133360" cy="364680"/>
          </a:xfrm>
          <a:prstGeom prst="rect">
            <a:avLst/>
          </a:prstGeom>
          <a:noFill/>
          <a:ln>
            <a:noFill/>
          </a:ln>
        </p:spPr>
        <p:txBody>
          <a:bodyPr anchor="ctr"/>
          <a:p>
            <a:pPr algn="r">
              <a:lnSpc>
                <a:spcPct val="100000"/>
              </a:lnSpc>
            </a:pPr>
            <a:fld id="{AE574A60-FF70-4C1D-A820-11B4020175C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59" dur="indefinite" restart="never" nodeType="tmRoot">
          <p:childTnLst>
            <p:seq>
              <p:cTn id="1760"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Programming Problems 10-12</a:t>
            </a:r>
            <a:endParaRPr b="0" lang="en-US" sz="4400" spc="-1" strike="noStrike">
              <a:solidFill>
                <a:srgbClr val="000000"/>
              </a:solidFill>
              <a:latin typeface="Calibri Light"/>
            </a:endParaRPr>
          </a:p>
        </p:txBody>
      </p:sp>
      <p:sp>
        <p:nvSpPr>
          <p:cNvPr id="1169" name="TextShape 2"/>
          <p:cNvSpPr txBox="1"/>
          <p:nvPr/>
        </p:nvSpPr>
        <p:spPr>
          <a:xfrm>
            <a:off x="457200" y="1600200"/>
            <a:ext cx="8229240" cy="4525560"/>
          </a:xfrm>
          <a:prstGeom prst="rect">
            <a:avLst/>
          </a:prstGeom>
          <a:noFill/>
          <a:ln>
            <a:noFill/>
          </a:ln>
        </p:spPr>
        <p:txBody>
          <a:bodyPr>
            <a:normAutofit/>
          </a:bodyPr>
          <a:p>
            <a:pPr marL="514440" indent="-514080">
              <a:lnSpc>
                <a:spcPct val="100000"/>
              </a:lnSpc>
              <a:spcBef>
                <a:spcPts val="561"/>
              </a:spcBef>
              <a:buClr>
                <a:srgbClr val="000000"/>
              </a:buClr>
              <a:buFont typeface="Calibri"/>
              <a:buAutoNum type="arabicPeriod" startAt="10"/>
            </a:pPr>
            <a:r>
              <a:rPr b="0" lang="en-US" sz="2800" spc="-1" strike="noStrike">
                <a:solidFill>
                  <a:srgbClr val="000000"/>
                </a:solidFill>
                <a:latin typeface="Calibri Light"/>
                <a:ea typeface="Calibri Light"/>
              </a:rPr>
              <a:t>Write a program that finds the positions of ALL occurrences of a substring in a string, starting from the first occurrence to the last occurrence.</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514440" indent="-514080">
              <a:lnSpc>
                <a:spcPct val="100000"/>
              </a:lnSpc>
              <a:spcBef>
                <a:spcPts val="561"/>
              </a:spcBef>
              <a:buClr>
                <a:srgbClr val="000000"/>
              </a:buClr>
              <a:buFont typeface="Calibri"/>
              <a:buAutoNum type="arabicPeriod" startAt="10"/>
            </a:pPr>
            <a:r>
              <a:rPr b="0" lang="en-US" sz="2800" spc="-1" strike="noStrike">
                <a:solidFill>
                  <a:srgbClr val="000000"/>
                </a:solidFill>
                <a:latin typeface="Calibri Light"/>
                <a:ea typeface="Calibri Light"/>
              </a:rPr>
              <a:t>Write a program that finds the positions of ALL occurrences of a substring in a string, starting from the last occurrence to the first occurrence.</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514440" indent="-514080">
              <a:lnSpc>
                <a:spcPct val="120000"/>
              </a:lnSpc>
              <a:spcBef>
                <a:spcPts val="561"/>
              </a:spcBef>
              <a:buClr>
                <a:srgbClr val="000000"/>
              </a:buClr>
              <a:buFont typeface="Calibri"/>
              <a:buAutoNum type="arabicPeriod" startAt="10"/>
            </a:pPr>
            <a:r>
              <a:rPr b="0" lang="en-US" sz="2800" spc="-1" strike="noStrike">
                <a:solidFill>
                  <a:srgbClr val="000000"/>
                </a:solidFill>
                <a:latin typeface="Calibri Light"/>
                <a:ea typeface="Calibri Light"/>
              </a:rPr>
              <a:t>Modify the program “palindrome.cpp” on this slide so the input text may contain spaces and also uppercase/lowercase letters.  For example, “Was it a car or a cat I saw” should be considered a palindrome.</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1170" name="TextShape 3"/>
          <p:cNvSpPr txBox="1"/>
          <p:nvPr/>
        </p:nvSpPr>
        <p:spPr>
          <a:xfrm>
            <a:off x="6553080" y="6356520"/>
            <a:ext cx="2133360" cy="364680"/>
          </a:xfrm>
          <a:prstGeom prst="rect">
            <a:avLst/>
          </a:prstGeom>
          <a:noFill/>
          <a:ln>
            <a:noFill/>
          </a:ln>
        </p:spPr>
        <p:txBody>
          <a:bodyPr anchor="ctr"/>
          <a:p>
            <a:pPr algn="r">
              <a:lnSpc>
                <a:spcPct val="100000"/>
              </a:lnSpc>
            </a:pPr>
            <a:fld id="{32C6EEF6-7EBD-428C-9A65-37935988D5D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61" dur="indefinite" restart="never" nodeType="tmRoot">
          <p:childTnLst>
            <p:seq>
              <p:cTn id="1762"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13</a:t>
            </a:r>
            <a:endParaRPr b="0" lang="en-US" sz="4400" spc="-1" strike="noStrike">
              <a:solidFill>
                <a:srgbClr val="000000"/>
              </a:solidFill>
              <a:latin typeface="Calibri Light"/>
            </a:endParaRPr>
          </a:p>
        </p:txBody>
      </p:sp>
      <p:sp>
        <p:nvSpPr>
          <p:cNvPr id="1172"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Write a program that determines the length of a string by using for loop. DO NOT use any functions provided by &lt;string&gt;.</a:t>
            </a:r>
            <a:endParaRPr b="0" lang="en-US" sz="2800" spc="-1" strike="noStrike">
              <a:solidFill>
                <a:srgbClr val="000000"/>
              </a:solidFill>
              <a:latin typeface="Calibri Light"/>
            </a:endParaRPr>
          </a:p>
          <a:p>
            <a:pPr>
              <a:lnSpc>
                <a:spcPct val="100000"/>
              </a:lnSpc>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1173" name="TextShape 3"/>
          <p:cNvSpPr txBox="1"/>
          <p:nvPr/>
        </p:nvSpPr>
        <p:spPr>
          <a:xfrm>
            <a:off x="6553080" y="6356520"/>
            <a:ext cx="2133360" cy="364680"/>
          </a:xfrm>
          <a:prstGeom prst="rect">
            <a:avLst/>
          </a:prstGeom>
          <a:noFill/>
          <a:ln>
            <a:noFill/>
          </a:ln>
        </p:spPr>
        <p:txBody>
          <a:bodyPr anchor="ctr"/>
          <a:p>
            <a:pPr algn="r">
              <a:lnSpc>
                <a:spcPct val="100000"/>
              </a:lnSpc>
            </a:pPr>
            <a:fld id="{94AC69CF-9E46-474A-90BA-C6CE5A4BA57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74"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1763" dur="indefinite" restart="never" nodeType="tmRoot">
          <p:childTnLst>
            <p:seq>
              <p:cTn id="1764"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14</a:t>
            </a:r>
            <a:endParaRPr b="0" lang="en-US" sz="4400" spc="-1" strike="noStrike">
              <a:solidFill>
                <a:srgbClr val="000000"/>
              </a:solidFill>
              <a:latin typeface="Calibri Light"/>
            </a:endParaRPr>
          </a:p>
        </p:txBody>
      </p:sp>
      <p:sp>
        <p:nvSpPr>
          <p:cNvPr id="1176" name="TextShape 2"/>
          <p:cNvSpPr txBox="1"/>
          <p:nvPr/>
        </p:nvSpPr>
        <p:spPr>
          <a:xfrm>
            <a:off x="457200" y="2984760"/>
            <a:ext cx="8229240" cy="3541680"/>
          </a:xfrm>
          <a:prstGeom prst="rect">
            <a:avLst/>
          </a:prstGeom>
          <a:noFill/>
          <a:ln>
            <a:noFill/>
          </a:ln>
        </p:spPr>
        <p:txBody>
          <a:bodyPr>
            <a:normAutofit/>
          </a:bodyPr>
          <a:p>
            <a:pPr>
              <a:lnSpc>
                <a:spcPct val="100000"/>
              </a:lnSpc>
              <a:spcBef>
                <a:spcPts val="360"/>
              </a:spcBef>
            </a:pPr>
            <a:r>
              <a:rPr b="0" lang="en-US" sz="1800" spc="-1" strike="noStrike">
                <a:solidFill>
                  <a:srgbClr val="000000"/>
                </a:solidFill>
                <a:latin typeface="Calibri Light"/>
                <a:ea typeface="Calibri Light"/>
              </a:rPr>
              <a:t>Your task is to implement the </a:t>
            </a:r>
            <a:r>
              <a:rPr b="0" lang="en-US" sz="1800" spc="-1" strike="noStrike">
                <a:solidFill>
                  <a:srgbClr val="000000"/>
                </a:solidFill>
                <a:latin typeface="Menlo"/>
                <a:ea typeface="Menlo"/>
              </a:rPr>
              <a:t>replaceAll</a:t>
            </a:r>
            <a:r>
              <a:rPr b="0" lang="en-US" sz="1800" spc="-1" strike="noStrike">
                <a:solidFill>
                  <a:srgbClr val="000000"/>
                </a:solidFill>
                <a:latin typeface="Calibri Light"/>
                <a:ea typeface="Calibri Light"/>
              </a:rPr>
              <a:t> function so that it will update the string input by replacing all occurrences of from by the string in to. Here is a sample input (in blu) and output of the program: </a:t>
            </a:r>
            <a:br/>
            <a:endParaRPr b="0" lang="en-US" sz="1800" spc="-1" strike="noStrike">
              <a:solidFill>
                <a:srgbClr val="000000"/>
              </a:solidFill>
              <a:latin typeface="Calibri Light"/>
            </a:endParaRPr>
          </a:p>
          <a:p>
            <a:pPr>
              <a:lnSpc>
                <a:spcPct val="100000"/>
              </a:lnSpc>
              <a:spcBef>
                <a:spcPts val="320"/>
              </a:spcBef>
            </a:pPr>
            <a:r>
              <a:rPr b="0" lang="en-US" sz="1600" spc="-1" strike="noStrike">
                <a:solidFill>
                  <a:srgbClr val="31859c"/>
                </a:solidFill>
                <a:latin typeface="Menlo"/>
                <a:ea typeface="Menlo"/>
              </a:rPr>
              <a:t>I study at HKU; I love HKU!</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Before replace:</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I study at HKU; I love HKU!</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After replace:</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I study at The University of Hong Kong; I love The University of Hong Kong!</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After replace:</a:t>
            </a:r>
            <a:endParaRPr b="0" lang="en-US" sz="1600" spc="-1" strike="noStrike">
              <a:solidFill>
                <a:srgbClr val="000000"/>
              </a:solidFill>
              <a:latin typeface="Calibri Light"/>
            </a:endParaRPr>
          </a:p>
          <a:p>
            <a:pPr>
              <a:lnSpc>
                <a:spcPct val="100000"/>
              </a:lnSpc>
              <a:spcBef>
                <a:spcPts val="320"/>
              </a:spcBef>
            </a:pPr>
            <a:r>
              <a:rPr b="0" lang="en-US" sz="1600" spc="-1" strike="noStrike">
                <a:solidFill>
                  <a:srgbClr val="000000"/>
                </a:solidFill>
                <a:latin typeface="Menlo"/>
                <a:ea typeface="Menlo"/>
              </a:rPr>
              <a:t>I study at H.K.U.; I love H.K.U.!</a:t>
            </a:r>
            <a:endParaRPr b="0" lang="en-US" sz="1600" spc="-1" strike="noStrike">
              <a:solidFill>
                <a:srgbClr val="000000"/>
              </a:solidFill>
              <a:latin typeface="Calibri Light"/>
            </a:endParaRPr>
          </a:p>
          <a:p>
            <a:pPr>
              <a:lnSpc>
                <a:spcPct val="100000"/>
              </a:lnSpc>
              <a:spcBef>
                <a:spcPts val="561"/>
              </a:spcBef>
            </a:pPr>
            <a:endParaRPr b="0" lang="en-US" sz="1600" spc="-1" strike="noStrike">
              <a:solidFill>
                <a:srgbClr val="000000"/>
              </a:solidFill>
              <a:latin typeface="Calibri Light"/>
            </a:endParaRPr>
          </a:p>
        </p:txBody>
      </p:sp>
      <p:sp>
        <p:nvSpPr>
          <p:cNvPr id="1177" name="TextShape 3"/>
          <p:cNvSpPr txBox="1"/>
          <p:nvPr/>
        </p:nvSpPr>
        <p:spPr>
          <a:xfrm>
            <a:off x="6553080" y="6356520"/>
            <a:ext cx="2133360" cy="364680"/>
          </a:xfrm>
          <a:prstGeom prst="rect">
            <a:avLst/>
          </a:prstGeom>
          <a:noFill/>
          <a:ln>
            <a:noFill/>
          </a:ln>
        </p:spPr>
        <p:txBody>
          <a:bodyPr anchor="ctr"/>
          <a:p>
            <a:pPr algn="r">
              <a:lnSpc>
                <a:spcPct val="100000"/>
              </a:lnSpc>
            </a:pPr>
            <a:fld id="{AD0CE05C-628C-4138-882D-567B9AC8CAA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78" name="CustomShape 4"/>
          <p:cNvSpPr/>
          <p:nvPr/>
        </p:nvSpPr>
        <p:spPr>
          <a:xfrm>
            <a:off x="0" y="2384280"/>
            <a:ext cx="9143640" cy="360"/>
          </a:xfrm>
          <a:prstGeom prst="rect">
            <a:avLst/>
          </a:prstGeom>
          <a:noFill/>
          <a:ln>
            <a:noFill/>
          </a:ln>
        </p:spPr>
        <p:style>
          <a:lnRef idx="0"/>
          <a:fillRef idx="0"/>
          <a:effectRef idx="0"/>
          <a:fontRef idx="minor"/>
        </p:style>
      </p:sp>
      <p:pic>
        <p:nvPicPr>
          <p:cNvPr id="1179" name="Picture 8" descr=""/>
          <p:cNvPicPr/>
          <p:nvPr/>
        </p:nvPicPr>
        <p:blipFill>
          <a:blip r:embed="rId1"/>
          <a:stretch/>
        </p:blipFill>
        <p:spPr>
          <a:xfrm>
            <a:off x="4133880" y="136440"/>
            <a:ext cx="4838040" cy="2810520"/>
          </a:xfrm>
          <a:prstGeom prst="rect">
            <a:avLst/>
          </a:prstGeom>
          <a:ln>
            <a:noFill/>
          </a:ln>
        </p:spPr>
      </p:pic>
    </p:spTree>
  </p:cSld>
  <p:timing>
    <p:tnLst>
      <p:par>
        <p:cTn id="1765" dur="indefinite" restart="never" nodeType="tmRoot">
          <p:childTnLst>
            <p:seq>
              <p:cTn id="1766"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15</a:t>
            </a:r>
            <a:endParaRPr b="0" lang="en-US" sz="4400" spc="-1" strike="noStrike">
              <a:solidFill>
                <a:srgbClr val="000000"/>
              </a:solidFill>
              <a:latin typeface="Calibri Light"/>
            </a:endParaRPr>
          </a:p>
        </p:txBody>
      </p:sp>
      <p:sp>
        <p:nvSpPr>
          <p:cNvPr id="1181"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Consider the following program:</a:t>
            </a:r>
            <a:endParaRPr b="0" lang="en-US" sz="2800" spc="-1" strike="noStrike">
              <a:solidFill>
                <a:srgbClr val="000000"/>
              </a:solidFill>
              <a:latin typeface="Calibri Light"/>
            </a:endParaRPr>
          </a:p>
        </p:txBody>
      </p:sp>
      <p:sp>
        <p:nvSpPr>
          <p:cNvPr id="1182" name="TextShape 3"/>
          <p:cNvSpPr txBox="1"/>
          <p:nvPr/>
        </p:nvSpPr>
        <p:spPr>
          <a:xfrm>
            <a:off x="6553080" y="6356520"/>
            <a:ext cx="2133360" cy="364680"/>
          </a:xfrm>
          <a:prstGeom prst="rect">
            <a:avLst/>
          </a:prstGeom>
          <a:noFill/>
          <a:ln>
            <a:noFill/>
          </a:ln>
        </p:spPr>
        <p:txBody>
          <a:bodyPr anchor="ctr"/>
          <a:p>
            <a:pPr algn="r">
              <a:lnSpc>
                <a:spcPct val="100000"/>
              </a:lnSpc>
            </a:pPr>
            <a:fld id="{2BB5EE9F-6431-4E8E-991D-E76B41FC1DD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1183" name="Picture 4" descr=""/>
          <p:cNvPicPr/>
          <p:nvPr/>
        </p:nvPicPr>
        <p:blipFill>
          <a:blip r:embed="rId1"/>
          <a:stretch/>
        </p:blipFill>
        <p:spPr>
          <a:xfrm>
            <a:off x="1336680" y="2246040"/>
            <a:ext cx="6603120" cy="3755160"/>
          </a:xfrm>
          <a:prstGeom prst="rect">
            <a:avLst/>
          </a:prstGeom>
          <a:ln>
            <a:noFill/>
          </a:ln>
        </p:spPr>
      </p:pic>
    </p:spTree>
  </p:cSld>
  <p:timing>
    <p:tnLst>
      <p:par>
        <p:cTn id="1767" dur="indefinite" restart="never" nodeType="tmRoot">
          <p:childTnLst>
            <p:seq>
              <p:cTn id="176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Indexes of </a:t>
            </a:r>
            <a:r>
              <a:rPr b="0" lang="en-US" sz="4400" spc="-1" strike="noStrike">
                <a:solidFill>
                  <a:srgbClr val="000000"/>
                </a:solidFill>
                <a:latin typeface="Avenir Next"/>
                <a:ea typeface="Avenir Next"/>
              </a:rPr>
              <a:t>Array Elements</a:t>
            </a:r>
            <a:endParaRPr b="0" lang="en-US" sz="4400" spc="-1" strike="noStrike">
              <a:solidFill>
                <a:srgbClr val="000000"/>
              </a:solidFill>
              <a:latin typeface="Calibri Light"/>
            </a:endParaRPr>
          </a:p>
        </p:txBody>
      </p:sp>
      <p:sp>
        <p:nvSpPr>
          <p:cNvPr id="250" name="TextShape 2"/>
          <p:cNvSpPr txBox="1"/>
          <p:nvPr/>
        </p:nvSpPr>
        <p:spPr>
          <a:xfrm>
            <a:off x="457200" y="1497600"/>
            <a:ext cx="8229240" cy="46281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Array indexes always </a:t>
            </a:r>
            <a:r>
              <a:rPr b="0" lang="en-US" sz="2800" spc="-1" strike="noStrike">
                <a:solidFill>
                  <a:srgbClr val="e46c0a"/>
                </a:solidFill>
                <a:latin typeface="Calibri Light"/>
                <a:ea typeface="Calibri Light"/>
              </a:rPr>
              <a:t>start from zero </a:t>
            </a:r>
            <a:r>
              <a:rPr b="0" lang="en-US" sz="2800" spc="-1" strike="noStrike">
                <a:solidFill>
                  <a:srgbClr val="000000"/>
                </a:solidFill>
                <a:latin typeface="Calibri Light"/>
                <a:ea typeface="Calibri Light"/>
              </a:rPr>
              <a:t>and end with the integer that is </a:t>
            </a:r>
            <a:r>
              <a:rPr b="0" lang="en-US" sz="2800" spc="-1" strike="noStrike">
                <a:solidFill>
                  <a:srgbClr val="e46c0a"/>
                </a:solidFill>
                <a:latin typeface="Calibri Light"/>
                <a:ea typeface="Calibri Light"/>
              </a:rPr>
              <a:t>one less than the size </a:t>
            </a:r>
            <a:r>
              <a:rPr b="0" lang="en-US" sz="2800" spc="-1" strike="noStrike">
                <a:solidFill>
                  <a:srgbClr val="000000"/>
                </a:solidFill>
                <a:latin typeface="Calibri Light"/>
                <a:ea typeface="Calibri Light"/>
              </a:rPr>
              <a:t>of the array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251" name="TextShape 3"/>
          <p:cNvSpPr txBox="1"/>
          <p:nvPr/>
        </p:nvSpPr>
        <p:spPr>
          <a:xfrm>
            <a:off x="6553080" y="6356520"/>
            <a:ext cx="2133360" cy="364680"/>
          </a:xfrm>
          <a:prstGeom prst="rect">
            <a:avLst/>
          </a:prstGeom>
          <a:noFill/>
          <a:ln>
            <a:noFill/>
          </a:ln>
        </p:spPr>
        <p:txBody>
          <a:bodyPr anchor="ctr"/>
          <a:p>
            <a:pPr algn="r">
              <a:lnSpc>
                <a:spcPct val="100000"/>
              </a:lnSpc>
            </a:pPr>
            <a:fld id="{CB0F13C8-DD05-4075-B979-98D87A81650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252" name="Table 4"/>
          <p:cNvGraphicFramePr/>
          <p:nvPr/>
        </p:nvGraphicFramePr>
        <p:xfrm>
          <a:off x="490320" y="2733480"/>
          <a:ext cx="4063680" cy="370440"/>
        </p:xfrm>
        <a:graphic>
          <a:graphicData uri="http://schemas.openxmlformats.org/drawingml/2006/table">
            <a:tbl>
              <a:tblPr/>
              <a:tblGrid>
                <a:gridCol w="677160"/>
                <a:gridCol w="677160"/>
                <a:gridCol w="677160"/>
                <a:gridCol w="677160"/>
                <a:gridCol w="677160"/>
                <a:gridCol w="677880"/>
              </a:tblGrid>
              <a:tr h="561240">
                <a:tc>
                  <a:txBody>
                    <a:bodyPr anchor="ctr"/>
                    <a:p>
                      <a:pPr algn="ctr">
                        <a:lnSpc>
                          <a:spcPct val="100000"/>
                        </a:lnSpc>
                      </a:pPr>
                      <a:r>
                        <a:rPr b="0" lang="en-GB" sz="1600" spc="-1" strike="noStrike">
                          <a:solidFill>
                            <a:srgbClr val="000000"/>
                          </a:solidFill>
                          <a:latin typeface="Calibri Light"/>
                        </a:rPr>
                        <a:t>-46</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nchor="ctr"/>
                    <a:p>
                      <a:pPr algn="ctr">
                        <a:lnSpc>
                          <a:spcPct val="100000"/>
                        </a:lnSpc>
                      </a:pPr>
                      <a:r>
                        <a:rPr b="0" lang="en-GB" sz="1600" spc="-1" strike="noStrike">
                          <a:solidFill>
                            <a:srgbClr val="000000"/>
                          </a:solidFill>
                          <a:latin typeface="Calibri Light"/>
                        </a:rPr>
                        <a:t>7</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nchor="ctr"/>
                    <a:p>
                      <a:pPr algn="ctr">
                        <a:lnSpc>
                          <a:spcPct val="100000"/>
                        </a:lnSpc>
                      </a:pPr>
                      <a:r>
                        <a:rPr b="0" lang="en-GB" sz="1600" spc="-1" strike="noStrike">
                          <a:solidFill>
                            <a:srgbClr val="000000"/>
                          </a:solidFill>
                          <a:latin typeface="Calibri Light"/>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nchor="ctr"/>
                    <a:p>
                      <a:pPr algn="ctr">
                        <a:lnSpc>
                          <a:spcPct val="100000"/>
                        </a:lnSpc>
                      </a:pPr>
                      <a:r>
                        <a:rPr b="0" lang="en-GB" sz="1600" spc="-1" strike="noStrike">
                          <a:solidFill>
                            <a:srgbClr val="000000"/>
                          </a:solidFill>
                          <a:latin typeface="Calibri Light"/>
                        </a:rPr>
                        <a:t>23</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nchor="ctr"/>
                    <a:p>
                      <a:pPr algn="ctr">
                        <a:lnSpc>
                          <a:spcPct val="100000"/>
                        </a:lnSpc>
                      </a:pPr>
                      <a:r>
                        <a:rPr b="0" lang="en-GB" sz="1600" spc="-1" strike="noStrike">
                          <a:solidFill>
                            <a:srgbClr val="000000"/>
                          </a:solidFill>
                          <a:latin typeface="Calibri Light"/>
                        </a:rPr>
                        <a:t>2048</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c>
                  <a:txBody>
                    <a:bodyPr anchor="ctr"/>
                    <a:p>
                      <a:pPr algn="ctr">
                        <a:lnSpc>
                          <a:spcPct val="100000"/>
                        </a:lnSpc>
                      </a:pPr>
                      <a:r>
                        <a:rPr b="0" lang="en-GB" sz="1600" spc="-1" strike="noStrike">
                          <a:solidFill>
                            <a:srgbClr val="000000"/>
                          </a:solidFill>
                          <a:latin typeface="Calibri Light"/>
                        </a:rPr>
                        <a:t>-2</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b7dee8"/>
                    </a:solidFill>
                  </a:tcPr>
                </a:tc>
              </a:tr>
            </a:tbl>
          </a:graphicData>
        </a:graphic>
      </p:graphicFrame>
      <p:sp>
        <p:nvSpPr>
          <p:cNvPr id="253" name="CustomShape 5"/>
          <p:cNvSpPr/>
          <p:nvPr/>
        </p:nvSpPr>
        <p:spPr>
          <a:xfrm>
            <a:off x="54072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c[0]</a:t>
            </a:r>
            <a:endParaRPr b="0" lang="en-GB" sz="1600" spc="-1" strike="noStrike">
              <a:latin typeface="Arial"/>
            </a:endParaRPr>
          </a:p>
        </p:txBody>
      </p:sp>
      <p:sp>
        <p:nvSpPr>
          <p:cNvPr id="254" name="CustomShape 6"/>
          <p:cNvSpPr/>
          <p:nvPr/>
        </p:nvSpPr>
        <p:spPr>
          <a:xfrm>
            <a:off x="121248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c[1]</a:t>
            </a:r>
            <a:endParaRPr b="0" lang="en-GB" sz="1600" spc="-1" strike="noStrike">
              <a:latin typeface="Arial"/>
            </a:endParaRPr>
          </a:p>
        </p:txBody>
      </p:sp>
      <p:sp>
        <p:nvSpPr>
          <p:cNvPr id="255" name="CustomShape 7"/>
          <p:cNvSpPr/>
          <p:nvPr/>
        </p:nvSpPr>
        <p:spPr>
          <a:xfrm>
            <a:off x="193104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c[2]</a:t>
            </a:r>
            <a:endParaRPr b="0" lang="en-GB" sz="1600" spc="-1" strike="noStrike">
              <a:latin typeface="Arial"/>
            </a:endParaRPr>
          </a:p>
        </p:txBody>
      </p:sp>
      <p:sp>
        <p:nvSpPr>
          <p:cNvPr id="256" name="CustomShape 8"/>
          <p:cNvSpPr/>
          <p:nvPr/>
        </p:nvSpPr>
        <p:spPr>
          <a:xfrm>
            <a:off x="260316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c[3]</a:t>
            </a:r>
            <a:endParaRPr b="0" lang="en-GB" sz="1600" spc="-1" strike="noStrike">
              <a:latin typeface="Arial"/>
            </a:endParaRPr>
          </a:p>
        </p:txBody>
      </p:sp>
      <p:sp>
        <p:nvSpPr>
          <p:cNvPr id="257" name="CustomShape 9"/>
          <p:cNvSpPr/>
          <p:nvPr/>
        </p:nvSpPr>
        <p:spPr>
          <a:xfrm>
            <a:off x="327528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c[4]</a:t>
            </a:r>
            <a:endParaRPr b="0" lang="en-GB" sz="1600" spc="-1" strike="noStrike">
              <a:latin typeface="Arial"/>
            </a:endParaRPr>
          </a:p>
        </p:txBody>
      </p:sp>
      <p:sp>
        <p:nvSpPr>
          <p:cNvPr id="258" name="CustomShape 10"/>
          <p:cNvSpPr/>
          <p:nvPr/>
        </p:nvSpPr>
        <p:spPr>
          <a:xfrm>
            <a:off x="3947400" y="2414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c[5]</a:t>
            </a:r>
            <a:endParaRPr b="0" lang="en-GB" sz="1600" spc="-1" strike="noStrike">
              <a:latin typeface="Arial"/>
            </a:endParaRPr>
          </a:p>
        </p:txBody>
      </p:sp>
      <p:sp>
        <p:nvSpPr>
          <p:cNvPr id="259" name="CustomShape 11"/>
          <p:cNvSpPr/>
          <p:nvPr/>
        </p:nvSpPr>
        <p:spPr>
          <a:xfrm>
            <a:off x="4642200" y="2519640"/>
            <a:ext cx="4501440" cy="81972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c is </a:t>
            </a:r>
            <a:r>
              <a:rPr b="0" lang="en-GB" sz="1600" spc="-1" strike="noStrike">
                <a:solidFill>
                  <a:srgbClr val="000000"/>
                </a:solidFill>
                <a:latin typeface="Calibri Light"/>
                <a:ea typeface="Avenir Next Condensed"/>
              </a:rPr>
              <a:t>6</a:t>
            </a:r>
            <a:br/>
            <a:r>
              <a:rPr b="0" lang="en-GB" sz="1600" spc="-1" strike="noStrike">
                <a:solidFill>
                  <a:srgbClr val="000000"/>
                </a:solidFill>
                <a:latin typeface="Avenir Next Condensed"/>
                <a:ea typeface="Avenir Next Condensed"/>
              </a:rPr>
              <a:t>elements are</a:t>
            </a:r>
            <a:r>
              <a:rPr b="0" lang="en-GB" sz="1600" spc="-1" strike="noStrike">
                <a:solidFill>
                  <a:srgbClr val="000000"/>
                </a:solidFill>
                <a:latin typeface="Calibri Light"/>
                <a:ea typeface="Avenir Next Condensed"/>
              </a:rPr>
              <a:t> </a:t>
            </a:r>
            <a:r>
              <a:rPr b="0" lang="en-GB" sz="1600" spc="-1" strike="noStrike">
                <a:solidFill>
                  <a:srgbClr val="000000"/>
                </a:solidFill>
                <a:latin typeface="Consolas"/>
                <a:ea typeface="Consolas"/>
              </a:rPr>
              <a:t>c[0]</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c[1]</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c[2]</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c[3]</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c[4]</a:t>
            </a:r>
            <a:r>
              <a:rPr b="0" lang="en-GB" sz="1600" spc="-1" strike="noStrike">
                <a:solidFill>
                  <a:srgbClr val="000000"/>
                </a:solidFill>
                <a:latin typeface="Avenir Next Condensed"/>
                <a:ea typeface="Avenir Next Condensed"/>
              </a:rPr>
              <a:t>, </a:t>
            </a:r>
            <a:r>
              <a:rPr b="0" lang="en-GB" sz="1600" spc="-1" strike="noStrike">
                <a:solidFill>
                  <a:srgbClr val="000000"/>
                </a:solidFill>
                <a:latin typeface="Consolas"/>
                <a:ea typeface="Consolas"/>
              </a:rPr>
              <a:t>c[5]</a:t>
            </a:r>
            <a:endParaRPr b="0" lang="en-GB" sz="1600" spc="-1" strike="noStrike">
              <a:latin typeface="Arial"/>
            </a:endParaRPr>
          </a:p>
        </p:txBody>
      </p:sp>
      <p:sp>
        <p:nvSpPr>
          <p:cNvPr id="260" name="CustomShape 12"/>
          <p:cNvSpPr/>
          <p:nvPr/>
        </p:nvSpPr>
        <p:spPr>
          <a:xfrm>
            <a:off x="1766160" y="4207680"/>
            <a:ext cx="5164200" cy="23688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c[1] = 100;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a:t>
            </a:r>
            <a:r>
              <a:rPr b="1" lang="en-GB" sz="1400" spc="-1" strike="noStrike">
                <a:solidFill>
                  <a:srgbClr val="e46c0a"/>
                </a:solidFill>
                <a:latin typeface="Consolas"/>
                <a:ea typeface="Consolas"/>
              </a:rPr>
              <a:t>c[0]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c[1] </a:t>
            </a: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c[2] </a:t>
            </a:r>
            <a:r>
              <a:rPr b="0" lang="en-GB" sz="1400" spc="-1" strike="noStrike">
                <a:solidFill>
                  <a:srgbClr val="000000"/>
                </a:solidFill>
                <a:latin typeface="Consolas"/>
                <a:ea typeface="Consolas"/>
              </a:rPr>
              <a:t>&lt;&lt;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x = </a:t>
            </a:r>
            <a:r>
              <a:rPr b="1" lang="en-GB" sz="1400" spc="-1" strike="noStrike">
                <a:solidFill>
                  <a:srgbClr val="e46c0a"/>
                </a:solidFill>
                <a:latin typeface="Consolas"/>
                <a:ea typeface="Consolas"/>
              </a:rPr>
              <a:t>c[6]</a:t>
            </a:r>
            <a:r>
              <a:rPr b="0" lang="en-GB" sz="1400" spc="-1" strike="noStrike">
                <a:solidFill>
                  <a:srgbClr val="000000"/>
                </a:solidFill>
                <a:latin typeface="Consolas"/>
                <a:ea typeface="Consolas"/>
              </a:rPr>
              <a:t>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 = 1, b = 2;</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c[a + b] </a:t>
            </a:r>
            <a:r>
              <a:rPr b="0" lang="en-GB" sz="1400" spc="-1" strike="noStrike">
                <a:solidFill>
                  <a:srgbClr val="000000"/>
                </a:solidFill>
                <a:latin typeface="Consolas"/>
                <a:ea typeface="Consolas"/>
              </a:rPr>
              <a:t>+= 2;</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c[3] = c[3] + 2</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 4;</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e46c0a"/>
                </a:solidFill>
                <a:latin typeface="Consolas"/>
                <a:ea typeface="Consolas"/>
              </a:rPr>
              <a:t>c[i + 1]</a:t>
            </a:r>
            <a:r>
              <a:rPr b="0" lang="en-GB" sz="1400" spc="-1" strike="noStrike">
                <a:solidFill>
                  <a:srgbClr val="000000"/>
                </a:solidFill>
                <a:latin typeface="Consolas"/>
                <a:ea typeface="Consolas"/>
              </a:rPr>
              <a:t> = </a:t>
            </a:r>
            <a:r>
              <a:rPr b="1" lang="en-GB" sz="1400" spc="-1" strike="noStrike">
                <a:solidFill>
                  <a:srgbClr val="e46c0a"/>
                </a:solidFill>
                <a:latin typeface="Consolas"/>
                <a:ea typeface="Consolas"/>
              </a:rPr>
              <a:t>c[i]</a:t>
            </a:r>
            <a:r>
              <a:rPr b="0" lang="en-GB" sz="1400" spc="-1" strike="noStrike">
                <a:solidFill>
                  <a:srgbClr val="000000"/>
                </a:solidFill>
                <a:latin typeface="Consolas"/>
                <a:ea typeface="Consolas"/>
              </a:rPr>
              <a:t> </a:t>
            </a:r>
            <a:r>
              <a:rPr b="0" lang="en-GB" sz="1400" spc="-1" strike="noStrike">
                <a:solidFill>
                  <a:srgbClr val="000000"/>
                </a:solidFill>
                <a:latin typeface="Symbol"/>
                <a:ea typeface="Consolas"/>
              </a:rPr>
              <a:t></a:t>
            </a:r>
            <a:r>
              <a:rPr b="0" lang="en-GB" sz="1400" spc="-1" strike="noStrike">
                <a:solidFill>
                  <a:srgbClr val="000000"/>
                </a:solidFill>
                <a:latin typeface="Consolas"/>
                <a:ea typeface="Consolas"/>
              </a:rPr>
              <a:t> 30;</a:t>
            </a:r>
            <a:r>
              <a:rPr b="0" lang="en-GB" sz="1400" spc="-1" strike="noStrike">
                <a:solidFill>
                  <a:srgbClr val="000000"/>
                </a:solidFill>
                <a:latin typeface="Consolas"/>
                <a:ea typeface="Consolas"/>
              </a:rPr>
              <a:t>	</a:t>
            </a:r>
            <a:r>
              <a:rPr b="0" lang="en-GB" sz="1400" spc="-1" strike="noStrike">
                <a:solidFill>
                  <a:srgbClr val="31859c"/>
                </a:solidFill>
                <a:latin typeface="Consolas"/>
                <a:ea typeface="Consolas"/>
              </a:rPr>
              <a:t>// c[5] = c[4] </a:t>
            </a:r>
            <a:r>
              <a:rPr b="0" lang="en-GB" sz="1400" spc="-1" strike="noStrike">
                <a:solidFill>
                  <a:srgbClr val="31859c"/>
                </a:solidFill>
                <a:latin typeface="Symbol"/>
                <a:ea typeface="Consolas"/>
              </a:rPr>
              <a:t></a:t>
            </a:r>
            <a:r>
              <a:rPr b="0" lang="en-GB" sz="1400" spc="-1" strike="noStrike">
                <a:solidFill>
                  <a:srgbClr val="31859c"/>
                </a:solidFill>
                <a:latin typeface="Consolas"/>
                <a:ea typeface="Consolas"/>
              </a:rPr>
              <a:t> 30</a:t>
            </a:r>
            <a:endParaRPr b="0" lang="en-GB" sz="1400" spc="-1" strike="noStrike">
              <a:latin typeface="Arial"/>
            </a:endParaRPr>
          </a:p>
        </p:txBody>
      </p:sp>
      <p:sp>
        <p:nvSpPr>
          <p:cNvPr id="261" name="CustomShape 13"/>
          <p:cNvSpPr/>
          <p:nvPr/>
        </p:nvSpPr>
        <p:spPr>
          <a:xfrm>
            <a:off x="457200" y="3334320"/>
            <a:ext cx="8083800" cy="791280"/>
          </a:xfrm>
          <a:prstGeom prst="rect">
            <a:avLst/>
          </a:prstGeom>
          <a:noFill/>
          <a:ln>
            <a:noFill/>
          </a:ln>
        </p:spPr>
        <p:style>
          <a:lnRef idx="0"/>
          <a:fillRef idx="0"/>
          <a:effectRef idx="0"/>
          <a:fontRef idx="minor"/>
        </p:style>
        <p:txBody>
          <a:bodyPr>
            <a:normAutofit/>
          </a:bodyPr>
          <a:p>
            <a:pPr marL="343080" indent="-342720">
              <a:lnSpc>
                <a:spcPct val="100000"/>
              </a:lnSpc>
              <a:spcBef>
                <a:spcPts val="1199"/>
              </a:spcBef>
              <a:buClr>
                <a:srgbClr val="000000"/>
              </a:buClr>
              <a:buFont typeface="Arial"/>
              <a:buChar char="•"/>
            </a:pPr>
            <a:r>
              <a:rPr b="0" lang="en-GB" sz="2400" spc="-1" strike="noStrike">
                <a:solidFill>
                  <a:srgbClr val="000000"/>
                </a:solidFill>
                <a:latin typeface="Calibri Light"/>
                <a:ea typeface="Calibri Light"/>
              </a:rPr>
              <a:t>An array index can be any </a:t>
            </a:r>
            <a:r>
              <a:rPr b="0" lang="en-GB" sz="2400" spc="-1" strike="noStrike">
                <a:solidFill>
                  <a:srgbClr val="e46c0a"/>
                </a:solidFill>
                <a:latin typeface="Calibri Light"/>
                <a:ea typeface="Calibri Light"/>
              </a:rPr>
              <a:t>integer expression</a:t>
            </a:r>
            <a:r>
              <a:rPr b="0" lang="en-GB" sz="2400" spc="-1" strike="noStrike">
                <a:solidFill>
                  <a:srgbClr val="000000"/>
                </a:solidFill>
                <a:latin typeface="Calibri Light"/>
                <a:ea typeface="Calibri Light"/>
              </a:rPr>
              <a:t>, including integer numerals and integer variables </a:t>
            </a:r>
            <a:endParaRPr b="0" lang="en-GB" sz="2400" spc="-1" strike="noStrike">
              <a:latin typeface="Arial"/>
            </a:endParaRPr>
          </a:p>
          <a:p>
            <a:pPr>
              <a:lnSpc>
                <a:spcPct val="100000"/>
              </a:lnSpc>
              <a:spcBef>
                <a:spcPts val="1199"/>
              </a:spcBef>
            </a:pPr>
            <a:endParaRPr b="0" lang="en-GB" sz="2400" spc="-1" strike="noStrike">
              <a:latin typeface="Arial"/>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1">
                                  <p:stCondLst>
                                    <p:cond delay="0"/>
                                  </p:stCondLst>
                                  <p:childTnLst>
                                    <p:set>
                                      <p:cBhvr>
                                        <p:cTn id="76" dur="1" fill="hold">
                                          <p:stCondLst>
                                            <p:cond delay="0"/>
                                          </p:stCondLst>
                                        </p:cTn>
                                        <p:tgtEl>
                                          <p:spTgt spid="260">
                                            <p:txEl>
                                              <p:pRg st="0" end="0"/>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260">
                                            <p:txEl>
                                              <p:pRg st="1" end="1"/>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60">
                                            <p:txEl>
                                              <p:pRg st="2" end="2"/>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2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60">
                                            <p:txEl>
                                              <p:pRg st="4" end="4"/>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60">
                                            <p:txEl>
                                              <p:pRg st="7" end="7"/>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15 (Cont’d)</a:t>
            </a:r>
            <a:endParaRPr b="0" lang="en-US" sz="4400" spc="-1" strike="noStrike">
              <a:solidFill>
                <a:srgbClr val="000000"/>
              </a:solidFill>
              <a:latin typeface="Calibri Light"/>
            </a:endParaRPr>
          </a:p>
        </p:txBody>
      </p:sp>
      <p:sp>
        <p:nvSpPr>
          <p:cNvPr id="1185" name="TextShape 2"/>
          <p:cNvSpPr txBox="1"/>
          <p:nvPr/>
        </p:nvSpPr>
        <p:spPr>
          <a:xfrm>
            <a:off x="457200" y="1417680"/>
            <a:ext cx="8423640" cy="5087880"/>
          </a:xfrm>
          <a:prstGeom prst="rect">
            <a:avLst/>
          </a:prstGeom>
          <a:noFill/>
          <a:ln>
            <a:noFill/>
          </a:ln>
        </p:spPr>
        <p:txBody>
          <a:bodyPr>
            <a:normAutofit/>
          </a:bodyPr>
          <a:p>
            <a:pPr>
              <a:lnSpc>
                <a:spcPct val="120000"/>
              </a:lnSpc>
              <a:spcBef>
                <a:spcPts val="561"/>
              </a:spcBef>
            </a:pPr>
            <a:r>
              <a:rPr b="0" lang="en-US" sz="2800" spc="-1" strike="noStrike">
                <a:solidFill>
                  <a:srgbClr val="000000"/>
                </a:solidFill>
                <a:latin typeface="Calibri Light"/>
                <a:ea typeface="Calibri Light"/>
              </a:rPr>
              <a:t>The function </a:t>
            </a:r>
            <a:r>
              <a:rPr b="0" lang="en-US" sz="2100" spc="-1" strike="noStrike">
                <a:solidFill>
                  <a:srgbClr val="000000"/>
                </a:solidFill>
                <a:latin typeface="Menlo"/>
                <a:ea typeface="Menlo"/>
              </a:rPr>
              <a:t>returnNickNameGivenLastName</a:t>
            </a:r>
            <a:r>
              <a:rPr b="0" lang="en-US" sz="2800" spc="-1" strike="noStrike">
                <a:solidFill>
                  <a:srgbClr val="000000"/>
                </a:solidFill>
                <a:latin typeface="Calibri Light"/>
                <a:ea typeface="Calibri Light"/>
              </a:rPr>
              <a:t> will search in the string array </a:t>
            </a:r>
            <a:r>
              <a:rPr b="0" lang="en-US" sz="2100" spc="-1" strike="noStrike">
                <a:solidFill>
                  <a:srgbClr val="000000"/>
                </a:solidFill>
                <a:latin typeface="Menlo"/>
                <a:ea typeface="Menlo"/>
              </a:rPr>
              <a:t>name</a:t>
            </a:r>
            <a:r>
              <a:rPr b="0" lang="en-US" sz="2800" spc="-1" strike="noStrike">
                <a:solidFill>
                  <a:srgbClr val="000000"/>
                </a:solidFill>
                <a:latin typeface="Calibri Light"/>
                <a:ea typeface="Calibri Light"/>
              </a:rPr>
              <a:t> for the string </a:t>
            </a:r>
            <a:r>
              <a:rPr b="0" lang="en-US" sz="2100" spc="-1" strike="noStrike">
                <a:solidFill>
                  <a:srgbClr val="000000"/>
                </a:solidFill>
                <a:latin typeface="Menlo"/>
                <a:ea typeface="Menlo"/>
              </a:rPr>
              <a:t>lastName</a:t>
            </a:r>
            <a:r>
              <a:rPr b="0" lang="en-US" sz="2800" spc="-1" strike="noStrike">
                <a:solidFill>
                  <a:srgbClr val="000000"/>
                </a:solidFill>
                <a:latin typeface="Calibri Light"/>
                <a:ea typeface="Calibri Light"/>
              </a:rPr>
              <a:t> of a user and returns the nickname of the matched user. </a:t>
            </a:r>
            <a:endParaRPr b="0" lang="en-US" sz="2800" spc="-1" strike="noStrike">
              <a:solidFill>
                <a:srgbClr val="000000"/>
              </a:solidFill>
              <a:latin typeface="Calibri Light"/>
            </a:endParaRPr>
          </a:p>
          <a:p>
            <a:pPr>
              <a:lnSpc>
                <a:spcPct val="120000"/>
              </a:lnSpc>
              <a:spcBef>
                <a:spcPts val="561"/>
              </a:spcBef>
            </a:pPr>
            <a:r>
              <a:rPr b="0" lang="en-US" sz="2800" spc="-1" strike="noStrike">
                <a:solidFill>
                  <a:srgbClr val="000000"/>
                </a:solidFill>
                <a:latin typeface="Calibri Light"/>
                <a:ea typeface="Calibri Light"/>
              </a:rPr>
              <a:t>Each slot of the </a:t>
            </a:r>
            <a:r>
              <a:rPr b="0" lang="en-US" sz="2100" spc="-1" strike="noStrike">
                <a:solidFill>
                  <a:srgbClr val="000000"/>
                </a:solidFill>
                <a:latin typeface="Menlo"/>
                <a:ea typeface="Menlo"/>
              </a:rPr>
              <a:t>name[] </a:t>
            </a:r>
            <a:r>
              <a:rPr b="0" lang="en-US" sz="2800" spc="-1" strike="noStrike">
                <a:solidFill>
                  <a:srgbClr val="000000"/>
                </a:solidFill>
                <a:latin typeface="Calibri Light"/>
                <a:ea typeface="Calibri Light"/>
              </a:rPr>
              <a:t>array stores the name of a user. It uses the following format: </a:t>
            </a:r>
            <a:br/>
            <a:r>
              <a:rPr b="0" lang="en-US" sz="2800" spc="-1" strike="noStrike">
                <a:solidFill>
                  <a:srgbClr val="000000"/>
                </a:solidFill>
                <a:latin typeface="Avenir Next Condensed"/>
                <a:ea typeface="Calibri Light"/>
              </a:rPr>
              <a:t>[</a:t>
            </a:r>
            <a:r>
              <a:rPr b="0" i="1" lang="en-US" sz="2800" spc="-1" strike="noStrike">
                <a:solidFill>
                  <a:srgbClr val="000000"/>
                </a:solidFill>
                <a:latin typeface="Avenir Next Condensed"/>
                <a:ea typeface="Calibri Light"/>
              </a:rPr>
              <a:t>First name</a:t>
            </a:r>
            <a:r>
              <a:rPr b="0" lang="en-US" sz="2800" spc="-1" strike="noStrike">
                <a:solidFill>
                  <a:srgbClr val="000000"/>
                </a:solidFill>
                <a:latin typeface="Avenir Next Condensed"/>
                <a:ea typeface="Calibri Light"/>
              </a:rPr>
              <a:t>][comma][space][</a:t>
            </a:r>
            <a:r>
              <a:rPr b="0" i="1" lang="en-US" sz="2800" spc="-1" strike="noStrike">
                <a:solidFill>
                  <a:srgbClr val="000000"/>
                </a:solidFill>
                <a:latin typeface="Avenir Next Condensed"/>
                <a:ea typeface="Calibri Light"/>
              </a:rPr>
              <a:t>Last name</a:t>
            </a:r>
            <a:r>
              <a:rPr b="0" lang="en-US" sz="2800" spc="-1" strike="noStrike">
                <a:solidFill>
                  <a:srgbClr val="000000"/>
                </a:solidFill>
                <a:latin typeface="Avenir Next Condensed"/>
                <a:ea typeface="Calibri Light"/>
              </a:rPr>
              <a:t>][space][open bracket][</a:t>
            </a:r>
            <a:r>
              <a:rPr b="0" i="1" lang="en-US" sz="2800" spc="-1" strike="noStrike">
                <a:solidFill>
                  <a:srgbClr val="000000"/>
                </a:solidFill>
                <a:latin typeface="Avenir Next Condensed"/>
                <a:ea typeface="Calibri Light"/>
              </a:rPr>
              <a:t>Nickname</a:t>
            </a:r>
            <a:r>
              <a:rPr b="0" lang="en-US" sz="2800" spc="-1" strike="noStrike">
                <a:solidFill>
                  <a:srgbClr val="000000"/>
                </a:solidFill>
                <a:latin typeface="Avenir Next Condensed"/>
                <a:ea typeface="Calibri Light"/>
              </a:rPr>
              <a:t>][close bracket] </a:t>
            </a:r>
            <a:endParaRPr b="0" lang="en-US" sz="2800" spc="-1" strike="noStrike">
              <a:solidFill>
                <a:srgbClr val="000000"/>
              </a:solidFill>
              <a:latin typeface="Calibri Light"/>
            </a:endParaRPr>
          </a:p>
          <a:p>
            <a:pPr>
              <a:lnSpc>
                <a:spcPct val="120000"/>
              </a:lnSpc>
              <a:spcBef>
                <a:spcPts val="561"/>
              </a:spcBef>
            </a:pPr>
            <a:r>
              <a:rPr b="0" lang="en-US" sz="2800" spc="-1" strike="noStrike">
                <a:solidFill>
                  <a:srgbClr val="000000"/>
                </a:solidFill>
                <a:latin typeface="Calibri Light"/>
                <a:ea typeface="Calibri Light"/>
              </a:rPr>
              <a:t>Note that the second input parameter of the function is an integer denoting the number of users (i.e., number of slots in the </a:t>
            </a:r>
            <a:r>
              <a:rPr b="0" lang="en-US" sz="2100" spc="-1" strike="noStrike">
                <a:solidFill>
                  <a:srgbClr val="000000"/>
                </a:solidFill>
                <a:latin typeface="Menlo"/>
                <a:ea typeface="Menlo"/>
              </a:rPr>
              <a:t>name[] </a:t>
            </a:r>
            <a:r>
              <a:rPr b="0" lang="en-US" sz="2800" spc="-1" strike="noStrike">
                <a:solidFill>
                  <a:srgbClr val="000000"/>
                </a:solidFill>
                <a:latin typeface="Calibri Light"/>
                <a:ea typeface="Calibri Light"/>
              </a:rPr>
              <a:t>array). </a:t>
            </a:r>
            <a:endParaRPr b="0" lang="en-US" sz="2800" spc="-1" strike="noStrike">
              <a:solidFill>
                <a:srgbClr val="000000"/>
              </a:solidFill>
              <a:latin typeface="Calibri Light"/>
            </a:endParaRPr>
          </a:p>
          <a:p>
            <a:pPr>
              <a:lnSpc>
                <a:spcPct val="120000"/>
              </a:lnSpc>
              <a:spcBef>
                <a:spcPts val="561"/>
              </a:spcBef>
            </a:pPr>
            <a:r>
              <a:rPr b="0" lang="en-US" sz="2800" spc="-1" strike="noStrike">
                <a:solidFill>
                  <a:srgbClr val="000000"/>
                </a:solidFill>
                <a:latin typeface="Calibri Light"/>
                <a:ea typeface="Calibri Light"/>
              </a:rPr>
              <a:t>The function returns a </a:t>
            </a:r>
            <a:r>
              <a:rPr b="0" lang="en-US" sz="2100" spc="-1" strike="noStrike">
                <a:solidFill>
                  <a:srgbClr val="000000"/>
                </a:solidFill>
                <a:latin typeface="Menlo"/>
                <a:ea typeface="Menlo"/>
              </a:rPr>
              <a:t>string</a:t>
            </a:r>
            <a:r>
              <a:rPr b="0" lang="en-US" sz="2800" spc="-1" strike="noStrike">
                <a:solidFill>
                  <a:srgbClr val="000000"/>
                </a:solidFill>
                <a:latin typeface="Calibri Light"/>
                <a:ea typeface="Calibri Light"/>
              </a:rPr>
              <a:t>, which is the nickname of the matched user (you may assume that there is at most one match). </a:t>
            </a:r>
            <a:endParaRPr b="0" lang="en-US" sz="2800" spc="-1" strike="noStrike">
              <a:solidFill>
                <a:srgbClr val="000000"/>
              </a:solidFill>
              <a:latin typeface="Calibri Light"/>
            </a:endParaRPr>
          </a:p>
          <a:p>
            <a:pPr>
              <a:lnSpc>
                <a:spcPct val="120000"/>
              </a:lnSpc>
              <a:spcBef>
                <a:spcPts val="561"/>
              </a:spcBef>
            </a:pPr>
            <a:r>
              <a:rPr b="0" lang="en-US" sz="2800" spc="-1" strike="noStrike">
                <a:solidFill>
                  <a:srgbClr val="000000"/>
                </a:solidFill>
                <a:latin typeface="Calibri Light"/>
                <a:ea typeface="Calibri Light"/>
              </a:rPr>
              <a:t>The function returns the string </a:t>
            </a:r>
            <a:r>
              <a:rPr b="0" lang="en-US" sz="2100" spc="-1" strike="noStrike">
                <a:solidFill>
                  <a:srgbClr val="000000"/>
                </a:solidFill>
                <a:latin typeface="Menlo"/>
                <a:ea typeface="Menlo"/>
              </a:rPr>
              <a:t>"Not found!" </a:t>
            </a:r>
            <a:r>
              <a:rPr b="0" lang="en-US" sz="2800" spc="-1" strike="noStrike">
                <a:solidFill>
                  <a:srgbClr val="000000"/>
                </a:solidFill>
                <a:latin typeface="Calibri Light"/>
                <a:ea typeface="Calibri Light"/>
              </a:rPr>
              <a:t>if no match is found. Here is a sample input (underlined) and output of the program: </a:t>
            </a:r>
            <a:endParaRPr b="0" lang="en-US" sz="2800" spc="-1" strike="noStrike">
              <a:solidFill>
                <a:srgbClr val="000000"/>
              </a:solidFill>
              <a:latin typeface="Calibri Light"/>
            </a:endParaRPr>
          </a:p>
          <a:p>
            <a:pPr>
              <a:lnSpc>
                <a:spcPct val="120000"/>
              </a:lnSpc>
              <a:spcBef>
                <a:spcPts val="420"/>
              </a:spcBef>
            </a:pPr>
            <a:r>
              <a:rPr b="0" lang="en-US" sz="2100" spc="-1" strike="noStrike">
                <a:solidFill>
                  <a:srgbClr val="000000"/>
                </a:solidFill>
                <a:latin typeface="Menlo"/>
                <a:ea typeface="Menlo"/>
              </a:rPr>
              <a:t>Choi</a:t>
            </a:r>
            <a:br/>
            <a:r>
              <a:rPr b="0" lang="en-US" sz="2100" spc="-1" strike="noStrike">
                <a:solidFill>
                  <a:srgbClr val="000000"/>
                </a:solidFill>
                <a:latin typeface="Menlo"/>
                <a:ea typeface="Menlo"/>
              </a:rPr>
              <a:t>Loretta</a:t>
            </a:r>
            <a:endParaRPr b="0" lang="en-US" sz="2100" spc="-1" strike="noStrike">
              <a:solidFill>
                <a:srgbClr val="000000"/>
              </a:solidFill>
              <a:latin typeface="Calibri Light"/>
            </a:endParaRPr>
          </a:p>
          <a:p>
            <a:pPr>
              <a:lnSpc>
                <a:spcPct val="100000"/>
              </a:lnSpc>
              <a:spcBef>
                <a:spcPts val="561"/>
              </a:spcBef>
            </a:pPr>
            <a:endParaRPr b="0" lang="en-US" sz="2100" spc="-1" strike="noStrike">
              <a:solidFill>
                <a:srgbClr val="000000"/>
              </a:solidFill>
              <a:latin typeface="Calibri Light"/>
            </a:endParaRPr>
          </a:p>
        </p:txBody>
      </p:sp>
      <p:sp>
        <p:nvSpPr>
          <p:cNvPr id="1186" name="TextShape 3"/>
          <p:cNvSpPr txBox="1"/>
          <p:nvPr/>
        </p:nvSpPr>
        <p:spPr>
          <a:xfrm>
            <a:off x="6553080" y="6356520"/>
            <a:ext cx="2133360" cy="364680"/>
          </a:xfrm>
          <a:prstGeom prst="rect">
            <a:avLst/>
          </a:prstGeom>
          <a:noFill/>
          <a:ln>
            <a:noFill/>
          </a:ln>
        </p:spPr>
        <p:txBody>
          <a:bodyPr anchor="ctr"/>
          <a:p>
            <a:pPr algn="r">
              <a:lnSpc>
                <a:spcPct val="100000"/>
              </a:lnSpc>
            </a:pPr>
            <a:fld id="{C1A8E600-7020-4EFC-99E3-6C16637C318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69" dur="indefinite" restart="never" nodeType="tmRoot">
          <p:childTnLst>
            <p:seq>
              <p:cTn id="1770"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The Hangman Game</a:t>
            </a:r>
            <a:endParaRPr b="0" lang="en-US" sz="4000" spc="-1" strike="noStrike">
              <a:solidFill>
                <a:srgbClr val="000000"/>
              </a:solidFill>
              <a:latin typeface="Calibri Light"/>
            </a:endParaRPr>
          </a:p>
        </p:txBody>
      </p:sp>
      <p:sp>
        <p:nvSpPr>
          <p:cNvPr id="1188"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Tutorial Problems - Strings</a:t>
            </a:r>
            <a:endParaRPr b="0" lang="en-US" sz="2000" spc="-1" strike="noStrike">
              <a:solidFill>
                <a:srgbClr val="000000"/>
              </a:solidFill>
              <a:latin typeface="Calibri Light"/>
            </a:endParaRPr>
          </a:p>
        </p:txBody>
      </p:sp>
      <p:sp>
        <p:nvSpPr>
          <p:cNvPr id="1189" name="TextShape 3"/>
          <p:cNvSpPr txBox="1"/>
          <p:nvPr/>
        </p:nvSpPr>
        <p:spPr>
          <a:xfrm>
            <a:off x="6553080" y="6356520"/>
            <a:ext cx="2133360" cy="364680"/>
          </a:xfrm>
          <a:prstGeom prst="rect">
            <a:avLst/>
          </a:prstGeom>
          <a:noFill/>
          <a:ln>
            <a:noFill/>
          </a:ln>
        </p:spPr>
        <p:txBody>
          <a:bodyPr anchor="ctr"/>
          <a:p>
            <a:pPr algn="r">
              <a:lnSpc>
                <a:spcPct val="100000"/>
              </a:lnSpc>
            </a:pPr>
            <a:fld id="{43858C3F-F3E1-4C61-A6F5-4711824E814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71" dur="indefinite" restart="never" nodeType="tmRoot">
          <p:childTnLst>
            <p:seq>
              <p:cTn id="1772"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Hangman Game</a:t>
            </a:r>
            <a:endParaRPr b="0" lang="en-US" sz="4400" spc="-1" strike="noStrike">
              <a:solidFill>
                <a:srgbClr val="000000"/>
              </a:solidFill>
              <a:latin typeface="Calibri Light"/>
            </a:endParaRPr>
          </a:p>
        </p:txBody>
      </p:sp>
      <p:sp>
        <p:nvSpPr>
          <p:cNvPr id="119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You are going to implement the Hangman game in this task.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Your program will generate a random word for a user to guess.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You program should display dashes for unrevealed letters for the word</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player will guess a letter in each round</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the letter appears in the word, display all occurrences of the letter in the word</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Otherwise add one stroke to the hangman picture</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game ends when</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Either the player wins by successfully guessing the complete word</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Or the player loses when the hangman picture is shown in full</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1192" name="TextShape 3"/>
          <p:cNvSpPr txBox="1"/>
          <p:nvPr/>
        </p:nvSpPr>
        <p:spPr>
          <a:xfrm>
            <a:off x="6553080" y="6356520"/>
            <a:ext cx="2133360" cy="364680"/>
          </a:xfrm>
          <a:prstGeom prst="rect">
            <a:avLst/>
          </a:prstGeom>
          <a:noFill/>
          <a:ln>
            <a:noFill/>
          </a:ln>
        </p:spPr>
        <p:txBody>
          <a:bodyPr anchor="ctr"/>
          <a:p>
            <a:pPr algn="r">
              <a:lnSpc>
                <a:spcPct val="100000"/>
              </a:lnSpc>
            </a:pPr>
            <a:fld id="{AE9310A2-E1C2-4839-BDAD-7D25A5970BB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73" dur="indefinite" restart="never" nodeType="tmRoot">
          <p:childTnLst>
            <p:seq>
              <p:cTn id="1774"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Hangman Game</a:t>
            </a:r>
            <a:endParaRPr b="0" lang="en-US" sz="4400" spc="-1" strike="noStrike">
              <a:solidFill>
                <a:srgbClr val="000000"/>
              </a:solidFill>
              <a:latin typeface="Calibri Light"/>
            </a:endParaRPr>
          </a:p>
        </p:txBody>
      </p:sp>
      <p:sp>
        <p:nvSpPr>
          <p:cNvPr id="119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Sample game play (suppose the word is “engineering”):</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195" name="TextShape 3"/>
          <p:cNvSpPr txBox="1"/>
          <p:nvPr/>
        </p:nvSpPr>
        <p:spPr>
          <a:xfrm>
            <a:off x="6553080" y="6356520"/>
            <a:ext cx="2133360" cy="364680"/>
          </a:xfrm>
          <a:prstGeom prst="rect">
            <a:avLst/>
          </a:prstGeom>
          <a:noFill/>
          <a:ln>
            <a:noFill/>
          </a:ln>
        </p:spPr>
        <p:txBody>
          <a:bodyPr anchor="ctr"/>
          <a:p>
            <a:pPr algn="r">
              <a:lnSpc>
                <a:spcPct val="100000"/>
              </a:lnSpc>
            </a:pPr>
            <a:fld id="{7CDBC5BB-CE0C-4C43-87E6-2D6B5C18D56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196" name="CustomShape 4"/>
          <p:cNvSpPr/>
          <p:nvPr/>
        </p:nvSpPr>
        <p:spPr>
          <a:xfrm>
            <a:off x="516600" y="2333160"/>
            <a:ext cx="1742040" cy="154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a   </a:t>
            </a:r>
            <a:endParaRPr b="0" lang="en-GB" sz="1200" spc="-1" strike="noStrike">
              <a:latin typeface="Arial"/>
            </a:endParaRPr>
          </a:p>
        </p:txBody>
      </p:sp>
      <p:sp>
        <p:nvSpPr>
          <p:cNvPr id="1197" name="CustomShape 5"/>
          <p:cNvSpPr/>
          <p:nvPr/>
        </p:nvSpPr>
        <p:spPr>
          <a:xfrm>
            <a:off x="2637000" y="233316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e</a:t>
            </a:r>
            <a:endParaRPr b="0" lang="en-GB" sz="1200" spc="-1" strike="noStrike">
              <a:latin typeface="Arial"/>
            </a:endParaRPr>
          </a:p>
        </p:txBody>
      </p:sp>
      <p:sp>
        <p:nvSpPr>
          <p:cNvPr id="1198" name="CustomShape 6"/>
          <p:cNvSpPr/>
          <p:nvPr/>
        </p:nvSpPr>
        <p:spPr>
          <a:xfrm>
            <a:off x="4757040" y="2333160"/>
            <a:ext cx="1742040" cy="154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e----ee----</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o   </a:t>
            </a:r>
            <a:endParaRPr b="0" lang="en-GB" sz="1200" spc="-1" strike="noStrike">
              <a:latin typeface="Arial"/>
            </a:endParaRPr>
          </a:p>
        </p:txBody>
      </p:sp>
      <p:sp>
        <p:nvSpPr>
          <p:cNvPr id="1199" name="CustomShape 7"/>
          <p:cNvSpPr/>
          <p:nvPr/>
        </p:nvSpPr>
        <p:spPr>
          <a:xfrm>
            <a:off x="2898000" y="421524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e--i-ee-i--</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s   </a:t>
            </a:r>
            <a:endParaRPr b="0" lang="en-GB" sz="1200" spc="-1" strike="noStrike">
              <a:latin typeface="Arial"/>
            </a:endParaRPr>
          </a:p>
        </p:txBody>
      </p:sp>
      <p:sp>
        <p:nvSpPr>
          <p:cNvPr id="1200" name="CustomShape 8"/>
          <p:cNvSpPr/>
          <p:nvPr/>
        </p:nvSpPr>
        <p:spPr>
          <a:xfrm>
            <a:off x="6877080" y="2333160"/>
            <a:ext cx="1742040" cy="154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e----ee----</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i   </a:t>
            </a:r>
            <a:endParaRPr b="0" lang="en-GB" sz="1200" spc="-1" strike="noStrike">
              <a:latin typeface="Arial"/>
            </a:endParaRPr>
          </a:p>
        </p:txBody>
      </p:sp>
      <p:sp>
        <p:nvSpPr>
          <p:cNvPr id="1201" name="CustomShape 9"/>
          <p:cNvSpPr/>
          <p:nvPr/>
        </p:nvSpPr>
        <p:spPr>
          <a:xfrm>
            <a:off x="777960" y="4215240"/>
            <a:ext cx="1742040" cy="15498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e--i-ee-i--</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u   </a:t>
            </a:r>
            <a:endParaRPr b="0" lang="en-GB" sz="1200" spc="-1" strike="noStrike">
              <a:latin typeface="Arial"/>
            </a:endParaRPr>
          </a:p>
        </p:txBody>
      </p:sp>
      <p:sp>
        <p:nvSpPr>
          <p:cNvPr id="1202" name="CustomShape 10"/>
          <p:cNvSpPr/>
          <p:nvPr/>
        </p:nvSpPr>
        <p:spPr>
          <a:xfrm>
            <a:off x="5018040" y="421524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e--i-ee-i--</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000000"/>
                </a:solidFill>
                <a:latin typeface="Consolas"/>
              </a:rPr>
              <a:t>Guess a letter: t   </a:t>
            </a:r>
            <a:endParaRPr b="0" lang="en-GB" sz="1200" spc="-1" strike="noStrike">
              <a:latin typeface="Arial"/>
            </a:endParaRPr>
          </a:p>
        </p:txBody>
      </p:sp>
      <p:sp>
        <p:nvSpPr>
          <p:cNvPr id="1203" name="CustomShape 11"/>
          <p:cNvSpPr/>
          <p:nvPr/>
        </p:nvSpPr>
        <p:spPr>
          <a:xfrm>
            <a:off x="7138440" y="421524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e--i-ee-i--</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Guess a letter: g   </a:t>
            </a:r>
            <a:endParaRPr b="0" lang="en-GB" sz="1200" spc="-1" strike="noStrike">
              <a:latin typeface="Arial"/>
            </a:endParaRPr>
          </a:p>
        </p:txBody>
      </p:sp>
      <p:sp>
        <p:nvSpPr>
          <p:cNvPr id="1204" name="CustomShape 12"/>
          <p:cNvSpPr/>
          <p:nvPr/>
        </p:nvSpPr>
        <p:spPr>
          <a:xfrm>
            <a:off x="236376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5" name="CustomShape 13"/>
          <p:cNvSpPr/>
          <p:nvPr/>
        </p:nvSpPr>
        <p:spPr>
          <a:xfrm>
            <a:off x="448416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6" name="CustomShape 14"/>
          <p:cNvSpPr/>
          <p:nvPr/>
        </p:nvSpPr>
        <p:spPr>
          <a:xfrm>
            <a:off x="660420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7" name="CustomShape 15"/>
          <p:cNvSpPr/>
          <p:nvPr/>
        </p:nvSpPr>
        <p:spPr>
          <a:xfrm>
            <a:off x="2625120" y="48006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8" name="CustomShape 16"/>
          <p:cNvSpPr/>
          <p:nvPr/>
        </p:nvSpPr>
        <p:spPr>
          <a:xfrm>
            <a:off x="4745160" y="48006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09" name="CustomShape 17"/>
          <p:cNvSpPr/>
          <p:nvPr/>
        </p:nvSpPr>
        <p:spPr>
          <a:xfrm>
            <a:off x="6865560" y="48006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0" name="CustomShape 18"/>
          <p:cNvSpPr/>
          <p:nvPr/>
        </p:nvSpPr>
        <p:spPr>
          <a:xfrm>
            <a:off x="516600" y="48006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775" dur="indefinite" restart="never" nodeType="tmRoot">
          <p:childTnLst>
            <p:seq>
              <p:cTn id="1776"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Hangman Game</a:t>
            </a:r>
            <a:endParaRPr b="0" lang="en-US" sz="4400" spc="-1" strike="noStrike">
              <a:solidFill>
                <a:srgbClr val="000000"/>
              </a:solidFill>
              <a:latin typeface="Calibri Light"/>
            </a:endParaRPr>
          </a:p>
        </p:txBody>
      </p:sp>
      <p:sp>
        <p:nvSpPr>
          <p:cNvPr id="121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Sample game play (suppose the word is “engineering”):</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213" name="TextShape 3"/>
          <p:cNvSpPr txBox="1"/>
          <p:nvPr/>
        </p:nvSpPr>
        <p:spPr>
          <a:xfrm>
            <a:off x="6553080" y="6356520"/>
            <a:ext cx="2133360" cy="364680"/>
          </a:xfrm>
          <a:prstGeom prst="rect">
            <a:avLst/>
          </a:prstGeom>
          <a:noFill/>
          <a:ln>
            <a:noFill/>
          </a:ln>
        </p:spPr>
        <p:txBody>
          <a:bodyPr anchor="ctr"/>
          <a:p>
            <a:pPr algn="r">
              <a:lnSpc>
                <a:spcPct val="100000"/>
              </a:lnSpc>
            </a:pPr>
            <a:fld id="{94CA415D-1439-4F30-B984-BAA2A4773A3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14" name="CustomShape 4"/>
          <p:cNvSpPr/>
          <p:nvPr/>
        </p:nvSpPr>
        <p:spPr>
          <a:xfrm>
            <a:off x="516600" y="233316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e-gi-ee-i-g</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Guess a letter: n   </a:t>
            </a:r>
            <a:endParaRPr b="0" lang="en-GB" sz="1200" spc="-1" strike="noStrike">
              <a:latin typeface="Arial"/>
            </a:endParaRPr>
          </a:p>
        </p:txBody>
      </p:sp>
      <p:sp>
        <p:nvSpPr>
          <p:cNvPr id="1215" name="CustomShape 5"/>
          <p:cNvSpPr/>
          <p:nvPr/>
        </p:nvSpPr>
        <p:spPr>
          <a:xfrm>
            <a:off x="2637000" y="233316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enginee-ing</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Guess a letter: r</a:t>
            </a:r>
            <a:endParaRPr b="0" lang="en-GB" sz="1200" spc="-1" strike="noStrike">
              <a:latin typeface="Arial"/>
            </a:endParaRPr>
          </a:p>
        </p:txBody>
      </p:sp>
      <p:sp>
        <p:nvSpPr>
          <p:cNvPr id="1216" name="CustomShape 6"/>
          <p:cNvSpPr/>
          <p:nvPr/>
        </p:nvSpPr>
        <p:spPr>
          <a:xfrm>
            <a:off x="4850640" y="2333160"/>
            <a:ext cx="1742040" cy="11854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engineering</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You win!   </a:t>
            </a:r>
            <a:endParaRPr b="0" lang="en-GB" sz="1200" spc="-1" strike="noStrike">
              <a:latin typeface="Arial"/>
            </a:endParaRPr>
          </a:p>
        </p:txBody>
      </p:sp>
      <p:sp>
        <p:nvSpPr>
          <p:cNvPr id="1217" name="CustomShape 7"/>
          <p:cNvSpPr/>
          <p:nvPr/>
        </p:nvSpPr>
        <p:spPr>
          <a:xfrm>
            <a:off x="4850640" y="4399920"/>
            <a:ext cx="1742040" cy="11854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engineering</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 \</a:t>
            </a:r>
            <a:endParaRPr b="0" lang="en-GB" sz="1200" spc="-1" strike="noStrike">
              <a:latin typeface="Arial"/>
            </a:endParaRPr>
          </a:p>
          <a:p>
            <a:pPr>
              <a:lnSpc>
                <a:spcPct val="100000"/>
              </a:lnSpc>
            </a:pPr>
            <a:r>
              <a:rPr b="0" lang="en-GB" sz="1200" spc="-1" strike="noStrike">
                <a:solidFill>
                  <a:srgbClr val="000000"/>
                </a:solidFill>
                <a:latin typeface="Consolas"/>
              </a:rPr>
              <a:t>You lose!   </a:t>
            </a:r>
            <a:endParaRPr b="0" lang="en-GB" sz="1200" spc="-1" strike="noStrike">
              <a:latin typeface="Arial"/>
            </a:endParaRPr>
          </a:p>
        </p:txBody>
      </p:sp>
      <p:sp>
        <p:nvSpPr>
          <p:cNvPr id="1218" name="CustomShape 8"/>
          <p:cNvSpPr/>
          <p:nvPr/>
        </p:nvSpPr>
        <p:spPr>
          <a:xfrm>
            <a:off x="236376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19" name="CustomShape 9"/>
          <p:cNvSpPr/>
          <p:nvPr/>
        </p:nvSpPr>
        <p:spPr>
          <a:xfrm>
            <a:off x="25560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0" name="CustomShape 10"/>
          <p:cNvSpPr/>
          <p:nvPr/>
        </p:nvSpPr>
        <p:spPr>
          <a:xfrm>
            <a:off x="4490640" y="2944800"/>
            <a:ext cx="167760" cy="201240"/>
          </a:xfrm>
          <a:prstGeom prst="right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1" name="CustomShape 11"/>
          <p:cNvSpPr/>
          <p:nvPr/>
        </p:nvSpPr>
        <p:spPr>
          <a:xfrm rot="5400000">
            <a:off x="1758600" y="4040640"/>
            <a:ext cx="853920" cy="692640"/>
          </a:xfrm>
          <a:prstGeom prst="bentUpArrow">
            <a:avLst>
              <a:gd name="adj1" fmla="val 11572"/>
              <a:gd name="adj2" fmla="val 14328"/>
              <a:gd name="adj3" fmla="val 12423"/>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22" name="CustomShape 12"/>
          <p:cNvSpPr/>
          <p:nvPr/>
        </p:nvSpPr>
        <p:spPr>
          <a:xfrm>
            <a:off x="2637000" y="4399920"/>
            <a:ext cx="1742040" cy="1367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200" spc="-1" strike="noStrike">
                <a:solidFill>
                  <a:srgbClr val="000000"/>
                </a:solidFill>
                <a:latin typeface="Consolas"/>
              </a:rPr>
              <a:t>Word:  enginee-ing</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O</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      </a:t>
            </a:r>
            <a:r>
              <a:rPr b="0" lang="en-GB" sz="1200" spc="-1" strike="noStrike">
                <a:solidFill>
                  <a:srgbClr val="000000"/>
                </a:solidFill>
                <a:latin typeface="Consolas"/>
              </a:rPr>
              <a:t>/</a:t>
            </a:r>
            <a:endParaRPr b="0" lang="en-GB" sz="1200" spc="-1" strike="noStrike">
              <a:latin typeface="Arial"/>
            </a:endParaRPr>
          </a:p>
          <a:p>
            <a:pPr>
              <a:lnSpc>
                <a:spcPct val="100000"/>
              </a:lnSpc>
            </a:pPr>
            <a:r>
              <a:rPr b="0" lang="en-GB" sz="1200" spc="-1" strike="noStrike">
                <a:solidFill>
                  <a:srgbClr val="000000"/>
                </a:solidFill>
                <a:latin typeface="Consolas"/>
              </a:rPr>
              <a:t>Guess a letter: b</a:t>
            </a:r>
            <a:endParaRPr b="0" lang="en-GB" sz="1200" spc="-1" strike="noStrike">
              <a:latin typeface="Arial"/>
            </a:endParaRPr>
          </a:p>
        </p:txBody>
      </p:sp>
      <p:sp>
        <p:nvSpPr>
          <p:cNvPr id="1223" name="CustomShape 13"/>
          <p:cNvSpPr/>
          <p:nvPr/>
        </p:nvSpPr>
        <p:spPr>
          <a:xfrm>
            <a:off x="6607080" y="3348720"/>
            <a:ext cx="16714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winning case</a:t>
            </a:r>
            <a:endParaRPr b="0" lang="en-GB" sz="1800" spc="-1" strike="noStrike">
              <a:latin typeface="Arial"/>
            </a:endParaRPr>
          </a:p>
        </p:txBody>
      </p:sp>
      <p:sp>
        <p:nvSpPr>
          <p:cNvPr id="1224" name="CustomShape 14"/>
          <p:cNvSpPr/>
          <p:nvPr/>
        </p:nvSpPr>
        <p:spPr>
          <a:xfrm>
            <a:off x="6617520" y="5415480"/>
            <a:ext cx="14536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losing case</a:t>
            </a:r>
            <a:endParaRPr b="0" lang="en-GB" sz="1800" spc="-1" strike="noStrike">
              <a:latin typeface="Arial"/>
            </a:endParaRPr>
          </a:p>
        </p:txBody>
      </p:sp>
      <p:sp>
        <p:nvSpPr>
          <p:cNvPr id="1225" name="CustomShape 15"/>
          <p:cNvSpPr/>
          <p:nvPr/>
        </p:nvSpPr>
        <p:spPr>
          <a:xfrm>
            <a:off x="457200" y="5991120"/>
            <a:ext cx="7485480" cy="912600"/>
          </a:xfrm>
          <a:prstGeom prst="rect">
            <a:avLst/>
          </a:prstGeom>
          <a:noFill/>
          <a:ln>
            <a:noFill/>
          </a:ln>
        </p:spPr>
        <p:style>
          <a:lnRef idx="0"/>
          <a:fillRef idx="0"/>
          <a:effectRef idx="0"/>
          <a:fontRef idx="minor"/>
        </p:style>
        <p:txBody>
          <a:bodyPr lIns="90000" rIns="90000" tIns="45000" bIns="45000"/>
          <a:p>
            <a:pPr>
              <a:lnSpc>
                <a:spcPct val="100000"/>
              </a:lnSpc>
            </a:pPr>
            <a:r>
              <a:rPr b="1" lang="en-GB" sz="1800" spc="-1" strike="noStrike">
                <a:solidFill>
                  <a:srgbClr val="e46c0a"/>
                </a:solidFill>
                <a:latin typeface="Calibri Light"/>
              </a:rPr>
              <a:t>hangman.cpp provides the completed version of this tutorial problem.  You may compile and run it to see the expected results first.</a:t>
            </a:r>
            <a:endParaRPr b="0" lang="en-GB" sz="1800" spc="-1" strike="noStrike">
              <a:latin typeface="Arial"/>
            </a:endParaRPr>
          </a:p>
        </p:txBody>
      </p:sp>
    </p:spTree>
  </p:cSld>
  <p:timing>
    <p:tnLst>
      <p:par>
        <p:cTn id="1777" dur="indefinite" restart="never" nodeType="tmRoot">
          <p:childTnLst>
            <p:seq>
              <p:cTn id="1778"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Task 1:  Generate a random word</a:t>
            </a:r>
            <a:endParaRPr b="0" lang="en-US" sz="4400" spc="-1" strike="noStrike">
              <a:solidFill>
                <a:srgbClr val="000000"/>
              </a:solidFill>
              <a:latin typeface="Calibri Light"/>
            </a:endParaRPr>
          </a:p>
        </p:txBody>
      </p:sp>
      <p:sp>
        <p:nvSpPr>
          <p:cNvPr id="122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Open </a:t>
            </a:r>
            <a:r>
              <a:rPr b="1" lang="en-US" sz="2200" spc="-1" strike="noStrike">
                <a:solidFill>
                  <a:srgbClr val="e46c0a"/>
                </a:solidFill>
                <a:latin typeface="Calibri Light"/>
                <a:ea typeface="Calibri Light"/>
              </a:rPr>
              <a:t>hangman_incomplete.cpp</a:t>
            </a:r>
            <a:r>
              <a:rPr b="0" lang="en-US" sz="2200" spc="-1" strike="noStrike">
                <a:solidFill>
                  <a:srgbClr val="000000"/>
                </a:solidFill>
                <a:latin typeface="Calibri Light"/>
                <a:ea typeface="Calibri Light"/>
              </a:rPr>
              <a:t>.</a:t>
            </a: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The word list to be guessed by the player is stored in an array of strings:</a:t>
            </a:r>
            <a:endParaRPr b="0" lang="en-US" sz="2200" spc="-1" strike="noStrike">
              <a:solidFill>
                <a:srgbClr val="000000"/>
              </a:solidFill>
              <a:latin typeface="Calibri Light"/>
            </a:endParaRPr>
          </a:p>
          <a:p>
            <a:pPr>
              <a:lnSpc>
                <a:spcPct val="100000"/>
              </a:lnSpc>
              <a:spcBef>
                <a:spcPts val="439"/>
              </a:spcBef>
            </a:pPr>
            <a:endParaRPr b="0" lang="en-US" sz="2200" spc="-1" strike="noStrike">
              <a:solidFill>
                <a:srgbClr val="000000"/>
              </a:solidFill>
              <a:latin typeface="Calibri Light"/>
            </a:endParaRPr>
          </a:p>
          <a:p>
            <a:pPr>
              <a:lnSpc>
                <a:spcPct val="100000"/>
              </a:lnSpc>
              <a:spcBef>
                <a:spcPts val="439"/>
              </a:spcBef>
            </a:pPr>
            <a:b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Generate a random number to randomly select one of the words in the word list as the guessing word.</a:t>
            </a:r>
            <a:endParaRPr b="0" lang="en-US" sz="2200" spc="-1" strike="noStrike">
              <a:solidFill>
                <a:srgbClr val="000000"/>
              </a:solidFill>
              <a:latin typeface="Calibri Light"/>
            </a:endParaRPr>
          </a:p>
        </p:txBody>
      </p:sp>
      <p:sp>
        <p:nvSpPr>
          <p:cNvPr id="1228" name="TextShape 3"/>
          <p:cNvSpPr txBox="1"/>
          <p:nvPr/>
        </p:nvSpPr>
        <p:spPr>
          <a:xfrm>
            <a:off x="6553080" y="6356520"/>
            <a:ext cx="2133360" cy="364680"/>
          </a:xfrm>
          <a:prstGeom prst="rect">
            <a:avLst/>
          </a:prstGeom>
          <a:noFill/>
          <a:ln>
            <a:noFill/>
          </a:ln>
        </p:spPr>
        <p:txBody>
          <a:bodyPr anchor="ctr"/>
          <a:p>
            <a:pPr algn="r">
              <a:lnSpc>
                <a:spcPct val="100000"/>
              </a:lnSpc>
            </a:pPr>
            <a:fld id="{BEA3C879-BEA1-4563-87B7-CBD912AAA74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29" name="CustomShape 4"/>
          <p:cNvSpPr/>
          <p:nvPr/>
        </p:nvSpPr>
        <p:spPr>
          <a:xfrm>
            <a:off x="1324080" y="2743200"/>
            <a:ext cx="7362360" cy="967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e46c0a"/>
                </a:solidFill>
                <a:latin typeface="Calibri Light"/>
              </a:rPr>
              <a:t>string wordlist[10]</a:t>
            </a:r>
            <a:r>
              <a:rPr b="0" lang="en-GB" sz="1800" spc="-1" strike="noStrike">
                <a:solidFill>
                  <a:srgbClr val="000000"/>
                </a:solidFill>
                <a:latin typeface="Calibri Light"/>
              </a:rPr>
              <a:t> = { "engineering", "hangman", "brainstorm", "random",</a:t>
            </a:r>
            <a:endParaRPr b="0" lang="en-GB" sz="1800" spc="-1" strike="noStrike">
              <a:latin typeface="Arial"/>
            </a:endParaRPr>
          </a:p>
          <a:p>
            <a:pPr>
              <a:lnSpc>
                <a:spcPct val="100000"/>
              </a:lnSpc>
            </a:pPr>
            <a:r>
              <a:rPr b="0" lang="en-GB" sz="1800" spc="-1" strike="noStrike">
                <a:solidFill>
                  <a:srgbClr val="000000"/>
                </a:solidFill>
                <a:latin typeface="Calibri Light"/>
              </a:rPr>
              <a:t>        </a:t>
            </a:r>
            <a:r>
              <a:rPr b="0" lang="en-GB" sz="1800" spc="-1" strike="noStrike">
                <a:solidFill>
                  <a:srgbClr val="000000"/>
                </a:solidFill>
                <a:latin typeface="Calibri Light"/>
              </a:rPr>
              <a:t>"envelope", "interface", "iceberg", "humour", "lemon", "commander"};</a:t>
            </a:r>
            <a:endParaRPr b="0" lang="en-GB" sz="1800" spc="-1" strike="noStrike">
              <a:latin typeface="Arial"/>
            </a:endParaRPr>
          </a:p>
        </p:txBody>
      </p:sp>
      <p:sp>
        <p:nvSpPr>
          <p:cNvPr id="1230" name="CustomShape 5"/>
          <p:cNvSpPr/>
          <p:nvPr/>
        </p:nvSpPr>
        <p:spPr>
          <a:xfrm>
            <a:off x="1324080" y="4823280"/>
            <a:ext cx="7551000" cy="967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rPr>
              <a:t>// </a:t>
            </a:r>
            <a:r>
              <a:rPr b="1" lang="en-GB" sz="1800" spc="-1" strike="noStrike">
                <a:solidFill>
                  <a:srgbClr val="000000"/>
                </a:solidFill>
                <a:latin typeface="Calibri Light"/>
              </a:rPr>
              <a:t>TODO:  Task 1: </a:t>
            </a:r>
            <a:r>
              <a:rPr b="0" lang="en-GB" sz="1800" spc="-1" strike="noStrike">
                <a:solidFill>
                  <a:srgbClr val="000000"/>
                </a:solidFill>
                <a:latin typeface="Calibri Light"/>
              </a:rPr>
              <a:t>fill in the index to choose a random word from the word list</a:t>
            </a:r>
            <a:endParaRPr b="0" lang="en-GB" sz="1800" spc="-1" strike="noStrike">
              <a:latin typeface="Arial"/>
            </a:endParaRPr>
          </a:p>
          <a:p>
            <a:pPr>
              <a:lnSpc>
                <a:spcPct val="100000"/>
              </a:lnSpc>
            </a:pPr>
            <a:r>
              <a:rPr b="0" lang="en-GB" sz="1800" spc="-1" strike="noStrike">
                <a:solidFill>
                  <a:srgbClr val="000000"/>
                </a:solidFill>
                <a:latin typeface="Calibri Light"/>
              </a:rPr>
              <a:t> </a:t>
            </a:r>
            <a:r>
              <a:rPr b="0" lang="en-GB" sz="1800" spc="-1" strike="noStrike">
                <a:solidFill>
                  <a:srgbClr val="000000"/>
                </a:solidFill>
                <a:latin typeface="Calibri Light"/>
              </a:rPr>
              <a:t>string </a:t>
            </a:r>
            <a:r>
              <a:rPr b="1" lang="en-GB" sz="1800" spc="-1" strike="noStrike">
                <a:solidFill>
                  <a:srgbClr val="e46c0a"/>
                </a:solidFill>
                <a:latin typeface="Calibri Light"/>
              </a:rPr>
              <a:t>word</a:t>
            </a:r>
            <a:r>
              <a:rPr b="0" lang="en-GB" sz="1800" spc="-1" strike="noStrike">
                <a:solidFill>
                  <a:srgbClr val="000000"/>
                </a:solidFill>
                <a:latin typeface="Calibri Light"/>
              </a:rPr>
              <a:t> = wordlist[          ]; </a:t>
            </a:r>
            <a:endParaRPr b="0" lang="en-GB" sz="1800" spc="-1" strike="noStrike">
              <a:latin typeface="Arial"/>
            </a:endParaRPr>
          </a:p>
        </p:txBody>
      </p:sp>
      <p:sp>
        <p:nvSpPr>
          <p:cNvPr id="1231" name="CustomShape 6"/>
          <p:cNvSpPr/>
          <p:nvPr/>
        </p:nvSpPr>
        <p:spPr>
          <a:xfrm>
            <a:off x="3574440" y="5307480"/>
            <a:ext cx="454320" cy="390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32" name="CustomShape 7"/>
          <p:cNvSpPr/>
          <p:nvPr/>
        </p:nvSpPr>
        <p:spPr>
          <a:xfrm>
            <a:off x="3962520" y="5641560"/>
            <a:ext cx="1858320" cy="4017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33" name="CustomShape 8"/>
          <p:cNvSpPr/>
          <p:nvPr/>
        </p:nvSpPr>
        <p:spPr>
          <a:xfrm>
            <a:off x="5821200" y="5536440"/>
            <a:ext cx="2464200" cy="10141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Complete this in the </a:t>
            </a:r>
            <a:br/>
            <a:r>
              <a:rPr b="0" lang="en-GB" sz="1800" spc="-1" strike="noStrike">
                <a:solidFill>
                  <a:srgbClr val="000000"/>
                </a:solidFill>
                <a:latin typeface="Calibri Light"/>
              </a:rPr>
              <a:t>main() function</a:t>
            </a:r>
            <a:endParaRPr b="0" lang="en-GB" sz="1800" spc="-1" strike="noStrike">
              <a:latin typeface="Arial"/>
            </a:endParaRPr>
          </a:p>
        </p:txBody>
      </p:sp>
      <p:sp>
        <p:nvSpPr>
          <p:cNvPr id="1234" name="CustomShape 9"/>
          <p:cNvSpPr/>
          <p:nvPr/>
        </p:nvSpPr>
        <p:spPr>
          <a:xfrm flipV="1">
            <a:off x="2228400" y="5504040"/>
            <a:ext cx="360" cy="577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35" name="CustomShape 10"/>
          <p:cNvSpPr/>
          <p:nvPr/>
        </p:nvSpPr>
        <p:spPr>
          <a:xfrm>
            <a:off x="804600" y="6081840"/>
            <a:ext cx="2847240" cy="59508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Store the guessing word</a:t>
            </a:r>
            <a:endParaRPr b="0" lang="en-GB" sz="1800" spc="-1" strike="noStrike">
              <a:latin typeface="Arial"/>
            </a:endParaRPr>
          </a:p>
        </p:txBody>
      </p:sp>
    </p:spTree>
  </p:cSld>
  <p:timing>
    <p:tnLst>
      <p:par>
        <p:cTn id="1779" dur="indefinite" restart="never" nodeType="tmRoot">
          <p:childTnLst>
            <p:seq>
              <p:cTn id="1780"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Task 2:  Initialize the answer</a:t>
            </a:r>
            <a:endParaRPr b="0" lang="en-US" sz="4400" spc="-1" strike="noStrike">
              <a:solidFill>
                <a:srgbClr val="000000"/>
              </a:solidFill>
              <a:latin typeface="Calibri Light"/>
            </a:endParaRPr>
          </a:p>
        </p:txBody>
      </p:sp>
      <p:sp>
        <p:nvSpPr>
          <p:cNvPr id="123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Next, we need to initialize the answer string so that it contains only the hyphen '-' character to hide all letters of the guessing word.  E.g., if the guessing word is "random", the answer is initialized to "------". </a:t>
            </a: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Task 2 is to complete the function init_answer():</a:t>
            </a:r>
            <a:endParaRPr b="0" lang="en-US" sz="2200" spc="-1" strike="noStrike">
              <a:solidFill>
                <a:srgbClr val="000000"/>
              </a:solidFill>
              <a:latin typeface="Calibri Light"/>
            </a:endParaRPr>
          </a:p>
        </p:txBody>
      </p:sp>
      <p:sp>
        <p:nvSpPr>
          <p:cNvPr id="1238" name="TextShape 3"/>
          <p:cNvSpPr txBox="1"/>
          <p:nvPr/>
        </p:nvSpPr>
        <p:spPr>
          <a:xfrm>
            <a:off x="6553080" y="6356520"/>
            <a:ext cx="2133360" cy="364680"/>
          </a:xfrm>
          <a:prstGeom prst="rect">
            <a:avLst/>
          </a:prstGeom>
          <a:noFill/>
          <a:ln>
            <a:noFill/>
          </a:ln>
        </p:spPr>
        <p:txBody>
          <a:bodyPr anchor="ctr"/>
          <a:p>
            <a:pPr algn="r">
              <a:lnSpc>
                <a:spcPct val="100000"/>
              </a:lnSpc>
            </a:pPr>
            <a:fld id="{DC2FDB28-2210-43D3-8C72-8BE42117796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39" name="CustomShape 4"/>
          <p:cNvSpPr/>
          <p:nvPr/>
        </p:nvSpPr>
        <p:spPr>
          <a:xfrm>
            <a:off x="745560" y="3275640"/>
            <a:ext cx="7551000" cy="30801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alibri Light"/>
              </a:rPr>
              <a:t>// return a string containing a sequence of '-' with specified length</a:t>
            </a:r>
            <a:endParaRPr b="0" lang="en-GB" sz="1800" spc="-1" strike="noStrike">
              <a:latin typeface="Arial"/>
            </a:endParaRPr>
          </a:p>
          <a:p>
            <a:pPr>
              <a:lnSpc>
                <a:spcPct val="100000"/>
              </a:lnSpc>
            </a:pPr>
            <a:r>
              <a:rPr b="0" lang="en-GB" sz="1800" spc="-1" strike="noStrike">
                <a:solidFill>
                  <a:srgbClr val="000000"/>
                </a:solidFill>
                <a:latin typeface="Calibri Light"/>
              </a:rPr>
              <a:t>string init_answer( int length )</a:t>
            </a:r>
            <a:endParaRPr b="0" lang="en-GB" sz="1800" spc="-1" strike="noStrike">
              <a:latin typeface="Arial"/>
            </a:endParaRPr>
          </a:p>
          <a:p>
            <a:pPr>
              <a:lnSpc>
                <a:spcPct val="100000"/>
              </a:lnSpc>
            </a:pPr>
            <a:r>
              <a:rPr b="0" lang="en-GB" sz="1800" spc="-1" strike="noStrike">
                <a:solidFill>
                  <a:srgbClr val="000000"/>
                </a:solidFill>
                <a:latin typeface="Calibri Light"/>
              </a:rPr>
              <a:t>{</a:t>
            </a:r>
            <a:endParaRPr b="0" lang="en-GB" sz="1800" spc="-1" strike="noStrike">
              <a:latin typeface="Arial"/>
            </a:endParaRPr>
          </a:p>
          <a:p>
            <a:pPr>
              <a:lnSpc>
                <a:spcPct val="100000"/>
              </a:lnSpc>
            </a:pPr>
            <a:r>
              <a:rPr b="0" lang="en-GB" sz="1800" spc="-1" strike="noStrike">
                <a:solidFill>
                  <a:srgbClr val="000000"/>
                </a:solidFill>
                <a:latin typeface="Calibri Light"/>
              </a:rPr>
              <a:t>    </a:t>
            </a:r>
            <a:r>
              <a:rPr b="0" lang="en-GB" sz="1800" spc="-1" strike="noStrike">
                <a:solidFill>
                  <a:srgbClr val="000000"/>
                </a:solidFill>
                <a:latin typeface="Calibri Light"/>
              </a:rPr>
              <a:t>string 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1" lang="en-GB" sz="1800" spc="-1" strike="noStrike">
                <a:solidFill>
                  <a:srgbClr val="000000"/>
                </a:solidFill>
                <a:latin typeface="Calibri Light"/>
              </a:rPr>
              <a:t>    </a:t>
            </a:r>
            <a:r>
              <a:rPr b="1" lang="en-GB" sz="1800" spc="-1" strike="noStrike">
                <a:solidFill>
                  <a:srgbClr val="000000"/>
                </a:solidFill>
                <a:latin typeface="Calibri Light"/>
              </a:rPr>
              <a:t>// TODO: Task 2: compose the string g so that its length = length and </a:t>
            </a:r>
            <a:endParaRPr b="0" lang="en-GB" sz="1800" spc="-1" strike="noStrike">
              <a:latin typeface="Arial"/>
            </a:endParaRPr>
          </a:p>
          <a:p>
            <a:pPr>
              <a:lnSpc>
                <a:spcPct val="100000"/>
              </a:lnSpc>
            </a:pPr>
            <a:r>
              <a:rPr b="1" lang="en-GB" sz="1800" spc="-1" strike="noStrike">
                <a:solidFill>
                  <a:srgbClr val="000000"/>
                </a:solidFill>
                <a:latin typeface="Calibri Light"/>
              </a:rPr>
              <a:t>    </a:t>
            </a:r>
            <a:r>
              <a:rPr b="1" lang="en-GB" sz="1800" spc="-1" strike="noStrike">
                <a:solidFill>
                  <a:srgbClr val="000000"/>
                </a:solidFill>
                <a:latin typeface="Calibri Light"/>
              </a:rPr>
              <a:t>// it only contains the letter '-'</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    </a:t>
            </a:r>
            <a:r>
              <a:rPr b="0" lang="en-GB" sz="1800" spc="-1" strike="noStrike">
                <a:solidFill>
                  <a:srgbClr val="000000"/>
                </a:solidFill>
                <a:latin typeface="Calibri Light"/>
              </a:rPr>
              <a:t>return g;</a:t>
            </a:r>
            <a:endParaRPr b="0" lang="en-GB" sz="1800" spc="-1" strike="noStrike">
              <a:latin typeface="Arial"/>
            </a:endParaRPr>
          </a:p>
          <a:p>
            <a:pPr>
              <a:lnSpc>
                <a:spcPct val="100000"/>
              </a:lnSpc>
            </a:pPr>
            <a:r>
              <a:rPr b="0" lang="en-GB" sz="1800" spc="-1" strike="noStrike">
                <a:solidFill>
                  <a:srgbClr val="000000"/>
                </a:solidFill>
                <a:latin typeface="Calibri Light"/>
              </a:rPr>
              <a:t>}</a:t>
            </a:r>
            <a:endParaRPr b="0" lang="en-GB" sz="1800" spc="-1" strike="noStrike">
              <a:latin typeface="Arial"/>
            </a:endParaRPr>
          </a:p>
        </p:txBody>
      </p:sp>
      <p:sp>
        <p:nvSpPr>
          <p:cNvPr id="1240" name="CustomShape 5"/>
          <p:cNvSpPr/>
          <p:nvPr/>
        </p:nvSpPr>
        <p:spPr>
          <a:xfrm>
            <a:off x="1260720" y="5209200"/>
            <a:ext cx="454320" cy="390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1" name="CustomShape 6"/>
          <p:cNvSpPr/>
          <p:nvPr/>
        </p:nvSpPr>
        <p:spPr>
          <a:xfrm>
            <a:off x="1715400" y="5405760"/>
            <a:ext cx="1791720" cy="3445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42" name="CustomShape 7"/>
          <p:cNvSpPr/>
          <p:nvPr/>
        </p:nvSpPr>
        <p:spPr>
          <a:xfrm>
            <a:off x="3507480" y="5243400"/>
            <a:ext cx="3603240" cy="10141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Complete the task here.   </a:t>
            </a:r>
            <a:br/>
            <a:r>
              <a:rPr b="0" lang="en-GB" sz="1800" spc="-1" strike="noStrike">
                <a:solidFill>
                  <a:srgbClr val="000000"/>
                </a:solidFill>
                <a:latin typeface="Calibri Light"/>
              </a:rPr>
              <a:t>Idea:  Append the letter '-' to g until g is of the required length</a:t>
            </a:r>
            <a:endParaRPr b="0" lang="en-GB" sz="1800" spc="-1" strike="noStrike">
              <a:latin typeface="Arial"/>
            </a:endParaRPr>
          </a:p>
        </p:txBody>
      </p:sp>
    </p:spTree>
  </p:cSld>
  <p:timing>
    <p:tnLst>
      <p:par>
        <p:cTn id="1781" dur="indefinite" restart="never" nodeType="tmRoot">
          <p:childTnLst>
            <p:seq>
              <p:cTn id="1782"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Task 3:  Call init_answer()</a:t>
            </a:r>
            <a:endParaRPr b="0" lang="en-US" sz="4400" spc="-1" strike="noStrike">
              <a:solidFill>
                <a:srgbClr val="000000"/>
              </a:solidFill>
              <a:latin typeface="Calibri Light"/>
            </a:endParaRPr>
          </a:p>
        </p:txBody>
      </p:sp>
      <p:sp>
        <p:nvSpPr>
          <p:cNvPr id="1244"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 the main function, we will need to call </a:t>
            </a:r>
            <a:r>
              <a:rPr b="1" lang="en-US" sz="2800" spc="-1" strike="noStrike">
                <a:solidFill>
                  <a:srgbClr val="000000"/>
                </a:solidFill>
                <a:latin typeface="Calibri Light"/>
                <a:ea typeface="Calibri Light"/>
              </a:rPr>
              <a:t>init_answer()</a:t>
            </a:r>
            <a:r>
              <a:rPr b="0" lang="en-US" sz="2800" spc="-1" strike="noStrike">
                <a:solidFill>
                  <a:srgbClr val="000000"/>
                </a:solidFill>
                <a:latin typeface="Calibri Light"/>
                <a:ea typeface="Calibri Light"/>
              </a:rPr>
              <a:t> and store the resulting string in the variable </a:t>
            </a:r>
            <a:r>
              <a:rPr b="1" lang="en-US" sz="2800" spc="-1" strike="noStrike">
                <a:solidFill>
                  <a:srgbClr val="000000"/>
                </a:solidFill>
                <a:latin typeface="Calibri Light"/>
                <a:ea typeface="Calibri Light"/>
              </a:rPr>
              <a:t>answer</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1245" name="TextShape 3"/>
          <p:cNvSpPr txBox="1"/>
          <p:nvPr/>
        </p:nvSpPr>
        <p:spPr>
          <a:xfrm>
            <a:off x="6553080" y="6356520"/>
            <a:ext cx="2133360" cy="364680"/>
          </a:xfrm>
          <a:prstGeom prst="rect">
            <a:avLst/>
          </a:prstGeom>
          <a:noFill/>
          <a:ln>
            <a:noFill/>
          </a:ln>
        </p:spPr>
        <p:txBody>
          <a:bodyPr anchor="ctr"/>
          <a:p>
            <a:pPr algn="r">
              <a:lnSpc>
                <a:spcPct val="100000"/>
              </a:lnSpc>
            </a:pPr>
            <a:fld id="{5D0E5174-4142-4245-A102-23473A18320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46" name="CustomShape 4"/>
          <p:cNvSpPr/>
          <p:nvPr/>
        </p:nvSpPr>
        <p:spPr>
          <a:xfrm>
            <a:off x="887760" y="2522880"/>
            <a:ext cx="7551000" cy="147168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alibri Light"/>
              </a:rPr>
              <a:t>    </a:t>
            </a:r>
            <a:r>
              <a:rPr b="0" lang="en-GB" sz="1800" spc="-1" strike="noStrike">
                <a:solidFill>
                  <a:srgbClr val="808080"/>
                </a:solidFill>
                <a:latin typeface="Calibri Light"/>
              </a:rPr>
              <a:t>// initialize the answer string</a:t>
            </a:r>
            <a:endParaRPr b="0" lang="en-GB" sz="1800" spc="-1" strike="noStrike">
              <a:latin typeface="Arial"/>
            </a:endParaRPr>
          </a:p>
          <a:p>
            <a:pPr>
              <a:lnSpc>
                <a:spcPct val="100000"/>
              </a:lnSpc>
            </a:pPr>
            <a:r>
              <a:rPr b="0" lang="en-GB" sz="1800" spc="-1" strike="noStrike">
                <a:solidFill>
                  <a:srgbClr val="808080"/>
                </a:solidFill>
                <a:latin typeface="Calibri Light"/>
              </a:rPr>
              <a:t>    </a:t>
            </a:r>
            <a:r>
              <a:rPr b="0" lang="en-GB" sz="1800" spc="-1" strike="noStrike">
                <a:solidFill>
                  <a:srgbClr val="808080"/>
                </a:solidFill>
                <a:latin typeface="Calibri Light"/>
              </a:rPr>
              <a:t>// TODO:  Task 3: call init_answer and assign it to answer</a:t>
            </a:r>
            <a:endParaRPr b="0" lang="en-GB" sz="1800" spc="-1" strike="noStrike">
              <a:latin typeface="Arial"/>
            </a:endParaRPr>
          </a:p>
          <a:p>
            <a:pPr>
              <a:lnSpc>
                <a:spcPct val="100000"/>
              </a:lnSpc>
            </a:pPr>
            <a:r>
              <a:rPr b="0" lang="en-GB" sz="1800" spc="-1" strike="noStrike">
                <a:solidFill>
                  <a:srgbClr val="808080"/>
                </a:solidFill>
                <a:latin typeface="Calibri Light"/>
              </a:rPr>
              <a:t>    </a:t>
            </a:r>
            <a:r>
              <a:rPr b="0" lang="en-GB" sz="1800" spc="-1" strike="noStrike">
                <a:solidFill>
                  <a:srgbClr val="000000"/>
                </a:solidFill>
                <a:latin typeface="Calibri Light"/>
              </a:rPr>
              <a:t>string answer = </a:t>
            </a:r>
            <a:endParaRPr b="0" lang="en-GB" sz="1800" spc="-1" strike="noStrike">
              <a:latin typeface="Arial"/>
            </a:endParaRPr>
          </a:p>
        </p:txBody>
      </p:sp>
      <p:sp>
        <p:nvSpPr>
          <p:cNvPr id="1247" name="CustomShape 5"/>
          <p:cNvSpPr/>
          <p:nvPr/>
        </p:nvSpPr>
        <p:spPr>
          <a:xfrm>
            <a:off x="2631240" y="3346920"/>
            <a:ext cx="454320" cy="390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48" name="CustomShape 6"/>
          <p:cNvSpPr/>
          <p:nvPr/>
        </p:nvSpPr>
        <p:spPr>
          <a:xfrm>
            <a:off x="3019320" y="3681000"/>
            <a:ext cx="705240" cy="67140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49" name="CustomShape 7"/>
          <p:cNvSpPr/>
          <p:nvPr/>
        </p:nvSpPr>
        <p:spPr>
          <a:xfrm>
            <a:off x="3724920" y="3663360"/>
            <a:ext cx="4961520" cy="13788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800" spc="-1" strike="noStrike">
                <a:solidFill>
                  <a:srgbClr val="000000"/>
                </a:solidFill>
                <a:latin typeface="Calibri Light"/>
              </a:rPr>
              <a:t>Complete this by calling the function init_answer().</a:t>
            </a:r>
            <a:endParaRPr b="0" lang="en-GB" sz="1800" spc="-1" strike="noStrike">
              <a:latin typeface="Arial"/>
            </a:endParaRPr>
          </a:p>
          <a:p>
            <a:pPr algn="ctr">
              <a:lnSpc>
                <a:spcPct val="100000"/>
              </a:lnSpc>
            </a:pPr>
            <a:r>
              <a:rPr b="0" lang="en-GB" sz="1800" spc="-1" strike="noStrike">
                <a:solidFill>
                  <a:srgbClr val="000000"/>
                </a:solidFill>
                <a:latin typeface="Calibri Light"/>
              </a:rPr>
              <a:t>What is the parameter that needs to be passed?</a:t>
            </a:r>
            <a:br/>
            <a:r>
              <a:rPr b="1" lang="en-GB" sz="1800" spc="-1" strike="noStrike">
                <a:solidFill>
                  <a:srgbClr val="000000"/>
                </a:solidFill>
                <a:latin typeface="Calibri Light"/>
              </a:rPr>
              <a:t>What should be the length of the string answer?</a:t>
            </a:r>
            <a:endParaRPr b="0" lang="en-GB" sz="1800" spc="-1" strike="noStrike">
              <a:latin typeface="Arial"/>
            </a:endParaRPr>
          </a:p>
        </p:txBody>
      </p:sp>
    </p:spTree>
  </p:cSld>
  <p:timing>
    <p:tnLst>
      <p:par>
        <p:cTn id="1783" dur="indefinite" restart="never" nodeType="tmRoot">
          <p:childTnLst>
            <p:seq>
              <p:cTn id="1784"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Game Logic</a:t>
            </a:r>
            <a:endParaRPr b="0" lang="en-US" sz="4400" spc="-1" strike="noStrike">
              <a:solidFill>
                <a:srgbClr val="000000"/>
              </a:solidFill>
              <a:latin typeface="Calibri Light"/>
            </a:endParaRPr>
          </a:p>
        </p:txBody>
      </p:sp>
      <p:sp>
        <p:nvSpPr>
          <p:cNvPr id="1251" name="TextShape 2"/>
          <p:cNvSpPr txBox="1"/>
          <p:nvPr/>
        </p:nvSpPr>
        <p:spPr>
          <a:xfrm>
            <a:off x="457200" y="1600200"/>
            <a:ext cx="8229240" cy="49827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Now take a look at the while loop in the main() function.</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The game logic is as follows: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While the game is not ended</a:t>
            </a:r>
            <a:endParaRPr b="0" lang="en-US" sz="2800" spc="-1" strike="noStrike">
              <a:solidFill>
                <a:srgbClr val="000000"/>
              </a:solidFill>
              <a:latin typeface="Calibri Light"/>
            </a:endParaRPr>
          </a:p>
          <a:p>
            <a:pPr lvl="1" marL="857160" indent="-342720">
              <a:lnSpc>
                <a:spcPct val="100000"/>
              </a:lnSpc>
              <a:spcBef>
                <a:spcPts val="479"/>
              </a:spcBef>
              <a:buClr>
                <a:srgbClr val="000000"/>
              </a:buClr>
              <a:buFont typeface="Calibri"/>
              <a:buAutoNum type="arabicPeriod"/>
            </a:pPr>
            <a:r>
              <a:rPr b="0" lang="en-US" sz="2400" spc="-1" strike="noStrike">
                <a:solidFill>
                  <a:srgbClr val="000000"/>
                </a:solidFill>
                <a:latin typeface="Calibri Light"/>
                <a:ea typeface="Calibri Light"/>
              </a:rPr>
              <a:t>Show the current answer and the hangman figure</a:t>
            </a:r>
            <a:endParaRPr b="0" lang="en-US" sz="2400" spc="-1" strike="noStrike">
              <a:solidFill>
                <a:srgbClr val="000000"/>
              </a:solidFill>
              <a:latin typeface="Calibri Light"/>
            </a:endParaRPr>
          </a:p>
          <a:p>
            <a:pPr lvl="1" marL="857160" indent="-342720">
              <a:lnSpc>
                <a:spcPct val="100000"/>
              </a:lnSpc>
              <a:spcBef>
                <a:spcPts val="479"/>
              </a:spcBef>
              <a:buClr>
                <a:srgbClr val="000000"/>
              </a:buClr>
              <a:buFont typeface="Calibri"/>
              <a:buAutoNum type="arabicPeriod"/>
            </a:pPr>
            <a:r>
              <a:rPr b="0" lang="en-US" sz="2400" spc="-1" strike="noStrike">
                <a:solidFill>
                  <a:srgbClr val="000000"/>
                </a:solidFill>
                <a:latin typeface="Calibri Light"/>
                <a:ea typeface="Calibri Light"/>
              </a:rPr>
              <a:t>Determine whether it is end of game.  There are two ways to end a game:</a:t>
            </a:r>
            <a:endParaRPr b="0" lang="en-US" sz="2400" spc="-1" strike="noStrike">
              <a:solidFill>
                <a:srgbClr val="000000"/>
              </a:solidFill>
              <a:latin typeface="Calibri Light"/>
            </a:endParaRPr>
          </a:p>
          <a:p>
            <a:pPr lvl="2" marL="1314360" indent="-399600">
              <a:lnSpc>
                <a:spcPct val="100000"/>
              </a:lnSpc>
              <a:spcBef>
                <a:spcPts val="400"/>
              </a:spcBef>
              <a:buClr>
                <a:srgbClr val="000000"/>
              </a:buClr>
              <a:buFont typeface="Calibri"/>
              <a:buAutoNum type="alphaLcPeriod"/>
            </a:pPr>
            <a:r>
              <a:rPr b="0" lang="en-US" sz="2000" spc="-1" strike="noStrike">
                <a:solidFill>
                  <a:srgbClr val="000000"/>
                </a:solidFill>
                <a:latin typeface="Calibri Light"/>
                <a:ea typeface="Calibri Light"/>
              </a:rPr>
              <a:t>the player guessed the word.   In this case, all the letters in the string </a:t>
            </a:r>
            <a:r>
              <a:rPr b="1" lang="en-US" sz="2000" spc="-1" strike="noStrike">
                <a:solidFill>
                  <a:srgbClr val="000000"/>
                </a:solidFill>
                <a:latin typeface="Calibri Light"/>
                <a:ea typeface="Calibri Light"/>
              </a:rPr>
              <a:t>answer</a:t>
            </a:r>
            <a:r>
              <a:rPr b="0" lang="en-US" sz="2000" spc="-1" strike="noStrike">
                <a:solidFill>
                  <a:srgbClr val="000000"/>
                </a:solidFill>
                <a:latin typeface="Calibri Light"/>
                <a:ea typeface="Calibri Light"/>
              </a:rPr>
              <a:t> should be revealed.  </a:t>
            </a:r>
            <a:endParaRPr b="0" lang="en-US" sz="2000" spc="-1" strike="noStrike">
              <a:solidFill>
                <a:srgbClr val="000000"/>
              </a:solidFill>
              <a:latin typeface="Calibri Light"/>
            </a:endParaRPr>
          </a:p>
          <a:p>
            <a:pPr lvl="2" marL="1314360" indent="-399600">
              <a:lnSpc>
                <a:spcPct val="100000"/>
              </a:lnSpc>
              <a:spcBef>
                <a:spcPts val="400"/>
              </a:spcBef>
              <a:buClr>
                <a:srgbClr val="000000"/>
              </a:buClr>
              <a:buFont typeface="Calibri"/>
              <a:buAutoNum type="alphaLcPeriod"/>
            </a:pPr>
            <a:r>
              <a:rPr b="0" lang="en-US" sz="2000" spc="-1" strike="noStrike">
                <a:solidFill>
                  <a:srgbClr val="000000"/>
                </a:solidFill>
                <a:latin typeface="Calibri Light"/>
                <a:ea typeface="Calibri Light"/>
              </a:rPr>
              <a:t>the player loses because he made too many wrong guesses.  </a:t>
            </a:r>
            <a:endParaRPr b="0" lang="en-US" sz="2000" spc="-1" strike="noStrike">
              <a:solidFill>
                <a:srgbClr val="000000"/>
              </a:solidFill>
              <a:latin typeface="Calibri Light"/>
            </a:endParaRPr>
          </a:p>
          <a:p>
            <a:pPr lvl="1" marL="914400" indent="-399600">
              <a:lnSpc>
                <a:spcPct val="100000"/>
              </a:lnSpc>
              <a:spcBef>
                <a:spcPts val="479"/>
              </a:spcBef>
              <a:buClr>
                <a:srgbClr val="000000"/>
              </a:buClr>
              <a:buFont typeface="Calibri"/>
              <a:buAutoNum type="arabicPeriod"/>
            </a:pPr>
            <a:r>
              <a:rPr b="0" lang="en-US" sz="2400" spc="-1" strike="noStrike">
                <a:solidFill>
                  <a:srgbClr val="000000"/>
                </a:solidFill>
                <a:latin typeface="Calibri Light"/>
                <a:ea typeface="Calibri Light"/>
              </a:rPr>
              <a:t>If it is the end of game, print the appropriate message and quit</a:t>
            </a:r>
            <a:endParaRPr b="0" lang="en-US" sz="2400" spc="-1" strike="noStrike">
              <a:solidFill>
                <a:srgbClr val="000000"/>
              </a:solidFill>
              <a:latin typeface="Calibri Light"/>
            </a:endParaRPr>
          </a:p>
          <a:p>
            <a:pPr lvl="1" marL="914400" indent="-399600">
              <a:lnSpc>
                <a:spcPct val="100000"/>
              </a:lnSpc>
              <a:spcBef>
                <a:spcPts val="479"/>
              </a:spcBef>
              <a:buClr>
                <a:srgbClr val="000000"/>
              </a:buClr>
              <a:buFont typeface="Calibri"/>
              <a:buAutoNum type="arabicPeriod"/>
            </a:pPr>
            <a:r>
              <a:rPr b="0" lang="en-US" sz="2400" spc="-1" strike="noStrike">
                <a:solidFill>
                  <a:srgbClr val="000000"/>
                </a:solidFill>
                <a:latin typeface="Calibri Light"/>
                <a:ea typeface="Calibri Light"/>
              </a:rPr>
              <a:t>Otherwise, ask the user to make a guess.</a:t>
            </a:r>
            <a:endParaRPr b="0" lang="en-US" sz="2400" spc="-1" strike="noStrike">
              <a:solidFill>
                <a:srgbClr val="000000"/>
              </a:solidFill>
              <a:latin typeface="Calibri Light"/>
            </a:endParaRPr>
          </a:p>
          <a:p>
            <a:pPr lvl="2" marL="1314360" indent="-399600">
              <a:lnSpc>
                <a:spcPct val="100000"/>
              </a:lnSpc>
              <a:spcBef>
                <a:spcPts val="400"/>
              </a:spcBef>
              <a:buClr>
                <a:srgbClr val="000000"/>
              </a:buClr>
              <a:buFont typeface="Calibri"/>
              <a:buAutoNum type="alphaLcPeriod"/>
            </a:pPr>
            <a:r>
              <a:rPr b="0" lang="en-US" sz="2000" spc="-1" strike="noStrike">
                <a:solidFill>
                  <a:srgbClr val="000000"/>
                </a:solidFill>
                <a:latin typeface="Calibri Light"/>
                <a:ea typeface="Calibri Light"/>
              </a:rPr>
              <a:t>If the guess is correct, update the answer by unmasking the correct letters</a:t>
            </a:r>
            <a:endParaRPr b="0" lang="en-US" sz="2000" spc="-1" strike="noStrike">
              <a:solidFill>
                <a:srgbClr val="000000"/>
              </a:solidFill>
              <a:latin typeface="Calibri Light"/>
            </a:endParaRPr>
          </a:p>
          <a:p>
            <a:pPr lvl="2" marL="1314360" indent="-399600">
              <a:lnSpc>
                <a:spcPct val="100000"/>
              </a:lnSpc>
              <a:spcBef>
                <a:spcPts val="400"/>
              </a:spcBef>
              <a:buClr>
                <a:srgbClr val="000000"/>
              </a:buClr>
              <a:buFont typeface="Calibri"/>
              <a:buAutoNum type="alphaLcPeriod"/>
            </a:pPr>
            <a:r>
              <a:rPr b="0" lang="en-US" sz="2000" spc="-1" strike="noStrike">
                <a:solidFill>
                  <a:srgbClr val="000000"/>
                </a:solidFill>
                <a:latin typeface="Calibri Light"/>
                <a:ea typeface="Calibri Light"/>
              </a:rPr>
              <a:t>Otherwise, update the counter for recording the number of wrong guesses</a:t>
            </a:r>
            <a:endParaRPr b="0" lang="en-US" sz="2000" spc="-1" strike="noStrike">
              <a:solidFill>
                <a:srgbClr val="000000"/>
              </a:solidFill>
              <a:latin typeface="Calibri Light"/>
            </a:endParaRPr>
          </a:p>
        </p:txBody>
      </p:sp>
      <p:sp>
        <p:nvSpPr>
          <p:cNvPr id="1252" name="TextShape 3"/>
          <p:cNvSpPr txBox="1"/>
          <p:nvPr/>
        </p:nvSpPr>
        <p:spPr>
          <a:xfrm>
            <a:off x="6553080" y="6356520"/>
            <a:ext cx="2133360" cy="364680"/>
          </a:xfrm>
          <a:prstGeom prst="rect">
            <a:avLst/>
          </a:prstGeom>
          <a:noFill/>
          <a:ln>
            <a:noFill/>
          </a:ln>
        </p:spPr>
        <p:txBody>
          <a:bodyPr anchor="ctr"/>
          <a:p>
            <a:pPr algn="r">
              <a:lnSpc>
                <a:spcPct val="100000"/>
              </a:lnSpc>
            </a:pPr>
            <a:fld id="{D1C1952F-5658-4B0B-8D9C-89FD2D13A79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85" dur="indefinite" restart="never" nodeType="tmRoot">
          <p:childTnLst>
            <p:seq>
              <p:cTn id="1786"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Task 4:  Game Logic</a:t>
            </a:r>
            <a:endParaRPr b="0" lang="en-US" sz="4400" spc="-1" strike="noStrike">
              <a:solidFill>
                <a:srgbClr val="000000"/>
              </a:solidFill>
              <a:latin typeface="Calibri Light"/>
            </a:endParaRPr>
          </a:p>
        </p:txBody>
      </p:sp>
      <p:sp>
        <p:nvSpPr>
          <p:cNvPr id="1254"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Let's complete the game logic in the main function().</a:t>
            </a:r>
            <a:endParaRPr b="0" lang="en-US" sz="2800" spc="-1" strike="noStrike">
              <a:solidFill>
                <a:srgbClr val="000000"/>
              </a:solidFill>
              <a:latin typeface="Calibri Light"/>
            </a:endParaRPr>
          </a:p>
        </p:txBody>
      </p:sp>
      <p:sp>
        <p:nvSpPr>
          <p:cNvPr id="1255" name="TextShape 3"/>
          <p:cNvSpPr txBox="1"/>
          <p:nvPr/>
        </p:nvSpPr>
        <p:spPr>
          <a:xfrm>
            <a:off x="6553080" y="6356520"/>
            <a:ext cx="2133360" cy="364680"/>
          </a:xfrm>
          <a:prstGeom prst="rect">
            <a:avLst/>
          </a:prstGeom>
          <a:noFill/>
          <a:ln>
            <a:noFill/>
          </a:ln>
        </p:spPr>
        <p:txBody>
          <a:bodyPr anchor="ctr"/>
          <a:p>
            <a:pPr algn="r">
              <a:lnSpc>
                <a:spcPct val="100000"/>
              </a:lnSpc>
            </a:pPr>
            <a:fld id="{7E1C99FA-4E55-4572-902E-DB355050112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56" name="CustomShape 4"/>
          <p:cNvSpPr/>
          <p:nvPr/>
        </p:nvSpPr>
        <p:spPr>
          <a:xfrm>
            <a:off x="1056600" y="2130480"/>
            <a:ext cx="3817080" cy="386136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000000"/>
                </a:solidFill>
                <a:latin typeface="Calibri Light"/>
              </a:rPr>
              <a:t>while (!endgame)</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cout &lt;&lt; "Word: " &lt;&lt; answer &lt;&lt; endl;</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show_hangman( num_wrong_guess );</a:t>
            </a:r>
            <a:endParaRPr b="0" lang="en-GB" sz="1200" spc="-1" strike="noStrike">
              <a:latin typeface="Arial"/>
            </a:endParaRPr>
          </a:p>
          <a:p>
            <a:pPr>
              <a:lnSpc>
                <a:spcPct val="100000"/>
              </a:lnSpc>
            </a:pPr>
            <a:endParaRPr b="0" lang="en-GB" sz="1200" spc="-1" strike="noStrike">
              <a:latin typeface="Arial"/>
            </a:endParaRPr>
          </a:p>
          <a:p>
            <a:pPr>
              <a:lnSpc>
                <a:spcPct val="100000"/>
              </a:lnSpc>
            </a:pPr>
            <a:r>
              <a:rPr b="0" lang="en-GB" sz="1200" spc="-1" strike="noStrike">
                <a:solidFill>
                  <a:srgbClr val="808080"/>
                </a:solidFill>
                <a:latin typeface="Calibri Light"/>
              </a:rPr>
              <a:t>        </a:t>
            </a:r>
            <a:r>
              <a:rPr b="0" lang="en-GB" sz="1200" spc="-1" strike="noStrike">
                <a:solidFill>
                  <a:srgbClr val="808080"/>
                </a:solidFill>
                <a:latin typeface="Calibri Light"/>
              </a:rPr>
              <a:t>// determine if it's an end game</a:t>
            </a:r>
            <a:endParaRPr b="0" lang="en-GB" sz="1200" spc="-1" strike="noStrike">
              <a:latin typeface="Arial"/>
            </a:endParaRPr>
          </a:p>
          <a:p>
            <a:pPr>
              <a:lnSpc>
                <a:spcPct val="100000"/>
              </a:lnSpc>
            </a:pPr>
            <a:r>
              <a:rPr b="0" lang="en-GB" sz="1200" spc="-1" strike="noStrike">
                <a:solidFill>
                  <a:srgbClr val="808080"/>
                </a:solidFill>
                <a:latin typeface="Calibri Light"/>
              </a:rPr>
              <a:t>        </a:t>
            </a:r>
            <a:r>
              <a:rPr b="1" lang="en-GB" sz="1200" spc="-1" strike="noStrike">
                <a:solidFill>
                  <a:srgbClr val="000000"/>
                </a:solidFill>
                <a:latin typeface="Calibri Light"/>
              </a:rPr>
              <a:t>// TODO:  Task 4: fill in the end-of-game conditions</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if (     )</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cout &lt;&lt; "You win!" &lt;&lt; endl;</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endgame = true;</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else if (      )</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cout &lt;&lt; "You lose!" &lt;&lt; endl;</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endgame = true;</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else {</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a:p>
            <a:pPr>
              <a:lnSpc>
                <a:spcPct val="100000"/>
              </a:lnSpc>
            </a:pPr>
            <a:r>
              <a:rPr b="0" lang="en-GB" sz="1200" spc="-1" strike="noStrike">
                <a:solidFill>
                  <a:srgbClr val="000000"/>
                </a:solidFill>
                <a:latin typeface="Calibri Light"/>
              </a:rPr>
              <a:t>    </a:t>
            </a:r>
            <a:r>
              <a:rPr b="0" lang="en-GB" sz="1200" spc="-1" strike="noStrike">
                <a:solidFill>
                  <a:srgbClr val="000000"/>
                </a:solidFill>
                <a:latin typeface="Calibri Light"/>
              </a:rPr>
              <a:t>}</a:t>
            </a:r>
            <a:endParaRPr b="0" lang="en-GB" sz="1200" spc="-1" strike="noStrike">
              <a:latin typeface="Arial"/>
            </a:endParaRPr>
          </a:p>
        </p:txBody>
      </p:sp>
      <p:sp>
        <p:nvSpPr>
          <p:cNvPr id="1257" name="CustomShape 5"/>
          <p:cNvSpPr/>
          <p:nvPr/>
        </p:nvSpPr>
        <p:spPr>
          <a:xfrm>
            <a:off x="1837800" y="4287240"/>
            <a:ext cx="301320" cy="2397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58" name="CustomShape 6"/>
          <p:cNvSpPr/>
          <p:nvPr/>
        </p:nvSpPr>
        <p:spPr>
          <a:xfrm>
            <a:off x="1837800" y="3538080"/>
            <a:ext cx="2512080" cy="4345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59" name="CustomShape 7"/>
          <p:cNvSpPr/>
          <p:nvPr/>
        </p:nvSpPr>
        <p:spPr>
          <a:xfrm>
            <a:off x="4349880" y="3658320"/>
            <a:ext cx="3621600" cy="6289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Fill in the end-of-game conditions here</a:t>
            </a:r>
            <a:endParaRPr b="0" lang="en-GB" sz="1600" spc="-1" strike="noStrike">
              <a:latin typeface="Arial"/>
            </a:endParaRPr>
          </a:p>
        </p:txBody>
      </p:sp>
      <p:sp>
        <p:nvSpPr>
          <p:cNvPr id="1260" name="CustomShape 8"/>
          <p:cNvSpPr/>
          <p:nvPr/>
        </p:nvSpPr>
        <p:spPr>
          <a:xfrm flipV="1">
            <a:off x="2139480" y="3971880"/>
            <a:ext cx="2210040" cy="4345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61" name="CustomShape 9"/>
          <p:cNvSpPr/>
          <p:nvPr/>
        </p:nvSpPr>
        <p:spPr>
          <a:xfrm>
            <a:off x="1535760" y="3417840"/>
            <a:ext cx="301320" cy="2397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Tree>
  </p:cSld>
  <p:timing>
    <p:tnLst>
      <p:par>
        <p:cTn id="1787" dur="indefinite" restart="never" nodeType="tmRoot">
          <p:childTnLst>
            <p:seq>
              <p:cTn id="178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Indexes of </a:t>
            </a:r>
            <a:r>
              <a:rPr b="0" lang="en-US" sz="4400" spc="-1" strike="noStrike">
                <a:solidFill>
                  <a:srgbClr val="000000"/>
                </a:solidFill>
                <a:latin typeface="Avenir Next"/>
                <a:ea typeface="Avenir Next"/>
              </a:rPr>
              <a:t>Array Elements</a:t>
            </a:r>
            <a:endParaRPr b="0" lang="en-US" sz="4400" spc="-1" strike="noStrike">
              <a:solidFill>
                <a:srgbClr val="000000"/>
              </a:solidFill>
              <a:latin typeface="Calibri Light"/>
            </a:endParaRPr>
          </a:p>
        </p:txBody>
      </p:sp>
      <p:sp>
        <p:nvSpPr>
          <p:cNvPr id="263" name="TextShape 2"/>
          <p:cNvSpPr txBox="1"/>
          <p:nvPr/>
        </p:nvSpPr>
        <p:spPr>
          <a:xfrm>
            <a:off x="286560" y="1319040"/>
            <a:ext cx="5199480" cy="52639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compiler will </a:t>
            </a:r>
            <a:r>
              <a:rPr b="1" lang="en-US" sz="2800" spc="-1" strike="noStrike">
                <a:solidFill>
                  <a:srgbClr val="e46c0a"/>
                </a:solidFill>
                <a:latin typeface="Calibri Light"/>
                <a:ea typeface="Calibri Light"/>
              </a:rPr>
              <a:t>NOT </a:t>
            </a:r>
            <a:r>
              <a:rPr b="0" lang="en-US" sz="2800" spc="-1" strike="noStrike">
                <a:solidFill>
                  <a:srgbClr val="000000"/>
                </a:solidFill>
                <a:latin typeface="Calibri Light"/>
                <a:ea typeface="Calibri Light"/>
              </a:rPr>
              <a:t>report any error when an array index that is out of range is used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On most systems, the program will </a:t>
            </a:r>
            <a:r>
              <a:rPr b="0" lang="en-US" sz="2800" spc="-1" strike="noStrike">
                <a:solidFill>
                  <a:srgbClr val="e46c0a"/>
                </a:solidFill>
                <a:latin typeface="Calibri Light"/>
                <a:ea typeface="Calibri Light"/>
              </a:rPr>
              <a:t>proceed</a:t>
            </a:r>
            <a:r>
              <a:rPr b="0" lang="en-US" sz="2800" spc="-1" strike="noStrike">
                <a:solidFill>
                  <a:srgbClr val="000000"/>
                </a:solidFill>
                <a:latin typeface="Calibri Light"/>
                <a:ea typeface="Calibri Light"/>
              </a:rPr>
              <a:t> as if the index is legal and the memory cells corresponding to the nonexistent indexed variable will be accessed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This may </a:t>
            </a:r>
            <a:r>
              <a:rPr b="0" lang="en-US" sz="2800" spc="-1" strike="noStrike">
                <a:solidFill>
                  <a:srgbClr val="e46c0a"/>
                </a:solidFill>
                <a:latin typeface="Calibri Light"/>
                <a:ea typeface="Calibri Light"/>
              </a:rPr>
              <a:t>unintentionally change </a:t>
            </a:r>
            <a:r>
              <a:rPr b="0" lang="en-US" sz="2800" spc="-1" strike="noStrike">
                <a:solidFill>
                  <a:srgbClr val="000000"/>
                </a:solidFill>
                <a:latin typeface="Calibri Light"/>
                <a:ea typeface="Calibri Light"/>
              </a:rPr>
              <a:t>the values of the memory cells probably belonging to some other variables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This is known as the </a:t>
            </a:r>
            <a:r>
              <a:rPr b="1" lang="en-US" sz="2800" spc="-1" strike="noStrike">
                <a:solidFill>
                  <a:srgbClr val="31859c"/>
                </a:solidFill>
                <a:latin typeface="Calibri Light"/>
                <a:ea typeface="Calibri Light"/>
              </a:rPr>
              <a:t>array index out of bound error</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264" name="TextShape 3"/>
          <p:cNvSpPr txBox="1"/>
          <p:nvPr/>
        </p:nvSpPr>
        <p:spPr>
          <a:xfrm>
            <a:off x="6553080" y="6356520"/>
            <a:ext cx="2133360" cy="364680"/>
          </a:xfrm>
          <a:prstGeom prst="rect">
            <a:avLst/>
          </a:prstGeom>
          <a:noFill/>
          <a:ln>
            <a:noFill/>
          </a:ln>
        </p:spPr>
        <p:txBody>
          <a:bodyPr anchor="ctr"/>
          <a:p>
            <a:pPr algn="r">
              <a:lnSpc>
                <a:spcPct val="100000"/>
              </a:lnSpc>
            </a:pPr>
            <a:fld id="{5A83982C-18DE-4732-9359-EAF9C574BE2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265" name="Table 4"/>
          <p:cNvGraphicFramePr/>
          <p:nvPr/>
        </p:nvGraphicFramePr>
        <p:xfrm>
          <a:off x="6591960" y="1601280"/>
          <a:ext cx="1344600" cy="3264120"/>
        </p:xfrm>
        <a:graphic>
          <a:graphicData uri="http://schemas.openxmlformats.org/drawingml/2006/table">
            <a:tbl>
              <a:tblPr/>
              <a:tblGrid>
                <a:gridCol w="1344960"/>
              </a:tblGrid>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95b3d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ce6f2"/>
                    </a:solidFill>
                  </a:tcPr>
                </a:tc>
              </a:tr>
            </a:tbl>
          </a:graphicData>
        </a:graphic>
      </p:graphicFrame>
      <p:sp>
        <p:nvSpPr>
          <p:cNvPr id="266" name="CustomShape 5"/>
          <p:cNvSpPr/>
          <p:nvPr/>
        </p:nvSpPr>
        <p:spPr>
          <a:xfrm>
            <a:off x="6582960" y="1293480"/>
            <a:ext cx="14079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Main memory</a:t>
            </a:r>
            <a:endParaRPr b="0" lang="en-GB" sz="1400" spc="-1" strike="noStrike">
              <a:latin typeface="Arial"/>
            </a:endParaRPr>
          </a:p>
        </p:txBody>
      </p:sp>
      <p:sp>
        <p:nvSpPr>
          <p:cNvPr id="267" name="CustomShape 6"/>
          <p:cNvSpPr/>
          <p:nvPr/>
        </p:nvSpPr>
        <p:spPr>
          <a:xfrm>
            <a:off x="5684760" y="161820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1024-1027</a:t>
            </a:r>
            <a:endParaRPr b="0" lang="en-GB" sz="1200" spc="-1" strike="noStrike">
              <a:latin typeface="Arial"/>
            </a:endParaRPr>
          </a:p>
        </p:txBody>
      </p:sp>
      <p:sp>
        <p:nvSpPr>
          <p:cNvPr id="268" name="CustomShape 7"/>
          <p:cNvSpPr/>
          <p:nvPr/>
        </p:nvSpPr>
        <p:spPr>
          <a:xfrm>
            <a:off x="5684760" y="192096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1028-1031</a:t>
            </a:r>
            <a:endParaRPr b="0" lang="en-GB" sz="1200" spc="-1" strike="noStrike">
              <a:latin typeface="Arial"/>
            </a:endParaRPr>
          </a:p>
        </p:txBody>
      </p:sp>
      <p:sp>
        <p:nvSpPr>
          <p:cNvPr id="269" name="CustomShape 8"/>
          <p:cNvSpPr/>
          <p:nvPr/>
        </p:nvSpPr>
        <p:spPr>
          <a:xfrm>
            <a:off x="5684760" y="222372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1032-1035</a:t>
            </a:r>
            <a:endParaRPr b="0" lang="en-GB" sz="1200" spc="-1" strike="noStrike">
              <a:latin typeface="Arial"/>
            </a:endParaRPr>
          </a:p>
        </p:txBody>
      </p:sp>
      <p:sp>
        <p:nvSpPr>
          <p:cNvPr id="270" name="CustomShape 9"/>
          <p:cNvSpPr/>
          <p:nvPr/>
        </p:nvSpPr>
        <p:spPr>
          <a:xfrm>
            <a:off x="5684760" y="252684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1036-1039</a:t>
            </a:r>
            <a:endParaRPr b="0" lang="en-GB" sz="1200" spc="-1" strike="noStrike">
              <a:latin typeface="Arial"/>
            </a:endParaRPr>
          </a:p>
        </p:txBody>
      </p:sp>
      <p:sp>
        <p:nvSpPr>
          <p:cNvPr id="271" name="CustomShape 10"/>
          <p:cNvSpPr/>
          <p:nvPr/>
        </p:nvSpPr>
        <p:spPr>
          <a:xfrm>
            <a:off x="5684760" y="282960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1040-1043</a:t>
            </a:r>
            <a:endParaRPr b="0" lang="en-GB" sz="1200" spc="-1" strike="noStrike">
              <a:latin typeface="Arial"/>
            </a:endParaRPr>
          </a:p>
        </p:txBody>
      </p:sp>
      <p:sp>
        <p:nvSpPr>
          <p:cNvPr id="272" name="CustomShape 11"/>
          <p:cNvSpPr/>
          <p:nvPr/>
        </p:nvSpPr>
        <p:spPr>
          <a:xfrm>
            <a:off x="5684760" y="313236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1044-1047</a:t>
            </a:r>
            <a:endParaRPr b="0" lang="en-GB" sz="1200" spc="-1" strike="noStrike">
              <a:latin typeface="Arial"/>
            </a:endParaRPr>
          </a:p>
        </p:txBody>
      </p:sp>
      <p:sp>
        <p:nvSpPr>
          <p:cNvPr id="273" name="CustomShape 12"/>
          <p:cNvSpPr/>
          <p:nvPr/>
        </p:nvSpPr>
        <p:spPr>
          <a:xfrm>
            <a:off x="5684760" y="343548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1048-1051</a:t>
            </a:r>
            <a:endParaRPr b="0" lang="en-GB" sz="1200" spc="-1" strike="noStrike">
              <a:latin typeface="Arial"/>
            </a:endParaRPr>
          </a:p>
        </p:txBody>
      </p:sp>
      <p:sp>
        <p:nvSpPr>
          <p:cNvPr id="274" name="CustomShape 13"/>
          <p:cNvSpPr/>
          <p:nvPr/>
        </p:nvSpPr>
        <p:spPr>
          <a:xfrm>
            <a:off x="5684760" y="373824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1052-1055</a:t>
            </a:r>
            <a:endParaRPr b="0" lang="en-GB" sz="1200" spc="-1" strike="noStrike">
              <a:latin typeface="Arial"/>
            </a:endParaRPr>
          </a:p>
        </p:txBody>
      </p:sp>
      <p:sp>
        <p:nvSpPr>
          <p:cNvPr id="275" name="CustomShape 14"/>
          <p:cNvSpPr/>
          <p:nvPr/>
        </p:nvSpPr>
        <p:spPr>
          <a:xfrm>
            <a:off x="5684760" y="404100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1056-1059</a:t>
            </a:r>
            <a:endParaRPr b="0" lang="en-GB" sz="1200" spc="-1" strike="noStrike">
              <a:latin typeface="Arial"/>
            </a:endParaRPr>
          </a:p>
        </p:txBody>
      </p:sp>
      <p:sp>
        <p:nvSpPr>
          <p:cNvPr id="276" name="CustomShape 15"/>
          <p:cNvSpPr/>
          <p:nvPr/>
        </p:nvSpPr>
        <p:spPr>
          <a:xfrm>
            <a:off x="5684760" y="434376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1060-1063</a:t>
            </a:r>
            <a:endParaRPr b="0" lang="en-GB" sz="1200" spc="-1" strike="noStrike">
              <a:latin typeface="Arial"/>
            </a:endParaRPr>
          </a:p>
        </p:txBody>
      </p:sp>
      <p:sp>
        <p:nvSpPr>
          <p:cNvPr id="277" name="CustomShape 16"/>
          <p:cNvSpPr/>
          <p:nvPr/>
        </p:nvSpPr>
        <p:spPr>
          <a:xfrm>
            <a:off x="5684760" y="4646880"/>
            <a:ext cx="101484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1064-1067</a:t>
            </a:r>
            <a:endParaRPr b="0" lang="en-GB" sz="1200" spc="-1" strike="noStrike">
              <a:latin typeface="Arial"/>
            </a:endParaRPr>
          </a:p>
        </p:txBody>
      </p:sp>
      <p:sp>
        <p:nvSpPr>
          <p:cNvPr id="278" name="CustomShape 17"/>
          <p:cNvSpPr/>
          <p:nvPr/>
        </p:nvSpPr>
        <p:spPr>
          <a:xfrm>
            <a:off x="7913520" y="22496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79" name="CustomShape 18"/>
          <p:cNvSpPr/>
          <p:nvPr/>
        </p:nvSpPr>
        <p:spPr>
          <a:xfrm>
            <a:off x="7913520" y="25527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280" name="CustomShape 19"/>
          <p:cNvSpPr/>
          <p:nvPr/>
        </p:nvSpPr>
        <p:spPr>
          <a:xfrm>
            <a:off x="7913520" y="285552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281" name="CustomShape 20"/>
          <p:cNvSpPr/>
          <p:nvPr/>
        </p:nvSpPr>
        <p:spPr>
          <a:xfrm>
            <a:off x="7913520" y="31323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282" name="CustomShape 21"/>
          <p:cNvSpPr/>
          <p:nvPr/>
        </p:nvSpPr>
        <p:spPr>
          <a:xfrm>
            <a:off x="7913520" y="34095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283" name="CustomShape 22"/>
          <p:cNvSpPr/>
          <p:nvPr/>
        </p:nvSpPr>
        <p:spPr>
          <a:xfrm>
            <a:off x="6270480" y="4862160"/>
            <a:ext cx="331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a:t>
            </a:r>
            <a:endParaRPr b="0" lang="en-GB" sz="1200" spc="-1" strike="noStrike">
              <a:latin typeface="Arial"/>
            </a:endParaRPr>
          </a:p>
        </p:txBody>
      </p:sp>
      <p:sp>
        <p:nvSpPr>
          <p:cNvPr id="284" name="CustomShape 23"/>
          <p:cNvSpPr/>
          <p:nvPr/>
        </p:nvSpPr>
        <p:spPr>
          <a:xfrm>
            <a:off x="7159680" y="4862160"/>
            <a:ext cx="33192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alibri Light"/>
              </a:rPr>
              <a:t>…</a:t>
            </a:r>
            <a:endParaRPr b="0" lang="en-GB" sz="1200" spc="-1" strike="noStrike">
              <a:latin typeface="Arial"/>
            </a:endParaRPr>
          </a:p>
        </p:txBody>
      </p:sp>
      <p:sp>
        <p:nvSpPr>
          <p:cNvPr id="285" name="CustomShape 24"/>
          <p:cNvSpPr/>
          <p:nvPr/>
        </p:nvSpPr>
        <p:spPr>
          <a:xfrm>
            <a:off x="8079840" y="3913560"/>
            <a:ext cx="911160" cy="4554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average</a:t>
            </a:r>
            <a:endParaRPr b="0" lang="en-GB" sz="1200" spc="-1" strike="noStrike">
              <a:latin typeface="Arial"/>
            </a:endParaRPr>
          </a:p>
          <a:p>
            <a:pPr>
              <a:lnSpc>
                <a:spcPct val="100000"/>
              </a:lnSpc>
            </a:pPr>
            <a:r>
              <a:rPr b="0" lang="en-GB" sz="1200" spc="-1" strike="noStrike">
                <a:solidFill>
                  <a:srgbClr val="000000"/>
                </a:solidFill>
                <a:latin typeface="Consolas"/>
                <a:ea typeface="Consolas"/>
              </a:rPr>
              <a:t>(double)</a:t>
            </a:r>
            <a:endParaRPr b="0" lang="en-GB" sz="1200" spc="-1" strike="noStrike">
              <a:latin typeface="Arial"/>
            </a:endParaRPr>
          </a:p>
        </p:txBody>
      </p:sp>
      <p:sp>
        <p:nvSpPr>
          <p:cNvPr id="286" name="CustomShape 25"/>
          <p:cNvSpPr/>
          <p:nvPr/>
        </p:nvSpPr>
        <p:spPr>
          <a:xfrm>
            <a:off x="7936920" y="3764160"/>
            <a:ext cx="165960" cy="57960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87" name="CustomShape 26"/>
          <p:cNvSpPr/>
          <p:nvPr/>
        </p:nvSpPr>
        <p:spPr>
          <a:xfrm>
            <a:off x="5559840" y="5264640"/>
            <a:ext cx="3254760" cy="13064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gn="ctr">
              <a:lnSpc>
                <a:spcPct val="100000"/>
              </a:lnSpc>
            </a:pPr>
            <a:r>
              <a:rPr b="0" lang="en-GB" sz="1600" spc="-1" strike="noStrike">
                <a:solidFill>
                  <a:srgbClr val="000000"/>
                </a:solidFill>
                <a:latin typeface="Avenir Next Condensed"/>
                <a:ea typeface="Avenir Next Condensed"/>
              </a:rPr>
              <a:t>size of </a:t>
            </a:r>
            <a:r>
              <a:rPr b="0" lang="en-GB" sz="1600" spc="-1" strike="noStrike">
                <a:solidFill>
                  <a:srgbClr val="000000"/>
                </a:solidFill>
                <a:latin typeface="Consolas"/>
                <a:ea typeface="Consolas"/>
              </a:rPr>
              <a:t>score</a:t>
            </a:r>
            <a:r>
              <a:rPr b="0" lang="en-GB" sz="1600" spc="-1" strike="noStrike">
                <a:solidFill>
                  <a:srgbClr val="000000"/>
                </a:solidFill>
                <a:latin typeface="Avenir Next Condensed"/>
                <a:ea typeface="Avenir Next Condensed"/>
              </a:rPr>
              <a:t> is 5</a:t>
            </a:r>
            <a:br/>
            <a:r>
              <a:rPr b="0" lang="en-GB" sz="1600" spc="-1" strike="noStrike">
                <a:solidFill>
                  <a:srgbClr val="000000"/>
                </a:solidFill>
                <a:latin typeface="Avenir Next Condensed"/>
                <a:ea typeface="Avenir Next Condensed"/>
              </a:rPr>
              <a:t>what if we write</a:t>
            </a:r>
            <a:br/>
            <a:r>
              <a:rPr b="1" lang="en-GB" sz="1600" spc="-1" strike="noStrike">
                <a:solidFill>
                  <a:srgbClr val="000000"/>
                </a:solidFill>
                <a:latin typeface="Consolas"/>
                <a:ea typeface="Consolas"/>
              </a:rPr>
              <a:t>score[5] = 0</a:t>
            </a:r>
            <a:r>
              <a:rPr b="0" lang="en-GB" sz="1600" spc="-1" strike="noStrike">
                <a:solidFill>
                  <a:srgbClr val="000000"/>
                </a:solidFill>
                <a:latin typeface="Avenir Next Condensed"/>
                <a:ea typeface="Avenir Next Condensed"/>
              </a:rPr>
              <a:t>?</a:t>
            </a:r>
            <a:endParaRPr b="0" lang="en-GB" sz="1600" spc="-1" strike="noStrike">
              <a:latin typeface="Arial"/>
            </a:endParaRPr>
          </a:p>
          <a:p>
            <a:pPr algn="ctr">
              <a:lnSpc>
                <a:spcPct val="100000"/>
              </a:lnSpc>
            </a:pPr>
            <a:r>
              <a:rPr b="0" lang="en-GB" sz="1600" spc="-1" strike="noStrike">
                <a:solidFill>
                  <a:srgbClr val="000000"/>
                </a:solidFill>
                <a:latin typeface="Avenir Next Condensed"/>
                <a:ea typeface="Avenir Next Condensed"/>
              </a:rPr>
              <a:t>Try in a program and see what happens</a:t>
            </a:r>
            <a:endParaRPr b="0" lang="en-GB" sz="1600" spc="-1" strike="noStrike">
              <a:latin typeface="Arial"/>
            </a:endParaRPr>
          </a:p>
        </p:txBody>
      </p:sp>
      <p:sp>
        <p:nvSpPr>
          <p:cNvPr id="288" name="CustomShape 27"/>
          <p:cNvSpPr/>
          <p:nvPr/>
        </p:nvSpPr>
        <p:spPr>
          <a:xfrm>
            <a:off x="7153200" y="3714120"/>
            <a:ext cx="3243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0</a:t>
            </a:r>
            <a:endParaRPr b="0" lang="en-GB" sz="1800" spc="-1" strike="noStrike">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286"/>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28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28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nodeType="clickEffect" fill="hold" presetClass="entr" presetID="1">
                                  <p:stCondLst>
                                    <p:cond delay="0"/>
                                  </p:stCondLst>
                                  <p:childTnLst>
                                    <p:set>
                                      <p:cBhvr>
                                        <p:cTn id="110"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After guessing a letter</a:t>
            </a:r>
            <a:endParaRPr b="0" lang="en-US" sz="4400" spc="-1" strike="noStrike">
              <a:solidFill>
                <a:srgbClr val="000000"/>
              </a:solidFill>
              <a:latin typeface="Calibri Light"/>
            </a:endParaRPr>
          </a:p>
        </p:txBody>
      </p:sp>
      <p:sp>
        <p:nvSpPr>
          <p:cNvPr id="126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After the player has guessed a letter, we need to check if the letter is in the guessing word.   </a:t>
            </a:r>
            <a:endParaRPr b="0" lang="en-US" sz="2400" spc="-1" strike="noStrike">
              <a:solidFill>
                <a:srgbClr val="000000"/>
              </a:solidFill>
              <a:latin typeface="Calibri Light"/>
            </a:endParaRPr>
          </a:p>
        </p:txBody>
      </p:sp>
      <p:sp>
        <p:nvSpPr>
          <p:cNvPr id="1264" name="TextShape 3"/>
          <p:cNvSpPr txBox="1"/>
          <p:nvPr/>
        </p:nvSpPr>
        <p:spPr>
          <a:xfrm>
            <a:off x="6553080" y="6356520"/>
            <a:ext cx="2133360" cy="364680"/>
          </a:xfrm>
          <a:prstGeom prst="rect">
            <a:avLst/>
          </a:prstGeom>
          <a:noFill/>
          <a:ln>
            <a:noFill/>
          </a:ln>
        </p:spPr>
        <p:txBody>
          <a:bodyPr anchor="ctr"/>
          <a:p>
            <a:pPr algn="r">
              <a:lnSpc>
                <a:spcPct val="100000"/>
              </a:lnSpc>
            </a:pPr>
            <a:fld id="{A3DF7DCB-69E2-479D-97ED-68B4B13D92B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65" name="CustomShape 4"/>
          <p:cNvSpPr/>
          <p:nvPr/>
        </p:nvSpPr>
        <p:spPr>
          <a:xfrm>
            <a:off x="941040" y="2414880"/>
            <a:ext cx="3817080" cy="325764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while (!endgame)</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a:t>
            </a:r>
            <a:endParaRPr b="0" lang="en-GB" sz="1400" spc="-1" strike="noStrike">
              <a:latin typeface="Arial"/>
            </a:endParaRPr>
          </a:p>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else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cout &lt;&lt; "Guess a letter: ";</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cin &gt;&gt; guess;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            </a:t>
            </a:r>
            <a:r>
              <a:rPr b="1" lang="en-GB" sz="1400" spc="-1" strike="noStrike">
                <a:solidFill>
                  <a:srgbClr val="000000"/>
                </a:solidFill>
                <a:latin typeface="Calibri Light"/>
              </a:rPr>
              <a:t>if ( isGuessInWord( word, guess) )</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update_answer( word, answer, guess );</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else</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num_wrong_guess++;</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a:t>
            </a:r>
            <a:endParaRPr b="0" lang="en-GB" sz="1400" spc="-1" strike="noStrike">
              <a:latin typeface="Arial"/>
            </a:endParaRPr>
          </a:p>
        </p:txBody>
      </p:sp>
      <p:sp>
        <p:nvSpPr>
          <p:cNvPr id="1266" name="CustomShape 5"/>
          <p:cNvSpPr/>
          <p:nvPr/>
        </p:nvSpPr>
        <p:spPr>
          <a:xfrm>
            <a:off x="4742280" y="3710880"/>
            <a:ext cx="3621600" cy="6289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Check whether the letter input by the player is in the guessing word</a:t>
            </a:r>
            <a:endParaRPr b="0" lang="en-GB" sz="1600" spc="-1" strike="noStrike">
              <a:latin typeface="Arial"/>
            </a:endParaRPr>
          </a:p>
        </p:txBody>
      </p:sp>
      <p:sp>
        <p:nvSpPr>
          <p:cNvPr id="1267" name="CustomShape 6"/>
          <p:cNvSpPr/>
          <p:nvPr/>
        </p:nvSpPr>
        <p:spPr>
          <a:xfrm>
            <a:off x="4758480" y="4537800"/>
            <a:ext cx="3621600" cy="181836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If yes, update the current answer to unmask the letter</a:t>
            </a:r>
            <a:endParaRPr b="0" lang="en-GB" sz="1600" spc="-1" strike="noStrike">
              <a:latin typeface="Arial"/>
            </a:endParaRPr>
          </a:p>
          <a:p>
            <a:pPr algn="ctr">
              <a:lnSpc>
                <a:spcPct val="100000"/>
              </a:lnSpc>
            </a:pPr>
            <a:r>
              <a:rPr b="0" lang="en-GB" sz="1600" spc="-1" strike="noStrike">
                <a:solidFill>
                  <a:srgbClr val="e46c0a"/>
                </a:solidFill>
                <a:latin typeface="Calibri Light"/>
              </a:rPr>
              <a:t>e.g., if </a:t>
            </a:r>
            <a:r>
              <a:rPr b="1" lang="en-GB" sz="1600" spc="-1" strike="noStrike">
                <a:solidFill>
                  <a:srgbClr val="e46c0a"/>
                </a:solidFill>
                <a:latin typeface="Calibri Light"/>
              </a:rPr>
              <a:t>word</a:t>
            </a:r>
            <a:r>
              <a:rPr b="0" lang="en-GB" sz="1600" spc="-1" strike="noStrike">
                <a:solidFill>
                  <a:srgbClr val="e46c0a"/>
                </a:solidFill>
                <a:latin typeface="Calibri Light"/>
              </a:rPr>
              <a:t> is "apple", the </a:t>
            </a:r>
            <a:r>
              <a:rPr b="1" lang="en-GB" sz="1600" spc="-1" strike="noStrike">
                <a:solidFill>
                  <a:srgbClr val="e46c0a"/>
                </a:solidFill>
                <a:latin typeface="Calibri Light"/>
              </a:rPr>
              <a:t>answer </a:t>
            </a:r>
            <a:r>
              <a:rPr b="0" lang="en-GB" sz="1600" spc="-1" strike="noStrike">
                <a:solidFill>
                  <a:srgbClr val="e46c0a"/>
                </a:solidFill>
                <a:latin typeface="Calibri Light"/>
              </a:rPr>
              <a:t>before the guess is "-----" and the player inputs the letter 'p', then </a:t>
            </a:r>
            <a:r>
              <a:rPr b="1" lang="en-GB" sz="1600" spc="-1" strike="noStrike">
                <a:solidFill>
                  <a:srgbClr val="e46c0a"/>
                </a:solidFill>
                <a:latin typeface="Calibri Light"/>
              </a:rPr>
              <a:t>answer </a:t>
            </a:r>
            <a:r>
              <a:rPr b="0" lang="en-GB" sz="1600" spc="-1" strike="noStrike">
                <a:solidFill>
                  <a:srgbClr val="e46c0a"/>
                </a:solidFill>
                <a:latin typeface="Calibri Light"/>
              </a:rPr>
              <a:t>would become "-pp--"</a:t>
            </a:r>
            <a:endParaRPr b="0" lang="en-GB" sz="1600" spc="-1" strike="noStrike">
              <a:latin typeface="Arial"/>
            </a:endParaRPr>
          </a:p>
        </p:txBody>
      </p:sp>
      <p:sp>
        <p:nvSpPr>
          <p:cNvPr id="1268" name="CustomShape 7"/>
          <p:cNvSpPr/>
          <p:nvPr/>
        </p:nvSpPr>
        <p:spPr>
          <a:xfrm flipH="1">
            <a:off x="3994920" y="4043880"/>
            <a:ext cx="763200" cy="394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69" name="CustomShape 8"/>
          <p:cNvSpPr/>
          <p:nvPr/>
        </p:nvSpPr>
        <p:spPr>
          <a:xfrm flipH="1" flipV="1">
            <a:off x="4189680" y="4802040"/>
            <a:ext cx="567720" cy="434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270" name="CustomShape 9"/>
          <p:cNvSpPr/>
          <p:nvPr/>
        </p:nvSpPr>
        <p:spPr>
          <a:xfrm>
            <a:off x="4395960" y="2627640"/>
            <a:ext cx="3621600" cy="62892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nchor="ctr"/>
          <a:p>
            <a:pPr algn="ctr">
              <a:lnSpc>
                <a:spcPct val="100000"/>
              </a:lnSpc>
            </a:pPr>
            <a:r>
              <a:rPr b="0" lang="en-GB" sz="1600" spc="-1" strike="noStrike">
                <a:solidFill>
                  <a:srgbClr val="ff0000"/>
                </a:solidFill>
                <a:latin typeface="Calibri Light"/>
              </a:rPr>
              <a:t>This part in the main() function is done for you already.  </a:t>
            </a:r>
            <a:endParaRPr b="0" lang="en-GB" sz="1600" spc="-1" strike="noStrike">
              <a:latin typeface="Arial"/>
            </a:endParaRPr>
          </a:p>
        </p:txBody>
      </p:sp>
    </p:spTree>
  </p:cSld>
  <p:timing>
    <p:tnLst>
      <p:par>
        <p:cTn id="1789" dur="indefinite" restart="never" nodeType="tmRoot">
          <p:childTnLst>
            <p:seq>
              <p:cTn id="179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1"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Task 5: Check if a letter is in a word</a:t>
            </a:r>
            <a:endParaRPr b="0" lang="en-US" sz="4400" spc="-1" strike="noStrike">
              <a:solidFill>
                <a:srgbClr val="000000"/>
              </a:solidFill>
              <a:latin typeface="Calibri Light"/>
            </a:endParaRPr>
          </a:p>
        </p:txBody>
      </p:sp>
      <p:sp>
        <p:nvSpPr>
          <p:cNvPr id="127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Complete the function </a:t>
            </a:r>
            <a:r>
              <a:rPr b="1" lang="en-US" sz="2400" spc="-1" strike="noStrike">
                <a:solidFill>
                  <a:srgbClr val="000000"/>
                </a:solidFill>
                <a:latin typeface="Calibri Light"/>
                <a:ea typeface="Calibri Light"/>
              </a:rPr>
              <a:t>isGuessInWord() </a:t>
            </a:r>
            <a:r>
              <a:rPr b="0" lang="en-US" sz="2400" spc="-1" strike="noStrike">
                <a:solidFill>
                  <a:srgbClr val="000000"/>
                </a:solidFill>
                <a:latin typeface="Calibri Light"/>
                <a:ea typeface="Calibri Light"/>
              </a:rPr>
              <a:t>which checks if a letter appears in a word</a:t>
            </a:r>
            <a:endParaRPr b="0" lang="en-US" sz="2400" spc="-1" strike="noStrike">
              <a:solidFill>
                <a:srgbClr val="000000"/>
              </a:solidFill>
              <a:latin typeface="Calibri Light"/>
            </a:endParaRPr>
          </a:p>
        </p:txBody>
      </p:sp>
      <p:sp>
        <p:nvSpPr>
          <p:cNvPr id="1273" name="TextShape 3"/>
          <p:cNvSpPr txBox="1"/>
          <p:nvPr/>
        </p:nvSpPr>
        <p:spPr>
          <a:xfrm>
            <a:off x="6553080" y="6356520"/>
            <a:ext cx="2133360" cy="364680"/>
          </a:xfrm>
          <a:prstGeom prst="rect">
            <a:avLst/>
          </a:prstGeom>
          <a:noFill/>
          <a:ln>
            <a:noFill/>
          </a:ln>
        </p:spPr>
        <p:txBody>
          <a:bodyPr anchor="ctr"/>
          <a:p>
            <a:pPr algn="r">
              <a:lnSpc>
                <a:spcPct val="100000"/>
              </a:lnSpc>
            </a:pPr>
            <a:fld id="{F913E233-4B58-4011-B3DC-1C96F9B06FD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74" name="CustomShape 4"/>
          <p:cNvSpPr/>
          <p:nvPr/>
        </p:nvSpPr>
        <p:spPr>
          <a:xfrm>
            <a:off x="1075680" y="2457720"/>
            <a:ext cx="5477040" cy="266292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808080"/>
                </a:solidFill>
                <a:latin typeface="Calibri Light"/>
              </a:rPr>
              <a:t> </a:t>
            </a:r>
            <a:r>
              <a:rPr b="0" lang="en-GB" sz="1400" spc="-1" strike="noStrike">
                <a:solidFill>
                  <a:srgbClr val="808080"/>
                </a:solidFill>
                <a:latin typeface="Calibri Light"/>
              </a:rPr>
              <a:t>// return if the letter c appears in the string w</a:t>
            </a:r>
            <a:endParaRPr b="0" lang="en-GB" sz="1400" spc="-1" strike="noStrike">
              <a:latin typeface="Arial"/>
            </a:endParaRPr>
          </a:p>
          <a:p>
            <a:pPr>
              <a:lnSpc>
                <a:spcPct val="100000"/>
              </a:lnSpc>
            </a:pPr>
            <a:r>
              <a:rPr b="0" lang="en-GB" sz="1400" spc="-1" strike="noStrike">
                <a:solidFill>
                  <a:srgbClr val="000000"/>
                </a:solidFill>
                <a:latin typeface="Calibri Light"/>
              </a:rPr>
              <a:t>bool isGuessInWord( string w, char c)</a:t>
            </a: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a:p>
            <a:pPr>
              <a:lnSpc>
                <a:spcPct val="100000"/>
              </a:lnSpc>
            </a:pPr>
            <a:r>
              <a:rPr b="0" lang="en-GB" sz="1400" spc="-1" strike="noStrike">
                <a:solidFill>
                  <a:srgbClr val="000000"/>
                </a:solidFill>
                <a:latin typeface="Calibri Light"/>
              </a:rPr>
              <a:t>    </a:t>
            </a:r>
            <a:r>
              <a:rPr b="1" lang="en-GB" sz="1400" spc="-1" strike="noStrike">
                <a:solidFill>
                  <a:srgbClr val="000000"/>
                </a:solidFill>
                <a:latin typeface="Calibri Light"/>
              </a:rPr>
              <a:t>// TODO:  Task 5:  complete the function return a boolean value </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 to indicate whether c appears in w</a:t>
            </a:r>
            <a:endParaRPr b="0" lang="en-GB" sz="1400" spc="-1" strike="noStrike">
              <a:latin typeface="Arial"/>
            </a:endParaRPr>
          </a:p>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p:txBody>
      </p:sp>
      <p:sp>
        <p:nvSpPr>
          <p:cNvPr id="1275" name="CustomShape 5"/>
          <p:cNvSpPr/>
          <p:nvPr/>
        </p:nvSpPr>
        <p:spPr>
          <a:xfrm>
            <a:off x="1590480" y="4096080"/>
            <a:ext cx="301320" cy="2397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76" name="CustomShape 6"/>
          <p:cNvSpPr/>
          <p:nvPr/>
        </p:nvSpPr>
        <p:spPr>
          <a:xfrm>
            <a:off x="3277440" y="4216320"/>
            <a:ext cx="5144400" cy="11030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Complete the function here.</a:t>
            </a:r>
            <a:endParaRPr b="0" lang="en-GB" sz="1600" spc="-1" strike="noStrike">
              <a:latin typeface="Arial"/>
            </a:endParaRPr>
          </a:p>
          <a:p>
            <a:pPr algn="ctr">
              <a:lnSpc>
                <a:spcPct val="100000"/>
              </a:lnSpc>
            </a:pPr>
            <a:r>
              <a:rPr b="1" lang="en-GB" sz="1600" spc="-1" strike="noStrike">
                <a:solidFill>
                  <a:srgbClr val="e46c0a"/>
                </a:solidFill>
                <a:latin typeface="Calibri Light"/>
              </a:rPr>
              <a:t>CHALLENGE:  Can you do this by using only one statement?</a:t>
            </a:r>
            <a:endParaRPr b="0" lang="en-GB" sz="1600" spc="-1" strike="noStrike">
              <a:latin typeface="Arial"/>
            </a:endParaRPr>
          </a:p>
        </p:txBody>
      </p:sp>
      <p:sp>
        <p:nvSpPr>
          <p:cNvPr id="1277" name="CustomShape 7"/>
          <p:cNvSpPr/>
          <p:nvPr/>
        </p:nvSpPr>
        <p:spPr>
          <a:xfrm>
            <a:off x="1892520" y="4216320"/>
            <a:ext cx="1384560" cy="5515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1791" dur="indefinite" restart="never" nodeType="tmRoot">
          <p:childTnLst>
            <p:seq>
              <p:cTn id="179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8"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Task 6: Unmask the correct letter</a:t>
            </a:r>
            <a:endParaRPr b="0" lang="en-US" sz="4400" spc="-1" strike="noStrike">
              <a:solidFill>
                <a:srgbClr val="000000"/>
              </a:solidFill>
              <a:latin typeface="Calibri Light"/>
            </a:endParaRPr>
          </a:p>
        </p:txBody>
      </p:sp>
      <p:sp>
        <p:nvSpPr>
          <p:cNvPr id="127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If the player guesses a letter correctly, we will need to unmask it in the string </a:t>
            </a:r>
            <a:r>
              <a:rPr b="1" lang="en-US" sz="2400" spc="-1" strike="noStrike">
                <a:solidFill>
                  <a:srgbClr val="000000"/>
                </a:solidFill>
                <a:latin typeface="Calibri Light"/>
                <a:ea typeface="Calibri Light"/>
              </a:rPr>
              <a:t>answer</a:t>
            </a:r>
            <a:r>
              <a:rPr b="0" lang="en-US" sz="2400" spc="-1" strike="noStrike">
                <a:solidFill>
                  <a:srgbClr val="000000"/>
                </a:solidFill>
                <a:latin typeface="Calibri Light"/>
                <a:ea typeface="Calibri Light"/>
              </a:rPr>
              <a:t>.  This is done in the function </a:t>
            </a:r>
            <a:r>
              <a:rPr b="1" lang="en-US" sz="2400" spc="-1" strike="noStrike">
                <a:solidFill>
                  <a:srgbClr val="000000"/>
                </a:solidFill>
                <a:latin typeface="Calibri Light"/>
                <a:ea typeface="Calibri Light"/>
              </a:rPr>
              <a:t>update_answer()</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1280" name="TextShape 3"/>
          <p:cNvSpPr txBox="1"/>
          <p:nvPr/>
        </p:nvSpPr>
        <p:spPr>
          <a:xfrm>
            <a:off x="6553080" y="6356520"/>
            <a:ext cx="2133360" cy="364680"/>
          </a:xfrm>
          <a:prstGeom prst="rect">
            <a:avLst/>
          </a:prstGeom>
          <a:noFill/>
          <a:ln>
            <a:noFill/>
          </a:ln>
        </p:spPr>
        <p:txBody>
          <a:bodyPr anchor="ctr"/>
          <a:p>
            <a:pPr algn="r">
              <a:lnSpc>
                <a:spcPct val="100000"/>
              </a:lnSpc>
            </a:pPr>
            <a:fld id="{8F157D4D-3E9C-45D1-BD1D-AF5F56FAB50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81" name="CustomShape 4"/>
          <p:cNvSpPr/>
          <p:nvPr/>
        </p:nvSpPr>
        <p:spPr>
          <a:xfrm>
            <a:off x="1127520" y="2876400"/>
            <a:ext cx="5077800" cy="30276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808080"/>
                </a:solidFill>
                <a:latin typeface="Calibri Light"/>
              </a:rPr>
              <a:t> </a:t>
            </a:r>
            <a:r>
              <a:rPr b="0" lang="en-GB" sz="1400" spc="-1" strike="noStrike">
                <a:solidFill>
                  <a:srgbClr val="808080"/>
                </a:solidFill>
                <a:latin typeface="Calibri Light"/>
              </a:rPr>
              <a:t>// assume that w and ans are of the same length</a:t>
            </a:r>
            <a:endParaRPr b="0" lang="en-GB" sz="1400" spc="-1" strike="noStrike">
              <a:latin typeface="Arial"/>
            </a:endParaRPr>
          </a:p>
          <a:p>
            <a:pPr>
              <a:lnSpc>
                <a:spcPct val="100000"/>
              </a:lnSpc>
            </a:pPr>
            <a:r>
              <a:rPr b="0" lang="en-GB" sz="1400" spc="-1" strike="noStrike">
                <a:solidFill>
                  <a:srgbClr val="808080"/>
                </a:solidFill>
                <a:latin typeface="Calibri Light"/>
              </a:rPr>
              <a:t>// copy all occurrences of letter c in string w to the corresponding</a:t>
            </a:r>
            <a:endParaRPr b="0" lang="en-GB" sz="1400" spc="-1" strike="noStrike">
              <a:latin typeface="Arial"/>
            </a:endParaRPr>
          </a:p>
          <a:p>
            <a:pPr>
              <a:lnSpc>
                <a:spcPct val="100000"/>
              </a:lnSpc>
            </a:pPr>
            <a:r>
              <a:rPr b="0" lang="en-GB" sz="1400" spc="-1" strike="noStrike">
                <a:solidFill>
                  <a:srgbClr val="808080"/>
                </a:solidFill>
                <a:latin typeface="Calibri Light"/>
              </a:rPr>
              <a:t>// positions in string ans</a:t>
            </a:r>
            <a:endParaRPr b="0" lang="en-GB" sz="1400" spc="-1" strike="noStrike">
              <a:latin typeface="Arial"/>
            </a:endParaRPr>
          </a:p>
          <a:p>
            <a:pPr>
              <a:lnSpc>
                <a:spcPct val="100000"/>
              </a:lnSpc>
            </a:pPr>
            <a:r>
              <a:rPr b="0" lang="en-GB" sz="1400" spc="-1" strike="noStrike">
                <a:solidFill>
                  <a:srgbClr val="808080"/>
                </a:solidFill>
                <a:latin typeface="Calibri Light"/>
              </a:rPr>
              <a:t>// e.g. string w = "xyzxyz"</a:t>
            </a:r>
            <a:endParaRPr b="0" lang="en-GB" sz="1400" spc="-1" strike="noStrike">
              <a:latin typeface="Arial"/>
            </a:endParaRPr>
          </a:p>
          <a:p>
            <a:pPr>
              <a:lnSpc>
                <a:spcPct val="100000"/>
              </a:lnSpc>
            </a:pPr>
            <a:r>
              <a:rPr b="0" lang="en-GB" sz="1400" spc="-1" strike="noStrike">
                <a:solidFill>
                  <a:srgbClr val="808080"/>
                </a:solidFill>
                <a:latin typeface="Calibri Light"/>
              </a:rPr>
              <a:t>// and string ans = "------", char c = 'y'</a:t>
            </a:r>
            <a:endParaRPr b="0" lang="en-GB" sz="1400" spc="-1" strike="noStrike">
              <a:latin typeface="Arial"/>
            </a:endParaRPr>
          </a:p>
          <a:p>
            <a:pPr>
              <a:lnSpc>
                <a:spcPct val="100000"/>
              </a:lnSpc>
            </a:pPr>
            <a:r>
              <a:rPr b="0" lang="en-GB" sz="1400" spc="-1" strike="noStrike">
                <a:solidFill>
                  <a:srgbClr val="808080"/>
                </a:solidFill>
                <a:latin typeface="Calibri Light"/>
              </a:rPr>
              <a:t>// then ans will become "-y--y-"</a:t>
            </a:r>
            <a:endParaRPr b="0" lang="en-GB" sz="1400" spc="-1" strike="noStrike">
              <a:latin typeface="Arial"/>
            </a:endParaRPr>
          </a:p>
          <a:p>
            <a:pPr>
              <a:lnSpc>
                <a:spcPct val="100000"/>
              </a:lnSpc>
            </a:pPr>
            <a:r>
              <a:rPr b="0" lang="en-GB" sz="1400" spc="-1" strike="noStrike">
                <a:solidFill>
                  <a:srgbClr val="000000"/>
                </a:solidFill>
                <a:latin typeface="Calibri Light"/>
              </a:rPr>
              <a:t>void update_answer( string w, </a:t>
            </a:r>
            <a:r>
              <a:rPr b="1" lang="en-GB" sz="1400" spc="-1" strike="noStrike">
                <a:solidFill>
                  <a:srgbClr val="000000"/>
                </a:solidFill>
                <a:latin typeface="Calibri Light"/>
              </a:rPr>
              <a:t>string &amp; ans</a:t>
            </a:r>
            <a:r>
              <a:rPr b="0" lang="en-GB" sz="1400" spc="-1" strike="noStrike">
                <a:solidFill>
                  <a:srgbClr val="000000"/>
                </a:solidFill>
                <a:latin typeface="Calibri Light"/>
              </a:rPr>
              <a:t>, char c)</a:t>
            </a: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a:p>
            <a:pPr>
              <a:lnSpc>
                <a:spcPct val="100000"/>
              </a:lnSpc>
            </a:pPr>
            <a:r>
              <a:rPr b="0" lang="en-GB" sz="1400" spc="-1" strike="noStrike">
                <a:solidFill>
                  <a:srgbClr val="000000"/>
                </a:solidFill>
                <a:latin typeface="Calibri Light"/>
              </a:rPr>
              <a:t>    </a:t>
            </a:r>
            <a:r>
              <a:rPr b="1" lang="en-GB" sz="1400" spc="-1" strike="noStrike">
                <a:solidFill>
                  <a:srgbClr val="000000"/>
                </a:solidFill>
                <a:latin typeface="Calibri Light"/>
              </a:rPr>
              <a:t>// TODO:  Task 6</a:t>
            </a:r>
            <a:endParaRPr b="0" lang="en-GB" sz="1400" spc="-1" strike="noStrike">
              <a:latin typeface="Arial"/>
            </a:endParaRPr>
          </a:p>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000000"/>
                </a:solidFill>
                <a:latin typeface="Calibri Light"/>
              </a:rPr>
              <a:t>    </a:t>
            </a: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p:txBody>
      </p:sp>
      <p:sp>
        <p:nvSpPr>
          <p:cNvPr id="1282" name="CustomShape 5"/>
          <p:cNvSpPr/>
          <p:nvPr/>
        </p:nvSpPr>
        <p:spPr>
          <a:xfrm>
            <a:off x="1553760" y="5142960"/>
            <a:ext cx="301320" cy="2397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3" name="CustomShape 6"/>
          <p:cNvSpPr/>
          <p:nvPr/>
        </p:nvSpPr>
        <p:spPr>
          <a:xfrm>
            <a:off x="3542040" y="5252760"/>
            <a:ext cx="4038840" cy="11030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Complete the function here.</a:t>
            </a:r>
            <a:endParaRPr b="0" lang="en-GB" sz="1600" spc="-1" strike="noStrike">
              <a:latin typeface="Arial"/>
            </a:endParaRPr>
          </a:p>
          <a:p>
            <a:pPr algn="ctr">
              <a:lnSpc>
                <a:spcPct val="100000"/>
              </a:lnSpc>
            </a:pPr>
            <a:r>
              <a:rPr b="1" lang="en-GB" sz="1600" spc="-1" strike="noStrike">
                <a:solidFill>
                  <a:srgbClr val="ff0000"/>
                </a:solidFill>
                <a:latin typeface="Calibri Light"/>
              </a:rPr>
              <a:t>Idea</a:t>
            </a:r>
            <a:r>
              <a:rPr b="0" lang="en-GB" sz="1600" spc="-1" strike="noStrike">
                <a:solidFill>
                  <a:srgbClr val="000000"/>
                </a:solidFill>
                <a:latin typeface="Calibri Light"/>
              </a:rPr>
              <a:t>:  Go through the letters in w one by one, and whenever the letter c is found</a:t>
            </a:r>
            <a:r>
              <a:rPr b="1" lang="en-GB" sz="1600" spc="-1" strike="noStrike">
                <a:solidFill>
                  <a:srgbClr val="000000"/>
                </a:solidFill>
                <a:latin typeface="Calibri Light"/>
              </a:rPr>
              <a:t>, </a:t>
            </a:r>
            <a:r>
              <a:rPr b="0" lang="en-GB" sz="1600" spc="-1" strike="noStrike">
                <a:solidFill>
                  <a:srgbClr val="000000"/>
                </a:solidFill>
                <a:latin typeface="Calibri Light"/>
              </a:rPr>
              <a:t>update the corresponding position in </a:t>
            </a:r>
            <a:r>
              <a:rPr b="1" lang="en-GB" sz="1600" spc="-1" strike="noStrike">
                <a:solidFill>
                  <a:srgbClr val="000000"/>
                </a:solidFill>
                <a:latin typeface="Calibri Light"/>
              </a:rPr>
              <a:t>ans</a:t>
            </a:r>
            <a:endParaRPr b="0" lang="en-GB" sz="1600" spc="-1" strike="noStrike">
              <a:latin typeface="Arial"/>
            </a:endParaRPr>
          </a:p>
        </p:txBody>
      </p:sp>
      <p:sp>
        <p:nvSpPr>
          <p:cNvPr id="1284" name="CustomShape 7"/>
          <p:cNvSpPr/>
          <p:nvPr/>
        </p:nvSpPr>
        <p:spPr>
          <a:xfrm>
            <a:off x="1855440" y="5262840"/>
            <a:ext cx="1686240" cy="54144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85" name="CustomShape 8"/>
          <p:cNvSpPr/>
          <p:nvPr/>
        </p:nvSpPr>
        <p:spPr>
          <a:xfrm>
            <a:off x="3728520" y="4473720"/>
            <a:ext cx="301320" cy="239760"/>
          </a:xfrm>
          <a:prstGeom prst="ellipse">
            <a:avLst/>
          </a:prstGeom>
          <a:noFill/>
          <a:ln>
            <a:solidFill>
              <a:schemeClr val="accent4">
                <a:lumMod val="75000"/>
              </a:schemeClr>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86" name="CustomShape 9"/>
          <p:cNvSpPr/>
          <p:nvPr/>
        </p:nvSpPr>
        <p:spPr>
          <a:xfrm>
            <a:off x="4910760" y="3610440"/>
            <a:ext cx="4038840" cy="11030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400" spc="-1" strike="noStrike">
                <a:solidFill>
                  <a:srgbClr val="000000"/>
                </a:solidFill>
                <a:latin typeface="Calibri Light"/>
              </a:rPr>
              <a:t>Note that </a:t>
            </a:r>
            <a:r>
              <a:rPr b="1" lang="en-GB" sz="1400" spc="-1" strike="noStrike">
                <a:solidFill>
                  <a:srgbClr val="000000"/>
                </a:solidFill>
                <a:latin typeface="Calibri Light"/>
              </a:rPr>
              <a:t>ans</a:t>
            </a:r>
            <a:r>
              <a:rPr b="0" lang="en-GB" sz="1400" spc="-1" strike="noStrike">
                <a:solidFill>
                  <a:srgbClr val="000000"/>
                </a:solidFill>
                <a:latin typeface="Calibri Light"/>
              </a:rPr>
              <a:t> is </a:t>
            </a:r>
            <a:r>
              <a:rPr b="0" lang="en-GB" sz="1400" spc="-1" strike="noStrike">
                <a:solidFill>
                  <a:srgbClr val="31859c"/>
                </a:solidFill>
                <a:latin typeface="Calibri Light"/>
              </a:rPr>
              <a:t>passed by reference</a:t>
            </a:r>
            <a:r>
              <a:rPr b="0" lang="en-GB" sz="1400" spc="-1" strike="noStrike">
                <a:solidFill>
                  <a:srgbClr val="000000"/>
                </a:solidFill>
                <a:latin typeface="Calibri Light"/>
              </a:rPr>
              <a:t>, which means that any modification to </a:t>
            </a:r>
            <a:r>
              <a:rPr b="1" lang="en-GB" sz="1400" spc="-1" strike="noStrike">
                <a:solidFill>
                  <a:srgbClr val="000000"/>
                </a:solidFill>
                <a:latin typeface="Calibri Light"/>
              </a:rPr>
              <a:t>ans</a:t>
            </a:r>
            <a:r>
              <a:rPr b="0" lang="en-GB" sz="1400" spc="-1" strike="noStrike">
                <a:solidFill>
                  <a:srgbClr val="000000"/>
                </a:solidFill>
                <a:latin typeface="Calibri Light"/>
              </a:rPr>
              <a:t> will be reflected to the corresponding actual parameter passed to this function</a:t>
            </a:r>
            <a:endParaRPr b="0" lang="en-GB" sz="1400" spc="-1" strike="noStrike">
              <a:latin typeface="Arial"/>
            </a:endParaRPr>
          </a:p>
        </p:txBody>
      </p:sp>
      <p:sp>
        <p:nvSpPr>
          <p:cNvPr id="1287" name="CustomShape 10"/>
          <p:cNvSpPr/>
          <p:nvPr/>
        </p:nvSpPr>
        <p:spPr>
          <a:xfrm flipV="1">
            <a:off x="3986280" y="4162320"/>
            <a:ext cx="924120" cy="34632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Tree>
  </p:cSld>
  <p:timing>
    <p:tnLst>
      <p:par>
        <p:cTn id="1793" dur="indefinite" restart="never" nodeType="tmRoot">
          <p:childTnLst>
            <p:seq>
              <p:cTn id="179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8" name="TextShape 1"/>
          <p:cNvSpPr txBox="1"/>
          <p:nvPr/>
        </p:nvSpPr>
        <p:spPr>
          <a:xfrm>
            <a:off x="457200" y="93240"/>
            <a:ext cx="8229240" cy="1142640"/>
          </a:xfrm>
          <a:prstGeom prst="rect">
            <a:avLst/>
          </a:prstGeom>
          <a:noFill/>
          <a:ln>
            <a:noFill/>
          </a:ln>
        </p:spPr>
        <p:txBody>
          <a:bodyPr anchor="ctr"/>
          <a:p>
            <a:pPr>
              <a:lnSpc>
                <a:spcPct val="100000"/>
              </a:lnSpc>
            </a:pPr>
            <a:r>
              <a:rPr b="0" lang="en-US" sz="3600" spc="-1" strike="noStrike">
                <a:solidFill>
                  <a:srgbClr val="000000"/>
                </a:solidFill>
                <a:latin typeface="Avenir Next"/>
                <a:ea typeface="Avenir Next"/>
              </a:rPr>
              <a:t>Task 7:  Display the hangman figure</a:t>
            </a:r>
            <a:endParaRPr b="0" lang="en-US" sz="3600" spc="-1" strike="noStrike">
              <a:solidFill>
                <a:srgbClr val="000000"/>
              </a:solidFill>
              <a:latin typeface="Calibri Light"/>
            </a:endParaRPr>
          </a:p>
        </p:txBody>
      </p:sp>
      <p:sp>
        <p:nvSpPr>
          <p:cNvPr id="1289" name="TextShape 2"/>
          <p:cNvSpPr txBox="1"/>
          <p:nvPr/>
        </p:nvSpPr>
        <p:spPr>
          <a:xfrm>
            <a:off x="457200" y="1446120"/>
            <a:ext cx="3120120" cy="467964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Finally, complete the </a:t>
            </a:r>
            <a:r>
              <a:rPr b="1" lang="en-US" sz="2400" spc="-1" strike="noStrike">
                <a:solidFill>
                  <a:srgbClr val="000000"/>
                </a:solidFill>
                <a:latin typeface="Calibri Light"/>
                <a:ea typeface="Calibri Light"/>
              </a:rPr>
              <a:t>show_hangman() </a:t>
            </a:r>
            <a:r>
              <a:rPr b="0" lang="en-US" sz="2400" spc="-1" strike="noStrike">
                <a:solidFill>
                  <a:srgbClr val="000000"/>
                </a:solidFill>
                <a:latin typeface="Calibri Light"/>
                <a:ea typeface="Calibri Light"/>
              </a:rPr>
              <a:t>function which draws the hangman figure depending on how many times the player has made a wrong guess.   </a:t>
            </a:r>
            <a:endParaRPr b="0" lang="en-US" sz="2400" spc="-1" strike="noStrike">
              <a:solidFill>
                <a:srgbClr val="000000"/>
              </a:solidFill>
              <a:latin typeface="Calibri Light"/>
            </a:endParaRPr>
          </a:p>
        </p:txBody>
      </p:sp>
      <p:sp>
        <p:nvSpPr>
          <p:cNvPr id="1290" name="TextShape 3"/>
          <p:cNvSpPr txBox="1"/>
          <p:nvPr/>
        </p:nvSpPr>
        <p:spPr>
          <a:xfrm>
            <a:off x="6553080" y="6356520"/>
            <a:ext cx="2133360" cy="364680"/>
          </a:xfrm>
          <a:prstGeom prst="rect">
            <a:avLst/>
          </a:prstGeom>
          <a:noFill/>
          <a:ln>
            <a:noFill/>
          </a:ln>
        </p:spPr>
        <p:txBody>
          <a:bodyPr anchor="ctr"/>
          <a:p>
            <a:pPr algn="r">
              <a:lnSpc>
                <a:spcPct val="100000"/>
              </a:lnSpc>
            </a:pPr>
            <a:fld id="{17DE67D4-4B10-4660-A2E3-4D2983FFC67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91" name="CustomShape 4"/>
          <p:cNvSpPr/>
          <p:nvPr/>
        </p:nvSpPr>
        <p:spPr>
          <a:xfrm>
            <a:off x="3738960" y="1029960"/>
            <a:ext cx="5131080" cy="5326200"/>
          </a:xfrm>
          <a:prstGeom prst="rect">
            <a:avLst/>
          </a:prstGeom>
          <a:solidFill>
            <a:schemeClr val="accent1">
              <a:lumMod val="20000"/>
              <a:lumOff val="80000"/>
            </a:schemeClr>
          </a:solidFill>
          <a:ln>
            <a:round/>
          </a:ln>
          <a:effectLst>
            <a:outerShdw algn="tl" blurRad="50800" dir="2700000" dist="38100" rotWithShape="0">
              <a:srgbClr val="000000">
                <a:alpha val="40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alibri Light"/>
              </a:rPr>
              <a:t>// show the hangman diagram</a:t>
            </a:r>
            <a:endParaRPr b="0" lang="en-GB" sz="1400" spc="-1" strike="noStrike">
              <a:latin typeface="Arial"/>
            </a:endParaRPr>
          </a:p>
          <a:p>
            <a:pPr>
              <a:lnSpc>
                <a:spcPct val="100000"/>
              </a:lnSpc>
            </a:pPr>
            <a:r>
              <a:rPr b="0" lang="en-GB" sz="1400" spc="-1" strike="noStrike">
                <a:solidFill>
                  <a:srgbClr val="808080"/>
                </a:solidFill>
                <a:latin typeface="Calibri Light"/>
              </a:rPr>
              <a:t>// state is the number of wrong guess</a:t>
            </a:r>
            <a:endParaRPr b="0" lang="en-GB" sz="1400" spc="-1" strike="noStrike">
              <a:latin typeface="Arial"/>
            </a:endParaRPr>
          </a:p>
          <a:p>
            <a:pPr>
              <a:lnSpc>
                <a:spcPct val="100000"/>
              </a:lnSpc>
            </a:pPr>
            <a:r>
              <a:rPr b="0" lang="en-GB" sz="1400" spc="-1" strike="noStrike">
                <a:solidFill>
                  <a:srgbClr val="000000"/>
                </a:solidFill>
                <a:latin typeface="Calibri Light"/>
              </a:rPr>
              <a:t>void show_hangman( int state )</a:t>
            </a: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808080"/>
                </a:solidFill>
                <a:latin typeface="Calibri Light"/>
              </a:rPr>
              <a:t>// first line</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cout &lt;&lt; "       |"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alibri Light"/>
              </a:rPr>
              <a:t>    </a:t>
            </a:r>
            <a:r>
              <a:rPr b="0" lang="en-GB" sz="1400" spc="-1" strike="noStrike">
                <a:solidFill>
                  <a:srgbClr val="808080"/>
                </a:solidFill>
                <a:latin typeface="Calibri Light"/>
              </a:rPr>
              <a:t>// second line</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if (state &gt;= 1)</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cout &lt;&lt; "       O" &lt;&lt; endl;</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else</a:t>
            </a: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000000"/>
                </a:solidFill>
                <a:latin typeface="Calibri Light"/>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 TODO: Task 7: Complete displaying the 3rd and 4th lines</a:t>
            </a:r>
            <a:endParaRPr b="0" lang="en-GB" sz="1400" spc="-1" strike="noStrike">
              <a:latin typeface="Arial"/>
            </a:endParaRPr>
          </a:p>
          <a:p>
            <a:pPr>
              <a:lnSpc>
                <a:spcPct val="100000"/>
              </a:lnSpc>
            </a:pPr>
            <a:r>
              <a:rPr b="1" lang="en-GB" sz="1400" spc="-1" strike="noStrike">
                <a:solidFill>
                  <a:srgbClr val="000000"/>
                </a:solidFill>
                <a:latin typeface="Calibri Light"/>
              </a:rPr>
              <a:t>    </a:t>
            </a:r>
            <a:r>
              <a:rPr b="1" lang="en-GB" sz="1400" spc="-1" strike="noStrike">
                <a:solidFill>
                  <a:srgbClr val="000000"/>
                </a:solidFill>
                <a:latin typeface="Calibri Light"/>
              </a:rPr>
              <a:t>// of the hangman figure</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808080"/>
                </a:solidFill>
                <a:latin typeface="Calibri Light"/>
              </a:rPr>
              <a:t>// third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    </a:t>
            </a:r>
            <a:r>
              <a:rPr b="0" lang="en-GB" sz="1400" spc="-1" strike="noStrike">
                <a:solidFill>
                  <a:srgbClr val="808080"/>
                </a:solidFill>
                <a:latin typeface="Calibri Light"/>
              </a:rPr>
              <a:t>// fourth line</a:t>
            </a: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alibri Light"/>
              </a:rPr>
              <a:t>}</a:t>
            </a:r>
            <a:endParaRPr b="0" lang="en-GB" sz="1400" spc="-1" strike="noStrike">
              <a:latin typeface="Arial"/>
            </a:endParaRPr>
          </a:p>
        </p:txBody>
      </p:sp>
      <p:sp>
        <p:nvSpPr>
          <p:cNvPr id="1292" name="CustomShape 5"/>
          <p:cNvSpPr/>
          <p:nvPr/>
        </p:nvSpPr>
        <p:spPr>
          <a:xfrm>
            <a:off x="3998160" y="4781160"/>
            <a:ext cx="609480" cy="390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3" name="CustomShape 6"/>
          <p:cNvSpPr/>
          <p:nvPr/>
        </p:nvSpPr>
        <p:spPr>
          <a:xfrm>
            <a:off x="4608000" y="4951440"/>
            <a:ext cx="1073160" cy="32760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94" name="CustomShape 7"/>
          <p:cNvSpPr/>
          <p:nvPr/>
        </p:nvSpPr>
        <p:spPr>
          <a:xfrm>
            <a:off x="5681880" y="4589640"/>
            <a:ext cx="3004560" cy="13788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en-GB" sz="1600" spc="-1" strike="noStrike">
                <a:solidFill>
                  <a:srgbClr val="000000"/>
                </a:solidFill>
                <a:latin typeface="Calibri Light"/>
              </a:rPr>
              <a:t>Complete these two parts to draw the 3</a:t>
            </a:r>
            <a:r>
              <a:rPr b="0" lang="en-GB" sz="1600" spc="-1" strike="noStrike" baseline="30000">
                <a:solidFill>
                  <a:srgbClr val="000000"/>
                </a:solidFill>
                <a:latin typeface="Calibri Light"/>
              </a:rPr>
              <a:t>rd</a:t>
            </a:r>
            <a:r>
              <a:rPr b="0" lang="en-GB" sz="1600" spc="-1" strike="noStrike">
                <a:solidFill>
                  <a:srgbClr val="000000"/>
                </a:solidFill>
                <a:latin typeface="Calibri Light"/>
              </a:rPr>
              <a:t> and 4</a:t>
            </a:r>
            <a:r>
              <a:rPr b="0" lang="en-GB" sz="1600" spc="-1" strike="noStrike" baseline="30000">
                <a:solidFill>
                  <a:srgbClr val="000000"/>
                </a:solidFill>
                <a:latin typeface="Calibri Light"/>
              </a:rPr>
              <a:t>th</a:t>
            </a:r>
            <a:r>
              <a:rPr b="0" lang="en-GB" sz="1600" spc="-1" strike="noStrike">
                <a:solidFill>
                  <a:srgbClr val="000000"/>
                </a:solidFill>
                <a:latin typeface="Calibri Light"/>
              </a:rPr>
              <a:t> lines of the hangman figure.</a:t>
            </a:r>
            <a:endParaRPr b="0" lang="en-GB" sz="1600" spc="-1" strike="noStrike">
              <a:latin typeface="Arial"/>
            </a:endParaRPr>
          </a:p>
          <a:p>
            <a:pPr algn="ctr">
              <a:lnSpc>
                <a:spcPct val="100000"/>
              </a:lnSpc>
            </a:pPr>
            <a:r>
              <a:rPr b="1" lang="en-GB" sz="1600" spc="-1" strike="noStrike">
                <a:solidFill>
                  <a:srgbClr val="e46c0a"/>
                </a:solidFill>
                <a:latin typeface="Calibri Light"/>
              </a:rPr>
              <a:t>Note that you need to write '\\' to output the character '\'</a:t>
            </a:r>
            <a:endParaRPr b="0" lang="en-GB" sz="1600" spc="-1" strike="noStrike">
              <a:latin typeface="Arial"/>
            </a:endParaRPr>
          </a:p>
        </p:txBody>
      </p:sp>
      <p:sp>
        <p:nvSpPr>
          <p:cNvPr id="1295" name="CustomShape 8"/>
          <p:cNvSpPr/>
          <p:nvPr/>
        </p:nvSpPr>
        <p:spPr>
          <a:xfrm flipV="1">
            <a:off x="4608000" y="5278680"/>
            <a:ext cx="1073160" cy="295560"/>
          </a:xfrm>
          <a:custGeom>
            <a:avLst/>
            <a:gdLst/>
            <a:ahLst/>
            <a:rect l="l" t="t" r="r" b="b"/>
            <a:pathLst>
              <a:path w="21600" h="21600">
                <a:moveTo>
                  <a:pt x="0" y="0"/>
                </a:moveTo>
                <a:lnTo>
                  <a:pt x="21600" y="21600"/>
                </a:lnTo>
              </a:path>
            </a:pathLst>
          </a:custGeom>
          <a:noFill/>
          <a:ln>
            <a:round/>
            <a:head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296" name="CustomShape 9"/>
          <p:cNvSpPr/>
          <p:nvPr/>
        </p:nvSpPr>
        <p:spPr>
          <a:xfrm>
            <a:off x="3998160" y="5379480"/>
            <a:ext cx="609480" cy="390960"/>
          </a:xfrm>
          <a:prstGeom prst="ellipse">
            <a:avLst/>
          </a:prstGeom>
          <a:noFill/>
          <a:ln>
            <a:solidFill>
              <a:srgbClr val="ff0000"/>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297" name="CustomShape 10"/>
          <p:cNvSpPr/>
          <p:nvPr/>
        </p:nvSpPr>
        <p:spPr>
          <a:xfrm>
            <a:off x="314640" y="5172840"/>
            <a:ext cx="3259800" cy="63900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GB" sz="1800" spc="-1" strike="noStrike">
                <a:solidFill>
                  <a:srgbClr val="ffffff"/>
                </a:solidFill>
                <a:latin typeface="Calibri Light"/>
              </a:rPr>
              <a:t>You should be able to play </a:t>
            </a:r>
            <a:endParaRPr b="0" lang="en-GB" sz="1800" spc="-1" strike="noStrike">
              <a:latin typeface="Arial"/>
            </a:endParaRPr>
          </a:p>
          <a:p>
            <a:pPr>
              <a:lnSpc>
                <a:spcPct val="100000"/>
              </a:lnSpc>
            </a:pPr>
            <a:r>
              <a:rPr b="0" lang="en-GB" sz="1800" spc="-1" strike="noStrike">
                <a:solidFill>
                  <a:srgbClr val="ffffff"/>
                </a:solidFill>
                <a:latin typeface="Calibri Light"/>
              </a:rPr>
              <a:t>the hangman game now!</a:t>
            </a:r>
            <a:endParaRPr b="0" lang="en-GB" sz="1800" spc="-1" strike="noStrike">
              <a:latin typeface="Arial"/>
            </a:endParaRPr>
          </a:p>
        </p:txBody>
      </p:sp>
    </p:spTree>
  </p:cSld>
  <p:timing>
    <p:tnLst>
      <p:par>
        <p:cTn id="1795" dur="indefinite" restart="never" nodeType="tmRoot">
          <p:childTnLst>
            <p:seq>
              <p:cTn id="179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8" name="TextShape 1"/>
          <p:cNvSpPr txBox="1"/>
          <p:nvPr/>
        </p:nvSpPr>
        <p:spPr>
          <a:xfrm>
            <a:off x="6553080" y="6356520"/>
            <a:ext cx="2133360" cy="364680"/>
          </a:xfrm>
          <a:prstGeom prst="rect">
            <a:avLst/>
          </a:prstGeom>
          <a:noFill/>
          <a:ln>
            <a:noFill/>
          </a:ln>
        </p:spPr>
        <p:txBody>
          <a:bodyPr anchor="ctr"/>
          <a:p>
            <a:pPr algn="r">
              <a:lnSpc>
                <a:spcPct val="100000"/>
              </a:lnSpc>
            </a:pPr>
            <a:fld id="{51431CD2-B9A7-4CA4-877D-5563E0AE011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299" name="CustomShape 2"/>
          <p:cNvSpPr/>
          <p:nvPr/>
        </p:nvSpPr>
        <p:spPr>
          <a:xfrm>
            <a:off x="0" y="0"/>
            <a:ext cx="9143640" cy="6857640"/>
          </a:xfrm>
          <a:prstGeom prst="rect">
            <a:avLst/>
          </a:prstGeom>
          <a:solidFill>
            <a:srgbClr val="92d050"/>
          </a:solidFill>
          <a:ln>
            <a:noFill/>
          </a:ln>
          <a:effectLst>
            <a:outerShdw blurRad="40000" dir="5400000" dist="20000" rotWithShape="0">
              <a:srgbClr val="000000">
                <a:alpha val="38000"/>
              </a:srgbClr>
            </a:outerShdw>
          </a:effectLst>
        </p:spPr>
        <p:style>
          <a:lnRef idx="3">
            <a:schemeClr val="lt1"/>
          </a:lnRef>
          <a:fillRef idx="1">
            <a:schemeClr val="accent3"/>
          </a:fillRef>
          <a:effectRef idx="1">
            <a:schemeClr val="accent3"/>
          </a:effectRef>
          <a:fontRef idx="minor"/>
        </p:style>
        <p:txBody>
          <a:bodyPr lIns="90000" rIns="90000" tIns="45000" bIns="45000" anchor="ctr"/>
          <a:p>
            <a:pPr algn="ctr">
              <a:lnSpc>
                <a:spcPct val="100000"/>
              </a:lnSpc>
            </a:pPr>
            <a:r>
              <a:rPr b="0" lang="en-GB" sz="4400" spc="-1" strike="noStrike">
                <a:solidFill>
                  <a:srgbClr val="ffffff"/>
                </a:solidFill>
                <a:latin typeface="Calibri Light"/>
              </a:rPr>
              <a:t>Now get ready to </a:t>
            </a:r>
            <a:br/>
            <a:r>
              <a:rPr b="0" lang="en-GB" sz="4400" spc="-1" strike="noStrike">
                <a:solidFill>
                  <a:srgbClr val="ffffff"/>
                </a:solidFill>
                <a:latin typeface="Calibri Light"/>
              </a:rPr>
              <a:t>write your first C program</a:t>
            </a:r>
            <a:endParaRPr b="0" lang="en-GB" sz="4400" spc="-1" strike="noStrike">
              <a:latin typeface="Arial"/>
            </a:endParaRPr>
          </a:p>
        </p:txBody>
      </p:sp>
    </p:spTree>
  </p:cSld>
  <p:timing>
    <p:tnLst>
      <p:par>
        <p:cTn id="1797" dur="indefinite" restart="never" nodeType="tmRoot">
          <p:childTnLst>
            <p:seq>
              <p:cTn id="179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Characters and strings in C</a:t>
            </a:r>
            <a:endParaRPr b="0" lang="en-US" sz="4000" spc="-1" strike="noStrike">
              <a:solidFill>
                <a:srgbClr val="000000"/>
              </a:solidFill>
              <a:latin typeface="Calibri Light"/>
            </a:endParaRPr>
          </a:p>
        </p:txBody>
      </p:sp>
      <p:sp>
        <p:nvSpPr>
          <p:cNvPr id="1301"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IV</a:t>
            </a:r>
            <a:endParaRPr b="0" lang="en-US" sz="2000" spc="-1" strike="noStrike">
              <a:solidFill>
                <a:srgbClr val="000000"/>
              </a:solidFill>
              <a:latin typeface="Calibri Light"/>
            </a:endParaRPr>
          </a:p>
        </p:txBody>
      </p:sp>
      <p:sp>
        <p:nvSpPr>
          <p:cNvPr id="1302" name="TextShape 3"/>
          <p:cNvSpPr txBox="1"/>
          <p:nvPr/>
        </p:nvSpPr>
        <p:spPr>
          <a:xfrm>
            <a:off x="6553080" y="6356520"/>
            <a:ext cx="2133360" cy="364680"/>
          </a:xfrm>
          <a:prstGeom prst="rect">
            <a:avLst/>
          </a:prstGeom>
          <a:noFill/>
          <a:ln>
            <a:noFill/>
          </a:ln>
        </p:spPr>
        <p:txBody>
          <a:bodyPr anchor="ctr"/>
          <a:p>
            <a:pPr algn="r">
              <a:lnSpc>
                <a:spcPct val="100000"/>
              </a:lnSpc>
            </a:pPr>
            <a:fld id="{9D87C002-72B2-4647-973E-BD60535B3D6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799" dur="indefinite" restart="never" nodeType="tmRoot">
          <p:childTnLst>
            <p:seq>
              <p:cTn id="180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going to learn?</a:t>
            </a:r>
            <a:endParaRPr b="0" lang="en-US" sz="4400" spc="-1" strike="noStrike">
              <a:solidFill>
                <a:srgbClr val="000000"/>
              </a:solidFill>
              <a:latin typeface="Calibri Light"/>
            </a:endParaRPr>
          </a:p>
        </p:txBody>
      </p:sp>
      <p:sp>
        <p:nvSpPr>
          <p:cNvPr id="130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 program compilation</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simple program in C</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 basic standard I/O</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printf</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scanf</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Character functions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isdigit</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tolower</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atoi</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String functions</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strcpy</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strcmp</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1305" name="TextShape 3"/>
          <p:cNvSpPr txBox="1"/>
          <p:nvPr/>
        </p:nvSpPr>
        <p:spPr>
          <a:xfrm>
            <a:off x="6553080" y="6356520"/>
            <a:ext cx="2133360" cy="364680"/>
          </a:xfrm>
          <a:prstGeom prst="rect">
            <a:avLst/>
          </a:prstGeom>
          <a:noFill/>
          <a:ln>
            <a:noFill/>
          </a:ln>
        </p:spPr>
        <p:txBody>
          <a:bodyPr anchor="ctr"/>
          <a:p>
            <a:pPr algn="r">
              <a:lnSpc>
                <a:spcPct val="100000"/>
              </a:lnSpc>
            </a:pPr>
            <a:fld id="{2B70E292-DB71-4A09-B575-4F3E024DF33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801" dur="indefinite" restart="never" nodeType="tmRoot">
          <p:childTnLst>
            <p:seq>
              <p:cTn id="180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Compiling a C Program</a:t>
            </a:r>
            <a:endParaRPr b="0" lang="en-US" sz="4400" spc="-1" strike="noStrike">
              <a:solidFill>
                <a:srgbClr val="000000"/>
              </a:solidFill>
              <a:latin typeface="Calibri Light"/>
            </a:endParaRPr>
          </a:p>
        </p:txBody>
      </p:sp>
      <p:sp>
        <p:nvSpPr>
          <p:cNvPr id="1307" name="TextShape 2"/>
          <p:cNvSpPr txBox="1"/>
          <p:nvPr/>
        </p:nvSpPr>
        <p:spPr>
          <a:xfrm>
            <a:off x="457200" y="1417680"/>
            <a:ext cx="8229240" cy="5303520"/>
          </a:xfrm>
          <a:prstGeom prst="rect">
            <a:avLst/>
          </a:prstGeom>
          <a:noFill/>
          <a:ln>
            <a:noFill/>
          </a:ln>
        </p:spPr>
        <p:txBody>
          <a:bodyPr>
            <a:normAutofit/>
          </a:bodyPr>
          <a:p>
            <a:pPr>
              <a:lnSpc>
                <a:spcPct val="100000"/>
              </a:lnSpc>
              <a:spcBef>
                <a:spcPts val="439"/>
              </a:spcBef>
            </a:pPr>
            <a:r>
              <a:rPr b="0" lang="en-US" sz="2200" spc="-1" strike="noStrike">
                <a:solidFill>
                  <a:srgbClr val="000000"/>
                </a:solidFill>
                <a:latin typeface="Calibri Light"/>
                <a:ea typeface="Calibri Light"/>
              </a:rPr>
              <a:t>Although we can use C-strings in a C++ program, </a:t>
            </a:r>
            <a:r>
              <a:rPr b="1" lang="en-US" sz="2200" spc="-1" strike="noStrike">
                <a:solidFill>
                  <a:srgbClr val="31859c"/>
                </a:solidFill>
                <a:latin typeface="Calibri Light"/>
                <a:ea typeface="Calibri Light"/>
              </a:rPr>
              <a:t>we will start writing C programs</a:t>
            </a:r>
            <a:r>
              <a:rPr b="0" lang="en-US" sz="2200" spc="-1" strike="noStrike">
                <a:solidFill>
                  <a:srgbClr val="000000"/>
                </a:solidFill>
                <a:latin typeface="Calibri Light"/>
                <a:ea typeface="Calibri Light"/>
              </a:rPr>
              <a:t> and play with C-strings and its I/O in C. In order to do this, we will be using the C compiler (C11 version).</a:t>
            </a:r>
            <a:endParaRPr b="0" lang="en-US" sz="2200" spc="-1" strike="noStrike">
              <a:solidFill>
                <a:srgbClr val="000000"/>
              </a:solidFill>
              <a:latin typeface="Calibri Light"/>
            </a:endParaRPr>
          </a:p>
          <a:p>
            <a:pPr>
              <a:lnSpc>
                <a:spcPct val="100000"/>
              </a:lnSpc>
              <a:spcBef>
                <a:spcPts val="439"/>
              </a:spcBef>
            </a:pPr>
            <a:r>
              <a:rPr b="0" lang="en-US" sz="2200" spc="-1" strike="noStrike">
                <a:solidFill>
                  <a:srgbClr val="000000"/>
                </a:solidFill>
                <a:latin typeface="Calibri Light"/>
                <a:ea typeface="Calibri Light"/>
              </a:rPr>
              <a:t>We may still compile and execute a C program using </a:t>
            </a:r>
            <a:r>
              <a:rPr b="1" lang="en-US" sz="2200" spc="-1" strike="noStrike">
                <a:solidFill>
                  <a:srgbClr val="31859c"/>
                </a:solidFill>
                <a:latin typeface="Calibri Light"/>
                <a:ea typeface="Calibri Light"/>
              </a:rPr>
              <a:t>the Atom editor </a:t>
            </a:r>
            <a:r>
              <a:rPr b="0" lang="en-US" sz="2200" spc="-1" strike="noStrike">
                <a:solidFill>
                  <a:srgbClr val="000000"/>
                </a:solidFill>
                <a:latin typeface="Calibri Light"/>
                <a:ea typeface="Calibri Light"/>
              </a:rPr>
              <a:t>with gcc-make-run program, just </a:t>
            </a:r>
            <a:r>
              <a:rPr b="1" lang="en-US" sz="2200" spc="-1" strike="noStrike">
                <a:solidFill>
                  <a:srgbClr val="e46c0a"/>
                </a:solidFill>
                <a:latin typeface="Calibri Light"/>
                <a:ea typeface="Calibri Light"/>
              </a:rPr>
              <a:t>make sure that</a:t>
            </a:r>
            <a:r>
              <a:rPr b="0" lang="en-US" sz="2200" spc="-1" strike="noStrike">
                <a:solidFill>
                  <a:srgbClr val="000000"/>
                </a:solidFill>
                <a:latin typeface="Calibri Light"/>
                <a:ea typeface="Calibri Light"/>
              </a:rPr>
              <a:t>:</a:t>
            </a: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Your source program file has a name with </a:t>
            </a:r>
            <a:r>
              <a:rPr b="0" lang="en-US" sz="2200" spc="-1" strike="noStrike">
                <a:solidFill>
                  <a:srgbClr val="31859c"/>
                </a:solidFill>
                <a:latin typeface="Calibri Light"/>
                <a:ea typeface="Calibri Light"/>
              </a:rPr>
              <a:t>an extension .c</a:t>
            </a:r>
            <a:r>
              <a:rPr b="0" lang="en-US" sz="2200" spc="-1" strike="noStrike">
                <a:solidFill>
                  <a:srgbClr val="000000"/>
                </a:solidFill>
                <a:latin typeface="Calibri Light"/>
                <a:ea typeface="Calibri Light"/>
              </a:rPr>
              <a:t>, e.g., program1.c </a:t>
            </a:r>
            <a:endParaRPr b="0" lang="en-US" sz="2200" spc="-1" strike="noStrike">
              <a:solidFill>
                <a:srgbClr val="000000"/>
              </a:solidFill>
              <a:latin typeface="Calibri Light"/>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Calibri Light"/>
                <a:ea typeface="Calibri Light"/>
              </a:rPr>
              <a:t>In the Atom editor, in “Preferences” -&gt; “Packages” -&gt; “Gcc Make Run” -&gt; “Settings” and under “Compiler Flags”, put down “</a:t>
            </a:r>
            <a:r>
              <a:rPr b="0" lang="en-US" sz="2200" spc="-1" strike="noStrike">
                <a:solidFill>
                  <a:srgbClr val="e46c0a"/>
                </a:solidFill>
                <a:latin typeface="Calibri Light"/>
                <a:ea typeface="Calibri Light"/>
              </a:rPr>
              <a:t>-pedantic-errors -std=c11</a:t>
            </a:r>
            <a:r>
              <a:rPr b="0" lang="en-US" sz="2200" spc="-1" strike="noStrike">
                <a:solidFill>
                  <a:srgbClr val="000000"/>
                </a:solidFill>
                <a:latin typeface="Calibri Light"/>
                <a:ea typeface="Calibri Light"/>
              </a:rPr>
              <a:t>” instead (see next page).</a:t>
            </a:r>
            <a:endParaRPr b="0" lang="en-US" sz="2200" spc="-1" strike="noStrike">
              <a:solidFill>
                <a:srgbClr val="000000"/>
              </a:solidFill>
              <a:latin typeface="Calibri Light"/>
            </a:endParaRPr>
          </a:p>
          <a:p>
            <a:pPr>
              <a:lnSpc>
                <a:spcPct val="100000"/>
              </a:lnSpc>
              <a:spcBef>
                <a:spcPts val="439"/>
              </a:spcBef>
            </a:pPr>
            <a:r>
              <a:rPr b="0" lang="en-US" sz="2200" spc="-1" strike="noStrike">
                <a:solidFill>
                  <a:srgbClr val="000000"/>
                </a:solidFill>
                <a:latin typeface="Calibri Light"/>
                <a:ea typeface="Calibri Light"/>
              </a:rPr>
              <a:t>For </a:t>
            </a:r>
            <a:r>
              <a:rPr b="1" lang="en-US" sz="2200" spc="-1" strike="noStrike">
                <a:solidFill>
                  <a:srgbClr val="31859c"/>
                </a:solidFill>
                <a:latin typeface="Calibri Light"/>
                <a:ea typeface="Calibri Light"/>
              </a:rPr>
              <a:t>command line compilation</a:t>
            </a:r>
            <a:r>
              <a:rPr b="0" lang="en-US" sz="2200" spc="-1" strike="noStrike">
                <a:solidFill>
                  <a:srgbClr val="000000"/>
                </a:solidFill>
                <a:latin typeface="Calibri Light"/>
                <a:ea typeface="Calibri Light"/>
              </a:rPr>
              <a:t>, use:</a:t>
            </a:r>
            <a:endParaRPr b="0" lang="en-US" sz="2200" spc="-1" strike="noStrike">
              <a:solidFill>
                <a:srgbClr val="000000"/>
              </a:solidFill>
              <a:latin typeface="Calibri Light"/>
            </a:endParaRPr>
          </a:p>
          <a:p>
            <a:pPr>
              <a:lnSpc>
                <a:spcPct val="100000"/>
              </a:lnSpc>
              <a:spcBef>
                <a:spcPts val="439"/>
              </a:spcBef>
            </a:pPr>
            <a:r>
              <a:rPr b="0" lang="en-US" sz="2200" spc="-1" strike="noStrike">
                <a:solidFill>
                  <a:srgbClr val="000000"/>
                </a:solidFill>
                <a:latin typeface="Calibri Light"/>
                <a:ea typeface="Calibri Light"/>
              </a:rPr>
              <a:t>	</a:t>
            </a:r>
            <a:r>
              <a:rPr b="0" lang="en-US" sz="2200" spc="-1" strike="noStrike">
                <a:solidFill>
                  <a:srgbClr val="e46c0a"/>
                </a:solidFill>
                <a:latin typeface="Calibri Light"/>
                <a:ea typeface="Calibri Light"/>
              </a:rPr>
              <a:t>gcc -pedantic-errors -std=c11 your_program.c –o your_program</a:t>
            </a:r>
            <a:endParaRPr b="0" lang="en-US" sz="2200" spc="-1" strike="noStrike">
              <a:solidFill>
                <a:srgbClr val="000000"/>
              </a:solidFill>
              <a:latin typeface="Calibri Light"/>
            </a:endParaRPr>
          </a:p>
          <a:p>
            <a:pPr>
              <a:lnSpc>
                <a:spcPct val="100000"/>
              </a:lnSpc>
              <a:spcBef>
                <a:spcPts val="439"/>
              </a:spcBef>
            </a:pPr>
            <a:r>
              <a:rPr b="0" lang="en-US" sz="2200" spc="-1" strike="noStrike">
                <a:solidFill>
                  <a:srgbClr val="000000"/>
                </a:solidFill>
                <a:latin typeface="Calibri Light"/>
                <a:ea typeface="Calibri Light"/>
              </a:rPr>
              <a:t>You can then use “./your_program” to execute the program.</a:t>
            </a:r>
            <a:endParaRPr b="0" lang="en-US" sz="2200" spc="-1" strike="noStrike">
              <a:solidFill>
                <a:srgbClr val="000000"/>
              </a:solidFill>
              <a:latin typeface="Calibri Light"/>
            </a:endParaRPr>
          </a:p>
          <a:p>
            <a:pPr>
              <a:lnSpc>
                <a:spcPct val="100000"/>
              </a:lnSpc>
              <a:spcBef>
                <a:spcPts val="439"/>
              </a:spcBef>
            </a:pPr>
            <a:endParaRPr b="0" lang="en-US" sz="2200" spc="-1" strike="noStrike">
              <a:solidFill>
                <a:srgbClr val="000000"/>
              </a:solidFill>
              <a:latin typeface="Calibri Light"/>
            </a:endParaRPr>
          </a:p>
          <a:p>
            <a:pPr>
              <a:lnSpc>
                <a:spcPct val="100000"/>
              </a:lnSpc>
              <a:spcBef>
                <a:spcPts val="439"/>
              </a:spcBef>
            </a:pPr>
            <a:endParaRPr b="0" lang="en-US" sz="2200" spc="-1" strike="noStrike">
              <a:solidFill>
                <a:srgbClr val="000000"/>
              </a:solidFill>
              <a:latin typeface="Calibri Light"/>
            </a:endParaRPr>
          </a:p>
        </p:txBody>
      </p:sp>
      <p:sp>
        <p:nvSpPr>
          <p:cNvPr id="1308" name="TextShape 3"/>
          <p:cNvSpPr txBox="1"/>
          <p:nvPr/>
        </p:nvSpPr>
        <p:spPr>
          <a:xfrm>
            <a:off x="6553080" y="6356520"/>
            <a:ext cx="2133360" cy="364680"/>
          </a:xfrm>
          <a:prstGeom prst="rect">
            <a:avLst/>
          </a:prstGeom>
          <a:noFill/>
          <a:ln>
            <a:noFill/>
          </a:ln>
        </p:spPr>
        <p:txBody>
          <a:bodyPr anchor="ctr"/>
          <a:p>
            <a:pPr algn="r">
              <a:lnSpc>
                <a:spcPct val="100000"/>
              </a:lnSpc>
            </a:pPr>
            <a:fld id="{3A2082CA-4B13-4204-AA61-9620827AE16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803" dur="indefinite" restart="never" nodeType="tmRoot">
          <p:childTnLst>
            <p:seq>
              <p:cTn id="180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Compilation in C</a:t>
            </a:r>
            <a:endParaRPr b="0" lang="en-US" sz="4400" spc="-1" strike="noStrike">
              <a:solidFill>
                <a:srgbClr val="000000"/>
              </a:solidFill>
              <a:latin typeface="Calibri Light"/>
            </a:endParaRPr>
          </a:p>
        </p:txBody>
      </p:sp>
      <p:sp>
        <p:nvSpPr>
          <p:cNvPr id="1310" name="TextShape 2"/>
          <p:cNvSpPr txBox="1"/>
          <p:nvPr/>
        </p:nvSpPr>
        <p:spPr>
          <a:xfrm>
            <a:off x="6553080" y="6356520"/>
            <a:ext cx="2133360" cy="364680"/>
          </a:xfrm>
          <a:prstGeom prst="rect">
            <a:avLst/>
          </a:prstGeom>
          <a:noFill/>
          <a:ln>
            <a:noFill/>
          </a:ln>
        </p:spPr>
        <p:txBody>
          <a:bodyPr anchor="ctr"/>
          <a:p>
            <a:pPr algn="r">
              <a:lnSpc>
                <a:spcPct val="100000"/>
              </a:lnSpc>
            </a:pPr>
            <a:fld id="{298C50C1-9F5B-48CC-998E-C05F522945A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1311" name="Picture 6" descr=""/>
          <p:cNvPicPr/>
          <p:nvPr/>
        </p:nvPicPr>
        <p:blipFill>
          <a:blip r:embed="rId1"/>
          <a:stretch/>
        </p:blipFill>
        <p:spPr>
          <a:xfrm>
            <a:off x="590400" y="514440"/>
            <a:ext cx="7962480" cy="5829120"/>
          </a:xfrm>
          <a:prstGeom prst="rect">
            <a:avLst/>
          </a:prstGeom>
          <a:ln>
            <a:noFill/>
          </a:ln>
        </p:spPr>
      </p:pic>
    </p:spTree>
  </p:cSld>
  <p:timing>
    <p:tnLst>
      <p:par>
        <p:cTn id="1805" dur="indefinite" restart="never" nodeType="tmRoot">
          <p:childTnLst>
            <p:seq>
              <p:cTn id="180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Hello World in C</a:t>
            </a:r>
            <a:endParaRPr b="0" lang="en-US" sz="4400" spc="-1" strike="noStrike">
              <a:solidFill>
                <a:srgbClr val="000000"/>
              </a:solidFill>
              <a:latin typeface="Calibri Light"/>
            </a:endParaRPr>
          </a:p>
        </p:txBody>
      </p:sp>
      <p:sp>
        <p:nvSpPr>
          <p:cNvPr id="1313"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Take a look at this simple program in C.</a:t>
            </a:r>
            <a:endParaRPr b="0" lang="en-US" sz="2800" spc="-1" strike="noStrike">
              <a:solidFill>
                <a:srgbClr val="000000"/>
              </a:solidFill>
              <a:latin typeface="Calibri Light"/>
            </a:endParaRPr>
          </a:p>
        </p:txBody>
      </p:sp>
      <p:sp>
        <p:nvSpPr>
          <p:cNvPr id="1314" name="TextShape 3"/>
          <p:cNvSpPr txBox="1"/>
          <p:nvPr/>
        </p:nvSpPr>
        <p:spPr>
          <a:xfrm>
            <a:off x="6553080" y="6356520"/>
            <a:ext cx="2133360" cy="364680"/>
          </a:xfrm>
          <a:prstGeom prst="rect">
            <a:avLst/>
          </a:prstGeom>
          <a:noFill/>
          <a:ln>
            <a:noFill/>
          </a:ln>
        </p:spPr>
        <p:txBody>
          <a:bodyPr anchor="ctr"/>
          <a:p>
            <a:pPr algn="r">
              <a:lnSpc>
                <a:spcPct val="100000"/>
              </a:lnSpc>
            </a:pPr>
            <a:fld id="{9F5F138E-AE2B-4241-B35B-7FDC92A0329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15" name="CustomShape 4"/>
          <p:cNvSpPr/>
          <p:nvPr/>
        </p:nvSpPr>
        <p:spPr>
          <a:xfrm>
            <a:off x="457200" y="2216520"/>
            <a:ext cx="5788080" cy="1793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16" name="CustomShape 5"/>
          <p:cNvSpPr/>
          <p:nvPr/>
        </p:nvSpPr>
        <p:spPr>
          <a:xfrm>
            <a:off x="2301840" y="4788360"/>
            <a:ext cx="5788080" cy="179532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400" spc="-1" strike="noStrike">
                <a:solidFill>
                  <a:srgbClr val="a6a6a6"/>
                </a:solidFill>
                <a:latin typeface="Menlo"/>
                <a:ea typeface="Menlo"/>
              </a:rPr>
              <a:t>// this is my first C++ hello world program</a:t>
            </a:r>
            <a:endParaRPr b="0" lang="en-GB" sz="1400" spc="-1" strike="noStrike">
              <a:latin typeface="Arial"/>
            </a:endParaRPr>
          </a:p>
          <a:p>
            <a:pPr>
              <a:lnSpc>
                <a:spcPct val="100000"/>
              </a:lnSpc>
            </a:pPr>
            <a:r>
              <a:rPr b="0" lang="en-GB" sz="1400" spc="-1" strike="noStrike">
                <a:solidFill>
                  <a:srgbClr val="ff6699"/>
                </a:solidFill>
                <a:latin typeface="Menlo"/>
                <a:ea typeface="Menlo"/>
              </a:rPr>
              <a:t>#include </a:t>
            </a:r>
            <a:r>
              <a:rPr b="0" lang="en-GB" sz="1400" spc="-1" strike="noStrike">
                <a:solidFill>
                  <a:srgbClr val="77933c"/>
                </a:solidFill>
                <a:latin typeface="Menlo"/>
                <a:ea typeface="Menlo"/>
              </a:rPr>
              <a:t>&lt;iostream&gt;</a:t>
            </a:r>
            <a:endParaRPr b="0" lang="en-GB" sz="1400" spc="-1" strike="noStrike">
              <a:latin typeface="Arial"/>
            </a:endParaRPr>
          </a:p>
          <a:p>
            <a:pPr>
              <a:lnSpc>
                <a:spcPct val="100000"/>
              </a:lnSpc>
            </a:pPr>
            <a:r>
              <a:rPr b="0" lang="en-GB" sz="1400" spc="-1" strike="noStrike">
                <a:solidFill>
                  <a:srgbClr val="ff6699"/>
                </a:solidFill>
                <a:latin typeface="Menlo"/>
                <a:ea typeface="Menlo"/>
              </a:rPr>
              <a:t>using namespace </a:t>
            </a:r>
            <a:r>
              <a:rPr b="0" lang="en-GB" sz="1400" spc="-1" strike="noStrike">
                <a:solidFill>
                  <a:srgbClr val="f79646"/>
                </a:solidFill>
                <a:latin typeface="Menlo"/>
                <a:ea typeface="Menlo"/>
              </a:rPr>
              <a:t>std</a:t>
            </a:r>
            <a:r>
              <a:rPr b="0" lang="en-GB" sz="1400" spc="-1" strike="noStrike">
                <a:solidFill>
                  <a:srgbClr val="000000"/>
                </a:solidFill>
                <a:latin typeface="Menlo"/>
                <a:ea typeface="Menlo"/>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ff6699"/>
                </a:solidFill>
                <a:latin typeface="Menlo"/>
                <a:ea typeface="Menlo"/>
              </a:rPr>
              <a:t>int</a:t>
            </a:r>
            <a:r>
              <a:rPr b="0" lang="en-GB" sz="1400" spc="-1" strike="noStrike">
                <a:solidFill>
                  <a:srgbClr val="000000"/>
                </a:solidFill>
                <a:latin typeface="Menlo"/>
                <a:ea typeface="Menlo"/>
              </a:rPr>
              <a:t> </a:t>
            </a:r>
            <a:r>
              <a:rPr b="0" lang="en-GB" sz="1400" spc="-1" strike="noStrike">
                <a:solidFill>
                  <a:srgbClr val="4f81bd"/>
                </a:solidFill>
                <a:latin typeface="Menlo"/>
                <a:ea typeface="Menlo"/>
              </a:rPr>
              <a:t>main</a:t>
            </a:r>
            <a:r>
              <a:rPr b="1" lang="en-GB" sz="1400" spc="-1" strike="noStrike">
                <a:solidFill>
                  <a:srgbClr val="10243e"/>
                </a:solidFill>
                <a:latin typeface="Menlo"/>
                <a:ea typeface="Menlo"/>
              </a:rPr>
              <a:t>() {</a:t>
            </a:r>
            <a:endParaRPr b="0" lang="en-GB" sz="1400" spc="-1" strike="noStrike">
              <a:latin typeface="Arial"/>
            </a:endParaRPr>
          </a:p>
          <a:p>
            <a:pPr>
              <a:lnSpc>
                <a:spcPct val="100000"/>
              </a:lnSpc>
            </a:pPr>
            <a:r>
              <a:rPr b="1" lang="en-GB" sz="1400" spc="-1" strike="noStrike">
                <a:solidFill>
                  <a:srgbClr val="10243e"/>
                </a:solidFill>
                <a:latin typeface="Menlo"/>
                <a:ea typeface="Menlo"/>
              </a:rPr>
              <a:t>  </a:t>
            </a:r>
            <a:r>
              <a:rPr b="1" lang="en-GB" sz="1400" spc="-1" strike="noStrike">
                <a:solidFill>
                  <a:srgbClr val="10243e"/>
                </a:solidFill>
                <a:latin typeface="Menlo"/>
                <a:ea typeface="Menlo"/>
              </a:rPr>
              <a:t>cout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a:t>
            </a:r>
            <a:r>
              <a:rPr b="0" lang="en-GB" sz="1400" spc="-1" strike="noStrike">
                <a:solidFill>
                  <a:srgbClr val="77933c"/>
                </a:solidFill>
                <a:latin typeface="Menlo"/>
                <a:ea typeface="Menlo"/>
              </a:rPr>
              <a:t>Hello World!</a:t>
            </a:r>
            <a:r>
              <a:rPr b="1" lang="en-GB" sz="1400" spc="-1" strike="noStrike">
                <a:solidFill>
                  <a:srgbClr val="10243e"/>
                </a:solidFill>
                <a:latin typeface="Menlo"/>
                <a:ea typeface="Menlo"/>
              </a:rPr>
              <a:t>” </a:t>
            </a:r>
            <a:r>
              <a:rPr b="0" lang="en-GB" sz="1400" spc="-1" strike="noStrike">
                <a:solidFill>
                  <a:srgbClr val="ff6699"/>
                </a:solidFill>
                <a:latin typeface="Menlo"/>
                <a:ea typeface="Menlo"/>
              </a:rPr>
              <a:t>&lt;&lt;</a:t>
            </a:r>
            <a:r>
              <a:rPr b="1" lang="en-GB" sz="1400" spc="-1" strike="noStrike">
                <a:solidFill>
                  <a:srgbClr val="10243e"/>
                </a:solidFill>
                <a:latin typeface="Menlo"/>
                <a:ea typeface="Menlo"/>
              </a:rPr>
              <a:t> endl;</a:t>
            </a:r>
            <a:endParaRPr b="0" lang="en-GB" sz="1400" spc="-1" strike="noStrike">
              <a:latin typeface="Arial"/>
            </a:endParaRPr>
          </a:p>
          <a:p>
            <a:pPr>
              <a:lnSpc>
                <a:spcPct val="100000"/>
              </a:lnSpc>
            </a:pPr>
            <a:r>
              <a:rPr b="0" lang="en-GB" sz="1400" spc="-1" strike="noStrike">
                <a:solidFill>
                  <a:srgbClr val="1e28ea"/>
                </a:solidFill>
                <a:latin typeface="Menlo"/>
                <a:ea typeface="Menlo"/>
              </a:rPr>
              <a:t>  </a:t>
            </a:r>
            <a:r>
              <a:rPr b="0" lang="en-GB" sz="1400" spc="-1" strike="noStrike">
                <a:solidFill>
                  <a:srgbClr val="ff6699"/>
                </a:solidFill>
                <a:latin typeface="Menlo"/>
                <a:ea typeface="Menlo"/>
              </a:rPr>
              <a:t>return</a:t>
            </a:r>
            <a:r>
              <a:rPr b="0" lang="en-GB" sz="1400" spc="-1" strike="noStrike">
                <a:solidFill>
                  <a:srgbClr val="000000"/>
                </a:solidFill>
                <a:latin typeface="Menlo"/>
                <a:ea typeface="Menlo"/>
              </a:rPr>
              <a:t> </a:t>
            </a:r>
            <a:r>
              <a:rPr b="0" lang="en-GB" sz="1400" spc="-1" strike="noStrike">
                <a:solidFill>
                  <a:srgbClr val="f79646"/>
                </a:solidFill>
                <a:latin typeface="Menlo"/>
                <a:ea typeface="Menlo"/>
              </a:rPr>
              <a:t>0</a:t>
            </a:r>
            <a:r>
              <a:rPr b="0" lang="en-GB" sz="1400" spc="-1" strike="noStrike">
                <a:solidFill>
                  <a:srgbClr val="000000"/>
                </a:solidFill>
                <a:latin typeface="Menlo"/>
                <a:ea typeface="Menlo"/>
              </a:rPr>
              <a:t>;</a:t>
            </a:r>
            <a:endParaRPr b="0" lang="en-GB" sz="1400" spc="-1" strike="noStrike">
              <a:latin typeface="Arial"/>
            </a:endParaRPr>
          </a:p>
          <a:p>
            <a:pPr>
              <a:lnSpc>
                <a:spcPct val="100000"/>
              </a:lnSpc>
            </a:pPr>
            <a:r>
              <a:rPr b="1" lang="en-GB" sz="1400" spc="-1" strike="noStrike">
                <a:solidFill>
                  <a:srgbClr val="10243e"/>
                </a:solidFill>
                <a:latin typeface="Menlo"/>
                <a:ea typeface="Menlo"/>
              </a:rPr>
              <a:t>}</a:t>
            </a:r>
            <a:endParaRPr b="0" lang="en-GB" sz="1400" spc="-1" strike="noStrike">
              <a:latin typeface="Arial"/>
            </a:endParaRPr>
          </a:p>
        </p:txBody>
      </p:sp>
      <p:sp>
        <p:nvSpPr>
          <p:cNvPr id="1317" name="CustomShape 6"/>
          <p:cNvSpPr/>
          <p:nvPr/>
        </p:nvSpPr>
        <p:spPr>
          <a:xfrm>
            <a:off x="1881000" y="4373640"/>
            <a:ext cx="4123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Compare this to the C++ program</a:t>
            </a:r>
            <a:endParaRPr b="0" lang="en-GB" sz="1800" spc="-1" strike="noStrike">
              <a:latin typeface="Arial"/>
            </a:endParaRPr>
          </a:p>
        </p:txBody>
      </p:sp>
      <p:sp>
        <p:nvSpPr>
          <p:cNvPr id="1318" name="CustomShape 7"/>
          <p:cNvSpPr/>
          <p:nvPr/>
        </p:nvSpPr>
        <p:spPr>
          <a:xfrm>
            <a:off x="6041880" y="3648960"/>
            <a:ext cx="1755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helloworld.c</a:t>
            </a:r>
            <a:endParaRPr b="0" lang="en-GB" sz="1800" spc="-1" strike="noStrike">
              <a:latin typeface="Arial"/>
            </a:endParaRPr>
          </a:p>
        </p:txBody>
      </p:sp>
    </p:spTree>
  </p:cSld>
  <p:timing>
    <p:tnLst>
      <p:par>
        <p:cTn id="1807" dur="indefinite" restart="never" nodeType="tmRoot">
          <p:childTnLst>
            <p:seq>
              <p:cTn id="180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Declaring an </a:t>
            </a:r>
            <a:r>
              <a:rPr b="0" lang="en-US" sz="4400" spc="-1" strike="noStrike">
                <a:solidFill>
                  <a:srgbClr val="000000"/>
                </a:solidFill>
                <a:latin typeface="Avenir Next"/>
                <a:ea typeface="Avenir Next"/>
              </a:rPr>
              <a:t>Array</a:t>
            </a:r>
            <a:endParaRPr b="0" lang="en-US" sz="4400" spc="-1" strike="noStrike">
              <a:solidFill>
                <a:srgbClr val="000000"/>
              </a:solidFill>
              <a:latin typeface="Calibri Light"/>
            </a:endParaRPr>
          </a:p>
        </p:txBody>
      </p:sp>
      <p:sp>
        <p:nvSpPr>
          <p:cNvPr id="29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An array </a:t>
            </a:r>
            <a:r>
              <a:rPr b="0" lang="en-US" sz="2400" spc="-1" strike="noStrike">
                <a:solidFill>
                  <a:srgbClr val="e46c0a"/>
                </a:solidFill>
                <a:latin typeface="Calibri Light"/>
                <a:ea typeface="Calibri Light"/>
              </a:rPr>
              <a:t>declaration</a:t>
            </a:r>
            <a:r>
              <a:rPr b="0" lang="en-US" sz="2400" spc="-1" strike="noStrike">
                <a:solidFill>
                  <a:srgbClr val="000000"/>
                </a:solidFill>
                <a:latin typeface="Calibri Light"/>
                <a:ea typeface="Calibri Light"/>
              </a:rPr>
              <a:t> specifies the </a:t>
            </a:r>
            <a:r>
              <a:rPr b="0" lang="en-US" sz="2400" spc="-1" strike="noStrike">
                <a:solidFill>
                  <a:srgbClr val="31859c"/>
                </a:solidFill>
                <a:latin typeface="Calibri Light"/>
                <a:ea typeface="Calibri Light"/>
              </a:rPr>
              <a:t>base type</a:t>
            </a:r>
            <a:r>
              <a:rPr b="0" lang="en-US" sz="2400" spc="-1" strike="noStrike">
                <a:solidFill>
                  <a:srgbClr val="000000"/>
                </a:solidFill>
                <a:latin typeface="Calibri Light"/>
                <a:ea typeface="Calibri Light"/>
              </a:rPr>
              <a:t>, the </a:t>
            </a:r>
            <a:r>
              <a:rPr b="0" lang="en-US" sz="2400" spc="-1" strike="noStrike">
                <a:solidFill>
                  <a:srgbClr val="31859c"/>
                </a:solidFill>
                <a:latin typeface="Calibri Light"/>
                <a:ea typeface="Calibri Light"/>
              </a:rPr>
              <a:t>name</a:t>
            </a:r>
            <a:r>
              <a:rPr b="0" lang="en-US" sz="2400" spc="-1" strike="noStrike">
                <a:solidFill>
                  <a:srgbClr val="000000"/>
                </a:solidFill>
                <a:latin typeface="Calibri Light"/>
                <a:ea typeface="Calibri Light"/>
              </a:rPr>
              <a:t> and the </a:t>
            </a:r>
            <a:r>
              <a:rPr b="0" lang="en-US" sz="2400" spc="-1" strike="noStrike">
                <a:solidFill>
                  <a:srgbClr val="31859c"/>
                </a:solidFill>
                <a:latin typeface="Calibri Light"/>
                <a:ea typeface="Calibri Light"/>
              </a:rPr>
              <a:t>size</a:t>
            </a:r>
            <a:r>
              <a:rPr b="0" lang="en-US" sz="2400" spc="-1" strike="noStrike">
                <a:solidFill>
                  <a:srgbClr val="000000"/>
                </a:solidFill>
                <a:latin typeface="Calibri Light"/>
                <a:ea typeface="Calibri Light"/>
              </a:rPr>
              <a:t> of the array</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Arrays are </a:t>
            </a:r>
            <a:r>
              <a:rPr b="1" lang="en-US" sz="2800" spc="-1" strike="noStrike">
                <a:solidFill>
                  <a:srgbClr val="31859c"/>
                </a:solidFill>
                <a:latin typeface="Calibri Light"/>
                <a:ea typeface="Calibri Light"/>
              </a:rPr>
              <a:t>static</a:t>
            </a:r>
            <a:r>
              <a:rPr b="0" lang="en-US" sz="2800" spc="-1" strike="noStrike">
                <a:solidFill>
                  <a:srgbClr val="000000"/>
                </a:solidFill>
                <a:latin typeface="Calibri Light"/>
                <a:ea typeface="Calibri Light"/>
              </a:rPr>
              <a:t> entities in that their </a:t>
            </a:r>
            <a:r>
              <a:rPr b="0" lang="en-US" sz="2800" spc="-1" strike="noStrike">
                <a:solidFill>
                  <a:srgbClr val="e46c0a"/>
                </a:solidFill>
                <a:latin typeface="Calibri Light"/>
                <a:ea typeface="Calibri Light"/>
              </a:rPr>
              <a:t>sizes cannot be changed </a:t>
            </a:r>
            <a:r>
              <a:rPr b="0" lang="en-US" sz="2800" spc="-1" strike="noStrike">
                <a:solidFill>
                  <a:srgbClr val="000000"/>
                </a:solidFill>
                <a:latin typeface="Calibri Light"/>
                <a:ea typeface="Calibri Light"/>
              </a:rPr>
              <a:t>throughout program execution</a:t>
            </a:r>
            <a:endParaRPr b="0" lang="en-US" sz="28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Examples:</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291" name="CustomShape 3"/>
          <p:cNvSpPr/>
          <p:nvPr/>
        </p:nvSpPr>
        <p:spPr>
          <a:xfrm>
            <a:off x="3165840" y="2102400"/>
            <a:ext cx="5600160" cy="99792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000000"/>
                </a:solidFill>
                <a:latin typeface="Calibri Light"/>
              </a:rPr>
              <a:t>Syntax</a:t>
            </a:r>
            <a:endParaRPr b="0" lang="en-GB" sz="2000" spc="-1" strike="noStrike">
              <a:latin typeface="Arial"/>
            </a:endParaRPr>
          </a:p>
          <a:p>
            <a:pPr>
              <a:lnSpc>
                <a:spcPct val="100000"/>
              </a:lnSpc>
            </a:pP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0070c0"/>
                </a:solidFill>
                <a:latin typeface="Calibri Light"/>
              </a:rPr>
              <a:t>base_type</a:t>
            </a:r>
            <a:r>
              <a:rPr b="0" lang="en-GB" sz="2000" spc="-1" strike="noStrike">
                <a:solidFill>
                  <a:srgbClr val="0070c0"/>
                </a:solidFill>
                <a:latin typeface="Calibri Light"/>
              </a:rPr>
              <a:t>	</a:t>
            </a:r>
            <a:r>
              <a:rPr b="0" lang="en-GB" sz="2000" spc="-1" strike="noStrike">
                <a:solidFill>
                  <a:srgbClr val="0070c0"/>
                </a:solidFill>
                <a:latin typeface="Calibri Light"/>
              </a:rPr>
              <a:t> </a:t>
            </a:r>
            <a:r>
              <a:rPr b="0" lang="en-GB" sz="2000" spc="-1" strike="noStrike">
                <a:solidFill>
                  <a:srgbClr val="8064a2"/>
                </a:solidFill>
                <a:latin typeface="Calibri Light"/>
              </a:rPr>
              <a:t>array_name</a:t>
            </a:r>
            <a:r>
              <a:rPr b="0" lang="en-GB" sz="2000" spc="-1" strike="noStrike">
                <a:solidFill>
                  <a:srgbClr val="0070c0"/>
                </a:solidFill>
                <a:latin typeface="Calibri Light"/>
              </a:rPr>
              <a:t>[</a:t>
            </a:r>
            <a:r>
              <a:rPr b="0" lang="en-GB" sz="2000" spc="-1" strike="noStrike">
                <a:solidFill>
                  <a:srgbClr val="e46c0a"/>
                </a:solidFill>
                <a:latin typeface="Calibri Light"/>
              </a:rPr>
              <a:t>size</a:t>
            </a:r>
            <a:r>
              <a:rPr b="0" lang="en-GB" sz="2000" spc="-1" strike="noStrike">
                <a:solidFill>
                  <a:srgbClr val="0070c0"/>
                </a:solidFill>
                <a:latin typeface="Calibri Light"/>
              </a:rPr>
              <a:t>];</a:t>
            </a:r>
            <a:endParaRPr b="0" lang="en-GB" sz="2000" spc="-1" strike="noStrike">
              <a:latin typeface="Arial"/>
            </a:endParaRPr>
          </a:p>
        </p:txBody>
      </p:sp>
      <p:sp>
        <p:nvSpPr>
          <p:cNvPr id="292" name="CustomShape 4"/>
          <p:cNvSpPr/>
          <p:nvPr/>
        </p:nvSpPr>
        <p:spPr>
          <a:xfrm>
            <a:off x="712800" y="4592160"/>
            <a:ext cx="8013240" cy="1763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an int array of 5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char </a:t>
            </a:r>
            <a:r>
              <a:rPr b="1" lang="en-GB" sz="1800" spc="-1" strike="noStrike">
                <a:solidFill>
                  <a:srgbClr val="e46c0a"/>
                </a:solidFill>
                <a:latin typeface="Consolas"/>
                <a:ea typeface="Consolas"/>
              </a:rPr>
              <a:t>grade[8]</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char array of 8 elements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double </a:t>
            </a:r>
            <a:r>
              <a:rPr b="1" lang="en-GB" sz="1800" spc="-1" strike="noStrike">
                <a:solidFill>
                  <a:srgbClr val="e46c0a"/>
                </a:solidFill>
                <a:latin typeface="Consolas"/>
                <a:ea typeface="Consolas"/>
              </a:rPr>
              <a:t>gpa[3]</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double array of 3 elements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Arrays and regular variables can be declared together</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a:t>
            </a:r>
            <a:r>
              <a:rPr b="0" lang="en-GB" sz="1800" spc="-1" strike="noStrike">
                <a:solidFill>
                  <a:srgbClr val="31859c"/>
                </a:solidFill>
                <a:latin typeface="Consolas"/>
                <a:ea typeface="Consolas"/>
              </a:rPr>
              <a:t>max_score</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min_score</a:t>
            </a: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score[5]</a:t>
            </a: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passing_score</a:t>
            </a:r>
            <a:r>
              <a:rPr b="0" lang="en-GB" sz="1800" spc="-1" strike="noStrike">
                <a:solidFill>
                  <a:srgbClr val="000000"/>
                </a:solidFill>
                <a:latin typeface="Consolas"/>
                <a:ea typeface="Consolas"/>
              </a:rPr>
              <a:t>; </a:t>
            </a:r>
            <a:endParaRPr b="0" lang="en-GB" sz="1800" spc="-1" strike="noStrike">
              <a:latin typeface="Arial"/>
            </a:endParaRPr>
          </a:p>
        </p:txBody>
      </p:sp>
      <p:sp>
        <p:nvSpPr>
          <p:cNvPr id="293" name="TextShape 5"/>
          <p:cNvSpPr txBox="1"/>
          <p:nvPr/>
        </p:nvSpPr>
        <p:spPr>
          <a:xfrm>
            <a:off x="6553080" y="6356520"/>
            <a:ext cx="2133360" cy="364680"/>
          </a:xfrm>
          <a:prstGeom prst="rect">
            <a:avLst/>
          </a:prstGeom>
          <a:noFill/>
          <a:ln>
            <a:noFill/>
          </a:ln>
        </p:spPr>
        <p:txBody>
          <a:bodyPr anchor="ctr"/>
          <a:p>
            <a:pPr algn="r">
              <a:lnSpc>
                <a:spcPct val="100000"/>
              </a:lnSpc>
            </a:pPr>
            <a:fld id="{5C2C12DB-EAC7-41C8-AC41-CCAFA37DD49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292">
                                            <p:txEl>
                                              <p:pRg st="4" end="4"/>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Hello World in C</a:t>
            </a:r>
            <a:endParaRPr b="0" lang="en-US" sz="4400" spc="-1" strike="noStrike">
              <a:solidFill>
                <a:srgbClr val="000000"/>
              </a:solidFill>
              <a:latin typeface="Calibri Light"/>
            </a:endParaRPr>
          </a:p>
        </p:txBody>
      </p:sp>
      <p:sp>
        <p:nvSpPr>
          <p:cNvPr id="1320" name="TextShape 2"/>
          <p:cNvSpPr txBox="1"/>
          <p:nvPr/>
        </p:nvSpPr>
        <p:spPr>
          <a:xfrm>
            <a:off x="6553080" y="6356520"/>
            <a:ext cx="2133360" cy="364680"/>
          </a:xfrm>
          <a:prstGeom prst="rect">
            <a:avLst/>
          </a:prstGeom>
          <a:noFill/>
          <a:ln>
            <a:noFill/>
          </a:ln>
        </p:spPr>
        <p:txBody>
          <a:bodyPr anchor="ctr"/>
          <a:p>
            <a:pPr algn="r">
              <a:lnSpc>
                <a:spcPct val="100000"/>
              </a:lnSpc>
            </a:pPr>
            <a:fld id="{BEA620AE-DD23-441D-8751-8C9F6C9E7D4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21" name="CustomShape 3"/>
          <p:cNvSpPr/>
          <p:nvPr/>
        </p:nvSpPr>
        <p:spPr>
          <a:xfrm>
            <a:off x="278640" y="1504440"/>
            <a:ext cx="5788080" cy="17938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i="1" lang="en-GB" sz="1600" spc="-1" strike="noStrike">
                <a:solidFill>
                  <a:srgbClr val="a6a6a6"/>
                </a:solidFill>
                <a:latin typeface="Menlo"/>
                <a:ea typeface="Menlo"/>
              </a:rPr>
              <a:t>/* this is my first C hello world program */</a:t>
            </a:r>
            <a:endParaRPr b="0" lang="en-GB" sz="1600" spc="-1" strike="noStrike">
              <a:latin typeface="Arial"/>
            </a:endParaRPr>
          </a:p>
          <a:p>
            <a:pPr>
              <a:lnSpc>
                <a:spcPct val="100000"/>
              </a:lnSpc>
            </a:pPr>
            <a:r>
              <a:rPr b="0" lang="en-GB" sz="1600" spc="-1" strike="noStrike">
                <a:solidFill>
                  <a:srgbClr val="ff6699"/>
                </a:solidFill>
                <a:latin typeface="Menlo"/>
                <a:ea typeface="Menlo"/>
              </a:rPr>
              <a:t>#include </a:t>
            </a:r>
            <a:r>
              <a:rPr b="0" lang="en-GB" sz="1600" spc="-1" strike="noStrike">
                <a:solidFill>
                  <a:srgbClr val="77933c"/>
                </a:solidFill>
                <a:latin typeface="Menlo"/>
                <a:ea typeface="Menlo"/>
              </a:rPr>
              <a:t>&lt;stdio.h&gt;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ff6699"/>
                </a:solidFill>
                <a:latin typeface="Menlo"/>
                <a:ea typeface="Menlo"/>
              </a:rPr>
              <a:t>int</a:t>
            </a:r>
            <a:r>
              <a:rPr b="0" lang="en-GB" sz="1600" spc="-1" strike="noStrike">
                <a:solidFill>
                  <a:srgbClr val="000000"/>
                </a:solidFill>
                <a:latin typeface="Menlo"/>
                <a:ea typeface="Menlo"/>
              </a:rPr>
              <a:t> </a:t>
            </a:r>
            <a:r>
              <a:rPr b="0" lang="en-GB" sz="1600" spc="-1" strike="noStrike">
                <a:solidFill>
                  <a:srgbClr val="4f81bd"/>
                </a:solidFill>
                <a:latin typeface="Menlo"/>
                <a:ea typeface="Menlo"/>
              </a:rPr>
              <a:t>main</a:t>
            </a:r>
            <a:r>
              <a:rPr b="1" lang="en-GB" sz="1600" spc="-1" strike="noStrike">
                <a:solidFill>
                  <a:srgbClr val="10243e"/>
                </a:solidFill>
                <a:latin typeface="Menlo"/>
                <a:ea typeface="Menlo"/>
              </a:rPr>
              <a:t>() {</a:t>
            </a:r>
            <a:endParaRPr b="0" lang="en-GB" sz="1600" spc="-1" strike="noStrike">
              <a:latin typeface="Arial"/>
            </a:endParaRPr>
          </a:p>
          <a:p>
            <a:pPr>
              <a:lnSpc>
                <a:spcPct val="100000"/>
              </a:lnSpc>
            </a:pPr>
            <a:r>
              <a:rPr b="1" lang="en-GB" sz="1600" spc="-1" strike="noStrike">
                <a:solidFill>
                  <a:srgbClr val="10243e"/>
                </a:solidFill>
                <a:latin typeface="Menlo"/>
                <a:ea typeface="Menlo"/>
              </a:rPr>
              <a:t>  </a:t>
            </a:r>
            <a:r>
              <a:rPr b="1" lang="en-GB" sz="1600" spc="-1" strike="noStrike">
                <a:solidFill>
                  <a:srgbClr val="10243e"/>
                </a:solidFill>
                <a:latin typeface="Menlo"/>
                <a:ea typeface="Menlo"/>
              </a:rPr>
              <a:t>printf(</a:t>
            </a:r>
            <a:r>
              <a:rPr b="0" lang="en-GB" sz="1600" spc="-1" strike="noStrike">
                <a:solidFill>
                  <a:srgbClr val="77933c"/>
                </a:solidFill>
                <a:latin typeface="Menlo"/>
                <a:ea typeface="Menlo"/>
              </a:rPr>
              <a:t>"Hello World!</a:t>
            </a:r>
            <a:r>
              <a:rPr b="0" lang="en-GB" sz="1600" spc="-1" strike="noStrike">
                <a:solidFill>
                  <a:srgbClr val="4f81bd"/>
                </a:solidFill>
                <a:latin typeface="Menlo"/>
                <a:ea typeface="Menlo"/>
              </a:rPr>
              <a:t>\n</a:t>
            </a:r>
            <a:r>
              <a:rPr b="0" lang="en-GB" sz="1600" spc="-1" strike="noStrike">
                <a:solidFill>
                  <a:srgbClr val="77933c"/>
                </a:solidFill>
                <a:latin typeface="Menlo"/>
                <a:ea typeface="Menlo"/>
              </a:rPr>
              <a:t>"</a:t>
            </a:r>
            <a:r>
              <a:rPr b="1" lang="en-GB" sz="1600" spc="-1" strike="noStrike">
                <a:solidFill>
                  <a:srgbClr val="10243e"/>
                </a:solidFill>
                <a:latin typeface="Menlo"/>
                <a:ea typeface="Menlo"/>
              </a:rPr>
              <a:t>);</a:t>
            </a:r>
            <a:endParaRPr b="0" lang="en-GB" sz="1600" spc="-1" strike="noStrike">
              <a:latin typeface="Arial"/>
            </a:endParaRPr>
          </a:p>
          <a:p>
            <a:pPr>
              <a:lnSpc>
                <a:spcPct val="100000"/>
              </a:lnSpc>
            </a:pPr>
            <a:r>
              <a:rPr b="0" lang="en-GB" sz="1600" spc="-1" strike="noStrike">
                <a:solidFill>
                  <a:srgbClr val="1e28ea"/>
                </a:solidFill>
                <a:latin typeface="Menlo"/>
                <a:ea typeface="Menlo"/>
              </a:rPr>
              <a:t>  </a:t>
            </a:r>
            <a:r>
              <a:rPr b="0" lang="en-GB" sz="1600" spc="-1" strike="noStrike">
                <a:solidFill>
                  <a:srgbClr val="ff6699"/>
                </a:solidFill>
                <a:latin typeface="Menlo"/>
                <a:ea typeface="Menlo"/>
              </a:rPr>
              <a:t>return</a:t>
            </a:r>
            <a:r>
              <a:rPr b="0" lang="en-GB" sz="1600" spc="-1" strike="noStrike">
                <a:solidFill>
                  <a:srgbClr val="000000"/>
                </a:solidFill>
                <a:latin typeface="Menlo"/>
                <a:ea typeface="Menlo"/>
              </a:rPr>
              <a:t> </a:t>
            </a:r>
            <a:r>
              <a:rPr b="0" lang="en-GB" sz="1600" spc="-1" strike="noStrike">
                <a:solidFill>
                  <a:srgbClr val="f79646"/>
                </a:solidFill>
                <a:latin typeface="Menlo"/>
                <a:ea typeface="Menlo"/>
              </a:rPr>
              <a:t>0</a:t>
            </a: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1" lang="en-GB" sz="1600" spc="-1" strike="noStrike">
                <a:solidFill>
                  <a:srgbClr val="10243e"/>
                </a:solidFill>
                <a:latin typeface="Menlo"/>
                <a:ea typeface="Menlo"/>
              </a:rPr>
              <a:t>}</a:t>
            </a:r>
            <a:endParaRPr b="0" lang="en-GB" sz="1600" spc="-1" strike="noStrike">
              <a:latin typeface="Arial"/>
            </a:endParaRPr>
          </a:p>
        </p:txBody>
      </p:sp>
      <p:sp>
        <p:nvSpPr>
          <p:cNvPr id="1322" name="CustomShape 4"/>
          <p:cNvSpPr/>
          <p:nvPr/>
        </p:nvSpPr>
        <p:spPr>
          <a:xfrm>
            <a:off x="5355360" y="2244240"/>
            <a:ext cx="3483360" cy="11869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Comments are enclosed in </a:t>
            </a:r>
            <a:endParaRPr b="0" lang="en-GB" sz="1800" spc="-1" strike="noStrike">
              <a:latin typeface="Arial"/>
            </a:endParaRPr>
          </a:p>
          <a:p>
            <a:pPr>
              <a:lnSpc>
                <a:spcPct val="100000"/>
              </a:lnSpc>
            </a:pPr>
            <a:r>
              <a:rPr b="1" lang="en-GB" sz="1800" spc="-1" strike="noStrike">
                <a:solidFill>
                  <a:srgbClr val="000000"/>
                </a:solidFill>
                <a:latin typeface="Menlo"/>
                <a:ea typeface="Menlo"/>
              </a:rPr>
              <a:t>/* … */ </a:t>
            </a:r>
            <a:endParaRPr b="0" lang="en-GB" sz="1800" spc="-1" strike="noStrike">
              <a:latin typeface="Arial"/>
            </a:endParaRPr>
          </a:p>
          <a:p>
            <a:pPr>
              <a:lnSpc>
                <a:spcPct val="100000"/>
              </a:lnSpc>
            </a:pPr>
            <a:r>
              <a:rPr b="0" lang="en-GB" sz="1800" spc="-1" strike="noStrike">
                <a:solidFill>
                  <a:srgbClr val="000000"/>
                </a:solidFill>
                <a:latin typeface="Calibri Light"/>
                <a:ea typeface="Menlo"/>
              </a:rPr>
              <a:t>Comments may span multiple lines</a:t>
            </a:r>
            <a:endParaRPr b="0" lang="en-GB" sz="1800" spc="-1" strike="noStrike">
              <a:latin typeface="Arial"/>
            </a:endParaRPr>
          </a:p>
        </p:txBody>
      </p:sp>
      <p:sp>
        <p:nvSpPr>
          <p:cNvPr id="1323" name="CustomShape 5"/>
          <p:cNvSpPr/>
          <p:nvPr/>
        </p:nvSpPr>
        <p:spPr>
          <a:xfrm flipH="1" flipV="1">
            <a:off x="5696640" y="1807200"/>
            <a:ext cx="1400400" cy="435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4" name="CustomShape 6"/>
          <p:cNvSpPr/>
          <p:nvPr/>
        </p:nvSpPr>
        <p:spPr>
          <a:xfrm>
            <a:off x="183960" y="4685040"/>
            <a:ext cx="3341880" cy="6390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Standard output are done via the </a:t>
            </a:r>
            <a:r>
              <a:rPr b="1" lang="en-GB" sz="1800" spc="-1" strike="noStrike">
                <a:solidFill>
                  <a:srgbClr val="10243e"/>
                </a:solidFill>
                <a:latin typeface="Menlo"/>
                <a:ea typeface="Menlo"/>
              </a:rPr>
              <a:t>printf</a:t>
            </a:r>
            <a:r>
              <a:rPr b="0" lang="en-GB" sz="1800" spc="-1" strike="noStrike">
                <a:solidFill>
                  <a:srgbClr val="000000"/>
                </a:solidFill>
                <a:latin typeface="Calibri Light"/>
                <a:ea typeface="Menlo"/>
              </a:rPr>
              <a:t> statement</a:t>
            </a:r>
            <a:endParaRPr b="0" lang="en-GB" sz="1800" spc="-1" strike="noStrike">
              <a:latin typeface="Arial"/>
            </a:endParaRPr>
          </a:p>
        </p:txBody>
      </p:sp>
      <p:sp>
        <p:nvSpPr>
          <p:cNvPr id="1325" name="CustomShape 7"/>
          <p:cNvSpPr/>
          <p:nvPr/>
        </p:nvSpPr>
        <p:spPr>
          <a:xfrm flipH="1" flipV="1">
            <a:off x="1060920" y="2763360"/>
            <a:ext cx="793080" cy="1920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6" name="CustomShape 8"/>
          <p:cNvSpPr/>
          <p:nvPr/>
        </p:nvSpPr>
        <p:spPr>
          <a:xfrm>
            <a:off x="3589560" y="4685040"/>
            <a:ext cx="3341880" cy="9126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The newline character </a:t>
            </a:r>
            <a:r>
              <a:rPr b="1" lang="en-GB" sz="1800" spc="-1" strike="noStrike">
                <a:solidFill>
                  <a:srgbClr val="10243e"/>
                </a:solidFill>
                <a:latin typeface="Menlo"/>
                <a:ea typeface="Menlo"/>
              </a:rPr>
              <a:t>'\n' </a:t>
            </a:r>
            <a:r>
              <a:rPr b="0" lang="en-GB" sz="1800" spc="-1" strike="noStrike">
                <a:solidFill>
                  <a:srgbClr val="000000"/>
                </a:solidFill>
                <a:latin typeface="Calibri Light"/>
                <a:ea typeface="Menlo"/>
              </a:rPr>
              <a:t>is used for the line break. </a:t>
            </a:r>
            <a:endParaRPr b="0" lang="en-GB" sz="1800" spc="-1" strike="noStrike">
              <a:latin typeface="Arial"/>
            </a:endParaRPr>
          </a:p>
        </p:txBody>
      </p:sp>
      <p:sp>
        <p:nvSpPr>
          <p:cNvPr id="1327" name="CustomShape 9"/>
          <p:cNvSpPr/>
          <p:nvPr/>
        </p:nvSpPr>
        <p:spPr>
          <a:xfrm flipH="1" flipV="1">
            <a:off x="3216240" y="2763360"/>
            <a:ext cx="2044080" cy="1920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28" name="CustomShape 10"/>
          <p:cNvSpPr/>
          <p:nvPr/>
        </p:nvSpPr>
        <p:spPr>
          <a:xfrm>
            <a:off x="-200520" y="5932800"/>
            <a:ext cx="55440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Try compile the program and check the result. </a:t>
            </a:r>
            <a:endParaRPr b="0" lang="en-GB" sz="1800" spc="-1" strike="noStrike">
              <a:latin typeface="Arial"/>
            </a:endParaRPr>
          </a:p>
        </p:txBody>
      </p:sp>
      <p:sp>
        <p:nvSpPr>
          <p:cNvPr id="1329" name="CustomShape 11"/>
          <p:cNvSpPr/>
          <p:nvPr/>
        </p:nvSpPr>
        <p:spPr>
          <a:xfrm>
            <a:off x="5426280" y="3611520"/>
            <a:ext cx="3341880" cy="9133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Include </a:t>
            </a:r>
            <a:r>
              <a:rPr b="1" lang="en-GB" sz="1800" spc="-1" strike="noStrike">
                <a:solidFill>
                  <a:srgbClr val="10243e"/>
                </a:solidFill>
                <a:latin typeface="Menlo"/>
                <a:ea typeface="Menlo"/>
              </a:rPr>
              <a:t>stdio.h </a:t>
            </a:r>
            <a:r>
              <a:rPr b="0" lang="en-GB" sz="1800" spc="-1" strike="noStrike">
                <a:solidFill>
                  <a:srgbClr val="000000"/>
                </a:solidFill>
                <a:latin typeface="Calibri Light"/>
                <a:ea typeface="Menlo"/>
              </a:rPr>
              <a:t>for using standard I/O functions such as </a:t>
            </a:r>
            <a:r>
              <a:rPr b="1" lang="en-GB" sz="1800" spc="-1" strike="noStrike">
                <a:solidFill>
                  <a:srgbClr val="10243e"/>
                </a:solidFill>
                <a:latin typeface="Menlo"/>
                <a:ea typeface="Menlo"/>
              </a:rPr>
              <a:t>printf</a:t>
            </a:r>
            <a:endParaRPr b="0" lang="en-GB" sz="1800" spc="-1" strike="noStrike">
              <a:latin typeface="Arial"/>
            </a:endParaRPr>
          </a:p>
        </p:txBody>
      </p:sp>
      <p:sp>
        <p:nvSpPr>
          <p:cNvPr id="1330" name="CustomShape 12"/>
          <p:cNvSpPr/>
          <p:nvPr/>
        </p:nvSpPr>
        <p:spPr>
          <a:xfrm flipH="1" flipV="1">
            <a:off x="2638080" y="1953720"/>
            <a:ext cx="2787840" cy="2118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809" dur="indefinite" restart="never" nodeType="tmRoot">
          <p:childTnLst>
            <p:seq>
              <p:cTn id="181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Adding Two Numbers</a:t>
            </a:r>
            <a:endParaRPr b="0" lang="en-US" sz="4400" spc="-1" strike="noStrike">
              <a:solidFill>
                <a:srgbClr val="000000"/>
              </a:solidFill>
              <a:latin typeface="Calibri Light"/>
            </a:endParaRPr>
          </a:p>
        </p:txBody>
      </p:sp>
      <p:sp>
        <p:nvSpPr>
          <p:cNvPr id="1332" name="TextShape 2"/>
          <p:cNvSpPr txBox="1"/>
          <p:nvPr/>
        </p:nvSpPr>
        <p:spPr>
          <a:xfrm>
            <a:off x="6553080" y="6356520"/>
            <a:ext cx="2133360" cy="364680"/>
          </a:xfrm>
          <a:prstGeom prst="rect">
            <a:avLst/>
          </a:prstGeom>
          <a:noFill/>
          <a:ln>
            <a:noFill/>
          </a:ln>
        </p:spPr>
        <p:txBody>
          <a:bodyPr anchor="ctr"/>
          <a:p>
            <a:pPr algn="r">
              <a:lnSpc>
                <a:spcPct val="100000"/>
              </a:lnSpc>
            </a:pPr>
            <a:fld id="{69191CFC-479B-41E2-B333-D773C6BD875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33" name="CustomShape 3"/>
          <p:cNvSpPr/>
          <p:nvPr/>
        </p:nvSpPr>
        <p:spPr>
          <a:xfrm>
            <a:off x="457200" y="1994040"/>
            <a:ext cx="4682160" cy="422748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Menlo"/>
                <a:ea typeface="Menlo"/>
              </a:rPr>
              <a:t>#include &lt;stdio.h&gt;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int main()</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int x, y,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first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&amp;x);</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printf("Enter second integer:\n");</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scanf("%d", &amp;y);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z = x + y;</a:t>
            </a: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printf("Sum is %d\n", z);</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Menlo"/>
                <a:ea typeface="Menlo"/>
              </a:rPr>
              <a:t>  </a:t>
            </a:r>
            <a:r>
              <a:rPr b="0" lang="en-GB" sz="1600" spc="-1" strike="noStrike">
                <a:solidFill>
                  <a:srgbClr val="000000"/>
                </a:solidFill>
                <a:latin typeface="Menlo"/>
                <a:ea typeface="Menlo"/>
              </a:rPr>
              <a:t>return 0;</a:t>
            </a:r>
            <a:endParaRPr b="0" lang="en-GB" sz="1600" spc="-1" strike="noStrike">
              <a:latin typeface="Arial"/>
            </a:endParaRPr>
          </a:p>
          <a:p>
            <a:pPr>
              <a:lnSpc>
                <a:spcPct val="100000"/>
              </a:lnSpc>
            </a:pPr>
            <a:r>
              <a:rPr b="0" lang="en-GB" sz="1600" spc="-1" strike="noStrike">
                <a:solidFill>
                  <a:srgbClr val="000000"/>
                </a:solidFill>
                <a:latin typeface="Menlo"/>
                <a:ea typeface="Menlo"/>
              </a:rPr>
              <a:t>}</a:t>
            </a:r>
            <a:endParaRPr b="0" lang="en-GB" sz="1600" spc="-1" strike="noStrike">
              <a:latin typeface="Arial"/>
            </a:endParaRPr>
          </a:p>
        </p:txBody>
      </p:sp>
      <p:sp>
        <p:nvSpPr>
          <p:cNvPr id="1334" name="CustomShape 4"/>
          <p:cNvSpPr/>
          <p:nvPr/>
        </p:nvSpPr>
        <p:spPr>
          <a:xfrm>
            <a:off x="203040" y="1571400"/>
            <a:ext cx="1467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addition.c</a:t>
            </a:r>
            <a:endParaRPr b="0" lang="en-GB" sz="1800" spc="-1" strike="noStrike">
              <a:latin typeface="Arial"/>
            </a:endParaRPr>
          </a:p>
        </p:txBody>
      </p:sp>
      <p:sp>
        <p:nvSpPr>
          <p:cNvPr id="1335" name="CustomShape 5"/>
          <p:cNvSpPr/>
          <p:nvPr/>
        </p:nvSpPr>
        <p:spPr>
          <a:xfrm>
            <a:off x="5203080" y="1551240"/>
            <a:ext cx="3483360" cy="27666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rPr>
              <a:t>Standard input is done via the </a:t>
            </a:r>
            <a:r>
              <a:rPr b="0" lang="en-GB" sz="1600" spc="-1" strike="noStrike">
                <a:solidFill>
                  <a:srgbClr val="000000"/>
                </a:solidFill>
                <a:latin typeface="Menlo"/>
                <a:ea typeface="Menlo"/>
              </a:rPr>
              <a:t>scanf</a:t>
            </a:r>
            <a:r>
              <a:rPr b="0" lang="en-GB" sz="1600" spc="-1" strike="noStrike">
                <a:solidFill>
                  <a:srgbClr val="000000"/>
                </a:solidFill>
                <a:latin typeface="Calibri Light"/>
                <a:ea typeface="Menlo"/>
              </a:rPr>
              <a:t> function.  </a:t>
            </a:r>
            <a:r>
              <a:rPr b="0" lang="en-GB" sz="1600" spc="-1" strike="noStrike">
                <a:solidFill>
                  <a:srgbClr val="000000"/>
                </a:solidFill>
                <a:latin typeface="Menlo"/>
                <a:ea typeface="Menlo"/>
              </a:rPr>
              <a:t>"%d"</a:t>
            </a:r>
            <a:r>
              <a:rPr b="0" lang="en-GB" sz="1600" spc="-1" strike="noStrike">
                <a:solidFill>
                  <a:srgbClr val="000000"/>
                </a:solidFill>
                <a:latin typeface="Calibri Light"/>
                <a:ea typeface="Menlo"/>
              </a:rPr>
              <a:t> is the format control string which indicates that the input data should be in integer.</a:t>
            </a:r>
            <a:endParaRPr b="0" lang="en-GB" sz="1600" spc="-1" strike="noStrike">
              <a:latin typeface="Arial"/>
            </a:endParaRPr>
          </a:p>
          <a:p>
            <a:pPr>
              <a:lnSpc>
                <a:spcPct val="100000"/>
              </a:lnSpc>
            </a:pPr>
            <a:r>
              <a:rPr b="0" lang="en-GB" sz="1600" spc="-1" strike="noStrike">
                <a:solidFill>
                  <a:srgbClr val="000000"/>
                </a:solidFill>
                <a:latin typeface="Menlo"/>
                <a:ea typeface="Menlo"/>
              </a:rPr>
              <a:t>&amp;x</a:t>
            </a:r>
            <a:r>
              <a:rPr b="0" lang="en-GB" sz="1600" spc="-1" strike="noStrike">
                <a:solidFill>
                  <a:srgbClr val="000000"/>
                </a:solidFill>
                <a:latin typeface="Calibri Light"/>
                <a:ea typeface="Menlo"/>
              </a:rPr>
              <a:t> is the memory location of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 in which the data should be stored.</a:t>
            </a:r>
            <a:endParaRPr b="0" lang="en-GB" sz="1600" spc="-1" strike="noStrike">
              <a:latin typeface="Arial"/>
            </a:endParaRPr>
          </a:p>
          <a:p>
            <a:pPr>
              <a:lnSpc>
                <a:spcPct val="100000"/>
              </a:lnSpc>
            </a:pPr>
            <a:r>
              <a:rPr b="0" lang="en-GB" sz="1600" spc="-1" strike="noStrike">
                <a:solidFill>
                  <a:srgbClr val="000000"/>
                </a:solidFill>
                <a:latin typeface="Calibri Light"/>
                <a:ea typeface="Menlo"/>
              </a:rPr>
              <a:t>This statement essentially reads in an integer and store it to the variable </a:t>
            </a:r>
            <a:r>
              <a:rPr b="0" lang="en-GB" sz="1600" spc="-1" strike="noStrike">
                <a:solidFill>
                  <a:srgbClr val="000000"/>
                </a:solidFill>
                <a:latin typeface="Menlo"/>
                <a:ea typeface="Menlo"/>
              </a:rPr>
              <a:t>x</a:t>
            </a:r>
            <a:r>
              <a:rPr b="0" lang="en-GB" sz="1600" spc="-1" strike="noStrike">
                <a:solidFill>
                  <a:srgbClr val="000000"/>
                </a:solidFill>
                <a:latin typeface="Calibri Light"/>
                <a:ea typeface="Menlo"/>
              </a:rPr>
              <a:t>.</a:t>
            </a:r>
            <a:endParaRPr b="0" lang="en-GB" sz="1600" spc="-1" strike="noStrike">
              <a:latin typeface="Arial"/>
            </a:endParaRPr>
          </a:p>
        </p:txBody>
      </p:sp>
      <p:sp>
        <p:nvSpPr>
          <p:cNvPr id="1336" name="CustomShape 6"/>
          <p:cNvSpPr/>
          <p:nvPr/>
        </p:nvSpPr>
        <p:spPr>
          <a:xfrm flipH="1">
            <a:off x="1292040" y="2705400"/>
            <a:ext cx="3909960" cy="1067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37" name="CustomShape 7"/>
          <p:cNvSpPr/>
          <p:nvPr/>
        </p:nvSpPr>
        <p:spPr>
          <a:xfrm>
            <a:off x="5203080" y="4553640"/>
            <a:ext cx="3483360" cy="13071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Menlo"/>
                <a:ea typeface="Menlo"/>
              </a:rPr>
              <a:t>Enter first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32</a:t>
            </a:r>
            <a:endParaRPr b="0" lang="en-GB" sz="1600" spc="-1" strike="noStrike">
              <a:latin typeface="Arial"/>
            </a:endParaRPr>
          </a:p>
          <a:p>
            <a:pPr>
              <a:lnSpc>
                <a:spcPct val="100000"/>
              </a:lnSpc>
            </a:pPr>
            <a:r>
              <a:rPr b="0" lang="en-GB" sz="1600" spc="-1" strike="noStrike">
                <a:solidFill>
                  <a:srgbClr val="000000"/>
                </a:solidFill>
                <a:latin typeface="Menlo"/>
                <a:ea typeface="Menlo"/>
              </a:rPr>
              <a:t>Enter second integer:</a:t>
            </a:r>
            <a:endParaRPr b="0" lang="en-GB" sz="1600" spc="-1" strike="noStrike">
              <a:latin typeface="Arial"/>
            </a:endParaRPr>
          </a:p>
          <a:p>
            <a:pPr>
              <a:lnSpc>
                <a:spcPct val="100000"/>
              </a:lnSpc>
            </a:pPr>
            <a:r>
              <a:rPr b="0" lang="en-GB" sz="1600" spc="-1" strike="noStrike">
                <a:solidFill>
                  <a:srgbClr val="558ed5"/>
                </a:solidFill>
                <a:latin typeface="Menlo"/>
                <a:ea typeface="Menlo"/>
              </a:rPr>
              <a:t>65</a:t>
            </a:r>
            <a:endParaRPr b="0" lang="en-GB" sz="1600" spc="-1" strike="noStrike">
              <a:latin typeface="Arial"/>
            </a:endParaRPr>
          </a:p>
          <a:p>
            <a:pPr>
              <a:lnSpc>
                <a:spcPct val="100000"/>
              </a:lnSpc>
            </a:pPr>
            <a:r>
              <a:rPr b="0" lang="en-GB" sz="1600" spc="-1" strike="noStrike">
                <a:solidFill>
                  <a:srgbClr val="000000"/>
                </a:solidFill>
                <a:latin typeface="Menlo"/>
                <a:ea typeface="Menlo"/>
              </a:rPr>
              <a:t>Sum is 97</a:t>
            </a:r>
            <a:endParaRPr b="0" lang="en-GB" sz="1600" spc="-1" strike="noStrike">
              <a:latin typeface="Arial"/>
            </a:endParaRPr>
          </a:p>
        </p:txBody>
      </p:sp>
      <p:sp>
        <p:nvSpPr>
          <p:cNvPr id="1338" name="CustomShape 8"/>
          <p:cNvSpPr/>
          <p:nvPr/>
        </p:nvSpPr>
        <p:spPr>
          <a:xfrm>
            <a:off x="7271280" y="4214880"/>
            <a:ext cx="1605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Screen output</a:t>
            </a:r>
            <a:endParaRPr b="0" lang="en-GB" sz="1600" spc="-1" strike="noStrike">
              <a:latin typeface="Arial"/>
            </a:endParaRPr>
          </a:p>
        </p:txBody>
      </p:sp>
      <p:sp>
        <p:nvSpPr>
          <p:cNvPr id="1339" name="CustomShape 9"/>
          <p:cNvSpPr/>
          <p:nvPr/>
        </p:nvSpPr>
        <p:spPr>
          <a:xfrm>
            <a:off x="4733640" y="5962680"/>
            <a:ext cx="460368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558ed5"/>
                </a:solidFill>
                <a:latin typeface="Calibri Light"/>
              </a:rPr>
              <a:t>The numbers in blue above are user inputs.</a:t>
            </a:r>
            <a:endParaRPr b="0" lang="en-GB" sz="1600" spc="-1" strike="noStrike">
              <a:latin typeface="Arial"/>
            </a:endParaRPr>
          </a:p>
        </p:txBody>
      </p:sp>
      <p:sp>
        <p:nvSpPr>
          <p:cNvPr id="1340" name="CustomShape 10"/>
          <p:cNvSpPr/>
          <p:nvPr/>
        </p:nvSpPr>
        <p:spPr>
          <a:xfrm>
            <a:off x="-308160" y="6382800"/>
            <a:ext cx="76320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We will talk more about formatted input and output in C in later modules.</a:t>
            </a:r>
            <a:endParaRPr b="0" lang="en-GB" sz="1600" spc="-1" strike="noStrike">
              <a:latin typeface="Arial"/>
            </a:endParaRPr>
          </a:p>
        </p:txBody>
      </p:sp>
    </p:spTree>
  </p:cSld>
  <p:timing>
    <p:tnLst>
      <p:par>
        <p:cTn id="1811" dur="indefinite" restart="never" nodeType="tmRoot">
          <p:childTnLst>
            <p:seq>
              <p:cTn id="1812" dur="indefinite" nodeType="mainSeq">
                <p:childTnLst>
                  <p:par>
                    <p:cTn id="1813" fill="hold">
                      <p:stCondLst>
                        <p:cond delay="indefinite"/>
                      </p:stCondLst>
                      <p:childTnLst>
                        <p:par>
                          <p:cTn id="1814" fill="hold">
                            <p:stCondLst>
                              <p:cond delay="0"/>
                            </p:stCondLst>
                            <p:childTnLst>
                              <p:par>
                                <p:cTn id="1815" nodeType="clickEffect" fill="hold" presetClass="entr" presetID="1">
                                  <p:stCondLst>
                                    <p:cond delay="0"/>
                                  </p:stCondLst>
                                  <p:childTnLst>
                                    <p:set>
                                      <p:cBhvr>
                                        <p:cTn id="1816" dur="1" fill="hold">
                                          <p:stCondLst>
                                            <p:cond delay="0"/>
                                          </p:stCondLst>
                                        </p:cTn>
                                        <p:tgtEl>
                                          <p:spTgt spid="1338"/>
                                        </p:tgtEl>
                                        <p:attrNameLst>
                                          <p:attrName>style.visibility</p:attrName>
                                        </p:attrNameLst>
                                      </p:cBhvr>
                                      <p:to>
                                        <p:strVal val="visible"/>
                                      </p:to>
                                    </p:set>
                                  </p:childTnLst>
                                </p:cTn>
                              </p:par>
                              <p:par>
                                <p:cTn id="1817" nodeType="withEffect" fill="hold" presetClass="entr" presetID="1">
                                  <p:stCondLst>
                                    <p:cond delay="0"/>
                                  </p:stCondLst>
                                  <p:childTnLst>
                                    <p:set>
                                      <p:cBhvr>
                                        <p:cTn id="1818" dur="1" fill="hold">
                                          <p:stCondLst>
                                            <p:cond delay="0"/>
                                          </p:stCondLst>
                                        </p:cTn>
                                        <p:tgtEl>
                                          <p:spTgt spid="1337"/>
                                        </p:tgtEl>
                                        <p:attrNameLst>
                                          <p:attrName>style.visibility</p:attrName>
                                        </p:attrNameLst>
                                      </p:cBhvr>
                                      <p:to>
                                        <p:strVal val="visible"/>
                                      </p:to>
                                    </p:set>
                                  </p:childTnLst>
                                </p:cTn>
                              </p:par>
                              <p:par>
                                <p:cTn id="1819" nodeType="withEffect" fill="hold" presetClass="entr" presetID="1">
                                  <p:stCondLst>
                                    <p:cond delay="0"/>
                                  </p:stCondLst>
                                  <p:childTnLst>
                                    <p:set>
                                      <p:cBhvr>
                                        <p:cTn id="1820" dur="1" fill="hold">
                                          <p:stCondLst>
                                            <p:cond delay="0"/>
                                          </p:stCondLst>
                                        </p:cTn>
                                        <p:tgtEl>
                                          <p:spTgt spid="1339"/>
                                        </p:tgtEl>
                                        <p:attrNameLst>
                                          <p:attrName>style.visibility</p:attrName>
                                        </p:attrNameLst>
                                      </p:cBhvr>
                                      <p:to>
                                        <p:strVal val="visible"/>
                                      </p:to>
                                    </p:set>
                                  </p:childTnLst>
                                </p:cTn>
                              </p:par>
                            </p:childTnLst>
                          </p:cTn>
                        </p:par>
                      </p:childTnLst>
                    </p:cTn>
                  </p:par>
                  <p:par>
                    <p:cTn id="1821" fill="hold">
                      <p:stCondLst>
                        <p:cond delay="indefinite"/>
                      </p:stCondLst>
                      <p:childTnLst>
                        <p:par>
                          <p:cTn id="1822" fill="hold">
                            <p:stCondLst>
                              <p:cond delay="0"/>
                            </p:stCondLst>
                            <p:childTnLst>
                              <p:par>
                                <p:cTn id="1823" nodeType="clickEffect" fill="hold" presetClass="entr" presetID="1">
                                  <p:stCondLst>
                                    <p:cond delay="0"/>
                                  </p:stCondLst>
                                  <p:childTnLst>
                                    <p:set>
                                      <p:cBhvr>
                                        <p:cTn id="1824" dur="1" fill="hold">
                                          <p:stCondLst>
                                            <p:cond delay="0"/>
                                          </p:stCondLst>
                                        </p:cTn>
                                        <p:tgtEl>
                                          <p:spTgt spid="13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1"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Character Handling Functions in C</a:t>
            </a:r>
            <a:endParaRPr b="0" lang="en-US" sz="4400" spc="-1" strike="noStrike">
              <a:solidFill>
                <a:srgbClr val="000000"/>
              </a:solidFill>
              <a:latin typeface="Calibri Light"/>
            </a:endParaRPr>
          </a:p>
        </p:txBody>
      </p:sp>
      <p:sp>
        <p:nvSpPr>
          <p:cNvPr id="1342" name="TextShape 2"/>
          <p:cNvSpPr txBox="1"/>
          <p:nvPr/>
        </p:nvSpPr>
        <p:spPr>
          <a:xfrm>
            <a:off x="457200" y="1420920"/>
            <a:ext cx="8229240" cy="4525560"/>
          </a:xfrm>
          <a:prstGeom prst="rect">
            <a:avLst/>
          </a:prstGeom>
          <a:noFill/>
          <a:ln>
            <a:noFill/>
          </a:ln>
        </p:spPr>
        <p:txBody>
          <a:bodyPr/>
          <a:p>
            <a:pPr>
              <a:lnSpc>
                <a:spcPct val="100000"/>
              </a:lnSpc>
              <a:spcBef>
                <a:spcPts val="439"/>
              </a:spcBef>
            </a:pPr>
            <a:r>
              <a:rPr b="0" lang="en-US" sz="2200" spc="-1" strike="noStrike">
                <a:solidFill>
                  <a:srgbClr val="000000"/>
                </a:solidFill>
                <a:latin typeface="Calibri Light"/>
                <a:ea typeface="Calibri Light"/>
              </a:rPr>
              <a:t>We discussed character handling functions in C++ earlier (here).</a:t>
            </a:r>
            <a:endParaRPr b="0" lang="en-US" sz="2200" spc="-1" strike="noStrike">
              <a:solidFill>
                <a:srgbClr val="000000"/>
              </a:solidFill>
              <a:latin typeface="Calibri Light"/>
            </a:endParaRPr>
          </a:p>
          <a:p>
            <a:pPr>
              <a:lnSpc>
                <a:spcPct val="100000"/>
              </a:lnSpc>
              <a:spcBef>
                <a:spcPts val="439"/>
              </a:spcBef>
            </a:pPr>
            <a:r>
              <a:rPr b="0" lang="en-US" sz="2200" spc="-1" strike="noStrike">
                <a:solidFill>
                  <a:srgbClr val="000000"/>
                </a:solidFill>
                <a:latin typeface="Calibri Light"/>
                <a:ea typeface="Calibri Light"/>
              </a:rPr>
              <a:t>In C, we have the corresponding library of functions under the &lt;ctype.h&gt; header for character handling.  </a:t>
            </a:r>
            <a:endParaRPr b="0" lang="en-US" sz="2200" spc="-1" strike="noStrike">
              <a:solidFill>
                <a:srgbClr val="000000"/>
              </a:solidFill>
              <a:latin typeface="Calibri Light"/>
            </a:endParaRPr>
          </a:p>
        </p:txBody>
      </p:sp>
      <p:sp>
        <p:nvSpPr>
          <p:cNvPr id="1343" name="TextShape 3"/>
          <p:cNvSpPr txBox="1"/>
          <p:nvPr/>
        </p:nvSpPr>
        <p:spPr>
          <a:xfrm>
            <a:off x="6553080" y="6356520"/>
            <a:ext cx="2133360" cy="364680"/>
          </a:xfrm>
          <a:prstGeom prst="rect">
            <a:avLst/>
          </a:prstGeom>
          <a:noFill/>
          <a:ln>
            <a:noFill/>
          </a:ln>
        </p:spPr>
        <p:txBody>
          <a:bodyPr anchor="ctr"/>
          <a:p>
            <a:pPr algn="r">
              <a:lnSpc>
                <a:spcPct val="100000"/>
              </a:lnSpc>
            </a:pPr>
            <a:fld id="{7A088B22-627E-436D-A333-4CF01819923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344" name="Table 4"/>
          <p:cNvGraphicFramePr/>
          <p:nvPr/>
        </p:nvGraphicFramePr>
        <p:xfrm>
          <a:off x="457200" y="2841120"/>
          <a:ext cx="8384760" cy="2595600"/>
        </p:xfrm>
        <a:graphic>
          <a:graphicData uri="http://schemas.openxmlformats.org/drawingml/2006/table">
            <a:tbl>
              <a:tblPr/>
              <a:tblGrid>
                <a:gridCol w="1922760"/>
                <a:gridCol w="6462000"/>
              </a:tblGrid>
              <a:tr h="300600">
                <a:tc>
                  <a:txBody>
                    <a:bodyPr anchor="ct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0600">
                <a:tc>
                  <a:txBody>
                    <a:bodyPr anchor="ct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45" name="CustomShape 5"/>
          <p:cNvSpPr/>
          <p:nvPr/>
        </p:nvSpPr>
        <p:spPr>
          <a:xfrm>
            <a:off x="-395280" y="6419160"/>
            <a:ext cx="711072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rPr>
              <a:t>Reference only:  </a:t>
            </a:r>
            <a:r>
              <a:rPr b="0" lang="en-GB" sz="1600" spc="-1" strike="noStrike">
                <a:solidFill>
                  <a:srgbClr val="000000"/>
                </a:solidFill>
                <a:latin typeface="Calibri Light"/>
              </a:rPr>
              <a:t>check </a:t>
            </a:r>
            <a:r>
              <a:rPr b="0" lang="en-GB" sz="1600" spc="-1" strike="noStrike" u="sng">
                <a:solidFill>
                  <a:srgbClr val="0000ff"/>
                </a:solidFill>
                <a:uFillTx/>
                <a:latin typeface="Calibri Light"/>
                <a:hlinkClick r:id="rId1"/>
              </a:rPr>
              <a:t>this</a:t>
            </a:r>
            <a:r>
              <a:rPr b="0" lang="en-GB" sz="1600" spc="-1" strike="noStrike">
                <a:solidFill>
                  <a:srgbClr val="000000"/>
                </a:solidFill>
                <a:latin typeface="Calibri Light"/>
              </a:rPr>
              <a:t> for more character handling functions </a:t>
            </a:r>
            <a:endParaRPr b="0" lang="en-GB" sz="1600" spc="-1" strike="noStrike">
              <a:latin typeface="Arial"/>
            </a:endParaRPr>
          </a:p>
        </p:txBody>
      </p:sp>
      <p:sp>
        <p:nvSpPr>
          <p:cNvPr id="1346" name="CustomShape 6"/>
          <p:cNvSpPr/>
          <p:nvPr/>
        </p:nvSpPr>
        <p:spPr>
          <a:xfrm>
            <a:off x="457200" y="5623920"/>
            <a:ext cx="822924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You can see that they are just the same except that you will need to include a different header file in your program.</a:t>
            </a:r>
            <a:endParaRPr b="0" lang="en-GB" sz="1800" spc="-1" strike="noStrike">
              <a:latin typeface="Arial"/>
            </a:endParaRPr>
          </a:p>
        </p:txBody>
      </p:sp>
    </p:spTree>
  </p:cSld>
  <p:timing>
    <p:tnLst>
      <p:par>
        <p:cTn id="1825" dur="indefinite" restart="never" nodeType="tmRoot">
          <p:childTnLst>
            <p:seq>
              <p:cTn id="1826"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TextShape 1"/>
          <p:cNvSpPr txBox="1"/>
          <p:nvPr/>
        </p:nvSpPr>
        <p:spPr>
          <a:xfrm>
            <a:off x="6553080" y="6356520"/>
            <a:ext cx="2133360" cy="364680"/>
          </a:xfrm>
          <a:prstGeom prst="rect">
            <a:avLst/>
          </a:prstGeom>
          <a:noFill/>
          <a:ln>
            <a:noFill/>
          </a:ln>
        </p:spPr>
        <p:txBody>
          <a:bodyPr anchor="ctr"/>
          <a:p>
            <a:pPr algn="r">
              <a:lnSpc>
                <a:spcPct val="100000"/>
              </a:lnSpc>
            </a:pPr>
            <a:fld id="{C7780285-F9BC-4DFD-86E8-7E23E701C2A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48" name="CustomShape 2"/>
          <p:cNvSpPr/>
          <p:nvPr/>
        </p:nvSpPr>
        <p:spPr>
          <a:xfrm>
            <a:off x="-3960" y="843480"/>
            <a:ext cx="7187400" cy="5949360"/>
          </a:xfrm>
          <a:prstGeom prst="rect">
            <a:avLst/>
          </a:prstGeom>
          <a:solidFill>
            <a:schemeClr val="accent5">
              <a:lumMod val="20000"/>
              <a:lumOff val="80000"/>
            </a:schemeClr>
          </a:solidFill>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isdigit(a) ? " is " : " is not ", "a digit"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 lowercase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islower(a)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printf("%c%s%s\n", a, isalpha(a) ? " is " : " is not ", "an uppercase letter"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grpSp>
        <p:nvGrpSpPr>
          <p:cNvPr id="1349" name="Group 3"/>
          <p:cNvGrpSpPr/>
          <p:nvPr/>
        </p:nvGrpSpPr>
        <p:grpSpPr>
          <a:xfrm>
            <a:off x="1196280" y="632880"/>
            <a:ext cx="5427360" cy="1590120"/>
            <a:chOff x="1196280" y="632880"/>
            <a:chExt cx="5427360" cy="1590120"/>
          </a:xfrm>
        </p:grpSpPr>
        <p:sp>
          <p:nvSpPr>
            <p:cNvPr id="1350" name="CustomShape 4"/>
            <p:cNvSpPr/>
            <p:nvPr/>
          </p:nvSpPr>
          <p:spPr>
            <a:xfrm>
              <a:off x="1960200" y="632880"/>
              <a:ext cx="4663440" cy="9421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"%c%s%s\n" is the format tag which indicates that printf will output a character (%c) followed by two strings (%s), and finally a newline char to the standard output.</a:t>
              </a:r>
              <a:endParaRPr b="0" lang="en-GB" sz="1400" spc="-1" strike="noStrike">
                <a:latin typeface="Arial"/>
              </a:endParaRPr>
            </a:p>
          </p:txBody>
        </p:sp>
        <p:sp>
          <p:nvSpPr>
            <p:cNvPr id="1351" name="CustomShape 5"/>
            <p:cNvSpPr/>
            <p:nvPr/>
          </p:nvSpPr>
          <p:spPr>
            <a:xfrm flipH="1">
              <a:off x="1195920" y="1371600"/>
              <a:ext cx="3094920" cy="851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52" name="Group 6"/>
          <p:cNvGrpSpPr/>
          <p:nvPr/>
        </p:nvGrpSpPr>
        <p:grpSpPr>
          <a:xfrm>
            <a:off x="1870560" y="1484280"/>
            <a:ext cx="6913440" cy="752400"/>
            <a:chOff x="1870560" y="1484280"/>
            <a:chExt cx="6913440" cy="752400"/>
          </a:xfrm>
        </p:grpSpPr>
        <p:sp>
          <p:nvSpPr>
            <p:cNvPr id="1353" name="CustomShape 7"/>
            <p:cNvSpPr/>
            <p:nvPr/>
          </p:nvSpPr>
          <p:spPr>
            <a:xfrm>
              <a:off x="4291920" y="1484280"/>
              <a:ext cx="4492080" cy="7290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first character to output is the value stored in variable </a:t>
              </a:r>
              <a:r>
                <a:rPr b="1" lang="en-GB" sz="1400" spc="-1" strike="noStrike">
                  <a:solidFill>
                    <a:srgbClr val="000000"/>
                  </a:solidFill>
                  <a:latin typeface="Calibri Light"/>
                </a:rPr>
                <a:t>a</a:t>
              </a:r>
              <a:r>
                <a:rPr b="0" lang="en-GB" sz="1400" spc="-1" strike="noStrike">
                  <a:solidFill>
                    <a:srgbClr val="000000"/>
                  </a:solidFill>
                  <a:latin typeface="Calibri Light"/>
                </a:rPr>
                <a:t> (corresponding to "%c" in the format tag)</a:t>
              </a:r>
              <a:endParaRPr b="0" lang="en-GB" sz="1400" spc="-1" strike="noStrike">
                <a:latin typeface="Arial"/>
              </a:endParaRPr>
            </a:p>
          </p:txBody>
        </p:sp>
        <p:sp>
          <p:nvSpPr>
            <p:cNvPr id="1354" name="CustomShape 8"/>
            <p:cNvSpPr/>
            <p:nvPr/>
          </p:nvSpPr>
          <p:spPr>
            <a:xfrm flipH="1">
              <a:off x="1870560" y="1745640"/>
              <a:ext cx="2421360" cy="4910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55" name="Group 9"/>
          <p:cNvGrpSpPr/>
          <p:nvPr/>
        </p:nvGrpSpPr>
        <p:grpSpPr>
          <a:xfrm>
            <a:off x="5619960" y="2420280"/>
            <a:ext cx="3504960" cy="1217520"/>
            <a:chOff x="5619960" y="2420280"/>
            <a:chExt cx="3504960" cy="1217520"/>
          </a:xfrm>
        </p:grpSpPr>
        <p:sp>
          <p:nvSpPr>
            <p:cNvPr id="1356" name="CustomShape 10"/>
            <p:cNvSpPr/>
            <p:nvPr/>
          </p:nvSpPr>
          <p:spPr>
            <a:xfrm>
              <a:off x="6321240" y="2695680"/>
              <a:ext cx="2803680" cy="9421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last string to output is "a digit”. This corresponds to the second "%s" in the format tag</a:t>
              </a:r>
              <a:endParaRPr b="0" lang="en-GB" sz="1400" spc="-1" strike="noStrike">
                <a:latin typeface="Arial"/>
              </a:endParaRPr>
            </a:p>
          </p:txBody>
        </p:sp>
        <p:sp>
          <p:nvSpPr>
            <p:cNvPr id="1357" name="CustomShape 11"/>
            <p:cNvSpPr/>
            <p:nvPr/>
          </p:nvSpPr>
          <p:spPr>
            <a:xfrm flipH="1" flipV="1">
              <a:off x="5619600" y="2419920"/>
              <a:ext cx="2102760" cy="274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358" name="CustomShape 12"/>
          <p:cNvSpPr/>
          <p:nvPr/>
        </p:nvSpPr>
        <p:spPr>
          <a:xfrm>
            <a:off x="7027200" y="5871600"/>
            <a:ext cx="15285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charfunc.c</a:t>
            </a:r>
            <a:endParaRPr b="0" lang="en-GB" sz="1800" spc="-1" strike="noStrike">
              <a:latin typeface="Arial"/>
            </a:endParaRPr>
          </a:p>
        </p:txBody>
      </p:sp>
      <p:sp>
        <p:nvSpPr>
          <p:cNvPr id="1359" name="CustomShape 13"/>
          <p:cNvSpPr/>
          <p:nvPr/>
        </p:nvSpPr>
        <p:spPr>
          <a:xfrm>
            <a:off x="5561280" y="20520"/>
            <a:ext cx="3483360" cy="7290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Let’s rewrite the program on this slide in C.  The program output should be the same.  </a:t>
            </a:r>
            <a:endParaRPr b="0" lang="en-GB" sz="1400" spc="-1" strike="noStrike">
              <a:latin typeface="Arial"/>
            </a:endParaRPr>
          </a:p>
        </p:txBody>
      </p:sp>
      <p:grpSp>
        <p:nvGrpSpPr>
          <p:cNvPr id="1360" name="Group 14"/>
          <p:cNvGrpSpPr/>
          <p:nvPr/>
        </p:nvGrpSpPr>
        <p:grpSpPr>
          <a:xfrm>
            <a:off x="98640" y="91080"/>
            <a:ext cx="3610800" cy="871920"/>
            <a:chOff x="98640" y="91080"/>
            <a:chExt cx="3610800" cy="871920"/>
          </a:xfrm>
        </p:grpSpPr>
        <p:sp>
          <p:nvSpPr>
            <p:cNvPr id="1361" name="CustomShape 15"/>
            <p:cNvSpPr/>
            <p:nvPr/>
          </p:nvSpPr>
          <p:spPr>
            <a:xfrm>
              <a:off x="98640" y="91080"/>
              <a:ext cx="3610800" cy="5158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First of all, note the include headers here for C.</a:t>
              </a:r>
              <a:endParaRPr b="0" lang="en-GB" sz="1400" spc="-1" strike="noStrike">
                <a:latin typeface="Arial"/>
              </a:endParaRPr>
            </a:p>
          </p:txBody>
        </p:sp>
        <p:sp>
          <p:nvSpPr>
            <p:cNvPr id="1362" name="CustomShape 16"/>
            <p:cNvSpPr/>
            <p:nvPr/>
          </p:nvSpPr>
          <p:spPr>
            <a:xfrm flipH="1">
              <a:off x="1545840" y="407520"/>
              <a:ext cx="323640" cy="5554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grpSp>
        <p:nvGrpSpPr>
          <p:cNvPr id="1363" name="Group 17"/>
          <p:cNvGrpSpPr/>
          <p:nvPr/>
        </p:nvGrpSpPr>
        <p:grpSpPr>
          <a:xfrm>
            <a:off x="2019600" y="2406240"/>
            <a:ext cx="7025400" cy="2729520"/>
            <a:chOff x="2019600" y="2406240"/>
            <a:chExt cx="7025400" cy="2729520"/>
          </a:xfrm>
        </p:grpSpPr>
        <p:sp>
          <p:nvSpPr>
            <p:cNvPr id="1364" name="CustomShape 18"/>
            <p:cNvSpPr/>
            <p:nvPr/>
          </p:nvSpPr>
          <p:spPr>
            <a:xfrm>
              <a:off x="6241320" y="3554280"/>
              <a:ext cx="2803680" cy="15814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next string to output depends on the value of isdigit(a), if it is true, then " is " is output; otherwise " is not " is output.  This corresponds to the first "%s" in the format tag</a:t>
              </a:r>
              <a:endParaRPr b="0" lang="en-GB" sz="1400" spc="-1" strike="noStrike">
                <a:latin typeface="Arial"/>
              </a:endParaRPr>
            </a:p>
          </p:txBody>
        </p:sp>
        <p:sp>
          <p:nvSpPr>
            <p:cNvPr id="1365" name="CustomShape 19"/>
            <p:cNvSpPr/>
            <p:nvPr/>
          </p:nvSpPr>
          <p:spPr>
            <a:xfrm flipH="1" flipV="1">
              <a:off x="3343680" y="2406240"/>
              <a:ext cx="2896200" cy="1732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66" name="Line 20"/>
            <p:cNvSpPr/>
            <p:nvPr/>
          </p:nvSpPr>
          <p:spPr>
            <a:xfrm>
              <a:off x="2019600" y="2420280"/>
              <a:ext cx="2798280" cy="360"/>
            </a:xfrm>
            <a:prstGeom prst="line">
              <a:avLst/>
            </a:prstGeom>
            <a:ln>
              <a:round/>
            </a:ln>
          </p:spPr>
          <p:style>
            <a:lnRef idx="2">
              <a:schemeClr val="accent1"/>
            </a:lnRef>
            <a:fillRef idx="0">
              <a:schemeClr val="accent1"/>
            </a:fillRef>
            <a:effectRef idx="1">
              <a:schemeClr val="accent1"/>
            </a:effectRef>
            <a:fontRef idx="minor"/>
          </p:style>
        </p:sp>
      </p:grpSp>
    </p:spTree>
  </p:cSld>
  <p:timing>
    <p:tnLst>
      <p:par>
        <p:cTn id="1827" dur="indefinite" restart="never" nodeType="tmRoot">
          <p:childTnLst>
            <p:seq>
              <p:cTn id="1828" dur="indefinite" nodeType="mainSeq">
                <p:childTnLst>
                  <p:par>
                    <p:cTn id="1829" fill="hold">
                      <p:stCondLst>
                        <p:cond delay="indefinite"/>
                      </p:stCondLst>
                      <p:childTnLst>
                        <p:par>
                          <p:cTn id="1830" fill="hold">
                            <p:stCondLst>
                              <p:cond delay="0"/>
                            </p:stCondLst>
                            <p:childTnLst>
                              <p:par>
                                <p:cTn id="1831" nodeType="clickEffect" fill="hold" presetClass="entr" presetID="1">
                                  <p:stCondLst>
                                    <p:cond delay="0"/>
                                  </p:stCondLst>
                                  <p:childTnLst>
                                    <p:set>
                                      <p:cBhvr>
                                        <p:cTn id="1832" dur="1" fill="hold">
                                          <p:stCondLst>
                                            <p:cond delay="0"/>
                                          </p:stCondLst>
                                        </p:cTn>
                                        <p:tgtEl>
                                          <p:spTgt spid="1348"/>
                                        </p:tgtEl>
                                        <p:attrNameLst>
                                          <p:attrName>style.visibility</p:attrName>
                                        </p:attrNameLst>
                                      </p:cBhvr>
                                      <p:to>
                                        <p:strVal val="visible"/>
                                      </p:to>
                                    </p:set>
                                  </p:childTnLst>
                                </p:cTn>
                              </p:par>
                              <p:par>
                                <p:cTn id="1833" nodeType="withEffect" fill="hold" presetClass="entr" presetID="1">
                                  <p:stCondLst>
                                    <p:cond delay="0"/>
                                  </p:stCondLst>
                                  <p:childTnLst>
                                    <p:set>
                                      <p:cBhvr>
                                        <p:cTn id="1834" dur="1" fill="hold">
                                          <p:stCondLst>
                                            <p:cond delay="0"/>
                                          </p:stCondLst>
                                        </p:cTn>
                                        <p:tgtEl>
                                          <p:spTgt spid="1358"/>
                                        </p:tgtEl>
                                        <p:attrNameLst>
                                          <p:attrName>style.visibility</p:attrName>
                                        </p:attrNameLst>
                                      </p:cBhvr>
                                      <p:to>
                                        <p:strVal val="visible"/>
                                      </p:to>
                                    </p:set>
                                  </p:childTnLst>
                                </p:cTn>
                              </p:par>
                            </p:childTnLst>
                          </p:cTn>
                        </p:par>
                      </p:childTnLst>
                    </p:cTn>
                  </p:par>
                  <p:par>
                    <p:cTn id="1835" fill="hold">
                      <p:stCondLst>
                        <p:cond delay="indefinite"/>
                      </p:stCondLst>
                      <p:childTnLst>
                        <p:par>
                          <p:cTn id="1836" fill="hold">
                            <p:stCondLst>
                              <p:cond delay="0"/>
                            </p:stCondLst>
                            <p:childTnLst>
                              <p:par>
                                <p:cTn id="1837" nodeType="clickEffect" fill="hold" presetClass="entr" presetID="1">
                                  <p:stCondLst>
                                    <p:cond delay="0"/>
                                  </p:stCondLst>
                                  <p:childTnLst>
                                    <p:set>
                                      <p:cBhvr>
                                        <p:cTn id="1838" dur="1" fill="hold">
                                          <p:stCondLst>
                                            <p:cond delay="0"/>
                                          </p:stCondLst>
                                        </p:cTn>
                                        <p:tgtEl>
                                          <p:spTgt spid="1360"/>
                                        </p:tgtEl>
                                        <p:attrNameLst>
                                          <p:attrName>style.visibility</p:attrName>
                                        </p:attrNameLst>
                                      </p:cBhvr>
                                      <p:to>
                                        <p:strVal val="visible"/>
                                      </p:to>
                                    </p:set>
                                  </p:childTnLst>
                                </p:cTn>
                              </p:par>
                            </p:childTnLst>
                          </p:cTn>
                        </p:par>
                      </p:childTnLst>
                    </p:cTn>
                  </p:par>
                  <p:par>
                    <p:cTn id="1839" fill="hold">
                      <p:stCondLst>
                        <p:cond delay="indefinite"/>
                      </p:stCondLst>
                      <p:childTnLst>
                        <p:par>
                          <p:cTn id="1840" fill="hold">
                            <p:stCondLst>
                              <p:cond delay="0"/>
                            </p:stCondLst>
                            <p:childTnLst>
                              <p:par>
                                <p:cTn id="1841" nodeType="clickEffect" fill="hold" presetClass="entr" presetID="1">
                                  <p:stCondLst>
                                    <p:cond delay="0"/>
                                  </p:stCondLst>
                                  <p:childTnLst>
                                    <p:set>
                                      <p:cBhvr>
                                        <p:cTn id="1842" dur="1" fill="hold">
                                          <p:stCondLst>
                                            <p:cond delay="0"/>
                                          </p:stCondLst>
                                        </p:cTn>
                                        <p:tgtEl>
                                          <p:spTgt spid="1349"/>
                                        </p:tgtEl>
                                        <p:attrNameLst>
                                          <p:attrName>style.visibility</p:attrName>
                                        </p:attrNameLst>
                                      </p:cBhvr>
                                      <p:to>
                                        <p:strVal val="visible"/>
                                      </p:to>
                                    </p:set>
                                  </p:childTnLst>
                                </p:cTn>
                              </p:par>
                            </p:childTnLst>
                          </p:cTn>
                        </p:par>
                      </p:childTnLst>
                    </p:cTn>
                  </p:par>
                  <p:par>
                    <p:cTn id="1843" fill="hold">
                      <p:stCondLst>
                        <p:cond delay="indefinite"/>
                      </p:stCondLst>
                      <p:childTnLst>
                        <p:par>
                          <p:cTn id="1844" fill="hold">
                            <p:stCondLst>
                              <p:cond delay="0"/>
                            </p:stCondLst>
                            <p:childTnLst>
                              <p:par>
                                <p:cTn id="1845" nodeType="clickEffect" fill="hold" presetClass="entr" presetID="1">
                                  <p:stCondLst>
                                    <p:cond delay="0"/>
                                  </p:stCondLst>
                                  <p:childTnLst>
                                    <p:set>
                                      <p:cBhvr>
                                        <p:cTn id="1846" dur="1" fill="hold">
                                          <p:stCondLst>
                                            <p:cond delay="0"/>
                                          </p:stCondLst>
                                        </p:cTn>
                                        <p:tgtEl>
                                          <p:spTgt spid="1352"/>
                                        </p:tgtEl>
                                        <p:attrNameLst>
                                          <p:attrName>style.visibility</p:attrName>
                                        </p:attrNameLst>
                                      </p:cBhvr>
                                      <p:to>
                                        <p:strVal val="visible"/>
                                      </p:to>
                                    </p:set>
                                  </p:childTnLst>
                                </p:cTn>
                              </p:par>
                            </p:childTnLst>
                          </p:cTn>
                        </p:par>
                      </p:childTnLst>
                    </p:cTn>
                  </p:par>
                  <p:par>
                    <p:cTn id="1847" fill="hold">
                      <p:stCondLst>
                        <p:cond delay="indefinite"/>
                      </p:stCondLst>
                      <p:childTnLst>
                        <p:par>
                          <p:cTn id="1848" fill="hold">
                            <p:stCondLst>
                              <p:cond delay="0"/>
                            </p:stCondLst>
                            <p:childTnLst>
                              <p:par>
                                <p:cTn id="1849" nodeType="clickEffect" fill="hold" presetClass="entr" presetID="1">
                                  <p:stCondLst>
                                    <p:cond delay="0"/>
                                  </p:stCondLst>
                                  <p:childTnLst>
                                    <p:set>
                                      <p:cBhvr>
                                        <p:cTn id="1850" dur="1" fill="hold">
                                          <p:stCondLst>
                                            <p:cond delay="0"/>
                                          </p:stCondLst>
                                        </p:cTn>
                                        <p:tgtEl>
                                          <p:spTgt spid="1363"/>
                                        </p:tgtEl>
                                        <p:attrNameLst>
                                          <p:attrName>style.visibility</p:attrName>
                                        </p:attrNameLst>
                                      </p:cBhvr>
                                      <p:to>
                                        <p:strVal val="visible"/>
                                      </p:to>
                                    </p:set>
                                  </p:childTnLst>
                                </p:cTn>
                              </p:par>
                            </p:childTnLst>
                          </p:cTn>
                        </p:par>
                      </p:childTnLst>
                    </p:cTn>
                  </p:par>
                  <p:par>
                    <p:cTn id="1851" fill="hold">
                      <p:stCondLst>
                        <p:cond delay="indefinite"/>
                      </p:stCondLst>
                      <p:childTnLst>
                        <p:par>
                          <p:cTn id="1852" fill="hold">
                            <p:stCondLst>
                              <p:cond delay="0"/>
                            </p:stCondLst>
                            <p:childTnLst>
                              <p:par>
                                <p:cTn id="1853" nodeType="clickEffect" fill="hold" presetClass="entr" presetID="1">
                                  <p:stCondLst>
                                    <p:cond delay="0"/>
                                  </p:stCondLst>
                                  <p:childTnLst>
                                    <p:set>
                                      <p:cBhvr>
                                        <p:cTn id="1854" dur="1" fill="hold">
                                          <p:stCondLst>
                                            <p:cond delay="0"/>
                                          </p:stCondLst>
                                        </p:cTn>
                                        <p:tgtEl>
                                          <p:spTgt spid="135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Character Handling Functions in C</a:t>
            </a:r>
            <a:endParaRPr b="0" lang="en-US" sz="4400" spc="-1" strike="noStrike">
              <a:solidFill>
                <a:srgbClr val="000000"/>
              </a:solidFill>
              <a:latin typeface="Calibri Light"/>
            </a:endParaRPr>
          </a:p>
        </p:txBody>
      </p:sp>
      <p:sp>
        <p:nvSpPr>
          <p:cNvPr id="1368" name="TextShape 2"/>
          <p:cNvSpPr txBox="1"/>
          <p:nvPr/>
        </p:nvSpPr>
        <p:spPr>
          <a:xfrm>
            <a:off x="6553080" y="6356520"/>
            <a:ext cx="2133360" cy="364680"/>
          </a:xfrm>
          <a:prstGeom prst="rect">
            <a:avLst/>
          </a:prstGeom>
          <a:noFill/>
          <a:ln>
            <a:noFill/>
          </a:ln>
        </p:spPr>
        <p:txBody>
          <a:bodyPr anchor="ctr"/>
          <a:p>
            <a:pPr algn="r">
              <a:lnSpc>
                <a:spcPct val="100000"/>
              </a:lnSpc>
            </a:pPr>
            <a:fld id="{164B9B18-5935-484D-8143-4D7E4632938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69" name="CustomShape 3"/>
          <p:cNvSpPr/>
          <p:nvPr/>
        </p:nvSpPr>
        <p:spPr>
          <a:xfrm>
            <a:off x="268920" y="1334520"/>
            <a:ext cx="195048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charconvert.c</a:t>
            </a:r>
            <a:endParaRPr b="0" lang="en-GB" sz="1800" spc="-1" strike="noStrike">
              <a:latin typeface="Arial"/>
            </a:endParaRPr>
          </a:p>
        </p:txBody>
      </p:sp>
      <p:sp>
        <p:nvSpPr>
          <p:cNvPr id="1370" name="CustomShape 4"/>
          <p:cNvSpPr/>
          <p:nvPr/>
        </p:nvSpPr>
        <p:spPr>
          <a:xfrm>
            <a:off x="610560" y="1805760"/>
            <a:ext cx="5585040" cy="461016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&lt;ctype.h&gt;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'e';</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'S';</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uppercase is %c\n", a, toupper(a));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'w';</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'R';</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'&amp;';</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printf("%c converted to lowercase is %c\n", a, tolower(a));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371" name="CustomShape 5"/>
          <p:cNvSpPr/>
          <p:nvPr/>
        </p:nvSpPr>
        <p:spPr>
          <a:xfrm>
            <a:off x="6066000" y="4118760"/>
            <a:ext cx="2728800" cy="14295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 converted to uppercase is E</a:t>
            </a:r>
            <a:endParaRPr b="0" lang="en-GB" sz="1100" spc="-1" strike="noStrike">
              <a:latin typeface="Arial"/>
            </a:endParaRPr>
          </a:p>
          <a:p>
            <a:pPr>
              <a:lnSpc>
                <a:spcPct val="100000"/>
              </a:lnSpc>
            </a:pPr>
            <a:r>
              <a:rPr b="0" lang="en-GB" sz="1100" spc="-1" strike="noStrike">
                <a:solidFill>
                  <a:srgbClr val="000000"/>
                </a:solidFill>
                <a:latin typeface="Menlo"/>
                <a:ea typeface="Menlo"/>
              </a:rPr>
              <a:t>S converted to uppercase is S</a:t>
            </a:r>
            <a:endParaRPr b="0" lang="en-GB" sz="1100" spc="-1" strike="noStrike">
              <a:latin typeface="Arial"/>
            </a:endParaRPr>
          </a:p>
          <a:p>
            <a:pPr>
              <a:lnSpc>
                <a:spcPct val="100000"/>
              </a:lnSpc>
            </a:pPr>
            <a:r>
              <a:rPr b="0" lang="en-GB" sz="1100" spc="-1" strike="noStrike">
                <a:solidFill>
                  <a:srgbClr val="000000"/>
                </a:solidFill>
                <a:latin typeface="Menlo"/>
                <a:ea typeface="Menlo"/>
              </a:rPr>
              <a:t>% converted to uppercase is %</a:t>
            </a:r>
            <a:endParaRPr b="0" lang="en-GB" sz="1100" spc="-1" strike="noStrike">
              <a:latin typeface="Arial"/>
            </a:endParaRPr>
          </a:p>
          <a:p>
            <a:pPr>
              <a:lnSpc>
                <a:spcPct val="100000"/>
              </a:lnSpc>
            </a:pPr>
            <a:r>
              <a:rPr b="0" lang="en-GB" sz="1100" spc="-1" strike="noStrike">
                <a:solidFill>
                  <a:srgbClr val="000000"/>
                </a:solidFill>
                <a:latin typeface="Menlo"/>
                <a:ea typeface="Menlo"/>
              </a:rPr>
              <a:t>9 converted to uppercase is 9</a:t>
            </a:r>
            <a:endParaRPr b="0" lang="en-GB" sz="1100" spc="-1" strike="noStrike">
              <a:latin typeface="Arial"/>
            </a:endParaRPr>
          </a:p>
          <a:p>
            <a:pPr>
              <a:lnSpc>
                <a:spcPct val="100000"/>
              </a:lnSpc>
            </a:pPr>
            <a:r>
              <a:rPr b="0" lang="en-GB" sz="1100" spc="-1" strike="noStrike">
                <a:solidFill>
                  <a:srgbClr val="000000"/>
                </a:solidFill>
                <a:latin typeface="Menlo"/>
                <a:ea typeface="Menlo"/>
              </a:rPr>
              <a:t>w converted to lowercase is w</a:t>
            </a:r>
            <a:endParaRPr b="0" lang="en-GB" sz="1100" spc="-1" strike="noStrike">
              <a:latin typeface="Arial"/>
            </a:endParaRPr>
          </a:p>
          <a:p>
            <a:pPr>
              <a:lnSpc>
                <a:spcPct val="100000"/>
              </a:lnSpc>
            </a:pPr>
            <a:r>
              <a:rPr b="0" lang="en-GB" sz="1100" spc="-1" strike="noStrike">
                <a:solidFill>
                  <a:srgbClr val="000000"/>
                </a:solidFill>
                <a:latin typeface="Menlo"/>
                <a:ea typeface="Menlo"/>
              </a:rPr>
              <a:t>R converted to lowercase is r</a:t>
            </a:r>
            <a:endParaRPr b="0" lang="en-GB" sz="1100" spc="-1" strike="noStrike">
              <a:latin typeface="Arial"/>
            </a:endParaRPr>
          </a:p>
          <a:p>
            <a:pPr>
              <a:lnSpc>
                <a:spcPct val="100000"/>
              </a:lnSpc>
            </a:pPr>
            <a:r>
              <a:rPr b="0" lang="en-GB" sz="1100" spc="-1" strike="noStrike">
                <a:solidFill>
                  <a:srgbClr val="000000"/>
                </a:solidFill>
                <a:latin typeface="Menlo"/>
                <a:ea typeface="Menlo"/>
              </a:rPr>
              <a:t>&amp; converted to lowercase is &amp;</a:t>
            </a:r>
            <a:endParaRPr b="0" lang="en-GB" sz="1100" spc="-1" strike="noStrike">
              <a:latin typeface="Arial"/>
            </a:endParaRPr>
          </a:p>
          <a:p>
            <a:pPr>
              <a:lnSpc>
                <a:spcPct val="100000"/>
              </a:lnSpc>
            </a:pPr>
            <a:r>
              <a:rPr b="0" lang="en-GB" sz="1100" spc="-1" strike="noStrike">
                <a:solidFill>
                  <a:srgbClr val="000000"/>
                </a:solidFill>
                <a:latin typeface="Menlo"/>
                <a:ea typeface="Menlo"/>
              </a:rPr>
              <a:t>2 converted to lowercase is 2</a:t>
            </a:r>
            <a:endParaRPr b="0" lang="en-GB" sz="1100" spc="-1" strike="noStrike">
              <a:latin typeface="Arial"/>
            </a:endParaRPr>
          </a:p>
        </p:txBody>
      </p:sp>
      <p:sp>
        <p:nvSpPr>
          <p:cNvPr id="1372" name="CustomShape 6"/>
          <p:cNvSpPr/>
          <p:nvPr/>
        </p:nvSpPr>
        <p:spPr>
          <a:xfrm>
            <a:off x="7390800" y="3798720"/>
            <a:ext cx="1605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Screen output</a:t>
            </a:r>
            <a:endParaRPr b="0" lang="en-GB" sz="1600" spc="-1" strike="noStrike">
              <a:latin typeface="Arial"/>
            </a:endParaRPr>
          </a:p>
        </p:txBody>
      </p:sp>
      <p:sp>
        <p:nvSpPr>
          <p:cNvPr id="1373" name="CustomShape 7"/>
          <p:cNvSpPr/>
          <p:nvPr/>
        </p:nvSpPr>
        <p:spPr>
          <a:xfrm>
            <a:off x="3707640" y="1447200"/>
            <a:ext cx="4912560" cy="11869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This is another example to show the conversion between uppercase and lowercase for characters using functions in &lt;ctype.h&gt;</a:t>
            </a:r>
            <a:endParaRPr b="0" lang="en-GB" sz="1800" spc="-1" strike="noStrike">
              <a:latin typeface="Arial"/>
            </a:endParaRPr>
          </a:p>
        </p:txBody>
      </p:sp>
    </p:spTree>
  </p:cSld>
  <p:timing>
    <p:tnLst>
      <p:par>
        <p:cTn id="1855" dur="indefinite" restart="never" nodeType="tmRoot">
          <p:childTnLst>
            <p:seq>
              <p:cTn id="1856" dur="indefinite" nodeType="mainSeq">
                <p:childTnLst>
                  <p:par>
                    <p:cTn id="1857" fill="hold">
                      <p:stCondLst>
                        <p:cond delay="indefinite"/>
                      </p:stCondLst>
                      <p:childTnLst>
                        <p:par>
                          <p:cTn id="1858" fill="hold">
                            <p:stCondLst>
                              <p:cond delay="0"/>
                            </p:stCondLst>
                            <p:childTnLst>
                              <p:par>
                                <p:cTn id="1859" nodeType="clickEffect" fill="hold" presetClass="entr" presetID="1">
                                  <p:stCondLst>
                                    <p:cond delay="0"/>
                                  </p:stCondLst>
                                  <p:childTnLst>
                                    <p:set>
                                      <p:cBhvr>
                                        <p:cTn id="1860" dur="1" fill="hold">
                                          <p:stCondLst>
                                            <p:cond delay="0"/>
                                          </p:stCondLst>
                                        </p:cTn>
                                        <p:tgtEl>
                                          <p:spTgt spid="1372"/>
                                        </p:tgtEl>
                                        <p:attrNameLst>
                                          <p:attrName>style.visibility</p:attrName>
                                        </p:attrNameLst>
                                      </p:cBhvr>
                                      <p:to>
                                        <p:strVal val="visible"/>
                                      </p:to>
                                    </p:set>
                                  </p:childTnLst>
                                </p:cTn>
                              </p:par>
                              <p:par>
                                <p:cTn id="1861" nodeType="withEffect" fill="hold" presetClass="entr" presetID="1">
                                  <p:stCondLst>
                                    <p:cond delay="0"/>
                                  </p:stCondLst>
                                  <p:childTnLst>
                                    <p:set>
                                      <p:cBhvr>
                                        <p:cTn id="1862" dur="1" fill="hold">
                                          <p:stCondLst>
                                            <p:cond delay="0"/>
                                          </p:stCondLst>
                                        </p:cTn>
                                        <p:tgtEl>
                                          <p:spTgt spid="137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Strings in C</a:t>
            </a:r>
            <a:endParaRPr b="0" lang="en-US" sz="4400" spc="-1" strike="noStrike">
              <a:solidFill>
                <a:srgbClr val="000000"/>
              </a:solidFill>
              <a:latin typeface="Calibri Light"/>
            </a:endParaRPr>
          </a:p>
        </p:txBody>
      </p:sp>
      <p:sp>
        <p:nvSpPr>
          <p:cNvPr id="1375" name="TextShape 2"/>
          <p:cNvSpPr txBox="1"/>
          <p:nvPr/>
        </p:nvSpPr>
        <p:spPr>
          <a:xfrm>
            <a:off x="457200" y="1600200"/>
            <a:ext cx="8229240" cy="47559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Recall the internal representation of string which is an array of char (C-Strings), ended by a null character (</a:t>
            </a:r>
            <a:r>
              <a:rPr b="0" lang="en-US" sz="2400" spc="-1" strike="noStrike">
                <a:solidFill>
                  <a:srgbClr val="31859c"/>
                </a:solidFill>
                <a:latin typeface="Calibri Light"/>
                <a:ea typeface="Calibri Light"/>
              </a:rPr>
              <a:t>'\0’</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You will have to deal with C-Strings directly in C.</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376" name="TextShape 3"/>
          <p:cNvSpPr txBox="1"/>
          <p:nvPr/>
        </p:nvSpPr>
        <p:spPr>
          <a:xfrm>
            <a:off x="6553080" y="6356520"/>
            <a:ext cx="2133360" cy="364680"/>
          </a:xfrm>
          <a:prstGeom prst="rect">
            <a:avLst/>
          </a:prstGeom>
          <a:noFill/>
          <a:ln>
            <a:noFill/>
          </a:ln>
        </p:spPr>
        <p:txBody>
          <a:bodyPr anchor="ctr"/>
          <a:p>
            <a:pPr algn="r">
              <a:lnSpc>
                <a:spcPct val="100000"/>
              </a:lnSpc>
            </a:pPr>
            <a:fld id="{8A0C4AAC-EC0A-4AFE-B8FD-B8426C25D30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377" name="CustomShape 4"/>
          <p:cNvSpPr/>
          <p:nvPr/>
        </p:nvSpPr>
        <p:spPr>
          <a:xfrm>
            <a:off x="257400" y="2569320"/>
            <a:ext cx="3034080" cy="51696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800" spc="-1" strike="noStrike">
                <a:solidFill>
                  <a:srgbClr val="604a7b"/>
                </a:solidFill>
                <a:latin typeface="Calibri Light"/>
              </a:rPr>
              <a:t>"Hello World!"</a:t>
            </a:r>
            <a:endParaRPr b="0" lang="en-GB" sz="2800" spc="-1" strike="noStrike">
              <a:latin typeface="Arial"/>
            </a:endParaRPr>
          </a:p>
        </p:txBody>
      </p:sp>
      <p:graphicFrame>
        <p:nvGraphicFramePr>
          <p:cNvPr id="1378" name="Table 5"/>
          <p:cNvGraphicFramePr/>
          <p:nvPr/>
        </p:nvGraphicFramePr>
        <p:xfrm>
          <a:off x="1085400" y="3369600"/>
          <a:ext cx="7169040" cy="370440"/>
        </p:xfrm>
        <a:graphic>
          <a:graphicData uri="http://schemas.openxmlformats.org/drawingml/2006/table">
            <a:tbl>
              <a:tblPr/>
              <a:tblGrid>
                <a:gridCol w="551160"/>
                <a:gridCol w="551160"/>
                <a:gridCol w="551160"/>
                <a:gridCol w="551160"/>
                <a:gridCol w="551160"/>
                <a:gridCol w="551160"/>
                <a:gridCol w="551160"/>
                <a:gridCol w="551160"/>
                <a:gridCol w="551160"/>
                <a:gridCol w="551160"/>
                <a:gridCol w="551160"/>
                <a:gridCol w="551160"/>
                <a:gridCol w="555120"/>
              </a:tblGrid>
              <a:tr h="640440">
                <a:tc>
                  <a:txBody>
                    <a:bodyPr/>
                    <a:p>
                      <a:pPr algn="ctr">
                        <a:lnSpc>
                          <a:spcPct val="100000"/>
                        </a:lnSpc>
                      </a:pPr>
                      <a:r>
                        <a:rPr b="1" lang="en-GB" sz="1800" spc="-1" strike="noStrike">
                          <a:solidFill>
                            <a:srgbClr val="604a7b"/>
                          </a:solidFill>
                          <a:latin typeface="Calibri Light"/>
                        </a:rPr>
                        <a:t>'H'</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'e'</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'W'</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'o'</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'r'</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'l'</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'd'</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alibri Light"/>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1379" name="CustomShape 6"/>
          <p:cNvSpPr/>
          <p:nvPr/>
        </p:nvSpPr>
        <p:spPr>
          <a:xfrm flipH="1" flipV="1" rot="10800000">
            <a:off x="1084680" y="3557880"/>
            <a:ext cx="503640" cy="726480"/>
          </a:xfrm>
          <a:prstGeom prst="curvedConnector4">
            <a:avLst>
              <a:gd name="adj1" fmla="val -45372"/>
              <a:gd name="adj2" fmla="val 101183"/>
            </a:avLst>
          </a:pr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1380" name="CustomShape 7"/>
          <p:cNvSpPr/>
          <p:nvPr/>
        </p:nvSpPr>
        <p:spPr>
          <a:xfrm>
            <a:off x="4753080" y="2551320"/>
            <a:ext cx="39682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A character array of 13 elements</a:t>
            </a:r>
            <a:endParaRPr b="0" lang="en-GB" sz="1800" spc="-1" strike="noStrike">
              <a:latin typeface="Arial"/>
            </a:endParaRPr>
          </a:p>
        </p:txBody>
      </p:sp>
      <p:sp>
        <p:nvSpPr>
          <p:cNvPr id="1381" name="CustomShape 8"/>
          <p:cNvSpPr/>
          <p:nvPr/>
        </p:nvSpPr>
        <p:spPr>
          <a:xfrm>
            <a:off x="283680" y="4555800"/>
            <a:ext cx="35218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Each element is of type </a:t>
            </a:r>
            <a:r>
              <a:rPr b="1" lang="en-GB" sz="1800" spc="-1" strike="noStrike">
                <a:solidFill>
                  <a:srgbClr val="000000"/>
                </a:solidFill>
                <a:latin typeface="Calibri Light"/>
              </a:rPr>
              <a:t>char</a:t>
            </a:r>
            <a:endParaRPr b="0" lang="en-GB" sz="1800" spc="-1" strike="noStrike">
              <a:latin typeface="Arial"/>
            </a:endParaRPr>
          </a:p>
        </p:txBody>
      </p:sp>
      <p:sp>
        <p:nvSpPr>
          <p:cNvPr id="1382" name="CustomShape 9"/>
          <p:cNvSpPr/>
          <p:nvPr/>
        </p:nvSpPr>
        <p:spPr>
          <a:xfrm flipV="1">
            <a:off x="1298880" y="3739680"/>
            <a:ext cx="68040" cy="814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3" name="CustomShape 10"/>
          <p:cNvSpPr/>
          <p:nvPr/>
        </p:nvSpPr>
        <p:spPr>
          <a:xfrm>
            <a:off x="2752560" y="4046400"/>
            <a:ext cx="246420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the space character</a:t>
            </a:r>
            <a:endParaRPr b="0" lang="en-GB" sz="1800" spc="-1" strike="noStrike">
              <a:latin typeface="Arial"/>
            </a:endParaRPr>
          </a:p>
        </p:txBody>
      </p:sp>
      <p:sp>
        <p:nvSpPr>
          <p:cNvPr id="1384" name="CustomShape 11"/>
          <p:cNvSpPr/>
          <p:nvPr/>
        </p:nvSpPr>
        <p:spPr>
          <a:xfrm flipV="1">
            <a:off x="4119120" y="3740400"/>
            <a:ext cx="33840" cy="305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5" name="CustomShape 12"/>
          <p:cNvSpPr/>
          <p:nvPr/>
        </p:nvSpPr>
        <p:spPr>
          <a:xfrm>
            <a:off x="6737400" y="4093920"/>
            <a:ext cx="2133360" cy="11869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1" lang="en-GB" sz="1800" spc="-1" strike="noStrike">
                <a:solidFill>
                  <a:srgbClr val="000000"/>
                </a:solidFill>
                <a:latin typeface="Calibri Light"/>
              </a:rPr>
              <a:t>the null character </a:t>
            </a:r>
            <a:r>
              <a:rPr b="0" lang="en-GB" sz="1800" spc="-1" strike="noStrike">
                <a:solidFill>
                  <a:srgbClr val="000000"/>
                </a:solidFill>
                <a:latin typeface="Calibri Light"/>
              </a:rPr>
              <a:t>to indicate </a:t>
            </a:r>
            <a:r>
              <a:rPr b="0" lang="en-GB" sz="1800" spc="-1" strike="noStrike">
                <a:solidFill>
                  <a:srgbClr val="31859c"/>
                </a:solidFill>
                <a:latin typeface="Calibri Light"/>
              </a:rPr>
              <a:t>the end of string</a:t>
            </a:r>
            <a:endParaRPr b="0" lang="en-GB" sz="1800" spc="-1" strike="noStrike">
              <a:latin typeface="Arial"/>
            </a:endParaRPr>
          </a:p>
        </p:txBody>
      </p:sp>
      <p:sp>
        <p:nvSpPr>
          <p:cNvPr id="1386" name="CustomShape 13"/>
          <p:cNvSpPr/>
          <p:nvPr/>
        </p:nvSpPr>
        <p:spPr>
          <a:xfrm flipV="1">
            <a:off x="7964640" y="3740040"/>
            <a:ext cx="33840" cy="3535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87" name="CustomShape 14"/>
          <p:cNvSpPr/>
          <p:nvPr/>
        </p:nvSpPr>
        <p:spPr>
          <a:xfrm>
            <a:off x="4835520" y="2921040"/>
            <a:ext cx="279036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A string of length = 12</a:t>
            </a:r>
            <a:endParaRPr b="0" lang="en-GB" sz="1800" spc="-1" strike="noStrike">
              <a:latin typeface="Arial"/>
            </a:endParaRPr>
          </a:p>
        </p:txBody>
      </p:sp>
    </p:spTree>
  </p:cSld>
  <p:timing>
    <p:tnLst>
      <p:par>
        <p:cTn id="1863" dur="indefinite" restart="never" nodeType="tmRoot">
          <p:childTnLst>
            <p:seq>
              <p:cTn id="1864" dur="indefinite" nodeType="mainSeq">
                <p:childTnLst>
                  <p:par>
                    <p:cTn id="1865" fill="hold">
                      <p:stCondLst>
                        <p:cond delay="indefinite"/>
                      </p:stCondLst>
                      <p:childTnLst>
                        <p:par>
                          <p:cTn id="1866" fill="hold">
                            <p:stCondLst>
                              <p:cond delay="0"/>
                            </p:stCondLst>
                            <p:childTnLst>
                              <p:par>
                                <p:cTn id="1867" nodeType="clickEffect" fill="hold" presetClass="entr" presetID="1">
                                  <p:stCondLst>
                                    <p:cond delay="0"/>
                                  </p:stCondLst>
                                  <p:childTnLst>
                                    <p:set>
                                      <p:cBhvr>
                                        <p:cTn id="1868" dur="1" fill="hold">
                                          <p:stCondLst>
                                            <p:cond delay="0"/>
                                          </p:stCondLst>
                                        </p:cTn>
                                        <p:tgtEl>
                                          <p:spTgt spid="1382"/>
                                        </p:tgtEl>
                                        <p:attrNameLst>
                                          <p:attrName>style.visibility</p:attrName>
                                        </p:attrNameLst>
                                      </p:cBhvr>
                                      <p:to>
                                        <p:strVal val="visible"/>
                                      </p:to>
                                    </p:set>
                                  </p:childTnLst>
                                </p:cTn>
                              </p:par>
                              <p:par>
                                <p:cTn id="1869" nodeType="withEffect" fill="hold" presetClass="entr" presetID="1">
                                  <p:stCondLst>
                                    <p:cond delay="0"/>
                                  </p:stCondLst>
                                  <p:childTnLst>
                                    <p:set>
                                      <p:cBhvr>
                                        <p:cTn id="1870" dur="1" fill="hold">
                                          <p:stCondLst>
                                            <p:cond delay="0"/>
                                          </p:stCondLst>
                                        </p:cTn>
                                        <p:tgtEl>
                                          <p:spTgt spid="1381"/>
                                        </p:tgtEl>
                                        <p:attrNameLst>
                                          <p:attrName>style.visibility</p:attrName>
                                        </p:attrNameLst>
                                      </p:cBhvr>
                                      <p:to>
                                        <p:strVal val="visible"/>
                                      </p:to>
                                    </p:set>
                                  </p:childTnLst>
                                </p:cTn>
                              </p:par>
                            </p:childTnLst>
                          </p:cTn>
                        </p:par>
                      </p:childTnLst>
                    </p:cTn>
                  </p:par>
                  <p:par>
                    <p:cTn id="1871" fill="hold">
                      <p:stCondLst>
                        <p:cond delay="indefinite"/>
                      </p:stCondLst>
                      <p:childTnLst>
                        <p:par>
                          <p:cTn id="1872" fill="hold">
                            <p:stCondLst>
                              <p:cond delay="0"/>
                            </p:stCondLst>
                            <p:childTnLst>
                              <p:par>
                                <p:cTn id="1873" nodeType="clickEffect" fill="hold" presetClass="entr" presetID="1">
                                  <p:stCondLst>
                                    <p:cond delay="0"/>
                                  </p:stCondLst>
                                  <p:childTnLst>
                                    <p:set>
                                      <p:cBhvr>
                                        <p:cTn id="1874" dur="1" fill="hold">
                                          <p:stCondLst>
                                            <p:cond delay="0"/>
                                          </p:stCondLst>
                                        </p:cTn>
                                        <p:tgtEl>
                                          <p:spTgt spid="1384"/>
                                        </p:tgtEl>
                                        <p:attrNameLst>
                                          <p:attrName>style.visibility</p:attrName>
                                        </p:attrNameLst>
                                      </p:cBhvr>
                                      <p:to>
                                        <p:strVal val="visible"/>
                                      </p:to>
                                    </p:set>
                                  </p:childTnLst>
                                </p:cTn>
                              </p:par>
                              <p:par>
                                <p:cTn id="1875" nodeType="withEffect" fill="hold" presetClass="entr" presetID="1">
                                  <p:stCondLst>
                                    <p:cond delay="0"/>
                                  </p:stCondLst>
                                  <p:childTnLst>
                                    <p:set>
                                      <p:cBhvr>
                                        <p:cTn id="1876" dur="1" fill="hold">
                                          <p:stCondLst>
                                            <p:cond delay="0"/>
                                          </p:stCondLst>
                                        </p:cTn>
                                        <p:tgtEl>
                                          <p:spTgt spid="1383"/>
                                        </p:tgtEl>
                                        <p:attrNameLst>
                                          <p:attrName>style.visibility</p:attrName>
                                        </p:attrNameLst>
                                      </p:cBhvr>
                                      <p:to>
                                        <p:strVal val="visible"/>
                                      </p:to>
                                    </p:set>
                                  </p:childTnLst>
                                </p:cTn>
                              </p:par>
                            </p:childTnLst>
                          </p:cTn>
                        </p:par>
                      </p:childTnLst>
                    </p:cTn>
                  </p:par>
                  <p:par>
                    <p:cTn id="1877" fill="hold">
                      <p:stCondLst>
                        <p:cond delay="indefinite"/>
                      </p:stCondLst>
                      <p:childTnLst>
                        <p:par>
                          <p:cTn id="1878" fill="hold">
                            <p:stCondLst>
                              <p:cond delay="0"/>
                            </p:stCondLst>
                            <p:childTnLst>
                              <p:par>
                                <p:cTn id="1879" nodeType="clickEffect" fill="hold" presetClass="entr" presetID="1">
                                  <p:stCondLst>
                                    <p:cond delay="0"/>
                                  </p:stCondLst>
                                  <p:childTnLst>
                                    <p:set>
                                      <p:cBhvr>
                                        <p:cTn id="1880" dur="1" fill="hold">
                                          <p:stCondLst>
                                            <p:cond delay="0"/>
                                          </p:stCondLst>
                                        </p:cTn>
                                        <p:tgtEl>
                                          <p:spTgt spid="1386"/>
                                        </p:tgtEl>
                                        <p:attrNameLst>
                                          <p:attrName>style.visibility</p:attrName>
                                        </p:attrNameLst>
                                      </p:cBhvr>
                                      <p:to>
                                        <p:strVal val="visible"/>
                                      </p:to>
                                    </p:set>
                                  </p:childTnLst>
                                </p:cTn>
                              </p:par>
                              <p:par>
                                <p:cTn id="1881" nodeType="withEffect" fill="hold" presetClass="entr" presetID="1">
                                  <p:stCondLst>
                                    <p:cond delay="0"/>
                                  </p:stCondLst>
                                  <p:childTnLst>
                                    <p:set>
                                      <p:cBhvr>
                                        <p:cTn id="1882" dur="1" fill="hold">
                                          <p:stCondLst>
                                            <p:cond delay="0"/>
                                          </p:stCondLst>
                                        </p:cTn>
                                        <p:tgtEl>
                                          <p:spTgt spid="138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Conversion Functions</a:t>
            </a:r>
            <a:endParaRPr b="0" lang="en-US" sz="4400" spc="-1" strike="noStrike">
              <a:solidFill>
                <a:srgbClr val="000000"/>
              </a:solidFill>
              <a:latin typeface="Calibri Light"/>
            </a:endParaRPr>
          </a:p>
        </p:txBody>
      </p:sp>
      <p:sp>
        <p:nvSpPr>
          <p:cNvPr id="1389" name="TextShape 2"/>
          <p:cNvSpPr txBox="1"/>
          <p:nvPr/>
        </p:nvSpPr>
        <p:spPr>
          <a:xfrm>
            <a:off x="457200" y="16002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You may manipulate individual characters in a char array storing a string, or you may make use of some string handling functions. </a:t>
            </a:r>
            <a:endParaRPr b="0" lang="en-US" sz="2400" spc="-1" strike="noStrike">
              <a:solidFill>
                <a:srgbClr val="000000"/>
              </a:solidFill>
              <a:latin typeface="Calibri Light"/>
            </a:endParaRPr>
          </a:p>
          <a:p>
            <a:pPr>
              <a:lnSpc>
                <a:spcPct val="100000"/>
              </a:lnSpc>
              <a:spcBef>
                <a:spcPts val="221"/>
              </a:spcBef>
            </a:pPr>
            <a:endParaRPr b="0" lang="en-US" sz="2400" spc="-1" strike="noStrike">
              <a:solidFill>
                <a:srgbClr val="000000"/>
              </a:solidFill>
              <a:latin typeface="Calibri Light"/>
            </a:endParaRPr>
          </a:p>
          <a:p>
            <a:pPr>
              <a:lnSpc>
                <a:spcPct val="100000"/>
              </a:lnSpc>
              <a:spcBef>
                <a:spcPts val="479"/>
              </a:spcBef>
            </a:pPr>
            <a:r>
              <a:rPr b="0" lang="en-US" sz="2400" spc="-1" strike="noStrike">
                <a:solidFill>
                  <a:srgbClr val="000000"/>
                </a:solidFill>
                <a:latin typeface="Calibri Light"/>
                <a:ea typeface="Calibri Light"/>
              </a:rPr>
              <a:t>Let's take a look at some </a:t>
            </a:r>
            <a:r>
              <a:rPr b="0" lang="en-US" sz="2400" spc="-1" strike="noStrike">
                <a:solidFill>
                  <a:srgbClr val="31859c"/>
                </a:solidFill>
                <a:latin typeface="Calibri Light"/>
                <a:ea typeface="Calibri Light"/>
              </a:rPr>
              <a:t>string conversion functions </a:t>
            </a:r>
            <a:r>
              <a:rPr b="0" lang="en-US" sz="2400" spc="-1" strike="noStrike">
                <a:solidFill>
                  <a:srgbClr val="000000"/>
                </a:solidFill>
                <a:latin typeface="Calibri Light"/>
                <a:ea typeface="Calibri Light"/>
              </a:rPr>
              <a:t>first.  These functions convert the numbers stored as a string to int or double.</a:t>
            </a:r>
            <a:endParaRPr b="0" lang="en-US" sz="2400" spc="-1" strike="noStrike">
              <a:solidFill>
                <a:srgbClr val="000000"/>
              </a:solidFill>
              <a:latin typeface="Calibri Light"/>
            </a:endParaRPr>
          </a:p>
        </p:txBody>
      </p:sp>
      <p:sp>
        <p:nvSpPr>
          <p:cNvPr id="1390" name="TextShape 3"/>
          <p:cNvSpPr txBox="1"/>
          <p:nvPr/>
        </p:nvSpPr>
        <p:spPr>
          <a:xfrm>
            <a:off x="6553080" y="6356520"/>
            <a:ext cx="2133360" cy="364680"/>
          </a:xfrm>
          <a:prstGeom prst="rect">
            <a:avLst/>
          </a:prstGeom>
          <a:noFill/>
          <a:ln>
            <a:noFill/>
          </a:ln>
        </p:spPr>
        <p:txBody>
          <a:bodyPr anchor="ctr"/>
          <a:p>
            <a:pPr algn="r">
              <a:lnSpc>
                <a:spcPct val="100000"/>
              </a:lnSpc>
            </a:pPr>
            <a:fld id="{EB9C02DA-B3B0-4FBE-8C43-6EBD91CC42F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391" name="Table 4"/>
          <p:cNvGraphicFramePr/>
          <p:nvPr/>
        </p:nvGraphicFramePr>
        <p:xfrm>
          <a:off x="457200" y="3967920"/>
          <a:ext cx="8384760" cy="749160"/>
        </p:xfrm>
        <a:graphic>
          <a:graphicData uri="http://schemas.openxmlformats.org/drawingml/2006/table">
            <a:tbl>
              <a:tblPr/>
              <a:tblGrid>
                <a:gridCol w="3181320"/>
                <a:gridCol w="5203440"/>
              </a:tblGrid>
              <a:tr h="374400">
                <a:tc>
                  <a:txBody>
                    <a:bodyPr anchor="ctr"/>
                    <a:p>
                      <a:pPr>
                        <a:lnSpc>
                          <a:spcPct val="100000"/>
                        </a:lnSpc>
                      </a:pPr>
                      <a:r>
                        <a:rPr b="0" lang="en-GB" sz="1200" spc="-1" strike="noStrike">
                          <a:solidFill>
                            <a:srgbClr val="000000"/>
                          </a:solidFill>
                          <a:latin typeface="Menlo"/>
                          <a:ea typeface="Menlo"/>
                        </a:rPr>
                        <a:t>int atoi(const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Converts the string pointed to by str to int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4760">
                <a:tc>
                  <a:txBody>
                    <a:bodyPr anchor="ctr"/>
                    <a:p>
                      <a:pPr>
                        <a:lnSpc>
                          <a:spcPct val="100000"/>
                        </a:lnSpc>
                      </a:pPr>
                      <a:r>
                        <a:rPr b="0" lang="en-GB" sz="1200" spc="-1" strike="noStrike">
                          <a:solidFill>
                            <a:srgbClr val="000000"/>
                          </a:solidFill>
                          <a:latin typeface="Menlo"/>
                          <a:ea typeface="Menlo"/>
                        </a:rPr>
                        <a:t>double atof(const char *str)</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Converts the string pointed to by str to double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392" name="CustomShape 5"/>
          <p:cNvSpPr/>
          <p:nvPr/>
        </p:nvSpPr>
        <p:spPr>
          <a:xfrm>
            <a:off x="-213120" y="3553200"/>
            <a:ext cx="6207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Include </a:t>
            </a:r>
            <a:r>
              <a:rPr b="1" lang="en-GB" sz="1800" spc="-1" strike="noStrike">
                <a:solidFill>
                  <a:srgbClr val="e46c0a"/>
                </a:solidFill>
                <a:latin typeface="Calibri Light"/>
              </a:rPr>
              <a:t>&lt;stdlib.h&gt; </a:t>
            </a:r>
            <a:r>
              <a:rPr b="0" lang="en-GB" sz="1800" spc="-1" strike="noStrike">
                <a:solidFill>
                  <a:srgbClr val="000000"/>
                </a:solidFill>
                <a:latin typeface="Calibri Light"/>
              </a:rPr>
              <a:t>for using the following functions</a:t>
            </a:r>
            <a:endParaRPr b="0" lang="en-GB" sz="1800" spc="-1" strike="noStrike">
              <a:latin typeface="Arial"/>
            </a:endParaRPr>
          </a:p>
        </p:txBody>
      </p:sp>
      <p:sp>
        <p:nvSpPr>
          <p:cNvPr id="1393" name="CustomShape 6"/>
          <p:cNvSpPr/>
          <p:nvPr/>
        </p:nvSpPr>
        <p:spPr>
          <a:xfrm>
            <a:off x="301680" y="5171040"/>
            <a:ext cx="3072600" cy="115524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"const" specifier indicates that the parameter str (i.e., the string input to these functions) will not be modified by the functions</a:t>
            </a:r>
            <a:endParaRPr b="0" lang="en-GB" sz="1400" spc="-1" strike="noStrike">
              <a:latin typeface="Arial"/>
            </a:endParaRPr>
          </a:p>
        </p:txBody>
      </p:sp>
      <p:sp>
        <p:nvSpPr>
          <p:cNvPr id="1394" name="CustomShape 7"/>
          <p:cNvSpPr/>
          <p:nvPr/>
        </p:nvSpPr>
        <p:spPr>
          <a:xfrm flipV="1">
            <a:off x="1838160" y="4611240"/>
            <a:ext cx="60840" cy="559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95" name="CustomShape 8"/>
          <p:cNvSpPr/>
          <p:nvPr/>
        </p:nvSpPr>
        <p:spPr>
          <a:xfrm>
            <a:off x="3530160" y="5171040"/>
            <a:ext cx="5267520" cy="15814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 here means a pointer to the input string (i.e. an address of the memory location where the string is stored).  For the time being, </a:t>
            </a:r>
            <a:r>
              <a:rPr b="0" lang="en-GB" sz="1400" spc="-1" strike="noStrike">
                <a:solidFill>
                  <a:srgbClr val="e46c0a"/>
                </a:solidFill>
                <a:latin typeface="Calibri Light"/>
              </a:rPr>
              <a:t>just remember that the </a:t>
            </a:r>
            <a:r>
              <a:rPr b="1" lang="en-GB" sz="1400" spc="-1" strike="noStrike">
                <a:solidFill>
                  <a:srgbClr val="e46c0a"/>
                </a:solidFill>
                <a:latin typeface="Calibri Light"/>
              </a:rPr>
              <a:t>name of the character array </a:t>
            </a:r>
            <a:r>
              <a:rPr b="0" lang="en-GB" sz="1400" spc="-1" strike="noStrike">
                <a:solidFill>
                  <a:srgbClr val="e46c0a"/>
                </a:solidFill>
                <a:latin typeface="Calibri Light"/>
              </a:rPr>
              <a:t>storing the string provides such a pointer</a:t>
            </a:r>
            <a:r>
              <a:rPr b="0" lang="en-GB" sz="1400" spc="-1" strike="noStrike">
                <a:solidFill>
                  <a:srgbClr val="000000"/>
                </a:solidFill>
                <a:latin typeface="Calibri Light"/>
              </a:rPr>
              <a:t> and therefore can be passed to these functions as arguments). See example usage on the next page.</a:t>
            </a:r>
            <a:endParaRPr b="0" lang="en-GB" sz="1400" spc="-1" strike="noStrike">
              <a:latin typeface="Arial"/>
            </a:endParaRPr>
          </a:p>
        </p:txBody>
      </p:sp>
      <p:sp>
        <p:nvSpPr>
          <p:cNvPr id="1396" name="CustomShape 9"/>
          <p:cNvSpPr/>
          <p:nvPr/>
        </p:nvSpPr>
        <p:spPr>
          <a:xfrm flipH="1" flipV="1">
            <a:off x="2743560" y="4611240"/>
            <a:ext cx="3419640" cy="5594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97" name="CustomShape 10"/>
          <p:cNvSpPr/>
          <p:nvPr/>
        </p:nvSpPr>
        <p:spPr>
          <a:xfrm>
            <a:off x="552960" y="7082280"/>
            <a:ext cx="671904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rPr>
              <a:t>Reference only:  </a:t>
            </a:r>
            <a:r>
              <a:rPr b="0" lang="en-GB" sz="1600" spc="-1" strike="noStrike">
                <a:solidFill>
                  <a:srgbClr val="000000"/>
                </a:solidFill>
                <a:latin typeface="Calibri Light"/>
              </a:rPr>
              <a:t>check </a:t>
            </a:r>
            <a:r>
              <a:rPr b="0" lang="en-GB" sz="1600" spc="-1" strike="noStrike" u="sng">
                <a:solidFill>
                  <a:srgbClr val="0000ff"/>
                </a:solidFill>
                <a:uFillTx/>
                <a:latin typeface="Calibri Light"/>
                <a:hlinkClick r:id="rId1"/>
              </a:rPr>
              <a:t>this</a:t>
            </a:r>
            <a:r>
              <a:rPr b="0" lang="en-GB" sz="1600" spc="-1" strike="noStrike">
                <a:solidFill>
                  <a:srgbClr val="000000"/>
                </a:solidFill>
                <a:latin typeface="Calibri Light"/>
              </a:rPr>
              <a:t> for more string handling functions </a:t>
            </a:r>
            <a:endParaRPr b="0" lang="en-GB" sz="1600" spc="-1" strike="noStrike">
              <a:latin typeface="Arial"/>
            </a:endParaRPr>
          </a:p>
        </p:txBody>
      </p:sp>
    </p:spTree>
  </p:cSld>
  <p:timing>
    <p:tnLst>
      <p:par>
        <p:cTn id="1883" dur="indefinite" restart="never" nodeType="tmRoot">
          <p:childTnLst>
            <p:seq>
              <p:cTn id="1884"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Conversion Functions</a:t>
            </a:r>
            <a:endParaRPr b="0" lang="en-US" sz="4400" spc="-1" strike="noStrike">
              <a:solidFill>
                <a:srgbClr val="000000"/>
              </a:solidFill>
              <a:latin typeface="Calibri Light"/>
            </a:endParaRPr>
          </a:p>
        </p:txBody>
      </p:sp>
      <p:sp>
        <p:nvSpPr>
          <p:cNvPr id="1399" name="TextShape 2"/>
          <p:cNvSpPr txBox="1"/>
          <p:nvPr/>
        </p:nvSpPr>
        <p:spPr>
          <a:xfrm>
            <a:off x="6553080" y="6356520"/>
            <a:ext cx="2133360" cy="364680"/>
          </a:xfrm>
          <a:prstGeom prst="rect">
            <a:avLst/>
          </a:prstGeom>
          <a:noFill/>
          <a:ln>
            <a:noFill/>
          </a:ln>
        </p:spPr>
        <p:txBody>
          <a:bodyPr anchor="ctr"/>
          <a:p>
            <a:pPr algn="r">
              <a:lnSpc>
                <a:spcPct val="100000"/>
              </a:lnSpc>
            </a:pPr>
            <a:fld id="{E5BA2733-BF9C-43C8-A817-F6439050E9A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400" name="CustomShape 3"/>
          <p:cNvSpPr/>
          <p:nvPr/>
        </p:nvSpPr>
        <p:spPr>
          <a:xfrm>
            <a:off x="229680" y="1334520"/>
            <a:ext cx="2147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stringconvert.c</a:t>
            </a:r>
            <a:endParaRPr b="0" lang="en-GB" sz="1800" spc="-1" strike="noStrike">
              <a:latin typeface="Arial"/>
            </a:endParaRPr>
          </a:p>
        </p:txBody>
      </p:sp>
      <p:sp>
        <p:nvSpPr>
          <p:cNvPr id="1401" name="CustomShape 4"/>
          <p:cNvSpPr/>
          <p:nvPr/>
        </p:nvSpPr>
        <p:spPr>
          <a:xfrm>
            <a:off x="610560" y="1805760"/>
            <a:ext cx="6025680" cy="327096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&lt;stdlib.h&gt;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int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double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long 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i = atoi("1340");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\"1340\" converted to int is %d\n", i);</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minus 111 is %d\n", i-111);</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d = atof("23.9");</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string \"23.9\" converted to double is %.3f\n", d);</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printf("The converted value divided by 3 is %.3f\n", d / 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02" name="CustomShape 5"/>
          <p:cNvSpPr/>
          <p:nvPr/>
        </p:nvSpPr>
        <p:spPr>
          <a:xfrm>
            <a:off x="3120120" y="5517720"/>
            <a:ext cx="4939200" cy="7599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The string "1340" converted to int is 1340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minus 111 is 1229</a:t>
            </a:r>
            <a:endParaRPr b="0" lang="en-GB" sz="1100" spc="-1" strike="noStrike">
              <a:latin typeface="Arial"/>
            </a:endParaRPr>
          </a:p>
          <a:p>
            <a:pPr>
              <a:lnSpc>
                <a:spcPct val="100000"/>
              </a:lnSpc>
            </a:pPr>
            <a:r>
              <a:rPr b="0" lang="en-GB" sz="1100" spc="-1" strike="noStrike">
                <a:solidFill>
                  <a:srgbClr val="000000"/>
                </a:solidFill>
                <a:latin typeface="Menlo"/>
                <a:ea typeface="Menlo"/>
              </a:rPr>
              <a:t>The string "23.9" converted to double is 23.900</a:t>
            </a:r>
            <a:endParaRPr b="0" lang="en-GB" sz="1100" spc="-1" strike="noStrike">
              <a:latin typeface="Arial"/>
            </a:endParaRPr>
          </a:p>
          <a:p>
            <a:pPr>
              <a:lnSpc>
                <a:spcPct val="100000"/>
              </a:lnSpc>
            </a:pPr>
            <a:r>
              <a:rPr b="0" lang="en-GB" sz="1100" spc="-1" strike="noStrike">
                <a:solidFill>
                  <a:srgbClr val="000000"/>
                </a:solidFill>
                <a:latin typeface="Menlo"/>
                <a:ea typeface="Menlo"/>
              </a:rPr>
              <a:t>The converted value divided by 3 is 7.967</a:t>
            </a:r>
            <a:endParaRPr b="0" lang="en-GB" sz="1100" spc="-1" strike="noStrike">
              <a:latin typeface="Arial"/>
            </a:endParaRPr>
          </a:p>
        </p:txBody>
      </p:sp>
      <p:sp>
        <p:nvSpPr>
          <p:cNvPr id="1403" name="CustomShape 6"/>
          <p:cNvSpPr/>
          <p:nvPr/>
        </p:nvSpPr>
        <p:spPr>
          <a:xfrm>
            <a:off x="6631200" y="5179320"/>
            <a:ext cx="16059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Screen output</a:t>
            </a:r>
            <a:endParaRPr b="0" lang="en-GB" sz="1600" spc="-1" strike="noStrike">
              <a:latin typeface="Arial"/>
            </a:endParaRPr>
          </a:p>
        </p:txBody>
      </p:sp>
      <p:sp>
        <p:nvSpPr>
          <p:cNvPr id="1404" name="CustomShape 7"/>
          <p:cNvSpPr/>
          <p:nvPr/>
        </p:nvSpPr>
        <p:spPr>
          <a:xfrm>
            <a:off x="5684400" y="2273040"/>
            <a:ext cx="3364920" cy="9421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 "%.3f" specifier indicates that printf is to output a floating point number (f) with 3 decimal places (.3)</a:t>
            </a:r>
            <a:endParaRPr b="0" lang="en-GB" sz="1400" spc="-1" strike="noStrike">
              <a:latin typeface="Arial"/>
            </a:endParaRPr>
          </a:p>
        </p:txBody>
      </p:sp>
      <p:sp>
        <p:nvSpPr>
          <p:cNvPr id="1405" name="CustomShape 8"/>
          <p:cNvSpPr/>
          <p:nvPr/>
        </p:nvSpPr>
        <p:spPr>
          <a:xfrm flipH="1">
            <a:off x="5410440" y="3011760"/>
            <a:ext cx="1955880" cy="1173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1885" dur="indefinite" restart="never" nodeType="tmRoot">
          <p:childTnLst>
            <p:seq>
              <p:cTn id="1886" dur="indefinite" nodeType="mainSeq">
                <p:childTnLst>
                  <p:par>
                    <p:cTn id="1887" fill="hold">
                      <p:stCondLst>
                        <p:cond delay="indefinite"/>
                      </p:stCondLst>
                      <p:childTnLst>
                        <p:par>
                          <p:cTn id="1888" fill="hold">
                            <p:stCondLst>
                              <p:cond delay="0"/>
                            </p:stCondLst>
                            <p:childTnLst>
                              <p:par>
                                <p:cTn id="1889" nodeType="clickEffect" fill="hold" presetClass="entr" presetID="1">
                                  <p:stCondLst>
                                    <p:cond delay="0"/>
                                  </p:stCondLst>
                                  <p:childTnLst>
                                    <p:set>
                                      <p:cBhvr>
                                        <p:cTn id="1890" dur="1" fill="hold">
                                          <p:stCondLst>
                                            <p:cond delay="0"/>
                                          </p:stCondLst>
                                        </p:cTn>
                                        <p:tgtEl>
                                          <p:spTgt spid="1403"/>
                                        </p:tgtEl>
                                        <p:attrNameLst>
                                          <p:attrName>style.visibility</p:attrName>
                                        </p:attrNameLst>
                                      </p:cBhvr>
                                      <p:to>
                                        <p:strVal val="visible"/>
                                      </p:to>
                                    </p:set>
                                  </p:childTnLst>
                                </p:cTn>
                              </p:par>
                              <p:par>
                                <p:cTn id="1891" nodeType="withEffect" fill="hold" presetClass="entr" presetID="1">
                                  <p:stCondLst>
                                    <p:cond delay="0"/>
                                  </p:stCondLst>
                                  <p:childTnLst>
                                    <p:set>
                                      <p:cBhvr>
                                        <p:cTn id="1892" dur="1" fill="hold">
                                          <p:stCondLst>
                                            <p:cond delay="0"/>
                                          </p:stCondLst>
                                        </p:cTn>
                                        <p:tgtEl>
                                          <p:spTgt spid="140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Handling Functions</a:t>
            </a:r>
            <a:endParaRPr b="0" lang="en-US" sz="4400" spc="-1" strike="noStrike">
              <a:solidFill>
                <a:srgbClr val="000000"/>
              </a:solidFill>
              <a:latin typeface="Calibri Light"/>
            </a:endParaRPr>
          </a:p>
        </p:txBody>
      </p:sp>
      <p:sp>
        <p:nvSpPr>
          <p:cNvPr id="1407" name="TextShape 2"/>
          <p:cNvSpPr txBox="1"/>
          <p:nvPr/>
        </p:nvSpPr>
        <p:spPr>
          <a:xfrm>
            <a:off x="6553080" y="6356520"/>
            <a:ext cx="2133360" cy="364680"/>
          </a:xfrm>
          <a:prstGeom prst="rect">
            <a:avLst/>
          </a:prstGeom>
          <a:noFill/>
          <a:ln>
            <a:noFill/>
          </a:ln>
        </p:spPr>
        <p:txBody>
          <a:bodyPr anchor="ctr"/>
          <a:p>
            <a:pPr algn="r">
              <a:lnSpc>
                <a:spcPct val="100000"/>
              </a:lnSpc>
            </a:pPr>
            <a:fld id="{BCADA8C9-3B68-4F68-ADB4-6C0E5FDB00D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408" name="Table 3"/>
          <p:cNvGraphicFramePr/>
          <p:nvPr/>
        </p:nvGraphicFramePr>
        <p:xfrm>
          <a:off x="457200" y="1775520"/>
          <a:ext cx="8384760" cy="2247840"/>
        </p:xfrm>
        <a:graphic>
          <a:graphicData uri="http://schemas.openxmlformats.org/drawingml/2006/table">
            <a:tbl>
              <a:tblPr/>
              <a:tblGrid>
                <a:gridCol w="4878360"/>
                <a:gridCol w="3506760"/>
              </a:tblGrid>
              <a:tr h="300600">
                <a:tc>
                  <a:txBody>
                    <a:bodyPr anchor="ctr"/>
                    <a:p>
                      <a:pPr>
                        <a:lnSpc>
                          <a:spcPct val="100000"/>
                        </a:lnSpc>
                      </a:pPr>
                      <a:r>
                        <a:rPr b="0" lang="en-GB" sz="1200" spc="-1" strike="noStrike">
                          <a:solidFill>
                            <a:srgbClr val="000000"/>
                          </a:solidFill>
                          <a:latin typeface="Menlo"/>
                          <a:ea typeface="Menlo"/>
                        </a:rPr>
                        <a:t>char *strcpy(char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Copies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char *strncpy(char *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Copies n characters of the string s2 into the array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18200">
                <a:tc>
                  <a:txBody>
                    <a:bodyPr anchor="ctr"/>
                    <a:p>
                      <a:pPr>
                        <a:lnSpc>
                          <a:spcPct val="100000"/>
                        </a:lnSpc>
                      </a:pPr>
                      <a:r>
                        <a:rPr b="0" lang="en-GB" sz="1200" spc="-1" strike="noStrike">
                          <a:solidFill>
                            <a:srgbClr val="000000"/>
                          </a:solidFill>
                          <a:latin typeface="Menlo"/>
                          <a:ea typeface="Menlo"/>
                        </a:rPr>
                        <a:t>char *strcat(char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Appends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927000">
                <a:tc>
                  <a:txBody>
                    <a:bodyPr anchor="ctr"/>
                    <a:p>
                      <a:pPr>
                        <a:lnSpc>
                          <a:spcPct val="100000"/>
                        </a:lnSpc>
                      </a:pPr>
                      <a:r>
                        <a:rPr b="0" lang="en-GB" sz="1200" spc="-1" strike="noStrike">
                          <a:solidFill>
                            <a:srgbClr val="000000"/>
                          </a:solidFill>
                          <a:latin typeface="Menlo"/>
                          <a:ea typeface="Menlo"/>
                        </a:rPr>
                        <a:t>char *strncat(char *s1, const char *s2, size_t n)</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Appends n characters of the string s2 into array s1.  The first character of s2 overwrites the terminating '\0' character of s1</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1135800">
                <a:tc>
                  <a:txBody>
                    <a:bodyPr anchor="ctr"/>
                    <a:p>
                      <a:pPr>
                        <a:lnSpc>
                          <a:spcPct val="100000"/>
                        </a:lnSpc>
                      </a:pPr>
                      <a:r>
                        <a:rPr b="0" lang="en-GB" sz="1200" spc="-1" strike="noStrike">
                          <a:solidFill>
                            <a:srgbClr val="000000"/>
                          </a:solidFill>
                          <a:latin typeface="Menlo"/>
                          <a:ea typeface="Menlo"/>
                        </a:rPr>
                        <a:t>int strcmp(const char *s1, const char *s2)</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Compares the string s1 to the string s2.  Returns 0, less than 0, or great than 0 if s1 is equal to, less than, or greater than s2, in lexicographical order, respectively </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718200">
                <a:tc>
                  <a:txBody>
                    <a:bodyPr anchor="ctr"/>
                    <a:p>
                      <a:pPr>
                        <a:lnSpc>
                          <a:spcPct val="100000"/>
                        </a:lnSpc>
                      </a:pPr>
                      <a:r>
                        <a:rPr b="0" lang="en-GB" sz="1200" spc="-1" strike="noStrike">
                          <a:solidFill>
                            <a:srgbClr val="000000"/>
                          </a:solidFill>
                          <a:latin typeface="Menlo"/>
                          <a:ea typeface="Menlo"/>
                        </a:rPr>
                        <a:t>size_t strlen(const char *s)</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the length of string s (i.e., the number of characters preceding '\0')</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1409" name="CustomShape 4"/>
          <p:cNvSpPr/>
          <p:nvPr/>
        </p:nvSpPr>
        <p:spPr>
          <a:xfrm>
            <a:off x="-175680" y="1360440"/>
            <a:ext cx="62420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Include </a:t>
            </a:r>
            <a:r>
              <a:rPr b="1" lang="en-GB" sz="1800" spc="-1" strike="noStrike">
                <a:solidFill>
                  <a:srgbClr val="e46c0a"/>
                </a:solidFill>
                <a:latin typeface="Calibri Light"/>
              </a:rPr>
              <a:t>&lt;string.h&gt; </a:t>
            </a:r>
            <a:r>
              <a:rPr b="0" lang="en-GB" sz="1800" spc="-1" strike="noStrike">
                <a:solidFill>
                  <a:srgbClr val="000000"/>
                </a:solidFill>
                <a:latin typeface="Calibri Light"/>
              </a:rPr>
              <a:t>for using the following functions</a:t>
            </a:r>
            <a:endParaRPr b="0" lang="en-GB" sz="1800" spc="-1" strike="noStrike">
              <a:latin typeface="Arial"/>
            </a:endParaRPr>
          </a:p>
        </p:txBody>
      </p:sp>
      <p:sp>
        <p:nvSpPr>
          <p:cNvPr id="1410" name="CustomShape 5"/>
          <p:cNvSpPr/>
          <p:nvPr/>
        </p:nvSpPr>
        <p:spPr>
          <a:xfrm flipH="1" flipV="1">
            <a:off x="840960" y="5333040"/>
            <a:ext cx="1089360" cy="381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411" name="CustomShape 6"/>
          <p:cNvSpPr/>
          <p:nvPr/>
        </p:nvSpPr>
        <p:spPr>
          <a:xfrm>
            <a:off x="248040" y="5716080"/>
            <a:ext cx="3364920" cy="72972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This is the same as the unsigned integer type, i.e., the number must be a non-negative number</a:t>
            </a:r>
            <a:endParaRPr b="0" lang="en-GB" sz="1400" spc="-1" strike="noStrike">
              <a:latin typeface="Arial"/>
            </a:endParaRPr>
          </a:p>
        </p:txBody>
      </p:sp>
      <p:sp>
        <p:nvSpPr>
          <p:cNvPr id="1412" name="CustomShape 7"/>
          <p:cNvSpPr/>
          <p:nvPr/>
        </p:nvSpPr>
        <p:spPr>
          <a:xfrm>
            <a:off x="3305520" y="5531400"/>
            <a:ext cx="3118320" cy="15202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Note that C-strings do not support direct assignment, e.g., you CANNOT write</a:t>
            </a:r>
            <a:br/>
            <a:r>
              <a:rPr b="0" lang="en-GB" sz="1200" spc="-1" strike="noStrike">
                <a:solidFill>
                  <a:srgbClr val="000000"/>
                </a:solidFill>
                <a:latin typeface="Menlo"/>
                <a:ea typeface="Menlo"/>
              </a:rPr>
              <a:t>char s1[20];</a:t>
            </a:r>
            <a:endParaRPr b="0" lang="en-GB" sz="1200" spc="-1" strike="noStrike">
              <a:latin typeface="Arial"/>
            </a:endParaRPr>
          </a:p>
          <a:p>
            <a:pPr>
              <a:lnSpc>
                <a:spcPct val="100000"/>
              </a:lnSpc>
            </a:pPr>
            <a:r>
              <a:rPr b="0" lang="en-GB" sz="1200" spc="-1" strike="noStrike">
                <a:solidFill>
                  <a:srgbClr val="000000"/>
                </a:solidFill>
                <a:latin typeface="Menlo"/>
                <a:ea typeface="Menlo"/>
              </a:rPr>
              <a:t>s1 = "abc";</a:t>
            </a:r>
            <a:endParaRPr b="0" lang="en-GB" sz="1200" spc="-1" strike="noStrike">
              <a:latin typeface="Arial"/>
            </a:endParaRPr>
          </a:p>
          <a:p>
            <a:pPr>
              <a:lnSpc>
                <a:spcPct val="100000"/>
              </a:lnSpc>
            </a:pPr>
            <a:r>
              <a:rPr b="0" lang="en-GB" sz="1400" spc="-1" strike="noStrike">
                <a:solidFill>
                  <a:srgbClr val="000000"/>
                </a:solidFill>
                <a:latin typeface="Calibri Light"/>
                <a:ea typeface="Menlo"/>
              </a:rPr>
              <a:t>so you need strcpy() to do assignment</a:t>
            </a:r>
            <a:endParaRPr b="0" lang="en-GB" sz="1400" spc="-1" strike="noStrike">
              <a:latin typeface="Arial"/>
            </a:endParaRPr>
          </a:p>
        </p:txBody>
      </p:sp>
      <p:sp>
        <p:nvSpPr>
          <p:cNvPr id="1413" name="CustomShape 8"/>
          <p:cNvSpPr/>
          <p:nvPr/>
        </p:nvSpPr>
        <p:spPr>
          <a:xfrm>
            <a:off x="6469200" y="5496480"/>
            <a:ext cx="2217240" cy="13683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Also, comparison of strings using == is not supported, you'll need to use strcmp() for C-strings comparison</a:t>
            </a:r>
            <a:endParaRPr b="0" lang="en-GB" sz="1400" spc="-1" strike="noStrike">
              <a:latin typeface="Arial"/>
            </a:endParaRPr>
          </a:p>
        </p:txBody>
      </p:sp>
      <p:sp>
        <p:nvSpPr>
          <p:cNvPr id="1414" name="CustomShape 9"/>
          <p:cNvSpPr/>
          <p:nvPr/>
        </p:nvSpPr>
        <p:spPr>
          <a:xfrm>
            <a:off x="5433840" y="1145520"/>
            <a:ext cx="3574080" cy="51660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These string handling functions are commonly in used in C.</a:t>
            </a:r>
            <a:endParaRPr b="0" lang="en-GB" sz="1400" spc="-1" strike="noStrike">
              <a:latin typeface="Arial"/>
            </a:endParaRPr>
          </a:p>
        </p:txBody>
      </p:sp>
    </p:spTree>
  </p:cSld>
  <p:timing>
    <p:tnLst>
      <p:par>
        <p:cTn id="1893" dur="indefinite" restart="never" nodeType="tmRoot">
          <p:childTnLst>
            <p:seq>
              <p:cTn id="1894" dur="indefinite"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Handling Functions</a:t>
            </a:r>
            <a:endParaRPr b="0" lang="en-US" sz="4400" spc="-1" strike="noStrike">
              <a:solidFill>
                <a:srgbClr val="000000"/>
              </a:solidFill>
              <a:latin typeface="Calibri Light"/>
            </a:endParaRPr>
          </a:p>
        </p:txBody>
      </p:sp>
      <p:sp>
        <p:nvSpPr>
          <p:cNvPr id="1416" name="TextShape 2"/>
          <p:cNvSpPr txBox="1"/>
          <p:nvPr/>
        </p:nvSpPr>
        <p:spPr>
          <a:xfrm>
            <a:off x="6553080" y="6356520"/>
            <a:ext cx="2133360" cy="364680"/>
          </a:xfrm>
          <a:prstGeom prst="rect">
            <a:avLst/>
          </a:prstGeom>
          <a:noFill/>
          <a:ln>
            <a:noFill/>
          </a:ln>
        </p:spPr>
        <p:txBody>
          <a:bodyPr anchor="ctr"/>
          <a:p>
            <a:pPr algn="r">
              <a:lnSpc>
                <a:spcPct val="100000"/>
              </a:lnSpc>
            </a:pPr>
            <a:fld id="{831696A6-A75E-435D-952C-561767C261E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417" name="CustomShape 3"/>
          <p:cNvSpPr/>
          <p:nvPr/>
        </p:nvSpPr>
        <p:spPr>
          <a:xfrm>
            <a:off x="516240" y="1145880"/>
            <a:ext cx="6025680" cy="561456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&lt;stdio.h&gt;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&lt;string.h&gt;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x[30] = "ENGG1340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y[30], z[10];</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s1[20] = "Keep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s2[20] =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s3[40] =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strcpy(y, x);</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x,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strncpy(z, x, 8);</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printf("%s\n%s\n", z, y);</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strcat(s1, s2);</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strncat(s3, s2,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strcat(s3, s1);</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printf("%s\n\n", s3);</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strcmp(x, y));</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 strcmp(s1, s3));</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printf("%d\n\n", strcmp(s1, 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printf("length of x = %d\n", strlen(x));</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18" name="CustomShape 4"/>
          <p:cNvSpPr/>
          <p:nvPr/>
        </p:nvSpPr>
        <p:spPr>
          <a:xfrm>
            <a:off x="5128200" y="3533040"/>
            <a:ext cx="3529800" cy="24339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a:t>
            </a:r>
            <a:endParaRPr b="0" lang="en-GB" sz="1100" spc="-1" strike="noStrike">
              <a:latin typeface="Arial"/>
            </a:endParaRPr>
          </a:p>
          <a:p>
            <a:pPr>
              <a:lnSpc>
                <a:spcPct val="100000"/>
              </a:lnSpc>
            </a:pPr>
            <a:r>
              <a:rPr b="0" lang="en-GB" sz="1100" spc="-1" strike="noStrike">
                <a:solidFill>
                  <a:srgbClr val="000000"/>
                </a:solidFill>
                <a:latin typeface="Menlo"/>
                <a:ea typeface="Menlo"/>
              </a:rPr>
              <a:t>ENGG1340 computer programming</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t>
            </a:r>
            <a:endParaRPr b="0" lang="en-GB" sz="1100" spc="-1" strike="noStrike">
              <a:latin typeface="Arial"/>
            </a:endParaRPr>
          </a:p>
          <a:p>
            <a:pPr>
              <a:lnSpc>
                <a:spcPct val="100000"/>
              </a:lnSpc>
            </a:pPr>
            <a:r>
              <a:rPr b="0" lang="en-GB" sz="1100" spc="-1" strike="noStrike">
                <a:solidFill>
                  <a:srgbClr val="000000"/>
                </a:solidFill>
                <a:latin typeface="Menlo"/>
                <a:ea typeface="Menlo"/>
              </a:rPr>
              <a:t>Keep calm and code </a:t>
            </a:r>
            <a:endParaRPr b="0" lang="en-GB" sz="1100" spc="-1" strike="noStrike">
              <a:latin typeface="Arial"/>
            </a:endParaRPr>
          </a:p>
          <a:p>
            <a:pPr>
              <a:lnSpc>
                <a:spcPct val="100000"/>
              </a:lnSpc>
            </a:pPr>
            <a:r>
              <a:rPr b="0" lang="en-GB" sz="1100" spc="-1" strike="noStrike">
                <a:solidFill>
                  <a:srgbClr val="000000"/>
                </a:solidFill>
                <a:latin typeface="Menlo"/>
                <a:ea typeface="Menlo"/>
              </a:rPr>
              <a:t>and </a:t>
            </a:r>
            <a:endParaRPr b="0" lang="en-GB" sz="1100" spc="-1" strike="noStrike">
              <a:latin typeface="Arial"/>
            </a:endParaRPr>
          </a:p>
          <a:p>
            <a:pPr>
              <a:lnSpc>
                <a:spcPct val="100000"/>
              </a:lnSpc>
            </a:pPr>
            <a:r>
              <a:rPr b="0" lang="en-GB" sz="1100" spc="-1" strike="noStrike">
                <a:solidFill>
                  <a:srgbClr val="000000"/>
                </a:solidFill>
                <a:latin typeface="Menlo"/>
                <a:ea typeface="Menlo"/>
              </a:rPr>
              <a:t>and Keep calm and code </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0</a:t>
            </a:r>
            <a:endParaRPr b="0" lang="en-GB" sz="1100" spc="-1" strike="noStrike">
              <a:latin typeface="Arial"/>
            </a:endParaRPr>
          </a:p>
          <a:p>
            <a:pPr>
              <a:lnSpc>
                <a:spcPct val="100000"/>
              </a:lnSpc>
            </a:pPr>
            <a:r>
              <a:rPr b="0" lang="en-GB" sz="1100" spc="-1" strike="noStrike">
                <a:solidFill>
                  <a:srgbClr val="000000"/>
                </a:solidFill>
                <a:latin typeface="Menlo"/>
                <a:ea typeface="Menlo"/>
              </a:rPr>
              <a:t>-22</a:t>
            </a:r>
            <a:endParaRPr b="0" lang="en-GB" sz="1100" spc="-1" strike="noStrike">
              <a:latin typeface="Arial"/>
            </a:endParaRPr>
          </a:p>
          <a:p>
            <a:pPr>
              <a:lnSpc>
                <a:spcPct val="100000"/>
              </a:lnSpc>
            </a:pPr>
            <a:r>
              <a:rPr b="0" lang="en-GB" sz="1100" spc="-1" strike="noStrike">
                <a:solidFill>
                  <a:srgbClr val="000000"/>
                </a:solidFill>
                <a:latin typeface="Menlo"/>
                <a:ea typeface="Menlo"/>
              </a:rPr>
              <a:t>6</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29</a:t>
            </a:r>
            <a:endParaRPr b="0" lang="en-GB" sz="1100" spc="-1" strike="noStrike">
              <a:latin typeface="Arial"/>
            </a:endParaRPr>
          </a:p>
        </p:txBody>
      </p:sp>
      <p:sp>
        <p:nvSpPr>
          <p:cNvPr id="1419" name="CustomShape 5"/>
          <p:cNvSpPr/>
          <p:nvPr/>
        </p:nvSpPr>
        <p:spPr>
          <a:xfrm>
            <a:off x="7423560" y="3194280"/>
            <a:ext cx="1380600" cy="576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Calibri Light"/>
              </a:rPr>
              <a:t>Screen output</a:t>
            </a:r>
            <a:endParaRPr b="0" lang="en-GB" sz="1600" spc="-1" strike="noStrike">
              <a:latin typeface="Arial"/>
            </a:endParaRPr>
          </a:p>
        </p:txBody>
      </p:sp>
      <p:sp>
        <p:nvSpPr>
          <p:cNvPr id="1420" name="CustomShape 6"/>
          <p:cNvSpPr/>
          <p:nvPr/>
        </p:nvSpPr>
        <p:spPr>
          <a:xfrm>
            <a:off x="5231880" y="1405080"/>
            <a:ext cx="3072600" cy="136836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Calibri Light"/>
              </a:rPr>
              <a:t>Note that you'll need to make sure that the destination char array for the copy functions is large enough for the resulting string; otherwise, runtime error will occur</a:t>
            </a:r>
            <a:endParaRPr b="0" lang="en-GB" sz="1400" spc="-1" strike="noStrike">
              <a:latin typeface="Arial"/>
            </a:endParaRPr>
          </a:p>
        </p:txBody>
      </p:sp>
      <p:sp>
        <p:nvSpPr>
          <p:cNvPr id="1421" name="CustomShape 7"/>
          <p:cNvSpPr/>
          <p:nvPr/>
        </p:nvSpPr>
        <p:spPr>
          <a:xfrm flipH="1">
            <a:off x="2262600" y="2574720"/>
            <a:ext cx="4505760" cy="212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1422" name="CustomShape 8"/>
          <p:cNvSpPr/>
          <p:nvPr/>
        </p:nvSpPr>
        <p:spPr>
          <a:xfrm>
            <a:off x="5405400" y="6323040"/>
            <a:ext cx="2976120" cy="364680"/>
          </a:xfrm>
          <a:prstGeom prst="rect">
            <a:avLst/>
          </a:prstGeom>
          <a:solidFill>
            <a:schemeClr val="bg1"/>
          </a:solidFill>
          <a:ln>
            <a:solidFill>
              <a:schemeClr val="accent1"/>
            </a:solid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string_manipulation.c</a:t>
            </a:r>
            <a:endParaRPr b="0" lang="en-GB" sz="1800" spc="-1" strike="noStrike">
              <a:latin typeface="Arial"/>
            </a:endParaRPr>
          </a:p>
        </p:txBody>
      </p:sp>
    </p:spTree>
  </p:cSld>
  <p:timing>
    <p:tnLst>
      <p:par>
        <p:cTn id="1895" dur="indefinite" restart="never" nodeType="tmRoot">
          <p:childTnLst>
            <p:seq>
              <p:cTn id="1896" dur="indefinite" nodeType="mainSeq">
                <p:childTnLst>
                  <p:par>
                    <p:cTn id="1897" fill="hold">
                      <p:stCondLst>
                        <p:cond delay="indefinite"/>
                      </p:stCondLst>
                      <p:childTnLst>
                        <p:par>
                          <p:cTn id="1898" fill="hold">
                            <p:stCondLst>
                              <p:cond delay="0"/>
                            </p:stCondLst>
                            <p:childTnLst>
                              <p:par>
                                <p:cTn id="1899" nodeType="clickEffect" fill="hold" presetClass="entr" presetID="1">
                                  <p:stCondLst>
                                    <p:cond delay="0"/>
                                  </p:stCondLst>
                                  <p:childTnLst>
                                    <p:set>
                                      <p:cBhvr>
                                        <p:cTn id="1900" dur="1" fill="hold">
                                          <p:stCondLst>
                                            <p:cond delay="0"/>
                                          </p:stCondLst>
                                        </p:cTn>
                                        <p:tgtEl>
                                          <p:spTgt spid="1419"/>
                                        </p:tgtEl>
                                        <p:attrNameLst>
                                          <p:attrName>style.visibility</p:attrName>
                                        </p:attrNameLst>
                                      </p:cBhvr>
                                      <p:to>
                                        <p:strVal val="visible"/>
                                      </p:to>
                                    </p:set>
                                  </p:childTnLst>
                                </p:cTn>
                              </p:par>
                              <p:par>
                                <p:cTn id="1901" nodeType="withEffect" fill="hold" presetClass="entr" presetID="1">
                                  <p:stCondLst>
                                    <p:cond delay="0"/>
                                  </p:stCondLst>
                                  <p:childTnLst>
                                    <p:set>
                                      <p:cBhvr>
                                        <p:cTn id="1902"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Initialization </a:t>
            </a:r>
            <a:r>
              <a:rPr b="0" lang="en-US" sz="4400" spc="-1" strike="noStrike">
                <a:solidFill>
                  <a:srgbClr val="000000"/>
                </a:solidFill>
                <a:latin typeface="Avenir Next"/>
                <a:ea typeface="Avenir Next"/>
              </a:rPr>
              <a:t>with Initializer </a:t>
            </a:r>
            <a:r>
              <a:rPr b="0" lang="en-US" sz="4400" spc="-1" strike="noStrike">
                <a:solidFill>
                  <a:srgbClr val="000000"/>
                </a:solidFill>
                <a:latin typeface="Avenir Next"/>
                <a:ea typeface="Avenir Next"/>
              </a:rPr>
              <a:t>List </a:t>
            </a:r>
            <a:endParaRPr b="0" lang="en-US" sz="4400" spc="-1" strike="noStrike">
              <a:solidFill>
                <a:srgbClr val="000000"/>
              </a:solidFill>
              <a:latin typeface="Calibri Light"/>
            </a:endParaRPr>
          </a:p>
        </p:txBody>
      </p:sp>
      <p:sp>
        <p:nvSpPr>
          <p:cNvPr id="295" name="TextShape 2"/>
          <p:cNvSpPr txBox="1"/>
          <p:nvPr/>
        </p:nvSpPr>
        <p:spPr>
          <a:xfrm>
            <a:off x="457200" y="1417680"/>
            <a:ext cx="8229240" cy="470808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An array may be initialized in its declaration by using an </a:t>
            </a:r>
            <a:r>
              <a:rPr b="0" lang="en-US" sz="2400" spc="-1" strike="noStrike">
                <a:solidFill>
                  <a:srgbClr val="e46c0a"/>
                </a:solidFill>
                <a:latin typeface="Calibri Light"/>
                <a:ea typeface="Calibri Light"/>
              </a:rPr>
              <a:t>equal sign </a:t>
            </a:r>
            <a:r>
              <a:rPr b="0" lang="en-US" sz="2400" spc="-1" strike="noStrike">
                <a:solidFill>
                  <a:srgbClr val="000000"/>
                </a:solidFill>
                <a:latin typeface="Calibri Light"/>
                <a:ea typeface="Calibri Light"/>
              </a:rPr>
              <a:t>followed by a list of values enclosed within a pair of braces </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br/>
            <a:br/>
            <a:r>
              <a:rPr b="0" lang="en-US" sz="2400" spc="-1" strike="noStrike">
                <a:solidFill>
                  <a:srgbClr val="000000"/>
                </a:solidFill>
                <a:latin typeface="Calibri Light"/>
                <a:ea typeface="Calibri Light"/>
              </a:rPr>
              <a:t>If an array is initialized in its declaration, the size of the array may be omitted and the array will automatically be declared to have the minimum size needed for the initialization values </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296" name="CustomShape 3"/>
          <p:cNvSpPr/>
          <p:nvPr/>
        </p:nvSpPr>
        <p:spPr>
          <a:xfrm>
            <a:off x="862560" y="2845440"/>
            <a:ext cx="5329080" cy="54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 80, 100, 63, 84, 52 };</a:t>
            </a:r>
            <a:endParaRPr b="0" lang="en-GB" sz="1800" spc="-1" strike="noStrike">
              <a:latin typeface="Arial"/>
            </a:endParaRPr>
          </a:p>
        </p:txBody>
      </p:sp>
      <p:graphicFrame>
        <p:nvGraphicFramePr>
          <p:cNvPr id="297" name="Table 4"/>
          <p:cNvGraphicFramePr/>
          <p:nvPr/>
        </p:nvGraphicFramePr>
        <p:xfrm>
          <a:off x="6549840" y="2363400"/>
          <a:ext cx="874800" cy="118260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63</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84</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298" name="CustomShape 5"/>
          <p:cNvSpPr/>
          <p:nvPr/>
        </p:nvSpPr>
        <p:spPr>
          <a:xfrm>
            <a:off x="7351200" y="23655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299" name="CustomShape 6"/>
          <p:cNvSpPr/>
          <p:nvPr/>
        </p:nvSpPr>
        <p:spPr>
          <a:xfrm>
            <a:off x="7351200" y="26679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300" name="CustomShape 7"/>
          <p:cNvSpPr/>
          <p:nvPr/>
        </p:nvSpPr>
        <p:spPr>
          <a:xfrm>
            <a:off x="7351200" y="29703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301" name="CustomShape 8"/>
          <p:cNvSpPr/>
          <p:nvPr/>
        </p:nvSpPr>
        <p:spPr>
          <a:xfrm>
            <a:off x="7351200" y="327312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302" name="CustomShape 9"/>
          <p:cNvSpPr/>
          <p:nvPr/>
        </p:nvSpPr>
        <p:spPr>
          <a:xfrm>
            <a:off x="7351200" y="357552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sp>
        <p:nvSpPr>
          <p:cNvPr id="303" name="CustomShape 10"/>
          <p:cNvSpPr/>
          <p:nvPr/>
        </p:nvSpPr>
        <p:spPr>
          <a:xfrm>
            <a:off x="862560" y="5461200"/>
            <a:ext cx="5089320" cy="54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 = { 80, 100, 52 };</a:t>
            </a:r>
            <a:endParaRPr b="0" lang="en-GB" sz="1800" spc="-1" strike="noStrike">
              <a:latin typeface="Arial"/>
            </a:endParaRPr>
          </a:p>
        </p:txBody>
      </p:sp>
      <p:graphicFrame>
        <p:nvGraphicFramePr>
          <p:cNvPr id="304" name="Table 11"/>
          <p:cNvGraphicFramePr/>
          <p:nvPr/>
        </p:nvGraphicFramePr>
        <p:xfrm>
          <a:off x="6539400" y="5359680"/>
          <a:ext cx="874800" cy="709560"/>
        </p:xfrm>
        <a:graphic>
          <a:graphicData uri="http://schemas.openxmlformats.org/drawingml/2006/table">
            <a:tbl>
              <a:tblPr/>
              <a:tblGrid>
                <a:gridCol w="875160"/>
              </a:tblGrid>
              <a:tr h="30492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492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4920">
                <a:tc>
                  <a:txBody>
                    <a:bodyPr/>
                    <a:p>
                      <a:pPr algn="ctr">
                        <a:lnSpc>
                          <a:spcPct val="100000"/>
                        </a:lnSpc>
                      </a:pPr>
                      <a:r>
                        <a:rPr b="0" lang="en-GB" sz="1400" spc="-1" strike="noStrike">
                          <a:solidFill>
                            <a:srgbClr val="000000"/>
                          </a:solidFill>
                          <a:latin typeface="Calibri Light"/>
                        </a:rPr>
                        <a:t>52</a:t>
                      </a:r>
                      <a:endParaRPr b="0" lang="en-GB" sz="1400" spc="-1" strike="noStrike">
                        <a:latin typeface="Arial"/>
                      </a:endParaRPr>
                    </a:p>
                  </a:txBody>
                  <a:tcPr marL="91440" marR="91440">
                    <a:noFill/>
                  </a:tcPr>
                </a:tc>
              </a:tr>
            </a:tbl>
          </a:graphicData>
        </a:graphic>
      </p:graphicFrame>
      <p:sp>
        <p:nvSpPr>
          <p:cNvPr id="305" name="CustomShape 12"/>
          <p:cNvSpPr/>
          <p:nvPr/>
        </p:nvSpPr>
        <p:spPr>
          <a:xfrm>
            <a:off x="7340760" y="53618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306" name="CustomShape 13"/>
          <p:cNvSpPr/>
          <p:nvPr/>
        </p:nvSpPr>
        <p:spPr>
          <a:xfrm>
            <a:off x="7340760" y="56642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307" name="CustomShape 14"/>
          <p:cNvSpPr/>
          <p:nvPr/>
        </p:nvSpPr>
        <p:spPr>
          <a:xfrm>
            <a:off x="7340760" y="596664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308" name="CustomShape 15"/>
          <p:cNvSpPr/>
          <p:nvPr/>
        </p:nvSpPr>
        <p:spPr>
          <a:xfrm>
            <a:off x="1990440" y="6112800"/>
            <a:ext cx="16671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size equals 3</a:t>
            </a:r>
            <a:endParaRPr b="0" lang="en-GB" sz="1800" spc="-1" strike="noStrike">
              <a:latin typeface="Arial"/>
            </a:endParaRPr>
          </a:p>
        </p:txBody>
      </p:sp>
      <p:sp>
        <p:nvSpPr>
          <p:cNvPr id="309" name="CustomShape 16"/>
          <p:cNvSpPr/>
          <p:nvPr/>
        </p:nvSpPr>
        <p:spPr>
          <a:xfrm flipV="1">
            <a:off x="3061440" y="5915880"/>
            <a:ext cx="347760" cy="2556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310" name="TextShape 17"/>
          <p:cNvSpPr txBox="1"/>
          <p:nvPr/>
        </p:nvSpPr>
        <p:spPr>
          <a:xfrm>
            <a:off x="6553080" y="6356520"/>
            <a:ext cx="2133360" cy="364680"/>
          </a:xfrm>
          <a:prstGeom prst="rect">
            <a:avLst/>
          </a:prstGeom>
          <a:noFill/>
          <a:ln>
            <a:noFill/>
          </a:ln>
        </p:spPr>
        <p:txBody>
          <a:bodyPr anchor="ctr"/>
          <a:p>
            <a:pPr algn="r">
              <a:lnSpc>
                <a:spcPct val="100000"/>
              </a:lnSpc>
            </a:pPr>
            <a:fld id="{4A391EDA-4EC7-429A-9319-FBA24C83C09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297"/>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298"/>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299"/>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300"/>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01"/>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30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295">
                                            <p:txEl>
                                              <p:pRg st="4" end="4"/>
                                            </p:txEl>
                                          </p:spTgt>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303"/>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308"/>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30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304"/>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305"/>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306"/>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Using C-Strings in C++</a:t>
            </a:r>
            <a:endParaRPr b="0" lang="en-US" sz="4400" spc="-1" strike="noStrike">
              <a:solidFill>
                <a:srgbClr val="000000"/>
              </a:solidFill>
              <a:latin typeface="Calibri Light"/>
            </a:endParaRPr>
          </a:p>
        </p:txBody>
      </p:sp>
      <p:sp>
        <p:nvSpPr>
          <p:cNvPr id="1424" name="TextShape 2"/>
          <p:cNvSpPr txBox="1"/>
          <p:nvPr/>
        </p:nvSpPr>
        <p:spPr>
          <a:xfrm>
            <a:off x="534960" y="1559160"/>
            <a:ext cx="8229240" cy="4525560"/>
          </a:xfrm>
          <a:prstGeom prst="rect">
            <a:avLst/>
          </a:prstGeom>
          <a:noFill/>
          <a:ln>
            <a:noFill/>
          </a:ln>
        </p:spPr>
        <p:txBody>
          <a:bodyPr>
            <a:normAutofit/>
          </a:bodyPr>
          <a:p>
            <a:pPr>
              <a:lnSpc>
                <a:spcPct val="100000"/>
              </a:lnSpc>
              <a:spcBef>
                <a:spcPts val="400"/>
              </a:spcBef>
            </a:pPr>
            <a:r>
              <a:rPr b="0" lang="en-US" sz="2000" spc="-1" strike="noStrike">
                <a:solidFill>
                  <a:srgbClr val="000000"/>
                </a:solidFill>
                <a:latin typeface="Calibri Light"/>
                <a:ea typeface="Calibri Light"/>
              </a:rPr>
              <a:t>Sometimes you may need to deal with C-Strings in C++, and the character and string handling functions for C-Strings are made available to C++ too:</a:t>
            </a: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a:p>
            <a:pPr>
              <a:lnSpc>
                <a:spcPct val="100000"/>
              </a:lnSpc>
              <a:spcBef>
                <a:spcPts val="400"/>
              </a:spcBef>
            </a:pPr>
            <a:endParaRPr b="0" lang="en-US" sz="2000" spc="-1" strike="noStrike">
              <a:solidFill>
                <a:srgbClr val="000000"/>
              </a:solidFill>
              <a:latin typeface="Calibri Light"/>
            </a:endParaRPr>
          </a:p>
        </p:txBody>
      </p:sp>
      <p:sp>
        <p:nvSpPr>
          <p:cNvPr id="1425" name="TextShape 3"/>
          <p:cNvSpPr txBox="1"/>
          <p:nvPr/>
        </p:nvSpPr>
        <p:spPr>
          <a:xfrm>
            <a:off x="6553080" y="6356520"/>
            <a:ext cx="2133360" cy="364680"/>
          </a:xfrm>
          <a:prstGeom prst="rect">
            <a:avLst/>
          </a:prstGeom>
          <a:noFill/>
          <a:ln>
            <a:noFill/>
          </a:ln>
        </p:spPr>
        <p:txBody>
          <a:bodyPr anchor="ctr"/>
          <a:p>
            <a:pPr algn="r">
              <a:lnSpc>
                <a:spcPct val="100000"/>
              </a:lnSpc>
            </a:pPr>
            <a:fld id="{39851B61-3437-4D02-9720-92C3AE60CEC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1426" name="Table 4"/>
          <p:cNvGraphicFramePr/>
          <p:nvPr/>
        </p:nvGraphicFramePr>
        <p:xfrm>
          <a:off x="930960" y="2290320"/>
          <a:ext cx="7475040" cy="1489320"/>
        </p:xfrm>
        <a:graphic>
          <a:graphicData uri="http://schemas.openxmlformats.org/drawingml/2006/table">
            <a:tbl>
              <a:tblPr/>
              <a:tblGrid>
                <a:gridCol w="2466720"/>
                <a:gridCol w="5008320"/>
              </a:tblGrid>
              <a:tr h="372240">
                <a:tc>
                  <a:txBody>
                    <a:bodyPr anchor="ctr"/>
                    <a:p>
                      <a:pPr>
                        <a:lnSpc>
                          <a:spcPct val="100000"/>
                        </a:lnSpc>
                      </a:pPr>
                      <a:r>
                        <a:rPr b="0" lang="en-GB" sz="1800" spc="-1" strike="noStrike">
                          <a:solidFill>
                            <a:srgbClr val="000000"/>
                          </a:solidFill>
                          <a:latin typeface="Calibri Light"/>
                          <a:ea typeface="Menlo"/>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c>
                  <a:txBody>
                    <a:bodyPr anchor="ctr"/>
                    <a:p>
                      <a:pPr>
                        <a:lnSpc>
                          <a:spcPct val="100000"/>
                        </a:lnSpc>
                      </a:pPr>
                      <a:r>
                        <a:rPr b="0" lang="en-GB" sz="1800" spc="-1" strike="noStrike">
                          <a:solidFill>
                            <a:srgbClr val="000000"/>
                          </a:solidFill>
                          <a:latin typeface="Calibri Light"/>
                        </a:rPr>
                        <a:t>in C++</a:t>
                      </a:r>
                      <a:endParaRPr b="0" lang="en-GB" sz="18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solidFill>
                      <a:srgbClr val="dce6f2"/>
                    </a:solidFill>
                  </a:tcPr>
                </a:tc>
              </a:tr>
              <a:tr h="372240">
                <a:tc>
                  <a:txBody>
                    <a:bodyPr anchor="ctr"/>
                    <a:p>
                      <a:pPr>
                        <a:lnSpc>
                          <a:spcPct val="100000"/>
                        </a:lnSpc>
                      </a:pPr>
                      <a:r>
                        <a:rPr b="0" lang="en-GB" sz="1200" spc="-1" strike="noStrike">
                          <a:solidFill>
                            <a:srgbClr val="000000"/>
                          </a:solidFill>
                          <a:latin typeface="Menlo"/>
                          <a:ea typeface="Menlo"/>
                        </a:rPr>
                        <a:t>#include &lt;ctype.h&gt;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200" spc="-1" strike="noStrike" u="sng">
                          <a:solidFill>
                            <a:srgbClr val="0000ff"/>
                          </a:solidFill>
                          <a:uFillTx/>
                          <a:latin typeface="Menlo"/>
                          <a:ea typeface="Menlo"/>
                          <a:hlinkClick r:id="rId1"/>
                        </a:rPr>
                        <a:t>#include &lt;</a:t>
                      </a:r>
                      <a:r>
                        <a:rPr b="0" lang="en-GB" sz="1200" spc="-1" strike="noStrike" u="sng">
                          <a:solidFill>
                            <a:srgbClr val="0000ff"/>
                          </a:solidFill>
                          <a:uFillTx/>
                          <a:latin typeface="Menlo"/>
                          <a:ea typeface="Menlo"/>
                          <a:hlinkClick r:id="rId2"/>
                        </a:rPr>
                        <a:t>cctype</a:t>
                      </a:r>
                      <a:r>
                        <a:rPr b="0" lang="en-GB" sz="1200" spc="-1" strike="noStrike" u="sng">
                          <a:solidFill>
                            <a:srgbClr val="0000ff"/>
                          </a:solidFill>
                          <a:uFillTx/>
                          <a:latin typeface="Menlo"/>
                          <a:ea typeface="Menlo"/>
                          <a:hlinkClick r:id="rId3"/>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2240">
                <a:tc>
                  <a:txBody>
                    <a:bodyPr anchor="ctr"/>
                    <a:p>
                      <a:pPr>
                        <a:lnSpc>
                          <a:spcPct val="100000"/>
                        </a:lnSpc>
                      </a:pPr>
                      <a:r>
                        <a:rPr b="0" lang="en-GB" sz="1200" spc="-1" strike="noStrike">
                          <a:solidFill>
                            <a:srgbClr val="000000"/>
                          </a:solidFill>
                          <a:latin typeface="Menlo"/>
                          <a:ea typeface="Menlo"/>
                        </a:rPr>
                        <a:t>#include &lt;stdlib.h&gt;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200" spc="-1" strike="noStrike" u="sng">
                          <a:solidFill>
                            <a:srgbClr val="0000ff"/>
                          </a:solidFill>
                          <a:uFillTx/>
                          <a:latin typeface="Menlo"/>
                          <a:ea typeface="Menlo"/>
                          <a:hlinkClick r:id="rId4"/>
                        </a:rPr>
                        <a:t>#include &lt;</a:t>
                      </a:r>
                      <a:r>
                        <a:rPr b="0" lang="en-GB" sz="1200" spc="-1" strike="noStrike" u="sng">
                          <a:solidFill>
                            <a:srgbClr val="0000ff"/>
                          </a:solidFill>
                          <a:uFillTx/>
                          <a:latin typeface="Menlo"/>
                          <a:ea typeface="Menlo"/>
                          <a:hlinkClick r:id="rId5"/>
                        </a:rPr>
                        <a:t>cstdlib</a:t>
                      </a:r>
                      <a:r>
                        <a:rPr b="0" lang="en-GB" sz="1200" spc="-1" strike="noStrike" u="sng">
                          <a:solidFill>
                            <a:srgbClr val="0000ff"/>
                          </a:solidFill>
                          <a:uFillTx/>
                          <a:latin typeface="Menlo"/>
                          <a:ea typeface="Menlo"/>
                          <a:hlinkClick r:id="rId6"/>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72600">
                <a:tc>
                  <a:txBody>
                    <a:bodyPr anchor="ctr"/>
                    <a:p>
                      <a:pPr>
                        <a:lnSpc>
                          <a:spcPct val="100000"/>
                        </a:lnSpc>
                      </a:pPr>
                      <a:r>
                        <a:rPr b="0" lang="en-GB" sz="1200" spc="-1" strike="noStrike">
                          <a:solidFill>
                            <a:srgbClr val="000000"/>
                          </a:solidFill>
                          <a:latin typeface="Menlo"/>
                          <a:ea typeface="Menlo"/>
                        </a:rPr>
                        <a:t>#include &lt;string.h&gt;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200" spc="-1" strike="noStrike" u="sng">
                          <a:solidFill>
                            <a:srgbClr val="0000ff"/>
                          </a:solidFill>
                          <a:uFillTx/>
                          <a:latin typeface="Menlo"/>
                          <a:ea typeface="Menlo"/>
                          <a:hlinkClick r:id="rId7"/>
                        </a:rPr>
                        <a:t>#include &lt;</a:t>
                      </a:r>
                      <a:r>
                        <a:rPr b="0" lang="en-GB" sz="1200" spc="-1" strike="noStrike" u="sng">
                          <a:solidFill>
                            <a:srgbClr val="0000ff"/>
                          </a:solidFill>
                          <a:uFillTx/>
                          <a:latin typeface="Menlo"/>
                          <a:ea typeface="Menlo"/>
                          <a:hlinkClick r:id="rId8"/>
                        </a:rPr>
                        <a:t>cstring</a:t>
                      </a:r>
                      <a:r>
                        <a:rPr b="0" lang="en-GB" sz="1200" spc="-1" strike="noStrike" u="sng">
                          <a:solidFill>
                            <a:srgbClr val="0000ff"/>
                          </a:solidFill>
                          <a:uFillTx/>
                          <a:latin typeface="Menlo"/>
                          <a:ea typeface="Menlo"/>
                          <a:hlinkClick r:id="rId9"/>
                        </a:rPr>
                        <a:t>&gt;</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grpSp>
        <p:nvGrpSpPr>
          <p:cNvPr id="1427" name="Group 5"/>
          <p:cNvGrpSpPr/>
          <p:nvPr/>
        </p:nvGrpSpPr>
        <p:grpSpPr>
          <a:xfrm>
            <a:off x="534960" y="4053600"/>
            <a:ext cx="8739720" cy="2433960"/>
            <a:chOff x="534960" y="4053600"/>
            <a:chExt cx="8739720" cy="2433960"/>
          </a:xfrm>
        </p:grpSpPr>
        <p:sp>
          <p:nvSpPr>
            <p:cNvPr id="1428" name="CustomShape 6"/>
            <p:cNvSpPr/>
            <p:nvPr/>
          </p:nvSpPr>
          <p:spPr>
            <a:xfrm>
              <a:off x="4668480" y="4053600"/>
              <a:ext cx="2820600" cy="2433960"/>
            </a:xfrm>
            <a:prstGeom prst="rect">
              <a:avLst/>
            </a:prstGeom>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&lt;string&gt;</a:t>
              </a:r>
              <a:endParaRPr b="0" lang="en-GB" sz="1100" spc="-1" strike="noStrike">
                <a:latin typeface="Arial"/>
              </a:endParaRPr>
            </a:p>
            <a:p>
              <a:pPr>
                <a:lnSpc>
                  <a:spcPct val="100000"/>
                </a:lnSpc>
              </a:pPr>
              <a:r>
                <a:rPr b="0" lang="en-GB" sz="1100" spc="-1" strike="noStrike">
                  <a:solidFill>
                    <a:srgbClr val="000000"/>
                  </a:solidFill>
                  <a:latin typeface="Menlo"/>
                  <a:ea typeface="Menlo"/>
                </a:rPr>
                <a:t>#include &lt;cstring&gt;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string str = "abc";</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s1[10];</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strcpy(s1, str.c_str());</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s1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1429" name="CustomShape 7"/>
            <p:cNvSpPr/>
            <p:nvPr/>
          </p:nvSpPr>
          <p:spPr>
            <a:xfrm>
              <a:off x="534960" y="4115520"/>
              <a:ext cx="4279320" cy="130932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rPr>
                <a:t>To convert a C++ string to C-string, you may use the .</a:t>
              </a:r>
              <a:r>
                <a:rPr b="1" lang="en-GB" sz="2000" spc="-1" strike="noStrike">
                  <a:solidFill>
                    <a:srgbClr val="e46c0a"/>
                  </a:solidFill>
                  <a:latin typeface="Calibri Light"/>
                </a:rPr>
                <a:t>c_str() </a:t>
              </a:r>
              <a:r>
                <a:rPr b="0" lang="en-GB" sz="2000" spc="-1" strike="noStrike">
                  <a:solidFill>
                    <a:srgbClr val="000000"/>
                  </a:solidFill>
                  <a:latin typeface="Calibri Light"/>
                </a:rPr>
                <a:t>member function of a string object:</a:t>
              </a:r>
              <a:endParaRPr b="0" lang="en-GB" sz="2000" spc="-1" strike="noStrike">
                <a:latin typeface="Arial"/>
              </a:endParaRPr>
            </a:p>
          </p:txBody>
        </p:sp>
        <p:sp>
          <p:nvSpPr>
            <p:cNvPr id="1430" name="CustomShape 8"/>
            <p:cNvSpPr/>
            <p:nvPr/>
          </p:nvSpPr>
          <p:spPr>
            <a:xfrm>
              <a:off x="7272360" y="4511160"/>
              <a:ext cx="2002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C++ program</a:t>
              </a:r>
              <a:endParaRPr b="0" lang="en-GB" sz="1800" spc="-1" strike="noStrike">
                <a:latin typeface="Arial"/>
              </a:endParaRPr>
            </a:p>
          </p:txBody>
        </p:sp>
        <p:sp>
          <p:nvSpPr>
            <p:cNvPr id="1431" name="CustomShape 9"/>
            <p:cNvSpPr/>
            <p:nvPr/>
          </p:nvSpPr>
          <p:spPr>
            <a:xfrm flipH="1">
              <a:off x="7488720" y="4910760"/>
              <a:ext cx="446040" cy="373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432" name="CustomShape 10"/>
          <p:cNvSpPr/>
          <p:nvPr/>
        </p:nvSpPr>
        <p:spPr>
          <a:xfrm>
            <a:off x="534960" y="5388120"/>
            <a:ext cx="2936160" cy="14612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Question: How to convert a C-String to C++ string then?</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alibri Light"/>
              </a:rPr>
              <a:t>Hint: check this slide</a:t>
            </a:r>
            <a:endParaRPr b="0" lang="en-GB" sz="1800" spc="-1" strike="noStrike">
              <a:latin typeface="Arial"/>
            </a:endParaRPr>
          </a:p>
        </p:txBody>
      </p:sp>
    </p:spTree>
  </p:cSld>
  <p:timing>
    <p:tnLst>
      <p:par>
        <p:cTn id="1903" dur="indefinite" restart="never" nodeType="tmRoot">
          <p:childTnLst>
            <p:seq>
              <p:cTn id="1904" dur="indefinite"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Programming Exercises in C</a:t>
            </a:r>
            <a:endParaRPr b="0" lang="en-US" sz="4400" spc="-1" strike="noStrike">
              <a:solidFill>
                <a:srgbClr val="000000"/>
              </a:solidFill>
              <a:latin typeface="Calibri Light"/>
            </a:endParaRPr>
          </a:p>
        </p:txBody>
      </p:sp>
      <p:sp>
        <p:nvSpPr>
          <p:cNvPr id="1434"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Try solve a few programming problems in Part III in C.</a:t>
            </a:r>
            <a:endParaRPr b="0" lang="en-US" sz="2800" spc="-1" strike="noStrike">
              <a:solidFill>
                <a:srgbClr val="000000"/>
              </a:solidFill>
              <a:latin typeface="Calibri Light"/>
            </a:endParaRPr>
          </a:p>
        </p:txBody>
      </p:sp>
      <p:sp>
        <p:nvSpPr>
          <p:cNvPr id="1435" name="TextShape 3"/>
          <p:cNvSpPr txBox="1"/>
          <p:nvPr/>
        </p:nvSpPr>
        <p:spPr>
          <a:xfrm>
            <a:off x="6553080" y="6356520"/>
            <a:ext cx="2133360" cy="364680"/>
          </a:xfrm>
          <a:prstGeom prst="rect">
            <a:avLst/>
          </a:prstGeom>
          <a:noFill/>
          <a:ln>
            <a:noFill/>
          </a:ln>
        </p:spPr>
        <p:txBody>
          <a:bodyPr anchor="ctr"/>
          <a:p>
            <a:pPr algn="r">
              <a:lnSpc>
                <a:spcPct val="100000"/>
              </a:lnSpc>
            </a:pPr>
            <a:fld id="{F61773A0-D17F-4F20-AC09-6770BD4D4F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905" dur="indefinite" restart="never" nodeType="tmRoot">
          <p:childTnLst>
            <p:seq>
              <p:cTn id="190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Initialization </a:t>
            </a:r>
            <a:r>
              <a:rPr b="0" lang="en-US" sz="4400" spc="-1" strike="noStrike">
                <a:solidFill>
                  <a:srgbClr val="000000"/>
                </a:solidFill>
                <a:latin typeface="Avenir Next"/>
                <a:ea typeface="Avenir Next"/>
              </a:rPr>
              <a:t>with Initializer </a:t>
            </a:r>
            <a:r>
              <a:rPr b="0" lang="en-US" sz="4400" spc="-1" strike="noStrike">
                <a:solidFill>
                  <a:srgbClr val="000000"/>
                </a:solidFill>
                <a:latin typeface="Avenir Next"/>
                <a:ea typeface="Avenir Next"/>
              </a:rPr>
              <a:t>List </a:t>
            </a:r>
            <a:endParaRPr b="0" lang="en-US" sz="4400" spc="-1" strike="noStrike">
              <a:solidFill>
                <a:srgbClr val="000000"/>
              </a:solidFill>
              <a:latin typeface="Calibri Light"/>
            </a:endParaRPr>
          </a:p>
        </p:txBody>
      </p:sp>
      <p:sp>
        <p:nvSpPr>
          <p:cNvPr id="312" name="TextShape 2"/>
          <p:cNvSpPr txBox="1"/>
          <p:nvPr/>
        </p:nvSpPr>
        <p:spPr>
          <a:xfrm>
            <a:off x="457200" y="1600200"/>
            <a:ext cx="8229240" cy="37753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compiler will report an </a:t>
            </a:r>
            <a:r>
              <a:rPr b="0" lang="en-US" sz="2800" spc="-1" strike="noStrike">
                <a:solidFill>
                  <a:srgbClr val="e46c0a"/>
                </a:solidFill>
                <a:latin typeface="Calibri Light"/>
                <a:ea typeface="Calibri Light"/>
              </a:rPr>
              <a:t>error</a:t>
            </a:r>
            <a:r>
              <a:rPr b="0" lang="en-US" sz="2800" spc="-1" strike="noStrike">
                <a:solidFill>
                  <a:srgbClr val="000000"/>
                </a:solidFill>
                <a:latin typeface="Calibri Light"/>
                <a:ea typeface="Calibri Light"/>
              </a:rPr>
              <a:t> if too many values are given in the initialization, e.g.,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It is, however, </a:t>
            </a:r>
            <a:r>
              <a:rPr b="0" lang="en-US" sz="2800" spc="-1" strike="noStrike">
                <a:solidFill>
                  <a:srgbClr val="e46c0a"/>
                </a:solidFill>
                <a:latin typeface="Calibri Light"/>
                <a:ea typeface="Calibri Light"/>
              </a:rPr>
              <a:t>legal</a:t>
            </a:r>
            <a:r>
              <a:rPr b="0" lang="en-US" sz="2800" spc="-1" strike="noStrike">
                <a:solidFill>
                  <a:srgbClr val="000000"/>
                </a:solidFill>
                <a:latin typeface="Calibri Light"/>
                <a:ea typeface="Calibri Light"/>
              </a:rPr>
              <a:t> to provide fewer values than the number of elements in the initialization </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Those values will be used to initialize the first few elements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remaining elements will be initialized to a zero of the array base type </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313" name="TextShape 3"/>
          <p:cNvSpPr txBox="1"/>
          <p:nvPr/>
        </p:nvSpPr>
        <p:spPr>
          <a:xfrm>
            <a:off x="6553080" y="6356520"/>
            <a:ext cx="2133360" cy="364680"/>
          </a:xfrm>
          <a:prstGeom prst="rect">
            <a:avLst/>
          </a:prstGeom>
          <a:noFill/>
          <a:ln>
            <a:noFill/>
          </a:ln>
        </p:spPr>
        <p:txBody>
          <a:bodyPr anchor="ctr"/>
          <a:p>
            <a:pPr algn="r">
              <a:lnSpc>
                <a:spcPct val="100000"/>
              </a:lnSpc>
            </a:pPr>
            <a:fld id="{9C4770BB-9083-49C7-8762-56E42156DCA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14" name="CustomShape 4"/>
          <p:cNvSpPr/>
          <p:nvPr/>
        </p:nvSpPr>
        <p:spPr>
          <a:xfrm>
            <a:off x="1683720" y="5401440"/>
            <a:ext cx="4335840" cy="54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a:t>
            </a:r>
            <a:endParaRPr b="0" lang="en-GB" sz="1800" spc="-1" strike="noStrike">
              <a:latin typeface="Arial"/>
            </a:endParaRPr>
          </a:p>
        </p:txBody>
      </p:sp>
      <p:graphicFrame>
        <p:nvGraphicFramePr>
          <p:cNvPr id="315" name="Table 5"/>
          <p:cNvGraphicFramePr/>
          <p:nvPr/>
        </p:nvGraphicFramePr>
        <p:xfrm>
          <a:off x="6610320" y="5087520"/>
          <a:ext cx="874800" cy="1182600"/>
        </p:xfrm>
        <a:graphic>
          <a:graphicData uri="http://schemas.openxmlformats.org/drawingml/2006/table">
            <a:tbl>
              <a:tblPr/>
              <a:tblGrid>
                <a:gridCol w="875160"/>
              </a:tblGrid>
              <a:tr h="300600">
                <a:tc>
                  <a:txBody>
                    <a:bodyPr/>
                    <a:p>
                      <a:pPr algn="ctr">
                        <a:lnSpc>
                          <a:spcPct val="100000"/>
                        </a:lnSpc>
                      </a:pPr>
                      <a:r>
                        <a:rPr b="0" lang="en-GB" sz="1400" spc="-1" strike="noStrike">
                          <a:solidFill>
                            <a:srgbClr val="000000"/>
                          </a:solidFill>
                          <a:latin typeface="Calibri Light"/>
                        </a:rPr>
                        <a:t>80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100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r h="300600">
                <a:tc>
                  <a:txBody>
                    <a:bodyPr/>
                    <a:p>
                      <a:pPr algn="ctr">
                        <a:lnSpc>
                          <a:spcPct val="100000"/>
                        </a:lnSpc>
                      </a:pPr>
                      <a:r>
                        <a:rPr b="0" lang="en-GB" sz="1400" spc="-1" strike="noStrike">
                          <a:solidFill>
                            <a:srgbClr val="000000"/>
                          </a:solidFill>
                          <a:latin typeface="Calibri Light"/>
                        </a:rPr>
                        <a:t>0</a:t>
                      </a:r>
                      <a:endParaRPr b="0" lang="en-GB" sz="1400" spc="-1" strike="noStrike">
                        <a:latin typeface="Arial"/>
                      </a:endParaRPr>
                    </a:p>
                  </a:txBody>
                  <a:tcPr marL="91440" marR="91440">
                    <a:noFill/>
                  </a:tcPr>
                </a:tc>
              </a:tr>
            </a:tbl>
          </a:graphicData>
        </a:graphic>
      </p:graphicFrame>
      <p:sp>
        <p:nvSpPr>
          <p:cNvPr id="316" name="CustomShape 6"/>
          <p:cNvSpPr/>
          <p:nvPr/>
        </p:nvSpPr>
        <p:spPr>
          <a:xfrm>
            <a:off x="7425000" y="512460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score[0]</a:t>
            </a:r>
            <a:endParaRPr b="0" lang="en-GB" sz="1200" spc="-1" strike="noStrike">
              <a:latin typeface="Arial"/>
            </a:endParaRPr>
          </a:p>
        </p:txBody>
      </p:sp>
      <p:sp>
        <p:nvSpPr>
          <p:cNvPr id="317" name="CustomShape 7"/>
          <p:cNvSpPr/>
          <p:nvPr/>
        </p:nvSpPr>
        <p:spPr>
          <a:xfrm>
            <a:off x="7425000" y="542700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score[1]</a:t>
            </a:r>
            <a:endParaRPr b="0" lang="en-GB" sz="1200" spc="-1" strike="noStrike">
              <a:latin typeface="Arial"/>
            </a:endParaRPr>
          </a:p>
        </p:txBody>
      </p:sp>
      <p:sp>
        <p:nvSpPr>
          <p:cNvPr id="318" name="CustomShape 8"/>
          <p:cNvSpPr/>
          <p:nvPr/>
        </p:nvSpPr>
        <p:spPr>
          <a:xfrm>
            <a:off x="7425000" y="57297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score[2]</a:t>
            </a:r>
            <a:endParaRPr b="0" lang="en-GB" sz="1200" spc="-1" strike="noStrike">
              <a:latin typeface="Arial"/>
            </a:endParaRPr>
          </a:p>
        </p:txBody>
      </p:sp>
      <p:sp>
        <p:nvSpPr>
          <p:cNvPr id="319" name="CustomShape 9"/>
          <p:cNvSpPr/>
          <p:nvPr/>
        </p:nvSpPr>
        <p:spPr>
          <a:xfrm>
            <a:off x="7425000" y="60321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score[3]</a:t>
            </a:r>
            <a:endParaRPr b="0" lang="en-GB" sz="1200" spc="-1" strike="noStrike">
              <a:latin typeface="Arial"/>
            </a:endParaRPr>
          </a:p>
        </p:txBody>
      </p:sp>
      <p:sp>
        <p:nvSpPr>
          <p:cNvPr id="320" name="CustomShape 10"/>
          <p:cNvSpPr/>
          <p:nvPr/>
        </p:nvSpPr>
        <p:spPr>
          <a:xfrm>
            <a:off x="7425000" y="6334560"/>
            <a:ext cx="911160" cy="272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200" spc="-1" strike="noStrike">
                <a:solidFill>
                  <a:srgbClr val="000000"/>
                </a:solidFill>
                <a:latin typeface="Consolas"/>
                <a:ea typeface="Consolas"/>
              </a:rPr>
              <a:t>score[4]</a:t>
            </a:r>
            <a:endParaRPr b="0" lang="en-GB" sz="1200" spc="-1" strike="noStrike">
              <a:latin typeface="Arial"/>
            </a:endParaRPr>
          </a:p>
        </p:txBody>
      </p:sp>
      <p:grpSp>
        <p:nvGrpSpPr>
          <p:cNvPr id="321" name="Group 11"/>
          <p:cNvGrpSpPr/>
          <p:nvPr/>
        </p:nvGrpSpPr>
        <p:grpSpPr>
          <a:xfrm>
            <a:off x="1392480" y="2448720"/>
            <a:ext cx="5982120" cy="767160"/>
            <a:chOff x="1392480" y="2448720"/>
            <a:chExt cx="5982120" cy="767160"/>
          </a:xfrm>
        </p:grpSpPr>
        <p:sp>
          <p:nvSpPr>
            <p:cNvPr id="322" name="CustomShape 12"/>
            <p:cNvSpPr/>
            <p:nvPr/>
          </p:nvSpPr>
          <p:spPr>
            <a:xfrm>
              <a:off x="1392480" y="2448720"/>
              <a:ext cx="5982120" cy="54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 = {80, 100, 63, 84, 52,96};</a:t>
              </a:r>
              <a:endParaRPr b="0" lang="en-GB" sz="1800" spc="-1" strike="noStrike">
                <a:latin typeface="Arial"/>
              </a:endParaRPr>
            </a:p>
          </p:txBody>
        </p:sp>
        <p:sp>
          <p:nvSpPr>
            <p:cNvPr id="323" name="CustomShape 13"/>
            <p:cNvSpPr/>
            <p:nvPr/>
          </p:nvSpPr>
          <p:spPr>
            <a:xfrm>
              <a:off x="6256800" y="2516040"/>
              <a:ext cx="358560" cy="444240"/>
            </a:xfrm>
            <a:prstGeom prst="rect">
              <a:avLst/>
            </a:prstGeom>
            <a:noFill/>
            <a:ln>
              <a:round/>
            </a:ln>
          </p:spPr>
          <p:style>
            <a:lnRef idx="2">
              <a:schemeClr val="accent6"/>
            </a:lnRef>
            <a:fillRef idx="1">
              <a:schemeClr val="lt1"/>
            </a:fillRef>
            <a:effectRef idx="0">
              <a:schemeClr val="accent6"/>
            </a:effectRef>
            <a:fontRef idx="minor"/>
          </p:style>
        </p:sp>
        <p:sp>
          <p:nvSpPr>
            <p:cNvPr id="324" name="CustomShape 14"/>
            <p:cNvSpPr/>
            <p:nvPr/>
          </p:nvSpPr>
          <p:spPr>
            <a:xfrm>
              <a:off x="6760800" y="2516040"/>
              <a:ext cx="486000" cy="69984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e46b73"/>
                  </a:solidFill>
                  <a:latin typeface="Consolas"/>
                  <a:ea typeface="Consolas"/>
                </a:rPr>
                <a:t>✗</a:t>
              </a:r>
              <a:endParaRPr b="0" lang="en-GB" sz="4000" spc="-1" strike="noStrike">
                <a:latin typeface="Arial"/>
              </a:endParaRPr>
            </a:p>
          </p:txBody>
        </p:sp>
      </p:grpSp>
      <p:sp>
        <p:nvSpPr>
          <p:cNvPr id="325" name="CustomShape 15"/>
          <p:cNvSpPr/>
          <p:nvPr/>
        </p:nvSpPr>
        <p:spPr>
          <a:xfrm>
            <a:off x="240480" y="6275880"/>
            <a:ext cx="4504680" cy="63828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How to initialize all elements to have value 0?</a:t>
            </a:r>
            <a:endParaRPr b="0" lang="en-GB" sz="1800" spc="-1" strike="noStrike">
              <a:latin typeface="Arial"/>
            </a:endParaRPr>
          </a:p>
        </p:txBody>
      </p:sp>
    </p:spTree>
  </p:cSld>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312">
                                            <p:txEl>
                                              <p:pRg st="3" end="3"/>
                                            </p:txEl>
                                          </p:spTgt>
                                        </p:tgtEl>
                                        <p:attrNameLst>
                                          <p:attrName>style.visibility</p:attrName>
                                        </p:attrNameLst>
                                      </p:cBhvr>
                                      <p:to>
                                        <p:strVal val="visible"/>
                                      </p:to>
                                    </p:set>
                                  </p:childTnLst>
                                </p:cTn>
                              </p:par>
                              <p:par>
                                <p:cTn id="173" nodeType="withEffect" fill="hold" presetClass="entr" presetID="1">
                                  <p:stCondLst>
                                    <p:cond delay="0"/>
                                  </p:stCondLst>
                                  <p:childTnLst>
                                    <p:set>
                                      <p:cBhvr>
                                        <p:cTn id="174" dur="1" fill="hold">
                                          <p:stCondLst>
                                            <p:cond delay="0"/>
                                          </p:stCondLst>
                                        </p:cTn>
                                        <p:tgtEl>
                                          <p:spTgt spid="312">
                                            <p:txEl>
                                              <p:pRg st="4" end="4"/>
                                            </p:txEl>
                                          </p:spTgt>
                                        </p:tgtEl>
                                        <p:attrNameLst>
                                          <p:attrName>style.visibility</p:attrName>
                                        </p:attrNameLst>
                                      </p:cBhvr>
                                      <p:to>
                                        <p:strVal val="visible"/>
                                      </p:to>
                                    </p:set>
                                  </p:childTnLst>
                                </p:cTn>
                              </p:par>
                              <p:par>
                                <p:cTn id="175" nodeType="withEffect" fill="hold" presetClass="entr" presetID="1">
                                  <p:stCondLst>
                                    <p:cond delay="0"/>
                                  </p:stCondLst>
                                  <p:childTnLst>
                                    <p:set>
                                      <p:cBhvr>
                                        <p:cTn id="176" dur="1" fill="hold">
                                          <p:stCondLst>
                                            <p:cond delay="0"/>
                                          </p:stCondLst>
                                        </p:cTn>
                                        <p:tgtEl>
                                          <p:spTgt spid="312">
                                            <p:txEl>
                                              <p:pRg st="5" end="5"/>
                                            </p:txEl>
                                          </p:spTgt>
                                        </p:tgtEl>
                                        <p:attrNameLst>
                                          <p:attrName>style.visibility</p:attrName>
                                        </p:attrNameLst>
                                      </p:cBhvr>
                                      <p:to>
                                        <p:strVal val="visible"/>
                                      </p:to>
                                    </p:set>
                                  </p:childTnLst>
                                </p:cTn>
                              </p:par>
                              <p:par>
                                <p:cTn id="177" nodeType="withEffect" fill="hold" presetClass="entr" presetID="1">
                                  <p:stCondLst>
                                    <p:cond delay="0"/>
                                  </p:stCondLst>
                                  <p:childTnLst>
                                    <p:set>
                                      <p:cBhvr>
                                        <p:cTn id="178" dur="1" fill="hold">
                                          <p:stCondLst>
                                            <p:cond delay="0"/>
                                          </p:stCondLst>
                                        </p:cTn>
                                        <p:tgtEl>
                                          <p:spTgt spid="314"/>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315"/>
                                        </p:tgtEl>
                                        <p:attrNameLst>
                                          <p:attrName>style.visibility</p:attrName>
                                        </p:attrNameLst>
                                      </p:cBhvr>
                                      <p:to>
                                        <p:strVal val="visible"/>
                                      </p:to>
                                    </p:set>
                                  </p:childTnLst>
                                </p:cTn>
                              </p:par>
                              <p:par>
                                <p:cTn id="183" nodeType="withEffect" fill="hold" presetClass="entr" presetID="1">
                                  <p:stCondLst>
                                    <p:cond delay="0"/>
                                  </p:stCondLst>
                                  <p:childTnLst>
                                    <p:set>
                                      <p:cBhvr>
                                        <p:cTn id="184" dur="1" fill="hold">
                                          <p:stCondLst>
                                            <p:cond delay="0"/>
                                          </p:stCondLst>
                                        </p:cTn>
                                        <p:tgtEl>
                                          <p:spTgt spid="316"/>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317"/>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318"/>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319"/>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320"/>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Initialization </a:t>
            </a:r>
            <a:r>
              <a:rPr b="0" lang="en-US" sz="4400" spc="-1" strike="noStrike">
                <a:solidFill>
                  <a:srgbClr val="000000"/>
                </a:solidFill>
                <a:latin typeface="Avenir Next"/>
                <a:ea typeface="Avenir Next"/>
              </a:rPr>
              <a:t>with Initializer </a:t>
            </a:r>
            <a:r>
              <a:rPr b="0" lang="en-US" sz="4400" spc="-1" strike="noStrike">
                <a:solidFill>
                  <a:srgbClr val="000000"/>
                </a:solidFill>
                <a:latin typeface="Avenir Next"/>
                <a:ea typeface="Avenir Next"/>
              </a:rPr>
              <a:t>List </a:t>
            </a:r>
            <a:endParaRPr b="0" lang="en-US" sz="4400" spc="-1" strike="noStrike">
              <a:solidFill>
                <a:srgbClr val="000000"/>
              </a:solidFill>
              <a:latin typeface="Calibri Light"/>
            </a:endParaRPr>
          </a:p>
        </p:txBody>
      </p:sp>
      <p:sp>
        <p:nvSpPr>
          <p:cNvPr id="327" name="TextShape 2"/>
          <p:cNvSpPr txBox="1"/>
          <p:nvPr/>
        </p:nvSpPr>
        <p:spPr>
          <a:xfrm>
            <a:off x="457200" y="1600200"/>
            <a:ext cx="8229240" cy="18284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It is </a:t>
            </a:r>
            <a:r>
              <a:rPr b="0" lang="en-US" sz="2800" spc="-1" strike="noStrike">
                <a:solidFill>
                  <a:srgbClr val="e46c0a"/>
                </a:solidFill>
                <a:latin typeface="Calibri Light"/>
                <a:ea typeface="Calibri Light"/>
              </a:rPr>
              <a:t>illegal</a:t>
            </a:r>
            <a:r>
              <a:rPr b="0" lang="en-US" sz="2800" spc="-1" strike="noStrike">
                <a:solidFill>
                  <a:srgbClr val="000000"/>
                </a:solidFill>
                <a:latin typeface="Calibri Light"/>
                <a:ea typeface="Calibri Light"/>
              </a:rPr>
              <a:t> to initialize or change the content of the whole array using an equal sign after its declaration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All the assignment statements below are therefore </a:t>
            </a:r>
            <a:r>
              <a:rPr b="1" lang="en-US" sz="2800" spc="-1" strike="noStrike">
                <a:solidFill>
                  <a:srgbClr val="ff0000"/>
                </a:solidFill>
                <a:latin typeface="Calibri Light"/>
                <a:ea typeface="Calibri Light"/>
              </a:rPr>
              <a:t>invalid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328" name="TextShape 3"/>
          <p:cNvSpPr txBox="1"/>
          <p:nvPr/>
        </p:nvSpPr>
        <p:spPr>
          <a:xfrm>
            <a:off x="6553080" y="6356520"/>
            <a:ext cx="2133360" cy="364680"/>
          </a:xfrm>
          <a:prstGeom prst="rect">
            <a:avLst/>
          </a:prstGeom>
          <a:noFill/>
          <a:ln>
            <a:noFill/>
          </a:ln>
        </p:spPr>
        <p:txBody>
          <a:bodyPr anchor="ctr"/>
          <a:p>
            <a:pPr algn="r">
              <a:lnSpc>
                <a:spcPct val="100000"/>
              </a:lnSpc>
            </a:pPr>
            <a:fld id="{1EC9E20D-201E-4205-98C1-994AB0B35F3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29" name="CustomShape 4"/>
          <p:cNvSpPr/>
          <p:nvPr/>
        </p:nvSpPr>
        <p:spPr>
          <a:xfrm>
            <a:off x="1111680" y="3355560"/>
            <a:ext cx="5452920" cy="1929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score[5];</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 = { 80, 100, 63, 84, 52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score[5] = { 80, 100, 63, 84, 52 };</a:t>
            </a:r>
            <a:endParaRPr b="0" lang="en-GB" sz="1800" spc="-1" strike="noStrike">
              <a:latin typeface="Arial"/>
            </a:endParaRPr>
          </a:p>
        </p:txBody>
      </p:sp>
      <p:sp>
        <p:nvSpPr>
          <p:cNvPr id="330" name="CustomShape 5"/>
          <p:cNvSpPr/>
          <p:nvPr/>
        </p:nvSpPr>
        <p:spPr>
          <a:xfrm>
            <a:off x="6681600" y="4044240"/>
            <a:ext cx="1218600" cy="1095840"/>
          </a:xfrm>
          <a:prstGeom prst="rect">
            <a:avLst/>
          </a:prstGeom>
          <a:noFill/>
          <a:ln>
            <a:noFill/>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6600" spc="-1" strike="noStrike">
                <a:solidFill>
                  <a:srgbClr val="e46b73"/>
                </a:solidFill>
                <a:latin typeface="Zapf Dingbats"/>
                <a:ea typeface="Zapf Dingbats"/>
              </a:rPr>
              <a:t>✗</a:t>
            </a:r>
            <a:endParaRPr b="0" lang="en-GB" sz="6600" spc="-1" strike="noStrike">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57200" y="374040"/>
            <a:ext cx="8229240" cy="5751720"/>
          </a:xfrm>
          <a:prstGeom prst="rect">
            <a:avLst/>
          </a:prstGeom>
          <a:noFill/>
          <a:ln>
            <a:noFill/>
          </a:ln>
        </p:spPr>
        <p:txBody>
          <a:bodyPr/>
          <a:p>
            <a:pPr>
              <a:lnSpc>
                <a:spcPct val="100000"/>
              </a:lnSpc>
              <a:spcBef>
                <a:spcPts val="641"/>
              </a:spcBef>
            </a:pPr>
            <a:r>
              <a:rPr b="1" lang="en-US" sz="2800" spc="-1" strike="noStrike">
                <a:solidFill>
                  <a:srgbClr val="000000"/>
                </a:solidFill>
                <a:latin typeface="Calibri Light"/>
                <a:ea typeface="Calibri Light"/>
              </a:rPr>
              <a:t>Example: </a:t>
            </a:r>
            <a:r>
              <a:rPr b="0" lang="en-US" sz="2800" spc="-1" strike="noStrike">
                <a:solidFill>
                  <a:srgbClr val="000000"/>
                </a:solidFill>
                <a:latin typeface="Calibri Light"/>
                <a:ea typeface="Calibri Light"/>
              </a:rPr>
              <a:t>Print the contents of an </a:t>
            </a:r>
            <a:r>
              <a:rPr b="0" lang="en-US" sz="3200" spc="-1" strike="noStrike">
                <a:solidFill>
                  <a:srgbClr val="e46c0a"/>
                </a:solidFill>
                <a:latin typeface="Calibri Light"/>
                <a:ea typeface="Calibri Light"/>
              </a:rPr>
              <a:t>array</a:t>
            </a:r>
            <a:r>
              <a:rPr b="0" lang="en-US" sz="3200" spc="-1" strike="noStrike">
                <a:solidFill>
                  <a:srgbClr val="000000"/>
                </a:solidFill>
                <a:latin typeface="Calibri Light"/>
                <a:ea typeface="Calibri Light"/>
              </a:rPr>
              <a:t> </a:t>
            </a:r>
            <a:r>
              <a:rPr b="0" lang="en-US" sz="2800" spc="-1" strike="noStrike">
                <a:solidFill>
                  <a:srgbClr val="000000"/>
                </a:solidFill>
                <a:latin typeface="Calibri Light"/>
                <a:ea typeface="Calibri Light"/>
              </a:rPr>
              <a:t>with a </a:t>
            </a:r>
            <a:r>
              <a:rPr b="0" lang="en-US" sz="3200" spc="-1" strike="noStrike">
                <a:solidFill>
                  <a:srgbClr val="31859c"/>
                </a:solidFill>
                <a:latin typeface="Calibri Light"/>
                <a:ea typeface="Calibri Light"/>
              </a:rPr>
              <a:t>loop</a:t>
            </a:r>
            <a:endParaRPr b="0" lang="en-US" sz="3200" spc="-1" strike="noStrike">
              <a:solidFill>
                <a:srgbClr val="000000"/>
              </a:solidFill>
              <a:latin typeface="Calibri Light"/>
            </a:endParaRPr>
          </a:p>
        </p:txBody>
      </p:sp>
      <p:sp>
        <p:nvSpPr>
          <p:cNvPr id="332" name="TextShape 2"/>
          <p:cNvSpPr txBox="1"/>
          <p:nvPr/>
        </p:nvSpPr>
        <p:spPr>
          <a:xfrm>
            <a:off x="6553080" y="6356520"/>
            <a:ext cx="2133360" cy="364680"/>
          </a:xfrm>
          <a:prstGeom prst="rect">
            <a:avLst/>
          </a:prstGeom>
          <a:noFill/>
          <a:ln>
            <a:noFill/>
          </a:ln>
        </p:spPr>
        <p:txBody>
          <a:bodyPr anchor="ctr"/>
          <a:p>
            <a:pPr algn="r">
              <a:lnSpc>
                <a:spcPct val="100000"/>
              </a:lnSpc>
            </a:pPr>
            <a:fld id="{33F694CA-472F-4DD7-8A34-B5931D32EC4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33" name="CustomShape 3"/>
          <p:cNvSpPr/>
          <p:nvPr/>
        </p:nvSpPr>
        <p:spPr>
          <a:xfrm>
            <a:off x="831240" y="1465200"/>
            <a:ext cx="6452280" cy="4177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use initializer list to initialize array n</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int n[10] = { 32, 27, 64, 18, 95, 14, 90, 70, 60, 37 };</a:t>
            </a:r>
            <a:b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34" name="CustomShape 4"/>
          <p:cNvSpPr/>
          <p:nvPr/>
        </p:nvSpPr>
        <p:spPr>
          <a:xfrm>
            <a:off x="3704760" y="5804640"/>
            <a:ext cx="4171320" cy="57708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setw():  set the width (i.e., # of space) for the next item to be printed out</a:t>
            </a:r>
            <a:endParaRPr b="0" lang="en-GB" sz="1600" spc="-1" strike="noStrike">
              <a:latin typeface="Arial"/>
            </a:endParaRPr>
          </a:p>
        </p:txBody>
      </p:sp>
      <p:grpSp>
        <p:nvGrpSpPr>
          <p:cNvPr id="335" name="Group 5"/>
          <p:cNvGrpSpPr/>
          <p:nvPr/>
        </p:nvGrpSpPr>
        <p:grpSpPr>
          <a:xfrm>
            <a:off x="572760" y="4362120"/>
            <a:ext cx="2114280" cy="2554200"/>
            <a:chOff x="572760" y="4362120"/>
            <a:chExt cx="2114280" cy="2554200"/>
          </a:xfrm>
        </p:grpSpPr>
        <p:sp>
          <p:nvSpPr>
            <p:cNvPr id="336" name="CustomShape 6"/>
            <p:cNvSpPr/>
            <p:nvPr/>
          </p:nvSpPr>
          <p:spPr>
            <a:xfrm>
              <a:off x="1077480" y="4362120"/>
              <a:ext cx="136800" cy="35064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37" name="CustomShape 7"/>
            <p:cNvSpPr/>
            <p:nvPr/>
          </p:nvSpPr>
          <p:spPr>
            <a:xfrm>
              <a:off x="572760" y="5729400"/>
              <a:ext cx="2114280" cy="118692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print out each element</a:t>
              </a:r>
              <a:endParaRPr b="0" lang="en-GB" sz="1800" spc="-1" strike="noStrike">
                <a:latin typeface="Arial"/>
              </a:endParaRPr>
            </a:p>
          </p:txBody>
        </p:sp>
      </p:grpSp>
      <p:sp>
        <p:nvSpPr>
          <p:cNvPr id="338" name="CustomShape 8"/>
          <p:cNvSpPr/>
          <p:nvPr/>
        </p:nvSpPr>
        <p:spPr>
          <a:xfrm flipV="1" rot="10800000">
            <a:off x="1077480" y="6190920"/>
            <a:ext cx="504360" cy="1653120"/>
          </a:xfrm>
          <a:prstGeom prst="bentConnector3">
            <a:avLst>
              <a:gd name="adj1" fmla="val 145296"/>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39" name="CustomShape 9"/>
          <p:cNvSpPr/>
          <p:nvPr/>
        </p:nvSpPr>
        <p:spPr>
          <a:xfrm>
            <a:off x="3547800" y="1095840"/>
            <a:ext cx="269712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Need this library for setw()</a:t>
            </a:r>
            <a:endParaRPr b="0" lang="en-GB" sz="1800" spc="-1" strike="noStrike">
              <a:latin typeface="Arial"/>
            </a:endParaRPr>
          </a:p>
        </p:txBody>
      </p:sp>
      <p:sp>
        <p:nvSpPr>
          <p:cNvPr id="340" name="CustomShape 10"/>
          <p:cNvSpPr/>
          <p:nvPr/>
        </p:nvSpPr>
        <p:spPr>
          <a:xfrm flipH="1">
            <a:off x="2686680" y="1378440"/>
            <a:ext cx="860040" cy="6328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Tree>
  </p:cSld>
  <p:timing>
    <p:tnLst>
      <p:par>
        <p:cTn id="199" dur="indefinite" restart="never" nodeType="tmRoot">
          <p:childTnLst>
            <p:seq>
              <p:cTn id="200" dur="indefinite" nodeType="mainSeq">
                <p:childTnLst>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335"/>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338"/>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339"/>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Initialization </a:t>
            </a:r>
            <a:r>
              <a:rPr b="0" lang="en-US" sz="4400" spc="-1" strike="noStrike">
                <a:solidFill>
                  <a:srgbClr val="000000"/>
                </a:solidFill>
                <a:latin typeface="Avenir Next"/>
                <a:ea typeface="Avenir Next"/>
              </a:rPr>
              <a:t>with a Loop</a:t>
            </a:r>
            <a:endParaRPr b="0" lang="en-US" sz="4400" spc="-1" strike="noStrike">
              <a:solidFill>
                <a:srgbClr val="000000"/>
              </a:solidFill>
              <a:latin typeface="Calibri Light"/>
            </a:endParaRPr>
          </a:p>
        </p:txBody>
      </p:sp>
      <p:sp>
        <p:nvSpPr>
          <p:cNvPr id="342" name="TextShape 2"/>
          <p:cNvSpPr txBox="1"/>
          <p:nvPr/>
        </p:nvSpPr>
        <p:spPr>
          <a:xfrm>
            <a:off x="457200" y="1417680"/>
            <a:ext cx="8229240" cy="82080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Use a loop to access each element and initialize them to some initial values.</a:t>
            </a:r>
            <a:endParaRPr b="0" lang="en-US" sz="2800" spc="-1" strike="noStrike">
              <a:solidFill>
                <a:srgbClr val="000000"/>
              </a:solidFill>
              <a:latin typeface="Calibri Light"/>
            </a:endParaRPr>
          </a:p>
        </p:txBody>
      </p:sp>
      <p:sp>
        <p:nvSpPr>
          <p:cNvPr id="343" name="TextShape 3"/>
          <p:cNvSpPr txBox="1"/>
          <p:nvPr/>
        </p:nvSpPr>
        <p:spPr>
          <a:xfrm>
            <a:off x="6553080" y="6356520"/>
            <a:ext cx="2133360" cy="364680"/>
          </a:xfrm>
          <a:prstGeom prst="rect">
            <a:avLst/>
          </a:prstGeom>
          <a:noFill/>
          <a:ln>
            <a:noFill/>
          </a:ln>
        </p:spPr>
        <p:txBody>
          <a:bodyPr anchor="ctr"/>
          <a:p>
            <a:pPr algn="r">
              <a:lnSpc>
                <a:spcPct val="100000"/>
              </a:lnSpc>
            </a:pPr>
            <a:fld id="{BB545A8E-DB83-4EDE-B1A7-C3563139148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44" name="CustomShape 4"/>
          <p:cNvSpPr/>
          <p:nvPr/>
        </p:nvSpPr>
        <p:spPr>
          <a:xfrm>
            <a:off x="2453400" y="2238840"/>
            <a:ext cx="5879160" cy="44823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n[10];  </a:t>
            </a:r>
            <a:r>
              <a:rPr b="0" lang="en-GB" sz="1400" spc="-1" strike="noStrike">
                <a:solidFill>
                  <a:srgbClr val="808080"/>
                </a:solidFill>
                <a:latin typeface="Consolas"/>
                <a:ea typeface="Consolas"/>
              </a:rPr>
              <a:t>// n is an array 10 integers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initialize elements of array n to 0</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i = 0; i &lt; 10;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n[i] = 0;   </a:t>
            </a:r>
            <a:r>
              <a:rPr b="0" lang="en-GB" sz="1400" spc="-1" strike="noStrike">
                <a:solidFill>
                  <a:srgbClr val="808080"/>
                </a:solidFill>
                <a:latin typeface="Consolas"/>
                <a:ea typeface="Consolas"/>
              </a:rPr>
              <a:t>// set element at location i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 int j = 0; j &lt; 10; ++j )</a:t>
            </a:r>
            <a:endParaRPr b="0" lang="en-GB" sz="1400" spc="-1" strike="noStrike">
              <a:latin typeface="Arial"/>
            </a:endParaRPr>
          </a:p>
          <a:p>
            <a:pPr>
              <a:lnSpc>
                <a:spcPct val="100000"/>
              </a:lnSpc>
            </a:pPr>
            <a:r>
              <a:rPr b="1" lang="en-GB" sz="1400" spc="-1" strike="noStrike">
                <a:solidFill>
                  <a:srgbClr val="000000"/>
                </a:solidFill>
                <a:latin typeface="Consolas"/>
                <a:ea typeface="Consolas"/>
              </a:rPr>
              <a:t>        </a:t>
            </a:r>
            <a:r>
              <a:rPr b="1" lang="en-GB" sz="1400" spc="-1" strike="noStrike">
                <a:solidFill>
                  <a:srgbClr val="000000"/>
                </a:solidFill>
                <a:latin typeface="Consolas"/>
                <a:ea typeface="Consolas"/>
              </a:rPr>
              <a:t>cout &lt;&lt; setw(7) &lt;&lt; j &lt;&lt; setw(13) &lt;&lt; n[j]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45" name="CustomShape 5"/>
          <p:cNvSpPr/>
          <p:nvPr/>
        </p:nvSpPr>
        <p:spPr>
          <a:xfrm>
            <a:off x="2373840" y="4329720"/>
            <a:ext cx="174960" cy="35064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
        <p:nvSpPr>
          <p:cNvPr id="346" name="CustomShape 6"/>
          <p:cNvSpPr/>
          <p:nvPr/>
        </p:nvSpPr>
        <p:spPr>
          <a:xfrm>
            <a:off x="337680" y="3507120"/>
            <a:ext cx="1995840" cy="11876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the loop control </a:t>
            </a:r>
            <a:br/>
            <a:r>
              <a:rPr b="0" lang="en-GB" sz="1800" spc="-1" strike="noStrike">
                <a:solidFill>
                  <a:srgbClr val="000000"/>
                </a:solidFill>
                <a:latin typeface="Avenir Next Condensed"/>
                <a:ea typeface="Avenir Next Condensed"/>
              </a:rPr>
              <a:t>variable </a:t>
            </a:r>
            <a:r>
              <a:rPr b="1" lang="en-GB" sz="1800" spc="-1" strike="noStrike">
                <a:solidFill>
                  <a:srgbClr val="000000"/>
                </a:solidFill>
                <a:latin typeface="Avenir Next Condensed"/>
                <a:ea typeface="Avenir Next Condensed"/>
              </a:rPr>
              <a:t>i</a:t>
            </a:r>
            <a:r>
              <a:rPr b="0" lang="en-GB" sz="1800" spc="-1" strike="noStrike">
                <a:solidFill>
                  <a:srgbClr val="000000"/>
                </a:solidFill>
                <a:latin typeface="Avenir Next Condensed"/>
                <a:ea typeface="Avenir Next Condensed"/>
              </a:rPr>
              <a:t> as the index</a:t>
            </a:r>
            <a:endParaRPr b="0" lang="en-GB" sz="1800" spc="-1" strike="noStrike">
              <a:latin typeface="Arial"/>
            </a:endParaRPr>
          </a:p>
        </p:txBody>
      </p:sp>
      <p:sp>
        <p:nvSpPr>
          <p:cNvPr id="347" name="CustomShape 7"/>
          <p:cNvSpPr/>
          <p:nvPr/>
        </p:nvSpPr>
        <p:spPr>
          <a:xfrm>
            <a:off x="2373840" y="5619240"/>
            <a:ext cx="174960" cy="350640"/>
          </a:xfrm>
          <a:prstGeom prst="lef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348" name="CustomShape 8"/>
          <p:cNvSpPr/>
          <p:nvPr/>
        </p:nvSpPr>
        <p:spPr>
          <a:xfrm>
            <a:off x="337680" y="5383080"/>
            <a:ext cx="1996200" cy="118764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a loop to access and </a:t>
            </a:r>
            <a:br/>
            <a:r>
              <a:rPr b="0" lang="en-GB" sz="1800" spc="-1" strike="noStrike">
                <a:solidFill>
                  <a:srgbClr val="000000"/>
                </a:solidFill>
                <a:latin typeface="Avenir Next Condensed"/>
                <a:ea typeface="Avenir Next Condensed"/>
              </a:rPr>
              <a:t>print out each element</a:t>
            </a:r>
            <a:endParaRPr b="0" lang="en-GB" sz="1800" spc="-1" strike="noStrike">
              <a:latin typeface="Arial"/>
            </a:endParaRPr>
          </a:p>
        </p:txBody>
      </p:sp>
    </p:spTree>
  </p:cSld>
  <p:timing>
    <p:tnLst>
      <p:par>
        <p:cTn id="211" dur="indefinite" restart="never" nodeType="tmRoot">
          <p:childTnLst>
            <p:seq>
              <p:cTn id="212" dur="indefinite" nodeType="mainSeq">
                <p:childTnLst>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345"/>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34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347"/>
                                        </p:tgtEl>
                                        <p:attrNameLst>
                                          <p:attrName>style.visibility</p:attrName>
                                        </p:attrNameLst>
                                      </p:cBhvr>
                                      <p:to>
                                        <p:strVal val="visible"/>
                                      </p:to>
                                    </p:set>
                                  </p:childTnLst>
                                </p:cTn>
                              </p:par>
                              <p:par>
                                <p:cTn id="223" nodeType="withEffect" fill="hold" presetClass="entr" presetID="1">
                                  <p:stCondLst>
                                    <p:cond delay="0"/>
                                  </p:stCondLst>
                                  <p:childTnLst>
                                    <p:set>
                                      <p:cBhvr>
                                        <p:cTn id="224"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Before We </a:t>
            </a:r>
            <a:r>
              <a:rPr b="0" lang="en-US" sz="4400" spc="-1" strike="noStrike">
                <a:solidFill>
                  <a:srgbClr val="000000"/>
                </a:solidFill>
                <a:latin typeface="Avenir Next"/>
                <a:ea typeface="Avenir Next"/>
              </a:rPr>
              <a:t>Start</a:t>
            </a:r>
            <a:endParaRPr b="0" lang="en-US" sz="4400" spc="-1" strike="noStrike">
              <a:solidFill>
                <a:srgbClr val="000000"/>
              </a:solidFill>
              <a:latin typeface="Calibri Light"/>
            </a:endParaRPr>
          </a:p>
        </p:txBody>
      </p:sp>
      <p:sp>
        <p:nvSpPr>
          <p:cNvPr id="175" name="TextShape 2"/>
          <p:cNvSpPr txBox="1"/>
          <p:nvPr/>
        </p:nvSpPr>
        <p:spPr>
          <a:xfrm>
            <a:off x="457200" y="1600200"/>
            <a:ext cx="8449200" cy="49827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Light"/>
                <a:ea typeface="Calibri Light"/>
              </a:rPr>
              <a:t>This is going to be a long module, and there are altogether 4 parts:</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Calibri"/>
              <a:buAutoNum type="romanUcPeriod"/>
            </a:pPr>
            <a:r>
              <a:rPr b="1" lang="en-US" sz="2400" spc="-1" strike="noStrike">
                <a:solidFill>
                  <a:srgbClr val="e46c0a"/>
                </a:solidFill>
                <a:latin typeface="Calibri Light"/>
                <a:ea typeface="Calibri Light"/>
              </a:rPr>
              <a:t>Arrays</a:t>
            </a:r>
            <a:r>
              <a:rPr b="0" lang="en-US" sz="2400" spc="-1" strike="noStrike">
                <a:solidFill>
                  <a:srgbClr val="000000"/>
                </a:solidFill>
                <a:latin typeface="Calibri Light"/>
                <a:ea typeface="Calibri Light"/>
              </a:rPr>
              <a:t> – a basic data structure for storing a collection of objects of the same data type.  You will also learn about performing some operations like  searching and sorting of elements stored in an array.</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Calibri"/>
              <a:buAutoNum type="romanUcPeriod"/>
            </a:pPr>
            <a:r>
              <a:rPr b="1" lang="en-US" sz="2400" spc="-1" strike="noStrike">
                <a:solidFill>
                  <a:srgbClr val="e46c0a"/>
                </a:solidFill>
                <a:latin typeface="Calibri Light"/>
                <a:ea typeface="Calibri Light"/>
              </a:rPr>
              <a:t>Char &amp; Char Arrays</a:t>
            </a:r>
            <a:r>
              <a:rPr b="0" lang="en-US" sz="2400" spc="-1" strike="noStrike">
                <a:solidFill>
                  <a:srgbClr val="000000"/>
                </a:solidFill>
                <a:latin typeface="Calibri Light"/>
                <a:ea typeface="Calibri Light"/>
              </a:rPr>
              <a:t> – here you will learn about some useful operations on char (one of the basic C/C++ data types), as well as the built-in string representation (which we called C-Strings) which is essentially some chars stored in an array.</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Calibri"/>
              <a:buAutoNum type="romanUcPeriod"/>
            </a:pPr>
            <a:r>
              <a:rPr b="1" lang="en-US" sz="2400" spc="-1" strike="noStrike">
                <a:solidFill>
                  <a:srgbClr val="e46c0a"/>
                </a:solidFill>
                <a:latin typeface="Calibri Light"/>
                <a:ea typeface="Calibri Light"/>
              </a:rPr>
              <a:t>C++ Strings </a:t>
            </a:r>
            <a:r>
              <a:rPr b="0" lang="en-US" sz="2400" spc="-1" strike="noStrike">
                <a:solidFill>
                  <a:srgbClr val="000000"/>
                </a:solidFill>
                <a:latin typeface="Calibri Light"/>
                <a:ea typeface="Calibri Light"/>
              </a:rPr>
              <a:t>– We will then go through the string class in C++ which provides you with a handful of functions for string operations.</a:t>
            </a:r>
            <a:endParaRPr b="0" lang="en-US" sz="2400" spc="-1" strike="noStrike">
              <a:solidFill>
                <a:srgbClr val="000000"/>
              </a:solidFill>
              <a:latin typeface="Calibri Light"/>
            </a:endParaRPr>
          </a:p>
          <a:p>
            <a:pPr marL="514440" indent="-514080">
              <a:lnSpc>
                <a:spcPct val="100000"/>
              </a:lnSpc>
              <a:spcBef>
                <a:spcPts val="479"/>
              </a:spcBef>
              <a:buClr>
                <a:srgbClr val="000000"/>
              </a:buClr>
              <a:buFont typeface="Calibri"/>
              <a:buAutoNum type="romanUcPeriod"/>
            </a:pPr>
            <a:r>
              <a:rPr b="1" lang="en-US" sz="2400" spc="-1" strike="noStrike">
                <a:solidFill>
                  <a:srgbClr val="e46c0a"/>
                </a:solidFill>
                <a:latin typeface="Calibri Light"/>
                <a:ea typeface="Calibri Light"/>
              </a:rPr>
              <a:t>Handling strings in C </a:t>
            </a:r>
            <a:r>
              <a:rPr b="0" lang="en-US" sz="2400" spc="-1" strike="noStrike">
                <a:solidFill>
                  <a:srgbClr val="000000"/>
                </a:solidFill>
                <a:latin typeface="Calibri Light"/>
                <a:ea typeface="Calibri Light"/>
              </a:rPr>
              <a:t>– The string class is available in C++ only.  So how do we handle strings in C? Here you will start writing your first C program and also get to know how to deal with strings in C.</a:t>
            </a:r>
            <a:endParaRPr b="0" lang="en-US" sz="2400" spc="-1" strike="noStrike">
              <a:solidFill>
                <a:srgbClr val="000000"/>
              </a:solidFill>
              <a:latin typeface="Calibri Light"/>
            </a:endParaRPr>
          </a:p>
        </p:txBody>
      </p:sp>
      <p:sp>
        <p:nvSpPr>
          <p:cNvPr id="176" name="TextShape 3"/>
          <p:cNvSpPr txBox="1"/>
          <p:nvPr/>
        </p:nvSpPr>
        <p:spPr>
          <a:xfrm>
            <a:off x="6553080" y="6356520"/>
            <a:ext cx="2133360" cy="364680"/>
          </a:xfrm>
          <a:prstGeom prst="rect">
            <a:avLst/>
          </a:prstGeom>
          <a:noFill/>
          <a:ln>
            <a:noFill/>
          </a:ln>
        </p:spPr>
        <p:txBody>
          <a:bodyPr anchor="ctr"/>
          <a:p>
            <a:pPr algn="r">
              <a:lnSpc>
                <a:spcPct val="100000"/>
              </a:lnSpc>
            </a:pPr>
            <a:fld id="{DD687429-C805-4C51-9FEF-6EE39B7E0C82}"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457200" y="1008000"/>
            <a:ext cx="8509680" cy="51177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Compare the following two implementations.</a:t>
            </a:r>
            <a:endParaRPr b="0" lang="en-US" sz="2800" spc="-1" strike="noStrike">
              <a:solidFill>
                <a:srgbClr val="000000"/>
              </a:solidFill>
              <a:latin typeface="Calibri Light"/>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US" sz="2000" spc="-1" strike="noStrike">
              <a:solidFill>
                <a:srgbClr val="000000"/>
              </a:solidFill>
              <a:latin typeface="Calibri Light"/>
            </a:endParaRPr>
          </a:p>
        </p:txBody>
      </p:sp>
      <p:sp>
        <p:nvSpPr>
          <p:cNvPr id="350" name="TextShape 2"/>
          <p:cNvSpPr txBox="1"/>
          <p:nvPr/>
        </p:nvSpPr>
        <p:spPr>
          <a:xfrm>
            <a:off x="457200" y="-1116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Using an Array</a:t>
            </a:r>
            <a:endParaRPr b="0" lang="en-US" sz="4400" spc="-1" strike="noStrike">
              <a:solidFill>
                <a:srgbClr val="000000"/>
              </a:solidFill>
              <a:latin typeface="Calibri Light"/>
            </a:endParaRPr>
          </a:p>
        </p:txBody>
      </p:sp>
      <p:sp>
        <p:nvSpPr>
          <p:cNvPr id="351" name="TextShape 3"/>
          <p:cNvSpPr txBox="1"/>
          <p:nvPr/>
        </p:nvSpPr>
        <p:spPr>
          <a:xfrm>
            <a:off x="6553080" y="6356520"/>
            <a:ext cx="2133360" cy="364680"/>
          </a:xfrm>
          <a:prstGeom prst="rect">
            <a:avLst/>
          </a:prstGeom>
          <a:noFill/>
          <a:ln>
            <a:noFill/>
          </a:ln>
        </p:spPr>
        <p:txBody>
          <a:bodyPr anchor="ctr"/>
          <a:p>
            <a:pPr algn="r">
              <a:lnSpc>
                <a:spcPct val="100000"/>
              </a:lnSpc>
            </a:pPr>
            <a:fld id="{24A87389-4FD9-4282-BCAD-EC1209463AC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52" name="CustomShape 4"/>
          <p:cNvSpPr/>
          <p:nvPr/>
        </p:nvSpPr>
        <p:spPr>
          <a:xfrm>
            <a:off x="240120" y="2151000"/>
            <a:ext cx="6838200" cy="2147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353" name="CustomShape 5"/>
          <p:cNvSpPr/>
          <p:nvPr/>
        </p:nvSpPr>
        <p:spPr>
          <a:xfrm>
            <a:off x="775080" y="4317120"/>
            <a:ext cx="6844320" cy="235908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total = 0, </a:t>
            </a:r>
            <a:r>
              <a:rPr b="1" lang="en-GB" sz="1400" spc="-1" strike="noStrike">
                <a:solidFill>
                  <a:srgbClr val="0000ff"/>
                </a:solidFill>
                <a:latin typeface="Consolas"/>
                <a:ea typeface="Consolas"/>
              </a:rPr>
              <a:t>score[80]</a:t>
            </a:r>
            <a:r>
              <a:rPr b="0" lang="en-GB" sz="1400" spc="-1" strike="noStrike">
                <a:solidFill>
                  <a:srgbClr val="000000"/>
                </a:solidFill>
                <a:latin typeface="Consolas"/>
                <a:ea typeface="Consolas"/>
              </a:rPr>
              <a:t>,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total +=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total / 80.0;</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for (i = 0; i &lt; 80;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 average) cout &lt;&lt; </a:t>
            </a:r>
            <a:r>
              <a:rPr b="1" lang="en-GB" sz="1400" spc="-1" strike="noStrike">
                <a:solidFill>
                  <a:srgbClr val="000000"/>
                </a:solidFill>
                <a:latin typeface="Consolas"/>
                <a:ea typeface="Consolas"/>
              </a:rPr>
              <a:t>score[i]</a:t>
            </a:r>
            <a:r>
              <a:rPr b="0" lang="en-GB" sz="1400" spc="-1" strike="noStrike">
                <a:solidFill>
                  <a:srgbClr val="000000"/>
                </a:solidFill>
                <a:latin typeface="Consolas"/>
                <a:ea typeface="Consolas"/>
              </a:rPr>
              <a:t> &lt;&lt; endl; </a:t>
            </a:r>
            <a:endParaRPr b="0" lang="en-GB" sz="1400" spc="-1" strike="noStrike">
              <a:latin typeface="Arial"/>
            </a:endParaRPr>
          </a:p>
        </p:txBody>
      </p:sp>
      <p:sp>
        <p:nvSpPr>
          <p:cNvPr id="354" name="CustomShape 6"/>
          <p:cNvSpPr/>
          <p:nvPr/>
        </p:nvSpPr>
        <p:spPr>
          <a:xfrm>
            <a:off x="4623480" y="4394160"/>
            <a:ext cx="2957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800" spc="-1" strike="noStrike">
                <a:solidFill>
                  <a:srgbClr val="000000"/>
                </a:solidFill>
                <a:latin typeface="Chalkduster"/>
              </a:rPr>
              <a:t>New version using array</a:t>
            </a:r>
            <a:endParaRPr b="0" lang="en-GB" sz="1800" spc="-1" strike="noStrike">
              <a:latin typeface="Arial"/>
            </a:endParaRPr>
          </a:p>
        </p:txBody>
      </p:sp>
    </p:spTree>
  </p:cSld>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353"/>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354"/>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353">
                                            <p:txEl>
                                              <p:pRg st="1" end="1"/>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353">
                                            <p:txEl>
                                              <p:pRg st="2" end="2"/>
                                            </p:txEl>
                                          </p:spTgt>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353">
                                            <p:txEl>
                                              <p:pRg st="3" end="3"/>
                                            </p:txEl>
                                          </p:spTgt>
                                        </p:tgtEl>
                                        <p:attrNameLst>
                                          <p:attrName>style.visibility</p:attrName>
                                        </p:attrNameLst>
                                      </p:cBhvr>
                                      <p:to>
                                        <p:strVal val="visible"/>
                                      </p:to>
                                    </p:set>
                                  </p:childTnLst>
                                </p:cTn>
                              </p:par>
                              <p:par>
                                <p:cTn id="245" nodeType="withEffect" fill="hold" presetClass="entr" presetID="1">
                                  <p:stCondLst>
                                    <p:cond delay="0"/>
                                  </p:stCondLst>
                                  <p:childTnLst>
                                    <p:set>
                                      <p:cBhvr>
                                        <p:cTn id="246" dur="1" fill="hold">
                                          <p:stCondLst>
                                            <p:cond delay="0"/>
                                          </p:stCondLst>
                                        </p:cTn>
                                        <p:tgtEl>
                                          <p:spTgt spid="353">
                                            <p:txEl>
                                              <p:pRg st="4" end="4"/>
                                            </p:txEl>
                                          </p:spTgt>
                                        </p:tgtEl>
                                        <p:attrNameLst>
                                          <p:attrName>style.visibility</p:attrName>
                                        </p:attrNameLst>
                                      </p:cBhvr>
                                      <p:to>
                                        <p:strVal val="visible"/>
                                      </p:to>
                                    </p:set>
                                  </p:childTnLst>
                                </p:cTn>
                              </p:par>
                              <p:par>
                                <p:cTn id="247" nodeType="withEffect" fill="hold" presetClass="entr" presetID="1">
                                  <p:stCondLst>
                                    <p:cond delay="0"/>
                                  </p:stCondLst>
                                  <p:childTnLst>
                                    <p:set>
                                      <p:cBhvr>
                                        <p:cTn id="248"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53">
                                            <p:txEl>
                                              <p:pRg st="6" end="6"/>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1</a:t>
            </a:r>
            <a:endParaRPr b="0" lang="en-US" sz="4400" spc="-1" strike="noStrike">
              <a:solidFill>
                <a:srgbClr val="000000"/>
              </a:solidFill>
              <a:latin typeface="Calibri Light"/>
            </a:endParaRPr>
          </a:p>
        </p:txBody>
      </p:sp>
      <p:sp>
        <p:nvSpPr>
          <p:cNvPr id="356" name="TextShape 2"/>
          <p:cNvSpPr txBox="1"/>
          <p:nvPr/>
        </p:nvSpPr>
        <p:spPr>
          <a:xfrm>
            <a:off x="286560" y="1206720"/>
            <a:ext cx="8584200" cy="8251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To specify an array's size with a </a:t>
            </a:r>
            <a:r>
              <a:rPr b="0" lang="en-US" sz="2800" spc="-1" strike="noStrike">
                <a:solidFill>
                  <a:srgbClr val="e46c0a"/>
                </a:solidFill>
                <a:latin typeface="Calibri Light"/>
                <a:ea typeface="Calibri Light"/>
              </a:rPr>
              <a:t>constant variable </a:t>
            </a:r>
            <a:r>
              <a:rPr b="0" lang="en-US" sz="2800" spc="-1" strike="noStrike">
                <a:solidFill>
                  <a:srgbClr val="000000"/>
                </a:solidFill>
                <a:latin typeface="Calibri Light"/>
                <a:ea typeface="Calibri Light"/>
              </a:rPr>
              <a:t>and to set array elements with calculations</a:t>
            </a:r>
            <a:endParaRPr b="0" lang="en-US" sz="2800" spc="-1" strike="noStrike">
              <a:solidFill>
                <a:srgbClr val="000000"/>
              </a:solidFill>
              <a:latin typeface="Calibri Light"/>
            </a:endParaRPr>
          </a:p>
        </p:txBody>
      </p:sp>
      <p:sp>
        <p:nvSpPr>
          <p:cNvPr id="357" name="TextShape 3"/>
          <p:cNvSpPr txBox="1"/>
          <p:nvPr/>
        </p:nvSpPr>
        <p:spPr>
          <a:xfrm>
            <a:off x="6553080" y="6356520"/>
            <a:ext cx="2133360" cy="364680"/>
          </a:xfrm>
          <a:prstGeom prst="rect">
            <a:avLst/>
          </a:prstGeom>
          <a:noFill/>
          <a:ln>
            <a:noFill/>
          </a:ln>
        </p:spPr>
        <p:txBody>
          <a:bodyPr anchor="ctr"/>
          <a:p>
            <a:pPr algn="r">
              <a:lnSpc>
                <a:spcPct val="100000"/>
              </a:lnSpc>
            </a:pPr>
            <a:fld id="{A1C58601-CBA7-4C08-8286-9EAB620CF34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58" name="CustomShape 4"/>
          <p:cNvSpPr/>
          <p:nvPr/>
        </p:nvSpPr>
        <p:spPr>
          <a:xfrm>
            <a:off x="191880" y="2031840"/>
            <a:ext cx="7117560" cy="4689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b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constant variable can be used to specify array size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 10;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s[</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 array s has 10 elements</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i = 0; i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++i)     </a:t>
            </a:r>
            <a:r>
              <a:rPr b="0" lang="en-GB" sz="1400" spc="-1" strike="noStrike">
                <a:solidFill>
                  <a:srgbClr val="808080"/>
                </a:solidFill>
                <a:latin typeface="Consolas"/>
                <a:ea typeface="Consolas"/>
              </a:rPr>
              <a:t>// set the values</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s[i] = 2 + 2*i;</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"Element" &lt;&lt; setw(13) &lt;&lt; "Value"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output contents of array s in tabular format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j = 0; j &lt; </a:t>
            </a:r>
            <a:r>
              <a:rPr b="1" lang="en-GB" sz="1400" spc="-1" strike="noStrike">
                <a:solidFill>
                  <a:srgbClr val="e46c0a"/>
                </a:solidFill>
                <a:latin typeface="Consolas"/>
                <a:ea typeface="Consolas"/>
              </a:rPr>
              <a:t>arraySize</a:t>
            </a:r>
            <a:r>
              <a:rPr b="0" lang="en-GB" sz="1400" spc="-1" strike="noStrike">
                <a:solidFill>
                  <a:srgbClr val="000000"/>
                </a:solidFill>
                <a:latin typeface="Consolas"/>
                <a:ea typeface="Consolas"/>
              </a:rPr>
              <a:t>; ++j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setw(7) &lt;&lt; j &lt;&lt; setw(13) &lt;&lt; s[j]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359" name="CustomShape 5"/>
          <p:cNvSpPr/>
          <p:nvPr/>
        </p:nvSpPr>
        <p:spPr>
          <a:xfrm>
            <a:off x="6576120" y="3099240"/>
            <a:ext cx="2294280" cy="25585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Only need to change the value of </a:t>
            </a:r>
            <a:r>
              <a:rPr b="0" lang="en-GB" sz="1800" spc="-1" strike="noStrike">
                <a:solidFill>
                  <a:srgbClr val="000000"/>
                </a:solidFill>
                <a:latin typeface="Consolas"/>
                <a:ea typeface="Consolas"/>
              </a:rPr>
              <a:t>arraySize</a:t>
            </a:r>
            <a:r>
              <a:rPr b="0" lang="en-GB" sz="1800" spc="-1" strike="noStrike">
                <a:solidFill>
                  <a:srgbClr val="000000"/>
                </a:solidFill>
                <a:latin typeface="Avenir Next Condensed"/>
                <a:ea typeface="Avenir Next Condensed"/>
              </a:rPr>
              <a:t>  to make the program scalable, i.e., for the program to work for other array sizes.</a:t>
            </a:r>
            <a:endParaRPr b="0" lang="en-GB" sz="1800" spc="-1" strike="noStrike">
              <a:latin typeface="Arial"/>
            </a:endParaRPr>
          </a:p>
        </p:txBody>
      </p:sp>
    </p:spTree>
  </p:cSld>
  <p:timing>
    <p:tnLst>
      <p:par>
        <p:cTn id="259" dur="indefinite" restart="never" nodeType="tmRoot">
          <p:childTnLst>
            <p:seq>
              <p:cTn id="260" dur="indefinite" nodeType="mainSeq">
                <p:childTnLst>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358">
                                            <p:txEl>
                                              <p:pRg st="8" end="8"/>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358">
                                            <p:txEl>
                                              <p:pRg st="10" end="10"/>
                                            </p:txEl>
                                          </p:spTgt>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358">
                                            <p:txEl>
                                              <p:pRg st="11" end="11"/>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358">
                                            <p:txEl>
                                              <p:pRg st="13" end="13"/>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358">
                                            <p:txEl>
                                              <p:pRg st="15" end="15"/>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358">
                                            <p:txEl>
                                              <p:pRg st="16" end="16"/>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358">
                                            <p:txEl>
                                              <p:pRg st="17" end="17"/>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358">
                                            <p:txEl>
                                              <p:pRg st="19" end="19"/>
                                            </p:txEl>
                                          </p:spTgt>
                                        </p:tgtEl>
                                        <p:attrNameLst>
                                          <p:attrName>style.visibility</p:attrName>
                                        </p:attrNameLst>
                                      </p:cBhvr>
                                      <p:to>
                                        <p:strVal val="visible"/>
                                      </p:to>
                                    </p:set>
                                  </p:childTnLst>
                                </p:cTn>
                              </p:par>
                              <p:par>
                                <p:cTn id="287" nodeType="withEffect" fill="hold" presetClass="entr" presetID="1">
                                  <p:stCondLst>
                                    <p:cond delay="0"/>
                                  </p:stCondLst>
                                  <p:childTnLst>
                                    <p:set>
                                      <p:cBhvr>
                                        <p:cTn id="288"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2</a:t>
            </a:r>
            <a:endParaRPr b="0" lang="en-US" sz="4400" spc="-1" strike="noStrike">
              <a:solidFill>
                <a:srgbClr val="000000"/>
              </a:solidFill>
              <a:latin typeface="Calibri Light"/>
            </a:endParaRPr>
          </a:p>
        </p:txBody>
      </p:sp>
      <p:sp>
        <p:nvSpPr>
          <p:cNvPr id="361" name="TextShape 2"/>
          <p:cNvSpPr txBox="1"/>
          <p:nvPr/>
        </p:nvSpPr>
        <p:spPr>
          <a:xfrm>
            <a:off x="322200" y="1309320"/>
            <a:ext cx="8364240" cy="34970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Using array elements as counters, e.g., roll a die and record the frequency of occurrences for each side.</a:t>
            </a:r>
            <a:br/>
            <a:r>
              <a:rPr b="0" lang="en-US" sz="2800" spc="-1" strike="noStrike">
                <a:solidFill>
                  <a:srgbClr val="000000"/>
                </a:solidFill>
                <a:latin typeface="Calibri Light"/>
              </a:rPr>
              <a:t>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If  </a:t>
            </a:r>
            <a:r>
              <a:rPr b="0" lang="en-US" sz="2800" spc="-1" strike="noStrike">
                <a:solidFill>
                  <a:srgbClr val="000000"/>
                </a:solidFill>
                <a:latin typeface="Consolas"/>
                <a:ea typeface="Consolas"/>
              </a:rPr>
              <a:t>frequency[i] </a:t>
            </a:r>
            <a:r>
              <a:rPr b="0" lang="en-US" sz="2800" spc="-1" strike="noStrike">
                <a:solidFill>
                  <a:srgbClr val="000000"/>
                </a:solidFill>
                <a:latin typeface="Calibri Light"/>
                <a:ea typeface="Calibri Light"/>
              </a:rPr>
              <a:t>stores the number of occurrences of face </a:t>
            </a:r>
            <a:r>
              <a:rPr b="0" lang="en-US" sz="2800" spc="-1" strike="noStrike">
                <a:solidFill>
                  <a:srgbClr val="000000"/>
                </a:solidFill>
                <a:latin typeface="Consolas"/>
                <a:ea typeface="Consolas"/>
              </a:rPr>
              <a:t>i</a:t>
            </a:r>
            <a:r>
              <a:rPr b="0" lang="en-US" sz="2800" spc="-1" strike="noStrike">
                <a:solidFill>
                  <a:srgbClr val="000000"/>
                </a:solidFill>
                <a:latin typeface="Calibri Light"/>
                <a:ea typeface="Calibri Light"/>
              </a:rPr>
              <a:t>, then what is the array size needed for storing the frequencies?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How to simulate a die-rolling?</a:t>
            </a:r>
            <a:endParaRPr b="0" lang="en-US" sz="2800" spc="-1" strike="noStrike">
              <a:solidFill>
                <a:srgbClr val="000000"/>
              </a:solidFill>
              <a:latin typeface="Calibri Light"/>
            </a:endParaRPr>
          </a:p>
        </p:txBody>
      </p:sp>
      <p:sp>
        <p:nvSpPr>
          <p:cNvPr id="362" name="TextShape 3"/>
          <p:cNvSpPr txBox="1"/>
          <p:nvPr/>
        </p:nvSpPr>
        <p:spPr>
          <a:xfrm>
            <a:off x="6553080" y="6356520"/>
            <a:ext cx="2133360" cy="364680"/>
          </a:xfrm>
          <a:prstGeom prst="rect">
            <a:avLst/>
          </a:prstGeom>
          <a:noFill/>
          <a:ln>
            <a:noFill/>
          </a:ln>
        </p:spPr>
        <p:txBody>
          <a:bodyPr anchor="ctr"/>
          <a:p>
            <a:pPr algn="r">
              <a:lnSpc>
                <a:spcPct val="100000"/>
              </a:lnSpc>
            </a:pPr>
            <a:fld id="{1FAD6670-61FE-40E2-A15C-6E58A520E03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63" name="CustomShape 4"/>
          <p:cNvSpPr/>
          <p:nvPr/>
        </p:nvSpPr>
        <p:spPr>
          <a:xfrm>
            <a:off x="1076760" y="3429000"/>
            <a:ext cx="7459920" cy="6390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frequency</a:t>
            </a:r>
            <a:r>
              <a:rPr b="1" lang="en-GB" sz="1800" spc="-1" strike="noStrike">
                <a:solidFill>
                  <a:srgbClr val="e46c0a"/>
                </a:solidFill>
                <a:latin typeface="Consolas"/>
                <a:ea typeface="Consolas"/>
              </a:rPr>
              <a:t>[ 7 ]</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ignore element 0, use elements 1, 2, …, 6 only</a:t>
            </a:r>
            <a:endParaRPr b="0" lang="en-GB" sz="1800" spc="-1" strike="noStrike">
              <a:latin typeface="Arial"/>
            </a:endParaRPr>
          </a:p>
        </p:txBody>
      </p:sp>
      <p:sp>
        <p:nvSpPr>
          <p:cNvPr id="364" name="CustomShape 5"/>
          <p:cNvSpPr/>
          <p:nvPr/>
        </p:nvSpPr>
        <p:spPr>
          <a:xfrm>
            <a:off x="1076760" y="5009760"/>
            <a:ext cx="7385760" cy="100440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gn="ctr">
              <a:lnSpc>
                <a:spcPct val="100000"/>
              </a:lnSpc>
            </a:pPr>
            <a:r>
              <a:rPr b="0" lang="en-GB" sz="2000" spc="-1" strike="noStrike">
                <a:solidFill>
                  <a:srgbClr val="000000"/>
                </a:solidFill>
                <a:latin typeface="Avenir Book"/>
                <a:ea typeface="Avenir Book"/>
              </a:rPr>
              <a:t>Use a random number generator to generate a random number within [1..6] using the expression </a:t>
            </a:r>
            <a:r>
              <a:rPr b="1" lang="en-GB" sz="2000" spc="-1" strike="noStrike">
                <a:solidFill>
                  <a:srgbClr val="000000"/>
                </a:solidFill>
                <a:latin typeface="Consolas"/>
                <a:ea typeface="Consolas"/>
              </a:rPr>
              <a:t>rand() % 6 + 1</a:t>
            </a:r>
            <a:endParaRPr b="0" lang="en-GB" sz="2000" spc="-1" strike="noStrike">
              <a:latin typeface="Arial"/>
            </a:endParaRPr>
          </a:p>
        </p:txBody>
      </p:sp>
    </p:spTree>
  </p:cSld>
  <p:timing>
    <p:tnLst>
      <p:par>
        <p:cTn id="289" dur="indefinite" restart="never" nodeType="tmRoot">
          <p:childTnLst>
            <p:seq>
              <p:cTn id="290" dur="indefinite" nodeType="mainSeq">
                <p:childTnLst>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363"/>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Example 2</a:t>
            </a:r>
            <a:endParaRPr b="0" lang="en-US" sz="4400" spc="-1" strike="noStrike">
              <a:solidFill>
                <a:srgbClr val="000000"/>
              </a:solidFill>
              <a:latin typeface="Calibri Light"/>
            </a:endParaRPr>
          </a:p>
        </p:txBody>
      </p:sp>
      <p:sp>
        <p:nvSpPr>
          <p:cNvPr id="366" name="TextShape 2"/>
          <p:cNvSpPr txBox="1"/>
          <p:nvPr/>
        </p:nvSpPr>
        <p:spPr>
          <a:xfrm>
            <a:off x="6553080" y="6356520"/>
            <a:ext cx="2133360" cy="364680"/>
          </a:xfrm>
          <a:prstGeom prst="rect">
            <a:avLst/>
          </a:prstGeom>
          <a:noFill/>
          <a:ln>
            <a:noFill/>
          </a:ln>
        </p:spPr>
        <p:txBody>
          <a:bodyPr anchor="ctr"/>
          <a:p>
            <a:pPr algn="r">
              <a:lnSpc>
                <a:spcPct val="100000"/>
              </a:lnSpc>
            </a:pPr>
            <a:fld id="{5D07DB66-8A28-4A46-AA34-40D48DC31DA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67" name="CustomShape 3"/>
          <p:cNvSpPr/>
          <p:nvPr/>
        </p:nvSpPr>
        <p:spPr>
          <a:xfrm>
            <a:off x="540360" y="1160640"/>
            <a:ext cx="7730280" cy="5560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#include &lt;iostream&gt;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&lt;iomanip&gt;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&lt;cstdlib&gt;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#include &lt;ctime&gt;</a:t>
            </a:r>
            <a:endParaRPr b="0" lang="en-GB" sz="1400" spc="-1" strike="noStrike">
              <a:latin typeface="Arial"/>
            </a:endParaRPr>
          </a:p>
          <a:p>
            <a:pPr>
              <a:lnSpc>
                <a:spcPct val="100000"/>
              </a:lnSpc>
            </a:pPr>
            <a:r>
              <a:rPr b="0" lang="en-GB" sz="1400" spc="-1" strike="noStrike">
                <a:solidFill>
                  <a:srgbClr val="000000"/>
                </a:solidFill>
                <a:latin typeface="Consolas"/>
                <a:ea typeface="Consolas"/>
              </a:rPr>
              <a:t>using namespace std;</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arraySize = 7;            </a:t>
            </a:r>
            <a:r>
              <a:rPr b="0" lang="en-GB" sz="1400" spc="-1" strike="noStrike">
                <a:solidFill>
                  <a:srgbClr val="808080"/>
                </a:solidFill>
                <a:latin typeface="Consolas"/>
                <a:ea typeface="Consolas"/>
              </a:rPr>
              <a:t>// ignore element zero</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00"/>
                </a:solidFill>
                <a:latin typeface="Consolas"/>
                <a:ea typeface="Consolas"/>
              </a:rPr>
              <a:t>frequency[arraySize]</a:t>
            </a:r>
            <a:r>
              <a:rPr b="0" lang="en-GB" sz="1400" spc="-1" strike="noStrike">
                <a:solidFill>
                  <a:srgbClr val="000000"/>
                </a:solidFill>
                <a:latin typeface="Consolas"/>
                <a:ea typeface="Consolas"/>
              </a:rPr>
              <a:t> = {};      </a:t>
            </a:r>
            <a:r>
              <a:rPr b="0" lang="en-GB" sz="1400" spc="-1" strike="noStrike">
                <a:solidFill>
                  <a:srgbClr val="808080"/>
                </a:solidFill>
                <a:latin typeface="Consolas"/>
                <a:ea typeface="Consolas"/>
              </a:rPr>
              <a:t>// initialize elements to 0</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srand( time(0) );   </a:t>
            </a:r>
            <a:r>
              <a:rPr b="0" lang="en-GB" sz="1400" spc="-1" strike="noStrike">
                <a:solidFill>
                  <a:srgbClr val="808080"/>
                </a:solidFill>
                <a:latin typeface="Consolas"/>
                <a:ea typeface="Consolas"/>
              </a:rPr>
              <a:t>// seed random number generator</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roll die 6,000,000 times; </a:t>
            </a:r>
            <a:r>
              <a:rPr b="1" lang="en-GB" sz="1400" spc="-1" strike="noStrike">
                <a:solidFill>
                  <a:srgbClr val="808080"/>
                </a:solidFill>
                <a:latin typeface="Consolas"/>
                <a:ea typeface="Consolas"/>
              </a:rPr>
              <a:t>use die value as frequency index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(int roll = 1; roll &lt;= 6000000; ++roll)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000000"/>
                </a:solidFill>
                <a:latin typeface="Consolas"/>
                <a:ea typeface="Consolas"/>
              </a:rPr>
              <a:t>++frequency[ </a:t>
            </a:r>
            <a:r>
              <a:rPr b="1" lang="en-GB" sz="1400" spc="-1" strike="noStrike">
                <a:solidFill>
                  <a:srgbClr val="e46c0a"/>
                </a:solidFill>
                <a:latin typeface="Consolas"/>
                <a:ea typeface="Consolas"/>
              </a:rPr>
              <a:t>1 + rand() % 6 </a:t>
            </a:r>
            <a:r>
              <a:rPr b="1"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"Face" &lt;&lt; setw(13) &lt;&lt; "Frequency"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808080"/>
                </a:solidFill>
                <a:latin typeface="Consolas"/>
                <a:ea typeface="Consolas"/>
              </a:rPr>
              <a:t>// output each array element's value</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face = 1; face &lt; arraySize; ++face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setw(4) &lt;&lt; face &lt;&lt; setw(13) &lt;&lt; frequency[face] </a:t>
            </a:r>
            <a:br/>
            <a:r>
              <a:rPr b="0" lang="en-GB" sz="1400" spc="-1" strike="noStrike">
                <a:solidFill>
                  <a:srgbClr val="000000"/>
                </a:solidFill>
                <a:latin typeface="Consolas"/>
                <a:ea typeface="Consolas"/>
              </a:rPr>
              <a: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Exercises</a:t>
            </a:r>
            <a:endParaRPr b="0" lang="en-US" sz="4400" spc="-1" strike="noStrike">
              <a:solidFill>
                <a:srgbClr val="000000"/>
              </a:solidFill>
              <a:latin typeface="Calibri Light"/>
            </a:endParaRPr>
          </a:p>
        </p:txBody>
      </p:sp>
      <p:sp>
        <p:nvSpPr>
          <p:cNvPr id="369" name="TextShape 2"/>
          <p:cNvSpPr txBox="1"/>
          <p:nvPr/>
        </p:nvSpPr>
        <p:spPr>
          <a:xfrm>
            <a:off x="457200" y="1417680"/>
            <a:ext cx="8229240" cy="4768920"/>
          </a:xfrm>
          <a:prstGeom prst="rect">
            <a:avLst/>
          </a:prstGeom>
          <a:noFill/>
          <a:ln>
            <a:noFill/>
          </a:ln>
        </p:spPr>
        <p:txBody>
          <a:bodyPr>
            <a:normAutofit/>
          </a:bodyPr>
          <a:p>
            <a:pPr marL="457200" indent="-456840">
              <a:lnSpc>
                <a:spcPct val="100000"/>
              </a:lnSpc>
              <a:spcBef>
                <a:spcPts val="561"/>
              </a:spcBef>
              <a:spcAft>
                <a:spcPts val="1199"/>
              </a:spcAft>
              <a:buClr>
                <a:srgbClr val="000000"/>
              </a:buClr>
              <a:buFont typeface="Calibri"/>
              <a:buAutoNum type="arabicPeriod"/>
            </a:pPr>
            <a:r>
              <a:rPr b="0" lang="en-US" sz="2800" spc="-1" strike="noStrike">
                <a:solidFill>
                  <a:srgbClr val="000000"/>
                </a:solidFill>
                <a:latin typeface="Calibri Light"/>
                <a:ea typeface="Calibri Light"/>
              </a:rPr>
              <a:t>Write a program to initialize an array with the integers 1-10 and compute the sum of the 10 numbers.</a:t>
            </a:r>
            <a:endParaRPr b="0" lang="en-US" sz="2800" spc="-1" strike="noStrike">
              <a:solidFill>
                <a:srgbClr val="000000"/>
              </a:solidFill>
              <a:latin typeface="Calibri Light"/>
            </a:endParaRPr>
          </a:p>
          <a:p>
            <a:pPr marL="457200" indent="-456840">
              <a:lnSpc>
                <a:spcPct val="100000"/>
              </a:lnSpc>
              <a:spcBef>
                <a:spcPts val="561"/>
              </a:spcBef>
              <a:spcAft>
                <a:spcPts val="1199"/>
              </a:spcAft>
              <a:buClr>
                <a:srgbClr val="000000"/>
              </a:buClr>
              <a:buFont typeface="Calibri"/>
              <a:buAutoNum type="arabicPeriod"/>
            </a:pPr>
            <a:r>
              <a:rPr b="0" lang="en-US" sz="2800" spc="-1" strike="noStrike">
                <a:solidFill>
                  <a:srgbClr val="000000"/>
                </a:solidFill>
                <a:latin typeface="Calibri Light"/>
                <a:ea typeface="Calibri Light"/>
              </a:rPr>
              <a:t>Write a program to initialize an array with the first 10 odd integers starting from 1, and compute the product of the 10 numbers.</a:t>
            </a:r>
            <a:endParaRPr b="0" lang="en-US" sz="2800" spc="-1" strike="noStrike">
              <a:solidFill>
                <a:srgbClr val="000000"/>
              </a:solidFill>
              <a:latin typeface="Calibri Light"/>
            </a:endParaRPr>
          </a:p>
          <a:p>
            <a:pPr marL="457200" indent="-456840">
              <a:lnSpc>
                <a:spcPct val="100000"/>
              </a:lnSpc>
              <a:spcBef>
                <a:spcPts val="561"/>
              </a:spcBef>
              <a:spcAft>
                <a:spcPts val="1199"/>
              </a:spcAft>
              <a:buClr>
                <a:srgbClr val="000000"/>
              </a:buClr>
              <a:buFont typeface="Calibri"/>
              <a:buAutoNum type="arabicPeriod"/>
            </a:pPr>
            <a:r>
              <a:rPr b="0" lang="en-US" sz="2800" spc="-1" strike="noStrike">
                <a:solidFill>
                  <a:srgbClr val="000000"/>
                </a:solidFill>
                <a:latin typeface="Calibri Light"/>
                <a:ea typeface="Calibri Light"/>
              </a:rPr>
              <a:t>Write a program to initialize an array with the 10 characters ‘a’ to ‘j’ and print them out in reverse.</a:t>
            </a:r>
            <a:endParaRPr b="0" lang="en-US" sz="2800" spc="-1" strike="noStrike">
              <a:solidFill>
                <a:srgbClr val="000000"/>
              </a:solidFill>
              <a:latin typeface="Calibri Light"/>
            </a:endParaRPr>
          </a:p>
          <a:p>
            <a:pPr marL="457200" indent="-456840">
              <a:lnSpc>
                <a:spcPct val="100000"/>
              </a:lnSpc>
              <a:spcBef>
                <a:spcPts val="561"/>
              </a:spcBef>
              <a:spcAft>
                <a:spcPts val="1199"/>
              </a:spcAft>
              <a:buClr>
                <a:srgbClr val="000000"/>
              </a:buClr>
              <a:buFont typeface="Calibri"/>
              <a:buAutoNum type="arabicPeriod"/>
            </a:pPr>
            <a:r>
              <a:rPr b="0" lang="en-US" sz="2800" spc="-1" strike="noStrike">
                <a:solidFill>
                  <a:srgbClr val="000000"/>
                </a:solidFill>
                <a:latin typeface="Calibri Light"/>
                <a:ea typeface="Calibri Light"/>
              </a:rPr>
              <a:t>Write a program to get 10 input numbers from the users, print them out in reverse, and print out their sum.</a:t>
            </a:r>
            <a:endParaRPr b="0" lang="en-US" sz="2800" spc="-1" strike="noStrike">
              <a:solidFill>
                <a:srgbClr val="000000"/>
              </a:solidFill>
              <a:latin typeface="Calibri Light"/>
            </a:endParaRPr>
          </a:p>
          <a:p>
            <a:pPr marL="457200" indent="-456840">
              <a:lnSpc>
                <a:spcPct val="100000"/>
              </a:lnSpc>
              <a:spcBef>
                <a:spcPts val="561"/>
              </a:spcBef>
              <a:spcAft>
                <a:spcPts val="1199"/>
              </a:spcAft>
              <a:buClr>
                <a:srgbClr val="000000"/>
              </a:buClr>
              <a:buFont typeface="Calibri"/>
              <a:buAutoNum type="arabicPeriod"/>
            </a:pPr>
            <a:r>
              <a:rPr b="0" lang="en-US" sz="2800" spc="-1" strike="noStrike">
                <a:solidFill>
                  <a:srgbClr val="000000"/>
                </a:solidFill>
                <a:latin typeface="Calibri Light"/>
                <a:ea typeface="Calibri Light"/>
              </a:rPr>
              <a:t>Write a program to get input integers from the user repeatedly until the user enters 0.  Your program should count the number of 1, 2, 3, 4, 5, 6 input by the user and print the frequencies out.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370" name="TextShape 3"/>
          <p:cNvSpPr txBox="1"/>
          <p:nvPr/>
        </p:nvSpPr>
        <p:spPr>
          <a:xfrm>
            <a:off x="6553080" y="6356520"/>
            <a:ext cx="2133360" cy="364680"/>
          </a:xfrm>
          <a:prstGeom prst="rect">
            <a:avLst/>
          </a:prstGeom>
          <a:noFill/>
          <a:ln>
            <a:noFill/>
          </a:ln>
        </p:spPr>
        <p:txBody>
          <a:bodyPr anchor="ctr"/>
          <a:p>
            <a:pPr algn="r">
              <a:lnSpc>
                <a:spcPct val="100000"/>
              </a:lnSpc>
            </a:pPr>
            <a:fld id="{0AA16F18-A41A-4849-BE36-34B2DCFC3B0E}"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71" name="CustomShape 4"/>
          <p:cNvSpPr/>
          <p:nvPr/>
        </p:nvSpPr>
        <p:spPr>
          <a:xfrm>
            <a:off x="909000" y="6186960"/>
            <a:ext cx="6899400" cy="576360"/>
          </a:xfrm>
          <a:prstGeom prst="rect">
            <a:avLst/>
          </a:prstGeom>
          <a:noFill/>
          <a:ln>
            <a:noFill/>
          </a:ln>
        </p:spPr>
        <p:style>
          <a:lnRef idx="0"/>
          <a:fillRef idx="0"/>
          <a:effectRef idx="0"/>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 Compare question 5 to the dice-rolling example in the previous slide.</a:t>
            </a:r>
            <a:endParaRPr b="0" lang="en-GB" sz="1600" spc="-1" strike="noStrike">
              <a:latin typeface="Arial"/>
            </a:endParaRPr>
          </a:p>
        </p:txBody>
      </p:sp>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Passing </a:t>
            </a:r>
            <a:r>
              <a:rPr b="0" lang="en-US" sz="4400" spc="-1" strike="noStrike">
                <a:solidFill>
                  <a:srgbClr val="000000"/>
                </a:solidFill>
                <a:latin typeface="Avenir Next"/>
                <a:ea typeface="Avenir Next"/>
              </a:rPr>
              <a:t>Array </a:t>
            </a:r>
            <a:r>
              <a:rPr b="0" lang="en-US" sz="4400" spc="-1" strike="noStrike">
                <a:solidFill>
                  <a:srgbClr val="000000"/>
                </a:solidFill>
                <a:latin typeface="Avenir Next"/>
                <a:ea typeface="Avenir Next"/>
              </a:rPr>
              <a:t>Elements </a:t>
            </a:r>
            <a:r>
              <a:rPr b="0" lang="en-US" sz="3600" spc="-1" strike="noStrike">
                <a:solidFill>
                  <a:srgbClr val="000000"/>
                </a:solidFill>
                <a:latin typeface="Avenir Next"/>
                <a:ea typeface="Avenir Next"/>
              </a:rPr>
              <a:t>to </a:t>
            </a: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
        <p:nvSpPr>
          <p:cNvPr id="373"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Like regular variables, array elements can be passed to a function either </a:t>
            </a:r>
            <a:r>
              <a:rPr b="0" lang="en-US" sz="2800" spc="-1" strike="noStrike">
                <a:solidFill>
                  <a:srgbClr val="e46c0a"/>
                </a:solidFill>
                <a:latin typeface="Calibri Light"/>
                <a:ea typeface="Calibri Light"/>
              </a:rPr>
              <a:t>by value</a:t>
            </a:r>
            <a:r>
              <a:rPr b="0" lang="en-US" sz="2800" spc="-1" strike="noStrike">
                <a:solidFill>
                  <a:srgbClr val="000000"/>
                </a:solidFill>
                <a:latin typeface="Calibri Light"/>
                <a:ea typeface="Calibri Light"/>
              </a:rPr>
              <a:t> or </a:t>
            </a:r>
            <a:r>
              <a:rPr b="0" lang="en-US" sz="2800" spc="-1" strike="noStrike">
                <a:solidFill>
                  <a:srgbClr val="e46c0a"/>
                </a:solidFill>
                <a:latin typeface="Calibri Light"/>
                <a:ea typeface="Calibri Light"/>
              </a:rPr>
              <a:t>by reference</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374" name="TextShape 3"/>
          <p:cNvSpPr txBox="1"/>
          <p:nvPr/>
        </p:nvSpPr>
        <p:spPr>
          <a:xfrm>
            <a:off x="6553080" y="6356520"/>
            <a:ext cx="2133360" cy="364680"/>
          </a:xfrm>
          <a:prstGeom prst="rect">
            <a:avLst/>
          </a:prstGeom>
          <a:noFill/>
          <a:ln>
            <a:noFill/>
          </a:ln>
        </p:spPr>
        <p:txBody>
          <a:bodyPr anchor="ctr"/>
          <a:p>
            <a:pPr algn="r">
              <a:lnSpc>
                <a:spcPct val="100000"/>
              </a:lnSpc>
            </a:pPr>
            <a:fld id="{34F75213-F539-4674-90CB-19704227BC8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75" name="CustomShape 4"/>
          <p:cNvSpPr/>
          <p:nvPr/>
        </p:nvSpPr>
        <p:spPr>
          <a:xfrm>
            <a:off x="664920" y="2633400"/>
            <a:ext cx="4114440" cy="1635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int square( int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6" name="CustomShape 5"/>
          <p:cNvSpPr/>
          <p:nvPr/>
        </p:nvSpPr>
        <p:spPr>
          <a:xfrm>
            <a:off x="750960" y="4282200"/>
            <a:ext cx="156816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rPr>
              <a:t>Pass by value</a:t>
            </a:r>
            <a:endParaRPr b="0" lang="en-GB" sz="1600" spc="-1" strike="noStrike">
              <a:latin typeface="Arial"/>
            </a:endParaRPr>
          </a:p>
        </p:txBody>
      </p:sp>
      <p:sp>
        <p:nvSpPr>
          <p:cNvPr id="377" name="CustomShape 6"/>
          <p:cNvSpPr/>
          <p:nvPr/>
        </p:nvSpPr>
        <p:spPr>
          <a:xfrm>
            <a:off x="4426560" y="3318120"/>
            <a:ext cx="3713040" cy="2239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 </a:t>
            </a:r>
            <a:r>
              <a:rPr b="1" lang="en-GB" sz="1600" spc="-1" strike="noStrike">
                <a:solidFill>
                  <a:srgbClr val="e46c0a"/>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78" name="CustomShape 7"/>
          <p:cNvSpPr/>
          <p:nvPr/>
        </p:nvSpPr>
        <p:spPr>
          <a:xfrm>
            <a:off x="5101200" y="2775600"/>
            <a:ext cx="3038040" cy="577080"/>
          </a:xfrm>
          <a:prstGeom prst="rect">
            <a:avLst/>
          </a:prstGeom>
          <a:noFill/>
          <a:ln>
            <a:noFill/>
          </a:ln>
        </p:spPr>
        <p:style>
          <a:lnRef idx="0"/>
          <a:fillRef idx="0"/>
          <a:effectRef idx="0"/>
          <a:fontRef idx="minor"/>
        </p:style>
        <p:txBody>
          <a:bodyPr lIns="90000" rIns="90000" tIns="45000" bIns="45000"/>
          <a:p>
            <a:pPr>
              <a:lnSpc>
                <a:spcPct val="100000"/>
              </a:lnSpc>
            </a:pPr>
            <a:r>
              <a:rPr b="0" i="1" lang="en-GB" sz="1600" spc="-1" strike="noStrike">
                <a:solidFill>
                  <a:srgbClr val="000000"/>
                </a:solidFill>
                <a:latin typeface="Chalkduster"/>
              </a:rPr>
              <a:t>To square each entry of</a:t>
            </a:r>
            <a:br/>
            <a:r>
              <a:rPr b="0" i="1" lang="en-GB" sz="1600" spc="-1" strike="noStrike">
                <a:solidFill>
                  <a:srgbClr val="000000"/>
                </a:solidFill>
                <a:latin typeface="Chalkduster"/>
              </a:rPr>
              <a:t>an array</a:t>
            </a:r>
            <a:endParaRPr b="0" lang="en-GB" sz="1600" spc="-1" strike="noStrike">
              <a:latin typeface="Arial"/>
            </a:endParaRPr>
          </a:p>
        </p:txBody>
      </p:sp>
      <p:sp>
        <p:nvSpPr>
          <p:cNvPr id="379" name="CustomShape 8"/>
          <p:cNvSpPr/>
          <p:nvPr/>
        </p:nvSpPr>
        <p:spPr>
          <a:xfrm>
            <a:off x="4684320" y="4562640"/>
            <a:ext cx="3197160" cy="364680"/>
          </a:xfrm>
          <a:prstGeom prst="rect">
            <a:avLst/>
          </a:prstGeom>
          <a:solidFill>
            <a:schemeClr val="accent1">
              <a:lumMod val="20000"/>
              <a:lumOff val="80000"/>
            </a:schemeClr>
          </a:solid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a[i] = square( a[i] );</a:t>
            </a:r>
            <a:endParaRPr b="0" lang="en-GB" sz="1800" spc="-1" strike="noStrike">
              <a:latin typeface="Arial"/>
            </a:endParaRPr>
          </a:p>
        </p:txBody>
      </p:sp>
      <p:sp>
        <p:nvSpPr>
          <p:cNvPr id="380" name="CustomShape 9"/>
          <p:cNvSpPr/>
          <p:nvPr/>
        </p:nvSpPr>
        <p:spPr>
          <a:xfrm>
            <a:off x="4095360" y="5916240"/>
            <a:ext cx="502128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What if this statement is replaced by this?</a:t>
            </a:r>
            <a:br/>
            <a:endParaRPr b="0" lang="en-GB" sz="1800" spc="-1" strike="noStrike">
              <a:latin typeface="Arial"/>
            </a:endParaRPr>
          </a:p>
        </p:txBody>
      </p:sp>
      <p:sp>
        <p:nvSpPr>
          <p:cNvPr id="381" name="CustomShape 10"/>
          <p:cNvSpPr/>
          <p:nvPr/>
        </p:nvSpPr>
        <p:spPr>
          <a:xfrm>
            <a:off x="5088960" y="6308640"/>
            <a:ext cx="2387880" cy="41760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1" lang="en-GB" sz="1600" spc="-1" strike="noStrike">
                <a:solidFill>
                  <a:srgbClr val="e46c0a"/>
                </a:solidFill>
                <a:latin typeface="Consolas"/>
                <a:ea typeface="Consolas"/>
              </a:rPr>
              <a:t>square( a[i] );</a:t>
            </a:r>
            <a:endParaRPr b="0" lang="en-GB" sz="1600" spc="-1" strike="noStrike">
              <a:latin typeface="Arial"/>
            </a:endParaRPr>
          </a:p>
        </p:txBody>
      </p:sp>
      <p:sp>
        <p:nvSpPr>
          <p:cNvPr id="382" name="CustomShape 11"/>
          <p:cNvSpPr/>
          <p:nvPr/>
        </p:nvSpPr>
        <p:spPr>
          <a:xfrm flipH="1" flipV="1">
            <a:off x="5508360" y="4957920"/>
            <a:ext cx="1096920" cy="95724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2"/>
          </a:lnRef>
          <a:fillRef idx="0">
            <a:schemeClr val="accent2"/>
          </a:fillRef>
          <a:effectRef idx="1">
            <a:schemeClr val="accent2"/>
          </a:effectRef>
          <a:fontRef idx="minor"/>
        </p:style>
      </p:sp>
    </p:spTree>
  </p:cSld>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1">
                                  <p:stCondLst>
                                    <p:cond delay="0"/>
                                  </p:stCondLst>
                                  <p:childTnLst>
                                    <p:set>
                                      <p:cBhvr>
                                        <p:cTn id="308" dur="1" fill="hold">
                                          <p:stCondLst>
                                            <p:cond delay="0"/>
                                          </p:stCondLst>
                                        </p:cTn>
                                        <p:tgtEl>
                                          <p:spTgt spid="378"/>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37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379"/>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380"/>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382"/>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Like regular variables, array elements can be passed to a function either </a:t>
            </a:r>
            <a:r>
              <a:rPr b="0" lang="en-US" sz="2800" spc="-1" strike="noStrike">
                <a:solidFill>
                  <a:srgbClr val="e46c0a"/>
                </a:solidFill>
                <a:latin typeface="Calibri Light"/>
                <a:ea typeface="Calibri Light"/>
              </a:rPr>
              <a:t>by value</a:t>
            </a:r>
            <a:r>
              <a:rPr b="0" lang="en-US" sz="2800" spc="-1" strike="noStrike">
                <a:solidFill>
                  <a:srgbClr val="000000"/>
                </a:solidFill>
                <a:latin typeface="Calibri Light"/>
                <a:ea typeface="Calibri Light"/>
              </a:rPr>
              <a:t> or </a:t>
            </a:r>
            <a:r>
              <a:rPr b="0" lang="en-US" sz="2800" spc="-1" strike="noStrike">
                <a:solidFill>
                  <a:srgbClr val="e46c0a"/>
                </a:solidFill>
                <a:latin typeface="Calibri Light"/>
                <a:ea typeface="Calibri Light"/>
              </a:rPr>
              <a:t>by reference</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384" name="TextShape 2"/>
          <p:cNvSpPr txBox="1"/>
          <p:nvPr/>
        </p:nvSpPr>
        <p:spPr>
          <a:xfrm>
            <a:off x="6553080" y="6356520"/>
            <a:ext cx="2133360" cy="364680"/>
          </a:xfrm>
          <a:prstGeom prst="rect">
            <a:avLst/>
          </a:prstGeom>
          <a:noFill/>
          <a:ln>
            <a:noFill/>
          </a:ln>
        </p:spPr>
        <p:txBody>
          <a:bodyPr anchor="ctr"/>
          <a:p>
            <a:pPr algn="r">
              <a:lnSpc>
                <a:spcPct val="100000"/>
              </a:lnSpc>
            </a:pPr>
            <a:fld id="{9F578DED-A5B5-49DB-9FB8-58820FDA5E0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85" name="CustomShape 3"/>
          <p:cNvSpPr/>
          <p:nvPr/>
        </p:nvSpPr>
        <p:spPr>
          <a:xfrm>
            <a:off x="561240" y="2633400"/>
            <a:ext cx="4131000" cy="1635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returns the square of an integer</a:t>
            </a:r>
            <a:endParaRPr b="0" lang="en-GB" sz="1600" spc="-1" strike="noStrike">
              <a:latin typeface="Arial"/>
            </a:endParaRPr>
          </a:p>
          <a:p>
            <a:pPr>
              <a:lnSpc>
                <a:spcPct val="100000"/>
              </a:lnSpc>
            </a:pPr>
            <a:r>
              <a:rPr b="0" lang="en-GB" sz="1600" spc="-1" strike="noStrike">
                <a:solidFill>
                  <a:srgbClr val="000000"/>
                </a:solidFill>
                <a:latin typeface="Consolas"/>
                <a:ea typeface="Consolas"/>
              </a:rPr>
              <a:t>void square( int &amp;x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x *= x;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86" name="CustomShape 4"/>
          <p:cNvSpPr/>
          <p:nvPr/>
        </p:nvSpPr>
        <p:spPr>
          <a:xfrm>
            <a:off x="708840" y="4268880"/>
            <a:ext cx="199152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31859c"/>
                </a:solidFill>
                <a:latin typeface="Chalkduster"/>
              </a:rPr>
              <a:t>Pass by reference</a:t>
            </a:r>
            <a:endParaRPr b="0" lang="en-GB" sz="1600" spc="-1" strike="noStrike">
              <a:latin typeface="Arial"/>
            </a:endParaRPr>
          </a:p>
        </p:txBody>
      </p:sp>
      <p:sp>
        <p:nvSpPr>
          <p:cNvPr id="387" name="CustomShape 5"/>
          <p:cNvSpPr/>
          <p:nvPr/>
        </p:nvSpPr>
        <p:spPr>
          <a:xfrm>
            <a:off x="4374720" y="3318120"/>
            <a:ext cx="4020840" cy="2239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a[4] = { 0, 1, 2, 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for (int i = 0; i &lt; 4;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88" name="CustomShape 6"/>
          <p:cNvSpPr/>
          <p:nvPr/>
        </p:nvSpPr>
        <p:spPr>
          <a:xfrm>
            <a:off x="5327640" y="2775600"/>
            <a:ext cx="2639160" cy="57708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rPr>
              <a:t>To square each entry of </a:t>
            </a:r>
            <a:br/>
            <a:r>
              <a:rPr b="0" i="1" lang="en-GB" sz="1600" spc="-1" strike="noStrike">
                <a:solidFill>
                  <a:srgbClr val="000000"/>
                </a:solidFill>
                <a:latin typeface="Chalkduster"/>
              </a:rPr>
              <a:t>an array</a:t>
            </a:r>
            <a:endParaRPr b="0" lang="en-GB" sz="1600" spc="-1" strike="noStrike">
              <a:latin typeface="Arial"/>
            </a:endParaRPr>
          </a:p>
        </p:txBody>
      </p:sp>
      <p:sp>
        <p:nvSpPr>
          <p:cNvPr id="389" name="CustomShape 7"/>
          <p:cNvSpPr/>
          <p:nvPr/>
        </p:nvSpPr>
        <p:spPr>
          <a:xfrm>
            <a:off x="4822200" y="4589280"/>
            <a:ext cx="22370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square( a[i] );</a:t>
            </a:r>
            <a:endParaRPr b="0" lang="en-GB" sz="1800" spc="-1" strike="noStrike">
              <a:latin typeface="Arial"/>
            </a:endParaRPr>
          </a:p>
        </p:txBody>
      </p:sp>
      <p:sp>
        <p:nvSpPr>
          <p:cNvPr id="390" name="TextShape 8"/>
          <p:cNvSpPr txBox="1"/>
          <p:nvPr/>
        </p:nvSpPr>
        <p:spPr>
          <a:xfrm>
            <a:off x="457200" y="274680"/>
            <a:ext cx="8229240" cy="114264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Passing </a:t>
            </a:r>
            <a:r>
              <a:rPr b="0" lang="en-US" sz="4400" spc="-1" strike="noStrike">
                <a:solidFill>
                  <a:srgbClr val="000000"/>
                </a:solidFill>
                <a:latin typeface="Avenir Next"/>
                <a:ea typeface="Avenir Next"/>
              </a:rPr>
              <a:t>Array </a:t>
            </a:r>
            <a:r>
              <a:rPr b="0" lang="en-US" sz="4400" spc="-1" strike="noStrike">
                <a:solidFill>
                  <a:srgbClr val="000000"/>
                </a:solidFill>
                <a:latin typeface="Avenir Next"/>
                <a:ea typeface="Avenir Next"/>
              </a:rPr>
              <a:t>Elements </a:t>
            </a:r>
            <a:r>
              <a:rPr b="0" lang="en-US" sz="3600" spc="-1" strike="noStrike">
                <a:solidFill>
                  <a:srgbClr val="000000"/>
                </a:solidFill>
                <a:latin typeface="Avenir Next"/>
                <a:ea typeface="Avenir Next"/>
              </a:rPr>
              <a:t>to </a:t>
            </a: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Tree>
  </p:cSld>
  <p:timing>
    <p:tnLst>
      <p:par>
        <p:cTn id="323" dur="indefinite" restart="never" nodeType="tmRoot">
          <p:childTnLst>
            <p:seq>
              <p:cTn id="324" dur="indefinite" nodeType="mainSeq">
                <p:childTnLst>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387"/>
                                        </p:tgtEl>
                                        <p:attrNameLst>
                                          <p:attrName>style.visibility</p:attrName>
                                        </p:attrNameLst>
                                      </p:cBhvr>
                                      <p:to>
                                        <p:strVal val="visible"/>
                                      </p:to>
                                    </p:set>
                                  </p:childTnLst>
                                </p:cTn>
                              </p:par>
                              <p:par>
                                <p:cTn id="329" nodeType="withEffect" fill="hold" presetClass="entr" presetID="1">
                                  <p:stCondLst>
                                    <p:cond delay="0"/>
                                  </p:stCondLst>
                                  <p:childTnLst>
                                    <p:set>
                                      <p:cBhvr>
                                        <p:cTn id="330" dur="1" fill="hold">
                                          <p:stCondLst>
                                            <p:cond delay="0"/>
                                          </p:stCondLst>
                                        </p:cTn>
                                        <p:tgtEl>
                                          <p:spTgt spid="388"/>
                                        </p:tgtEl>
                                        <p:attrNameLst>
                                          <p:attrName>style.visibility</p:attrName>
                                        </p:attrNameLst>
                                      </p:cBhvr>
                                      <p:to>
                                        <p:strVal val="visible"/>
                                      </p:to>
                                    </p:se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1">
                                  <p:stCondLst>
                                    <p:cond delay="0"/>
                                  </p:stCondLst>
                                  <p:childTnLst>
                                    <p:set>
                                      <p:cBhvr>
                                        <p:cTn id="334"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Passing </a:t>
            </a:r>
            <a:r>
              <a:rPr b="0" lang="en-US" sz="4400" spc="-1" strike="noStrike">
                <a:solidFill>
                  <a:srgbClr val="000000"/>
                </a:solidFill>
                <a:latin typeface="Avenir Next"/>
                <a:ea typeface="Avenir Next"/>
              </a:rPr>
              <a:t>Arrays </a:t>
            </a:r>
            <a:r>
              <a:rPr b="0" lang="en-US" sz="3200" spc="-1" strike="noStrike">
                <a:solidFill>
                  <a:srgbClr val="000000"/>
                </a:solidFill>
                <a:latin typeface="Avenir Next"/>
                <a:ea typeface="Avenir Next"/>
              </a:rPr>
              <a:t>to </a:t>
            </a: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
        <p:nvSpPr>
          <p:cNvPr id="392" name="TextShape 2"/>
          <p:cNvSpPr txBox="1"/>
          <p:nvPr/>
        </p:nvSpPr>
        <p:spPr>
          <a:xfrm>
            <a:off x="457200" y="1417680"/>
            <a:ext cx="8229240" cy="2169720"/>
          </a:xfrm>
          <a:prstGeom prst="rect">
            <a:avLst/>
          </a:prstGeom>
          <a:noFill/>
          <a:ln>
            <a:noFill/>
          </a:ln>
        </p:spPr>
        <p:txBody>
          <a:bodyPr>
            <a:normAutofit/>
          </a:bodyPr>
          <a:p>
            <a:pPr lvl="1"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It is also possible to pass </a:t>
            </a:r>
            <a:r>
              <a:rPr b="1" lang="en-US" sz="2400" spc="-1" strike="noStrike">
                <a:solidFill>
                  <a:srgbClr val="31859c"/>
                </a:solidFill>
                <a:latin typeface="Calibri Light"/>
                <a:ea typeface="Calibri Light"/>
              </a:rPr>
              <a:t>an entire array </a:t>
            </a:r>
            <a:r>
              <a:rPr b="0" lang="en-US" sz="2400" spc="-1" strike="noStrike">
                <a:solidFill>
                  <a:srgbClr val="000000"/>
                </a:solidFill>
                <a:latin typeface="Calibri Light"/>
                <a:ea typeface="Calibri Light"/>
              </a:rPr>
              <a:t>to a function (called an </a:t>
            </a:r>
            <a:r>
              <a:rPr b="1" lang="en-US" sz="2400" spc="-1" strike="noStrike">
                <a:solidFill>
                  <a:srgbClr val="e46c0a"/>
                </a:solidFill>
                <a:latin typeface="Calibri Light"/>
                <a:ea typeface="Calibri Light"/>
              </a:rPr>
              <a:t>array parameter</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To indicate that a formal parameter is an array parameter, a pair of square brackets </a:t>
            </a:r>
            <a:r>
              <a:rPr b="1" lang="en-US" sz="2800" spc="-1" strike="noStrike">
                <a:solidFill>
                  <a:srgbClr val="e46c0a"/>
                </a:solidFill>
                <a:latin typeface="Calibri Light"/>
                <a:ea typeface="Calibri Light"/>
              </a:rPr>
              <a:t>[ ]</a:t>
            </a:r>
            <a:r>
              <a:rPr b="0" lang="en-US" sz="2800" spc="-1" strike="noStrike">
                <a:solidFill>
                  <a:srgbClr val="000000"/>
                </a:solidFill>
                <a:latin typeface="Calibri Light"/>
                <a:ea typeface="Calibri Light"/>
              </a:rPr>
              <a:t> is placed after its identifier in the function header and function declaration</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393" name="TextShape 3"/>
          <p:cNvSpPr txBox="1"/>
          <p:nvPr/>
        </p:nvSpPr>
        <p:spPr>
          <a:xfrm>
            <a:off x="6553080" y="6356520"/>
            <a:ext cx="2133360" cy="364680"/>
          </a:xfrm>
          <a:prstGeom prst="rect">
            <a:avLst/>
          </a:prstGeom>
          <a:noFill/>
          <a:ln>
            <a:noFill/>
          </a:ln>
        </p:spPr>
        <p:txBody>
          <a:bodyPr anchor="ctr"/>
          <a:p>
            <a:pPr algn="r">
              <a:lnSpc>
                <a:spcPct val="100000"/>
              </a:lnSpc>
            </a:pPr>
            <a:fld id="{3CA9267B-EE90-47C9-8D26-D6BF3B99A5E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94" name="CustomShape 4"/>
          <p:cNvSpPr/>
          <p:nvPr/>
        </p:nvSpPr>
        <p:spPr>
          <a:xfrm>
            <a:off x="1328400" y="3587760"/>
            <a:ext cx="6486840" cy="1518840"/>
          </a:xfrm>
          <a:prstGeom prst="rect">
            <a:avLst/>
          </a:prstGeom>
          <a:solidFill>
            <a:schemeClr val="bg2"/>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000000"/>
                </a:solidFill>
                <a:latin typeface="Calibri Light"/>
              </a:rPr>
              <a:t>Syntax (function header)</a:t>
            </a:r>
            <a:endParaRPr b="0" lang="en-GB" sz="1800" spc="-1" strike="noStrike">
              <a:latin typeface="Arial"/>
            </a:endParaRPr>
          </a:p>
          <a:p>
            <a:pPr>
              <a:lnSpc>
                <a:spcPct val="100000"/>
              </a:lnSpc>
            </a:pPr>
            <a:r>
              <a:rPr b="0" lang="en-GB" sz="1800" spc="-1" strike="noStrike">
                <a:solidFill>
                  <a:srgbClr val="0070c0"/>
                </a:solidFill>
                <a:latin typeface="Calibri Light"/>
              </a:rPr>
              <a:t>      </a:t>
            </a:r>
            <a:r>
              <a:rPr b="0" lang="en-GB" sz="1800" spc="-1" strike="noStrike">
                <a:solidFill>
                  <a:srgbClr val="0070c0"/>
                </a:solidFill>
                <a:latin typeface="Calibri Light"/>
              </a:rPr>
              <a:t>type_ret </a:t>
            </a:r>
            <a:r>
              <a:rPr b="0" lang="en-GB" sz="1800" spc="-1" strike="noStrike">
                <a:solidFill>
                  <a:srgbClr val="0070c0"/>
                </a:solidFill>
                <a:latin typeface="Calibri Light"/>
              </a:rPr>
              <a:t>	</a:t>
            </a:r>
            <a:r>
              <a:rPr b="0" lang="en-GB" sz="1800" spc="-1" strike="noStrike">
                <a:solidFill>
                  <a:srgbClr val="604a7b"/>
                </a:solidFill>
                <a:latin typeface="Calibri Light"/>
              </a:rPr>
              <a:t>func_name</a:t>
            </a:r>
            <a:r>
              <a:rPr b="0" lang="en-GB" sz="1800" spc="-1" strike="noStrike">
                <a:solidFill>
                  <a:srgbClr val="0070c0"/>
                </a:solidFill>
                <a:latin typeface="Calibri Light"/>
              </a:rPr>
              <a:t>(</a:t>
            </a:r>
            <a:r>
              <a:rPr b="0" lang="en-GB" sz="1800" spc="-1" strike="noStrike">
                <a:solidFill>
                  <a:srgbClr val="77933c"/>
                </a:solidFill>
                <a:latin typeface="Calibri Light"/>
              </a:rPr>
              <a:t>base_type array_para[], …</a:t>
            </a:r>
            <a:r>
              <a:rPr b="0" lang="en-GB" sz="1800" spc="-1" strike="noStrike">
                <a:solidFill>
                  <a:srgbClr val="0070c0"/>
                </a:solidFill>
                <a:latin typeface="Calibri Light"/>
              </a:rPr>
              <a:t>)   </a:t>
            </a:r>
            <a:br/>
            <a:endParaRPr b="0" lang="en-GB" sz="1800" spc="-1" strike="noStrike">
              <a:latin typeface="Arial"/>
            </a:endParaRPr>
          </a:p>
          <a:p>
            <a:pPr>
              <a:lnSpc>
                <a:spcPct val="100000"/>
              </a:lnSpc>
            </a:pPr>
            <a:r>
              <a:rPr b="1" lang="en-GB" sz="1800" spc="-1" strike="noStrike">
                <a:solidFill>
                  <a:srgbClr val="000000"/>
                </a:solidFill>
                <a:latin typeface="Calibri Light"/>
              </a:rPr>
              <a:t>Syntax (function declaration)</a:t>
            </a:r>
            <a:endParaRPr b="0" lang="en-GB" sz="1800" spc="-1" strike="noStrike">
              <a:latin typeface="Arial"/>
            </a:endParaRPr>
          </a:p>
          <a:p>
            <a:pPr>
              <a:lnSpc>
                <a:spcPct val="100000"/>
              </a:lnSpc>
            </a:pPr>
            <a:r>
              <a:rPr b="0" lang="en-GB" sz="1800" spc="-1" strike="noStrike">
                <a:solidFill>
                  <a:srgbClr val="0070c0"/>
                </a:solidFill>
                <a:latin typeface="Calibri Light"/>
              </a:rPr>
              <a:t>      </a:t>
            </a:r>
            <a:r>
              <a:rPr b="0" lang="en-GB" sz="1800" spc="-1" strike="noStrike">
                <a:solidFill>
                  <a:srgbClr val="0070c0"/>
                </a:solidFill>
                <a:latin typeface="Calibri Light"/>
              </a:rPr>
              <a:t>type_ret </a:t>
            </a:r>
            <a:r>
              <a:rPr b="0" lang="en-GB" sz="1800" spc="-1" strike="noStrike">
                <a:solidFill>
                  <a:srgbClr val="0070c0"/>
                </a:solidFill>
                <a:latin typeface="Calibri Light"/>
              </a:rPr>
              <a:t>	</a:t>
            </a:r>
            <a:r>
              <a:rPr b="0" lang="en-GB" sz="1800" spc="-1" strike="noStrike">
                <a:solidFill>
                  <a:srgbClr val="604a7b"/>
                </a:solidFill>
                <a:latin typeface="Calibri Light"/>
              </a:rPr>
              <a:t>func_name</a:t>
            </a:r>
            <a:r>
              <a:rPr b="0" lang="en-GB" sz="1800" spc="-1" strike="noStrike">
                <a:solidFill>
                  <a:srgbClr val="0070c0"/>
                </a:solidFill>
                <a:latin typeface="Calibri Light"/>
              </a:rPr>
              <a:t>(</a:t>
            </a:r>
            <a:r>
              <a:rPr b="0" lang="en-GB" sz="1800" spc="-1" strike="noStrike">
                <a:solidFill>
                  <a:srgbClr val="77933c"/>
                </a:solidFill>
                <a:latin typeface="Calibri Light"/>
              </a:rPr>
              <a:t>base_type array_para[], …</a:t>
            </a:r>
            <a:r>
              <a:rPr b="0" lang="en-GB" sz="1800" spc="-1" strike="noStrike">
                <a:solidFill>
                  <a:srgbClr val="0070c0"/>
                </a:solidFill>
                <a:latin typeface="Calibri Light"/>
              </a:rPr>
              <a:t>);</a:t>
            </a:r>
            <a:endParaRPr b="0" lang="en-GB" sz="1800" spc="-1" strike="noStrike">
              <a:latin typeface="Arial"/>
            </a:endParaRPr>
          </a:p>
        </p:txBody>
      </p:sp>
    </p:spTree>
  </p:cSld>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457200" y="1452960"/>
            <a:ext cx="8156520" cy="5043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1" lang="en-US" sz="2800" spc="-1" strike="noStrike">
                <a:solidFill>
                  <a:srgbClr val="000000"/>
                </a:solidFill>
                <a:latin typeface="Calibri Light"/>
                <a:ea typeface="Calibri Light"/>
              </a:rPr>
              <a:t>Examples</a:t>
            </a:r>
            <a:endParaRPr b="0" lang="en-US" sz="2800" spc="-1" strike="noStrike">
              <a:solidFill>
                <a:srgbClr val="000000"/>
              </a:solidFill>
              <a:latin typeface="Calibri Light"/>
            </a:endParaRPr>
          </a:p>
          <a:p>
            <a:endParaRPr b="0" lang="en-US" sz="2800" spc="-1" strike="noStrike">
              <a:solidFill>
                <a:srgbClr val="000000"/>
              </a:solidFill>
              <a:latin typeface="Calibri Light"/>
            </a:endParaRPr>
          </a:p>
          <a:p>
            <a:endParaRPr b="0" lang="en-US" sz="2800" spc="-1" strike="noStrike">
              <a:solidFill>
                <a:srgbClr val="000000"/>
              </a:solidFill>
              <a:latin typeface="Calibri Light"/>
            </a:endParaRPr>
          </a:p>
          <a:p>
            <a:endParaRPr b="0" lang="en-US" sz="2800" spc="-1" strike="noStrike">
              <a:solidFill>
                <a:srgbClr val="000000"/>
              </a:solidFill>
              <a:latin typeface="Calibri Light"/>
            </a:endParaRPr>
          </a:p>
          <a:p>
            <a:endParaRPr b="0" lang="en-US" sz="2800" spc="-1" strike="noStrike">
              <a:solidFill>
                <a:srgbClr val="000000"/>
              </a:solidFill>
              <a:latin typeface="Calibri Light"/>
            </a:endParaRPr>
          </a:p>
          <a:p>
            <a:endParaRPr b="0" lang="en-US" sz="2800" spc="-1" strike="noStrike">
              <a:solidFill>
                <a:srgbClr val="000000"/>
              </a:solidFill>
              <a:latin typeface="Calibri Light"/>
            </a:endParaRPr>
          </a:p>
          <a:p>
            <a:endParaRPr b="0" lang="en-US" sz="2800" spc="-1" strike="noStrike">
              <a:solidFill>
                <a:srgbClr val="000000"/>
              </a:solidFill>
              <a:latin typeface="Calibri Light"/>
            </a:endParaRPr>
          </a:p>
        </p:txBody>
      </p:sp>
      <p:sp>
        <p:nvSpPr>
          <p:cNvPr id="396" name="TextShape 2"/>
          <p:cNvSpPr txBox="1"/>
          <p:nvPr/>
        </p:nvSpPr>
        <p:spPr>
          <a:xfrm>
            <a:off x="6553080" y="6356520"/>
            <a:ext cx="2133360" cy="364680"/>
          </a:xfrm>
          <a:prstGeom prst="rect">
            <a:avLst/>
          </a:prstGeom>
          <a:noFill/>
          <a:ln>
            <a:noFill/>
          </a:ln>
        </p:spPr>
        <p:txBody>
          <a:bodyPr anchor="ctr"/>
          <a:p>
            <a:pPr algn="r">
              <a:lnSpc>
                <a:spcPct val="100000"/>
              </a:lnSpc>
            </a:pPr>
            <a:fld id="{BF87E9F4-0369-4462-894C-E27F176BA5F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397" name="CustomShape 3"/>
          <p:cNvSpPr/>
          <p:nvPr/>
        </p:nvSpPr>
        <p:spPr>
          <a:xfrm>
            <a:off x="1712520" y="2350800"/>
            <a:ext cx="4859280" cy="1255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b[]</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arraySize</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398" name="CustomShape 4"/>
          <p:cNvSpPr/>
          <p:nvPr/>
        </p:nvSpPr>
        <p:spPr>
          <a:xfrm>
            <a:off x="1712520" y="4165920"/>
            <a:ext cx="4325760" cy="572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modifyArray( </a:t>
            </a:r>
            <a:r>
              <a:rPr b="1" lang="en-GB" sz="1600" spc="-1" strike="noStrike">
                <a:solidFill>
                  <a:srgbClr val="000000"/>
                </a:solidFill>
                <a:latin typeface="Consolas"/>
                <a:ea typeface="Consolas"/>
              </a:rPr>
              <a:t>int []</a:t>
            </a: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a:t>
            </a:r>
            <a:r>
              <a:rPr b="0" lang="en-GB" sz="1600" spc="-1" strike="noStrike">
                <a:solidFill>
                  <a:srgbClr val="000000"/>
                </a:solidFill>
                <a:latin typeface="Consolas"/>
                <a:ea typeface="Consolas"/>
              </a:rPr>
              <a:t>);</a:t>
            </a:r>
            <a:endParaRPr b="0" lang="en-GB" sz="1600" spc="-1" strike="noStrike">
              <a:latin typeface="Arial"/>
            </a:endParaRPr>
          </a:p>
        </p:txBody>
      </p:sp>
      <p:sp>
        <p:nvSpPr>
          <p:cNvPr id="399" name="CustomShape 5"/>
          <p:cNvSpPr/>
          <p:nvPr/>
        </p:nvSpPr>
        <p:spPr>
          <a:xfrm>
            <a:off x="1712520" y="5401080"/>
            <a:ext cx="4325760" cy="859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a[10];</a:t>
            </a:r>
            <a:endParaRPr b="0" lang="en-GB" sz="1600" spc="-1" strike="noStrike">
              <a:latin typeface="Arial"/>
            </a:endParaRPr>
          </a:p>
          <a:p>
            <a:pPr>
              <a:lnSpc>
                <a:spcPct val="100000"/>
              </a:lnSpc>
            </a:pPr>
            <a:r>
              <a:rPr b="0" lang="en-GB" sz="1600" spc="-1" strike="noStrike">
                <a:solidFill>
                  <a:srgbClr val="000000"/>
                </a:solidFill>
                <a:latin typeface="Consolas"/>
                <a:ea typeface="Consolas"/>
              </a:rPr>
              <a:t>modifyArray( </a:t>
            </a:r>
            <a:r>
              <a:rPr b="1" lang="en-GB" sz="1600" spc="-1" strike="noStrike">
                <a:solidFill>
                  <a:srgbClr val="000000"/>
                </a:solidFill>
                <a:latin typeface="Consolas"/>
                <a:ea typeface="Consolas"/>
              </a:rPr>
              <a:t>a</a:t>
            </a:r>
            <a:r>
              <a:rPr b="0" lang="en-GB" sz="1600" spc="-1" strike="noStrike">
                <a:solidFill>
                  <a:srgbClr val="000000"/>
                </a:solidFill>
                <a:latin typeface="Consolas"/>
                <a:ea typeface="Consolas"/>
              </a:rPr>
              <a:t>, 10);</a:t>
            </a:r>
            <a:endParaRPr b="0" lang="en-GB" sz="1600" spc="-1" strike="noStrike">
              <a:latin typeface="Arial"/>
            </a:endParaRPr>
          </a:p>
        </p:txBody>
      </p:sp>
      <p:sp>
        <p:nvSpPr>
          <p:cNvPr id="400" name="CustomShape 6"/>
          <p:cNvSpPr/>
          <p:nvPr/>
        </p:nvSpPr>
        <p:spPr>
          <a:xfrm>
            <a:off x="6393600" y="5373360"/>
            <a:ext cx="2477160" cy="17355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Just need the array name here; no square brackets after the array identifier in function call</a:t>
            </a:r>
            <a:endParaRPr b="0" lang="en-GB" sz="1800" spc="-1" strike="noStrike">
              <a:latin typeface="Arial"/>
            </a:endParaRPr>
          </a:p>
        </p:txBody>
      </p:sp>
      <p:sp>
        <p:nvSpPr>
          <p:cNvPr id="401" name="CustomShape 7"/>
          <p:cNvSpPr/>
          <p:nvPr/>
        </p:nvSpPr>
        <p:spPr>
          <a:xfrm>
            <a:off x="3314880" y="5700960"/>
            <a:ext cx="3085920" cy="191160"/>
          </a:xfrm>
          <a:custGeom>
            <a:avLst/>
            <a:gdLst/>
            <a:ahLst/>
            <a:rect l="l" t="t" r="r" b="b"/>
            <a:pathLst>
              <a:path w="2734147" h="153909">
                <a:moveTo>
                  <a:pt x="2734147" y="0"/>
                </a:moveTo>
                <a:lnTo>
                  <a:pt x="0" y="0"/>
                </a:lnTo>
                <a:lnTo>
                  <a:pt x="0" y="153909"/>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2" name="TextShape 8"/>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Passing </a:t>
            </a:r>
            <a:r>
              <a:rPr b="0" lang="en-US" sz="4400" spc="-1" strike="noStrike">
                <a:solidFill>
                  <a:srgbClr val="000000"/>
                </a:solidFill>
                <a:latin typeface="Avenir Next"/>
                <a:ea typeface="Avenir Next"/>
              </a:rPr>
              <a:t>Arrays </a:t>
            </a:r>
            <a:r>
              <a:rPr b="0" lang="en-US" sz="3200" spc="-1" strike="noStrike">
                <a:solidFill>
                  <a:srgbClr val="000000"/>
                </a:solidFill>
                <a:latin typeface="Avenir Next"/>
                <a:ea typeface="Avenir Next"/>
              </a:rPr>
              <a:t>to </a:t>
            </a: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
        <p:nvSpPr>
          <p:cNvPr id="403" name="CustomShape 9"/>
          <p:cNvSpPr/>
          <p:nvPr/>
        </p:nvSpPr>
        <p:spPr>
          <a:xfrm>
            <a:off x="1624320" y="2032560"/>
            <a:ext cx="294732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definition</a:t>
            </a:r>
            <a:endParaRPr b="0" lang="en-GB" sz="1800" spc="-1" strike="noStrike">
              <a:latin typeface="Arial"/>
            </a:endParaRPr>
          </a:p>
          <a:p>
            <a:pPr>
              <a:lnSpc>
                <a:spcPct val="100000"/>
              </a:lnSpc>
            </a:pPr>
            <a:endParaRPr b="0" lang="en-GB" sz="1800" spc="-1" strike="noStrike">
              <a:latin typeface="Arial"/>
            </a:endParaRPr>
          </a:p>
        </p:txBody>
      </p:sp>
      <p:sp>
        <p:nvSpPr>
          <p:cNvPr id="404" name="CustomShape 10"/>
          <p:cNvSpPr/>
          <p:nvPr/>
        </p:nvSpPr>
        <p:spPr>
          <a:xfrm>
            <a:off x="1624320" y="3842640"/>
            <a:ext cx="516888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declaration (function prototype)</a:t>
            </a:r>
            <a:endParaRPr b="0" lang="en-GB" sz="1800" spc="-1" strike="noStrike">
              <a:latin typeface="Arial"/>
            </a:endParaRPr>
          </a:p>
          <a:p>
            <a:pPr>
              <a:lnSpc>
                <a:spcPct val="100000"/>
              </a:lnSpc>
            </a:pPr>
            <a:endParaRPr b="0" lang="en-GB" sz="1800" spc="-1" strike="noStrike">
              <a:latin typeface="Arial"/>
            </a:endParaRPr>
          </a:p>
        </p:txBody>
      </p:sp>
      <p:sp>
        <p:nvSpPr>
          <p:cNvPr id="405" name="CustomShape 11"/>
          <p:cNvSpPr/>
          <p:nvPr/>
        </p:nvSpPr>
        <p:spPr>
          <a:xfrm>
            <a:off x="1624320" y="5075280"/>
            <a:ext cx="322308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Book"/>
                <a:ea typeface="Avenir Book"/>
              </a:rPr>
              <a:t>Function call</a:t>
            </a:r>
            <a:endParaRPr b="0" lang="en-GB" sz="1800" spc="-1" strike="noStrike">
              <a:latin typeface="Arial"/>
            </a:endParaRPr>
          </a:p>
        </p:txBody>
      </p:sp>
    </p:spTree>
  </p:cSld>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TextShape 1"/>
          <p:cNvSpPr txBox="1"/>
          <p:nvPr/>
        </p:nvSpPr>
        <p:spPr>
          <a:xfrm>
            <a:off x="457200" y="274680"/>
            <a:ext cx="8229240" cy="1142640"/>
          </a:xfrm>
          <a:prstGeom prst="rect">
            <a:avLst/>
          </a:prstGeom>
          <a:noFill/>
          <a:ln>
            <a:noFill/>
          </a:ln>
        </p:spPr>
        <p:txBody>
          <a:bodyPr anchor="ctr"/>
          <a:p>
            <a:pPr>
              <a:lnSpc>
                <a:spcPct val="100000"/>
              </a:lnSpc>
            </a:pPr>
            <a:r>
              <a:rPr b="0" lang="en-US" sz="3200" spc="-1" strike="noStrike">
                <a:solidFill>
                  <a:srgbClr val="000000"/>
                </a:solidFill>
                <a:latin typeface="Avenir Next"/>
                <a:ea typeface="Avenir Next"/>
              </a:rPr>
              <a:t>Passing </a:t>
            </a:r>
            <a:r>
              <a:rPr b="0" lang="en-US" sz="4400" spc="-1" strike="noStrike">
                <a:solidFill>
                  <a:srgbClr val="000000"/>
                </a:solidFill>
                <a:latin typeface="Avenir Next"/>
                <a:ea typeface="Avenir Next"/>
              </a:rPr>
              <a:t>Arrays </a:t>
            </a:r>
            <a:r>
              <a:rPr b="0" lang="en-US" sz="3200" spc="-1" strike="noStrike">
                <a:solidFill>
                  <a:srgbClr val="000000"/>
                </a:solidFill>
                <a:latin typeface="Avenir Next"/>
                <a:ea typeface="Avenir Next"/>
              </a:rPr>
              <a:t>to </a:t>
            </a:r>
            <a:r>
              <a:rPr b="0" lang="en-US" sz="4400" spc="-1" strike="noStrike">
                <a:solidFill>
                  <a:srgbClr val="000000"/>
                </a:solidFill>
                <a:latin typeface="Avenir Next"/>
                <a:ea typeface="Avenir Next"/>
              </a:rPr>
              <a:t>Functions</a:t>
            </a:r>
            <a:endParaRPr b="0" lang="en-US" sz="4400" spc="-1" strike="noStrike">
              <a:solidFill>
                <a:srgbClr val="000000"/>
              </a:solidFill>
              <a:latin typeface="Calibri Light"/>
            </a:endParaRPr>
          </a:p>
        </p:txBody>
      </p:sp>
      <p:sp>
        <p:nvSpPr>
          <p:cNvPr id="407"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An </a:t>
            </a:r>
            <a:r>
              <a:rPr b="1" lang="en-US" sz="2800" spc="-1" strike="noStrike">
                <a:solidFill>
                  <a:srgbClr val="e46c0a"/>
                </a:solidFill>
                <a:latin typeface="Calibri Light"/>
                <a:ea typeface="Calibri Light"/>
              </a:rPr>
              <a:t>array parameter </a:t>
            </a:r>
            <a:r>
              <a:rPr b="0" lang="en-US" sz="2800" spc="-1" strike="noStrike">
                <a:solidFill>
                  <a:srgbClr val="000000"/>
                </a:solidFill>
                <a:latin typeface="Calibri Light"/>
                <a:ea typeface="Calibri Light"/>
              </a:rPr>
              <a:t>behaves very much like a </a:t>
            </a:r>
            <a:r>
              <a:rPr b="0" lang="en-US" sz="2800" spc="-1" strike="noStrike">
                <a:solidFill>
                  <a:srgbClr val="31859c"/>
                </a:solidFill>
                <a:latin typeface="Calibri Light"/>
                <a:ea typeface="Calibri Light"/>
              </a:rPr>
              <a:t>pass-by-reference </a:t>
            </a:r>
            <a:r>
              <a:rPr b="0" lang="en-US" sz="2800" spc="-1" strike="noStrike">
                <a:solidFill>
                  <a:srgbClr val="000000"/>
                </a:solidFill>
                <a:latin typeface="Calibri Light"/>
                <a:ea typeface="Calibri Light"/>
              </a:rPr>
              <a:t>parameter</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call functions can </a:t>
            </a:r>
            <a:r>
              <a:rPr b="0" lang="en-US" sz="2400" spc="-1" strike="noStrike">
                <a:solidFill>
                  <a:srgbClr val="31859c"/>
                </a:solidFill>
                <a:latin typeface="Calibri Light"/>
                <a:ea typeface="Calibri Light"/>
              </a:rPr>
              <a:t>modify</a:t>
            </a:r>
            <a:r>
              <a:rPr b="0" lang="en-US" sz="2400" spc="-1" strike="noStrike">
                <a:solidFill>
                  <a:srgbClr val="000000"/>
                </a:solidFill>
                <a:latin typeface="Calibri Light"/>
                <a:ea typeface="Calibri Light"/>
              </a:rPr>
              <a:t> the element values in the callers' original arrays.</a:t>
            </a: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An array argument only consists of the array identifier, but does not provide information of its size</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a:t>
            </a:r>
            <a:r>
              <a:rPr b="1" lang="en-US" sz="2400" spc="-1" strike="noStrike">
                <a:solidFill>
                  <a:srgbClr val="000000"/>
                </a:solidFill>
                <a:latin typeface="Calibri Light"/>
                <a:ea typeface="Calibri Light"/>
              </a:rPr>
              <a:t>does not perform check </a:t>
            </a:r>
            <a:r>
              <a:rPr b="0" lang="en-US" sz="2400" spc="-1" strike="noStrike">
                <a:solidFill>
                  <a:srgbClr val="000000"/>
                </a:solidFill>
                <a:latin typeface="Calibri Light"/>
                <a:ea typeface="Calibri Light"/>
              </a:rPr>
              <a:t>on the array bound, so we may pass an array of any size to a function</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1" lang="en-US" sz="2400" spc="-1" strike="noStrike">
                <a:solidFill>
                  <a:srgbClr val="31859c"/>
                </a:solidFill>
                <a:latin typeface="Calibri Light"/>
                <a:ea typeface="Calibri Light"/>
              </a:rPr>
              <a:t>Another int argument </a:t>
            </a:r>
            <a:r>
              <a:rPr b="0" lang="en-US" sz="2400" spc="-1" strike="noStrike">
                <a:solidFill>
                  <a:srgbClr val="000000"/>
                </a:solidFill>
                <a:latin typeface="Calibri Light"/>
                <a:ea typeface="Calibri Light"/>
              </a:rPr>
              <a:t>is often used to tell the function the </a:t>
            </a:r>
            <a:r>
              <a:rPr b="0" lang="en-US" sz="2400" spc="-1" strike="noStrike">
                <a:solidFill>
                  <a:srgbClr val="31859c"/>
                </a:solidFill>
                <a:latin typeface="Calibri Light"/>
                <a:ea typeface="Calibri Light"/>
              </a:rPr>
              <a:t>size</a:t>
            </a:r>
            <a:r>
              <a:rPr b="0" lang="en-US" sz="2400" spc="-1" strike="noStrike">
                <a:solidFill>
                  <a:srgbClr val="000000"/>
                </a:solidFill>
                <a:latin typeface="Calibri Light"/>
                <a:ea typeface="Calibri Light"/>
              </a:rPr>
              <a:t> of the array</a:t>
            </a:r>
            <a:endParaRPr b="0" lang="en-US" sz="2400" spc="-1" strike="noStrike">
              <a:solidFill>
                <a:srgbClr val="000000"/>
              </a:solidFill>
              <a:latin typeface="Calibri Light"/>
            </a:endParaRPr>
          </a:p>
          <a:p>
            <a:pPr marL="743040" indent="-285480">
              <a:lnSpc>
                <a:spcPct val="100000"/>
              </a:lnSpc>
              <a:spcBef>
                <a:spcPts val="479"/>
              </a:spcBef>
            </a:pPr>
            <a:endParaRPr b="0" lang="en-US" sz="2400" spc="-1" strike="noStrike">
              <a:solidFill>
                <a:srgbClr val="000000"/>
              </a:solidFill>
              <a:latin typeface="Calibri Light"/>
            </a:endParaRPr>
          </a:p>
        </p:txBody>
      </p:sp>
      <p:sp>
        <p:nvSpPr>
          <p:cNvPr id="408" name="TextShape 3"/>
          <p:cNvSpPr txBox="1"/>
          <p:nvPr/>
        </p:nvSpPr>
        <p:spPr>
          <a:xfrm>
            <a:off x="6553080" y="6356520"/>
            <a:ext cx="2133360" cy="364680"/>
          </a:xfrm>
          <a:prstGeom prst="rect">
            <a:avLst/>
          </a:prstGeom>
          <a:noFill/>
          <a:ln>
            <a:noFill/>
          </a:ln>
        </p:spPr>
        <p:txBody>
          <a:bodyPr anchor="ctr"/>
          <a:p>
            <a:pPr algn="r">
              <a:lnSpc>
                <a:spcPct val="100000"/>
              </a:lnSpc>
            </a:pPr>
            <a:fld id="{5E11325A-5D6E-4741-A687-14C981667E1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000" spc="-1" strike="noStrike">
                <a:solidFill>
                  <a:srgbClr val="000000"/>
                </a:solidFill>
                <a:latin typeface="Avenir Next"/>
                <a:ea typeface="Avenir Next"/>
              </a:rPr>
              <a:t>Before We Start</a:t>
            </a:r>
            <a:endParaRPr b="0" lang="en-US" sz="4000" spc="-1" strike="noStrike">
              <a:solidFill>
                <a:srgbClr val="000000"/>
              </a:solidFill>
              <a:latin typeface="Calibri Light"/>
            </a:endParaRPr>
          </a:p>
        </p:txBody>
      </p:sp>
      <p:sp>
        <p:nvSpPr>
          <p:cNvPr id="178" name="TextShape 2"/>
          <p:cNvSpPr txBox="1"/>
          <p:nvPr/>
        </p:nvSpPr>
        <p:spPr>
          <a:xfrm>
            <a:off x="457200" y="1397520"/>
            <a:ext cx="8530200" cy="4852800"/>
          </a:xfrm>
          <a:prstGeom prst="rect">
            <a:avLst/>
          </a:prstGeom>
          <a:noFill/>
          <a:ln>
            <a:noFill/>
          </a:ln>
        </p:spPr>
        <p:txBody>
          <a:bodyPr/>
          <a:p>
            <a:pPr marL="343080" indent="-342720">
              <a:lnSpc>
                <a:spcPct val="100000"/>
              </a:lnSpc>
              <a:spcBef>
                <a:spcPts val="479"/>
              </a:spcBef>
              <a:buClr>
                <a:srgbClr val="000000"/>
              </a:buClr>
              <a:buFont typeface="Arial"/>
              <a:buChar char="•"/>
            </a:pPr>
            <a:r>
              <a:rPr b="1" lang="en-US" sz="2400" spc="-1" strike="noStrike">
                <a:solidFill>
                  <a:srgbClr val="31859c"/>
                </a:solidFill>
                <a:latin typeface="Calibri Light"/>
                <a:ea typeface="Calibri Light"/>
              </a:rPr>
              <a:t>We will deal with both C and C++ in this module, so please note the specific compiler settings when C is discussed.</a:t>
            </a:r>
            <a:br/>
            <a:r>
              <a:rPr b="1" lang="en-US" sz="2400" spc="-1" strike="noStrike">
                <a:solidFill>
                  <a:srgbClr val="31859c"/>
                </a:solidFill>
                <a:latin typeface="Calibri Light"/>
              </a:rPr>
              <a:t>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e46c0a"/>
                </a:solidFill>
                <a:latin typeface="Calibri Light"/>
                <a:ea typeface="Calibri Light"/>
              </a:rPr>
              <a:t>C++</a:t>
            </a:r>
            <a:r>
              <a:rPr b="0" lang="en-US" sz="2400" spc="-1" strike="noStrike">
                <a:solidFill>
                  <a:srgbClr val="e46c0a"/>
                </a:solidFill>
                <a:latin typeface="Calibri Light"/>
                <a:ea typeface="Calibri Light"/>
              </a:rPr>
              <a:t>: </a:t>
            </a:r>
            <a:r>
              <a:rPr b="0" lang="en-US" sz="2400" spc="-1" strike="noStrike">
                <a:solidFill>
                  <a:srgbClr val="000000"/>
                </a:solidFill>
                <a:latin typeface="Calibri Light"/>
                <a:ea typeface="Calibri Light"/>
              </a:rPr>
              <a:t>We will be using the C++ 11 standard, so make sure that your compiler option is set appropriately.  We suggest to use the following command to compile your C++ program:</a:t>
            </a:r>
            <a:endParaRPr b="0" lang="en-US" sz="2400" spc="-1" strike="noStrike">
              <a:solidFill>
                <a:srgbClr val="000000"/>
              </a:solidFill>
              <a:latin typeface="Calibri Light"/>
            </a:endParaRPr>
          </a:p>
          <a:p>
            <a:pPr marL="539640">
              <a:lnSpc>
                <a:spcPct val="100000"/>
              </a:lnSpc>
              <a:spcBef>
                <a:spcPts val="360"/>
              </a:spcBef>
            </a:pPr>
            <a:r>
              <a:rPr b="0" lang="en-US" sz="1800" spc="-1" strike="noStrike">
                <a:solidFill>
                  <a:srgbClr val="000000"/>
                </a:solidFill>
                <a:latin typeface="Menlo"/>
                <a:ea typeface="Menlo"/>
              </a:rPr>
              <a:t>g++ </a:t>
            </a:r>
            <a:r>
              <a:rPr b="0" lang="en-US" sz="1800" spc="-1" strike="noStrike">
                <a:solidFill>
                  <a:srgbClr val="e46c0a"/>
                </a:solidFill>
                <a:latin typeface="Menlo"/>
                <a:ea typeface="Menlo"/>
              </a:rPr>
              <a:t>-pedantic-errors -std=c++11</a:t>
            </a:r>
            <a:r>
              <a:rPr b="0" lang="en-US" sz="1800" spc="-1" strike="noStrike">
                <a:solidFill>
                  <a:srgbClr val="000000"/>
                </a:solidFill>
                <a:latin typeface="Menlo"/>
                <a:ea typeface="Menlo"/>
              </a:rPr>
              <a:t> your_program.cpp</a:t>
            </a:r>
            <a:br/>
            <a:endParaRPr b="0" lang="en-US" sz="18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e46c0a"/>
                </a:solidFill>
                <a:latin typeface="Calibri Light"/>
                <a:ea typeface="Calibri Light"/>
              </a:rPr>
              <a:t>C: </a:t>
            </a:r>
            <a:r>
              <a:rPr b="0" lang="en-US" sz="2400" spc="-1" strike="noStrike">
                <a:solidFill>
                  <a:srgbClr val="000000"/>
                </a:solidFill>
                <a:latin typeface="Calibri Light"/>
                <a:ea typeface="Calibri Light"/>
              </a:rPr>
              <a:t>We will be using the C11 standard, so make sure that your compiler option is set appropriately.  We suggest to to use the following command to compile your C++ program:</a:t>
            </a:r>
            <a:br/>
            <a:r>
              <a:rPr b="0" lang="en-US" sz="2400" spc="-1" strike="noStrike">
                <a:solidFill>
                  <a:srgbClr val="000000"/>
                </a:solidFill>
                <a:latin typeface="Calibri Light"/>
                <a:ea typeface="Calibri Light"/>
              </a:rPr>
              <a:t>	</a:t>
            </a:r>
            <a:r>
              <a:rPr b="0" lang="en-US" sz="2400" spc="-1" strike="noStrike">
                <a:solidFill>
                  <a:srgbClr val="000000"/>
                </a:solidFill>
                <a:latin typeface="Calibri Light"/>
                <a:ea typeface="Calibri Light"/>
              </a:rPr>
              <a:t> </a:t>
            </a:r>
            <a:r>
              <a:rPr b="0" lang="en-US" sz="1800" spc="-1" strike="noStrike">
                <a:solidFill>
                  <a:srgbClr val="000000"/>
                </a:solidFill>
                <a:latin typeface="Menlo"/>
                <a:ea typeface="Menlo"/>
              </a:rPr>
              <a:t>gcc </a:t>
            </a:r>
            <a:r>
              <a:rPr b="0" lang="en-US" sz="1800" spc="-1" strike="noStrike">
                <a:solidFill>
                  <a:srgbClr val="e46c0a"/>
                </a:solidFill>
                <a:latin typeface="Menlo"/>
                <a:ea typeface="Menlo"/>
              </a:rPr>
              <a:t>-pedantic-errors -std=c11 </a:t>
            </a:r>
            <a:r>
              <a:rPr b="0" lang="en-US" sz="1800" spc="-1" strike="noStrike">
                <a:solidFill>
                  <a:srgbClr val="000000"/>
                </a:solidFill>
                <a:latin typeface="Menlo"/>
                <a:ea typeface="Menlo"/>
              </a:rPr>
              <a:t>your_program.c</a:t>
            </a:r>
            <a:endParaRPr b="0" lang="en-US" sz="1800" spc="-1" strike="noStrike">
              <a:solidFill>
                <a:srgbClr val="000000"/>
              </a:solidFill>
              <a:latin typeface="Calibri Light"/>
            </a:endParaRPr>
          </a:p>
          <a:p>
            <a:pPr>
              <a:lnSpc>
                <a:spcPct val="100000"/>
              </a:lnSpc>
              <a:spcBef>
                <a:spcPts val="479"/>
              </a:spcBef>
            </a:pPr>
            <a:endParaRPr b="0" lang="en-US" sz="1800" spc="-1" strike="noStrike">
              <a:solidFill>
                <a:srgbClr val="000000"/>
              </a:solidFill>
              <a:latin typeface="Calibri Light"/>
            </a:endParaRPr>
          </a:p>
          <a:p>
            <a:pPr>
              <a:lnSpc>
                <a:spcPct val="100000"/>
              </a:lnSpc>
              <a:spcBef>
                <a:spcPts val="479"/>
              </a:spcBef>
            </a:pPr>
            <a:endParaRPr b="0" lang="en-US" sz="1800" spc="-1" strike="noStrike">
              <a:solidFill>
                <a:srgbClr val="000000"/>
              </a:solidFill>
              <a:latin typeface="Calibri Light"/>
            </a:endParaRPr>
          </a:p>
        </p:txBody>
      </p:sp>
      <p:sp>
        <p:nvSpPr>
          <p:cNvPr id="179" name="TextShape 3"/>
          <p:cNvSpPr txBox="1"/>
          <p:nvPr/>
        </p:nvSpPr>
        <p:spPr>
          <a:xfrm>
            <a:off x="6553080" y="6356520"/>
            <a:ext cx="2133360" cy="364680"/>
          </a:xfrm>
          <a:prstGeom prst="rect">
            <a:avLst/>
          </a:prstGeom>
          <a:noFill/>
          <a:ln>
            <a:noFill/>
          </a:ln>
        </p:spPr>
        <p:txBody>
          <a:bodyPr anchor="ctr"/>
          <a:p>
            <a:pPr algn="r">
              <a:lnSpc>
                <a:spcPct val="100000"/>
              </a:lnSpc>
            </a:pPr>
            <a:fld id="{A7B221B6-E38C-4946-8E12-CBE930A218B4}"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
        <p:nvSpPr>
          <p:cNvPr id="180" name="CustomShape 4"/>
          <p:cNvSpPr/>
          <p:nvPr/>
        </p:nvSpPr>
        <p:spPr>
          <a:xfrm>
            <a:off x="3678480" y="6038640"/>
            <a:ext cx="4492080" cy="729000"/>
          </a:xfrm>
          <a:prstGeom prst="rect">
            <a:avLst/>
          </a:prstGeom>
          <a:solidFill>
            <a:srgbClr val="ffff00"/>
          </a:solidFill>
          <a:ln>
            <a:solidFill>
              <a:schemeClr val="bg1">
                <a:lumMod val="65000"/>
              </a:schemeClr>
            </a:solid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rPr>
              <a:t>The C compiler will be used in Part IV when we talk about C-Strings in C.  We will have more details on the compilation environment then. </a:t>
            </a:r>
            <a:endParaRPr b="0" lang="en-GB" sz="14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TextShape 1"/>
          <p:cNvSpPr txBox="1"/>
          <p:nvPr/>
        </p:nvSpPr>
        <p:spPr>
          <a:xfrm>
            <a:off x="286560" y="213120"/>
            <a:ext cx="8584200" cy="931680"/>
          </a:xfrm>
          <a:prstGeom prst="rect">
            <a:avLst/>
          </a:prstGeom>
          <a:noFill/>
          <a:ln>
            <a:noFill/>
          </a:ln>
        </p:spPr>
        <p:txBody>
          <a:bodyPr>
            <a:normAutofit/>
          </a:bodyPr>
          <a:p>
            <a:pPr>
              <a:lnSpc>
                <a:spcPct val="100000"/>
              </a:lnSpc>
            </a:pPr>
            <a:r>
              <a:rPr b="0" lang="en-US" sz="2400" spc="-1" strike="noStrike">
                <a:solidFill>
                  <a:srgbClr val="000000"/>
                </a:solidFill>
                <a:latin typeface="Avenir Next"/>
                <a:ea typeface="Avenir Next"/>
              </a:rPr>
              <a:t>Passing </a:t>
            </a:r>
            <a:r>
              <a:rPr b="0" lang="en-US" sz="3600" spc="-1" strike="noStrike">
                <a:solidFill>
                  <a:srgbClr val="000000"/>
                </a:solidFill>
                <a:latin typeface="Avenir Next"/>
                <a:ea typeface="Avenir Next"/>
              </a:rPr>
              <a:t>Arrays </a:t>
            </a:r>
            <a:r>
              <a:rPr b="0" lang="en-US" sz="2400" spc="-1" strike="noStrike">
                <a:solidFill>
                  <a:srgbClr val="000000"/>
                </a:solidFill>
                <a:latin typeface="Avenir Next"/>
                <a:ea typeface="Avenir Next"/>
              </a:rPr>
              <a:t>to </a:t>
            </a:r>
            <a:r>
              <a:rPr b="0" lang="en-US" sz="3600" spc="-1" strike="noStrike">
                <a:solidFill>
                  <a:srgbClr val="000000"/>
                </a:solidFill>
                <a:latin typeface="Avenir Next"/>
                <a:ea typeface="Avenir Next"/>
              </a:rPr>
              <a:t>Functions</a:t>
            </a:r>
            <a:endParaRPr b="0" lang="en-US" sz="3600" spc="-1" strike="noStrike">
              <a:solidFill>
                <a:srgbClr val="000000"/>
              </a:solidFill>
              <a:latin typeface="Calibri Light"/>
            </a:endParaRPr>
          </a:p>
        </p:txBody>
      </p:sp>
      <p:sp>
        <p:nvSpPr>
          <p:cNvPr id="410" name="TextShape 2"/>
          <p:cNvSpPr txBox="1"/>
          <p:nvPr/>
        </p:nvSpPr>
        <p:spPr>
          <a:xfrm>
            <a:off x="6553080" y="6356520"/>
            <a:ext cx="2133360" cy="364680"/>
          </a:xfrm>
          <a:prstGeom prst="rect">
            <a:avLst/>
          </a:prstGeom>
          <a:noFill/>
          <a:ln>
            <a:noFill/>
          </a:ln>
        </p:spPr>
        <p:txBody>
          <a:bodyPr anchor="ctr"/>
          <a:p>
            <a:pPr algn="r">
              <a:lnSpc>
                <a:spcPct val="100000"/>
              </a:lnSpc>
            </a:pPr>
            <a:fld id="{10B4F558-8750-40C2-9F3B-FF3532C63D6F}"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11" name="CustomShape 3"/>
          <p:cNvSpPr/>
          <p:nvPr/>
        </p:nvSpPr>
        <p:spPr>
          <a:xfrm>
            <a:off x="0" y="936720"/>
            <a:ext cx="7723440" cy="5920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arraySize = 5; </a:t>
            </a:r>
            <a:r>
              <a:rPr b="0" lang="en-GB" sz="1600" spc="-1" strike="noStrike">
                <a:solidFill>
                  <a:srgbClr val="808080"/>
                </a:solidFill>
                <a:latin typeface="Consolas"/>
                <a:ea typeface="Consolas"/>
              </a:rPr>
              <a:t>// size of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int a[ arraySize ] = { 0, 1, 2, 3, 4 }; </a:t>
            </a:r>
            <a:r>
              <a:rPr b="0" lang="en-GB" sz="1600" spc="-1" strike="noStrike">
                <a:solidFill>
                  <a:srgbClr val="808080"/>
                </a:solidFill>
                <a:latin typeface="Consolas"/>
                <a:ea typeface="Consolas"/>
              </a:rPr>
              <a:t>// initialize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"Effects of passing entire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"\nThe values of the original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original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i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pass array a to modifyArray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modifyArray( a, arraySize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"The values of the modified array are:\n";</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output modified array elements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arraySize;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setw( 3 ) &lt;&lt; a[ j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12" name="CustomShape 4"/>
          <p:cNvSpPr/>
          <p:nvPr/>
        </p:nvSpPr>
        <p:spPr>
          <a:xfrm>
            <a:off x="4920480" y="5825160"/>
            <a:ext cx="3950280" cy="5770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See definition of modifyArray on the next slide</a:t>
            </a:r>
            <a:endParaRPr b="0" lang="en-GB" sz="1600" spc="-1" strike="noStrike">
              <a:latin typeface="Arial"/>
            </a:endParaRPr>
          </a:p>
        </p:txBody>
      </p:sp>
    </p:spTree>
  </p:cSld>
  <p:timing>
    <p:tnLst>
      <p:par>
        <p:cTn id="341" dur="indefinite" restart="never" nodeType="tmRoot">
          <p:childTnLst>
            <p:seq>
              <p:cTn id="342" dur="indefinite" nodeType="mainSeq">
                <p:childTnLst>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0"/>
                                          </p:stCondLst>
                                        </p:cTn>
                                        <p:tgtEl>
                                          <p:spTgt spid="411">
                                            <p:txEl>
                                              <p:pRg st="5" end="5"/>
                                            </p:txEl>
                                          </p:spTgt>
                                        </p:tgtEl>
                                        <p:attrNameLst>
                                          <p:attrName>style.visibility</p:attrName>
                                        </p:attrNameLst>
                                      </p:cBhvr>
                                      <p:to>
                                        <p:strVal val="visible"/>
                                      </p:to>
                                    </p:set>
                                  </p:childTnLst>
                                </p:cTn>
                              </p:par>
                              <p:par>
                                <p:cTn id="347" nodeType="withEffect" fill="hold" presetClass="entr" presetID="1">
                                  <p:stCondLst>
                                    <p:cond delay="0"/>
                                  </p:stCondLst>
                                  <p:childTnLst>
                                    <p:set>
                                      <p:cBhvr>
                                        <p:cTn id="348" dur="1" fill="hold">
                                          <p:stCondLst>
                                            <p:cond delay="0"/>
                                          </p:stCondLst>
                                        </p:cTn>
                                        <p:tgtEl>
                                          <p:spTgt spid="411">
                                            <p:txEl>
                                              <p:pRg st="6" end="6"/>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411">
                                            <p:txEl>
                                              <p:pRg st="8" end="8"/>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411">
                                            <p:txEl>
                                              <p:pRg st="9" end="9"/>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411">
                                            <p:txEl>
                                              <p:pRg st="10" end="10"/>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411">
                                            <p:txEl>
                                              <p:pRg st="12" end="12"/>
                                            </p:txEl>
                                          </p:spTgt>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1">
                                  <p:stCondLst>
                                    <p:cond delay="0"/>
                                  </p:stCondLst>
                                  <p:childTnLst>
                                    <p:set>
                                      <p:cBhvr>
                                        <p:cTn id="360" dur="1" fill="hold">
                                          <p:stCondLst>
                                            <p:cond delay="0"/>
                                          </p:stCondLst>
                                        </p:cTn>
                                        <p:tgtEl>
                                          <p:spTgt spid="411">
                                            <p:txEl>
                                              <p:pRg st="14" end="14"/>
                                            </p:txEl>
                                          </p:spTgt>
                                        </p:tgtEl>
                                        <p:attrNameLst>
                                          <p:attrName>style.visibility</p:attrName>
                                        </p:attrNameLst>
                                      </p:cBhvr>
                                      <p:to>
                                        <p:strVal val="visible"/>
                                      </p:to>
                                    </p:set>
                                  </p:childTnLst>
                                </p:cTn>
                              </p:par>
                              <p:par>
                                <p:cTn id="361" nodeType="withEffect" fill="hold" presetClass="entr" presetID="1">
                                  <p:stCondLst>
                                    <p:cond delay="0"/>
                                  </p:stCondLst>
                                  <p:childTnLst>
                                    <p:set>
                                      <p:cBhvr>
                                        <p:cTn id="362" dur="1" fill="hold">
                                          <p:stCondLst>
                                            <p:cond delay="0"/>
                                          </p:stCondLst>
                                        </p:cTn>
                                        <p:tgtEl>
                                          <p:spTgt spid="411">
                                            <p:txEl>
                                              <p:pRg st="15" end="15"/>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411">
                                            <p:txEl>
                                              <p:pRg st="16" end="16"/>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411">
                                            <p:txEl>
                                              <p:pRg st="18" end="18"/>
                                            </p:txEl>
                                          </p:spTgt>
                                        </p:tgtEl>
                                        <p:attrNameLst>
                                          <p:attrName>style.visibility</p:attrName>
                                        </p:attrNameLst>
                                      </p:cBhvr>
                                      <p:to>
                                        <p:strVal val="visible"/>
                                      </p:to>
                                    </p:set>
                                  </p:childTnLst>
                                </p:cTn>
                              </p:par>
                              <p:par>
                                <p:cTn id="369" nodeType="withEffect" fill="hold" presetClass="entr" presetID="1">
                                  <p:stCondLst>
                                    <p:cond delay="0"/>
                                  </p:stCondLst>
                                  <p:childTnLst>
                                    <p:set>
                                      <p:cBhvr>
                                        <p:cTn id="370" dur="1" fill="hold">
                                          <p:stCondLst>
                                            <p:cond delay="0"/>
                                          </p:stCondLst>
                                        </p:cTn>
                                        <p:tgtEl>
                                          <p:spTgt spid="411">
                                            <p:txEl>
                                              <p:pRg st="19" end="19"/>
                                            </p:txEl>
                                          </p:spTgt>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411">
                                            <p:txEl>
                                              <p:pRg st="20" end="20"/>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411">
                                            <p:txEl>
                                              <p:pRg st="22" end="22"/>
                                            </p:txEl>
                                          </p:spTgt>
                                        </p:tgtEl>
                                        <p:attrNameLst>
                                          <p:attrName>style.visibility</p:attrName>
                                        </p:attrNameLst>
                                      </p:cBhvr>
                                      <p:to>
                                        <p:strVal val="visible"/>
                                      </p:to>
                                    </p:set>
                                  </p:childTnLst>
                                </p:cTn>
                              </p:par>
                              <p:par>
                                <p:cTn id="375" nodeType="withEffect" fill="hold" presetClass="entr" presetID="1">
                                  <p:stCondLst>
                                    <p:cond delay="0"/>
                                  </p:stCondLst>
                                  <p:childTnLst>
                                    <p:set>
                                      <p:cBhvr>
                                        <p:cTn id="376"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TextShape 1"/>
          <p:cNvSpPr txBox="1"/>
          <p:nvPr/>
        </p:nvSpPr>
        <p:spPr>
          <a:xfrm>
            <a:off x="286560" y="213120"/>
            <a:ext cx="8584200" cy="931680"/>
          </a:xfrm>
          <a:prstGeom prst="rect">
            <a:avLst/>
          </a:prstGeom>
          <a:noFill/>
          <a:ln>
            <a:noFill/>
          </a:ln>
        </p:spPr>
        <p:txBody>
          <a:bodyPr>
            <a:normAutofit/>
          </a:bodyPr>
          <a:p>
            <a:pPr>
              <a:lnSpc>
                <a:spcPct val="100000"/>
              </a:lnSpc>
            </a:pPr>
            <a:r>
              <a:rPr b="0" lang="en-US" sz="2400" spc="-1" strike="noStrike">
                <a:solidFill>
                  <a:srgbClr val="000000"/>
                </a:solidFill>
                <a:latin typeface="Avenir Next"/>
                <a:ea typeface="Avenir Next"/>
              </a:rPr>
              <a:t>Passing </a:t>
            </a:r>
            <a:r>
              <a:rPr b="0" lang="en-US" sz="3600" spc="-1" strike="noStrike">
                <a:solidFill>
                  <a:srgbClr val="000000"/>
                </a:solidFill>
                <a:latin typeface="Avenir Next"/>
                <a:ea typeface="Avenir Next"/>
              </a:rPr>
              <a:t>Arrays </a:t>
            </a:r>
            <a:r>
              <a:rPr b="0" lang="en-US" sz="2400" spc="-1" strike="noStrike">
                <a:solidFill>
                  <a:srgbClr val="000000"/>
                </a:solidFill>
                <a:latin typeface="Avenir Next"/>
                <a:ea typeface="Avenir Next"/>
              </a:rPr>
              <a:t>to </a:t>
            </a:r>
            <a:r>
              <a:rPr b="0" lang="en-US" sz="3600" spc="-1" strike="noStrike">
                <a:solidFill>
                  <a:srgbClr val="000000"/>
                </a:solidFill>
                <a:latin typeface="Avenir Next"/>
                <a:ea typeface="Avenir Next"/>
              </a:rPr>
              <a:t>Functions</a:t>
            </a:r>
            <a:endParaRPr b="0" lang="en-US" sz="3600" spc="-1" strike="noStrike">
              <a:solidFill>
                <a:srgbClr val="000000"/>
              </a:solidFill>
              <a:latin typeface="Calibri Light"/>
            </a:endParaRPr>
          </a:p>
        </p:txBody>
      </p:sp>
      <p:sp>
        <p:nvSpPr>
          <p:cNvPr id="414" name="TextShape 2"/>
          <p:cNvSpPr txBox="1"/>
          <p:nvPr/>
        </p:nvSpPr>
        <p:spPr>
          <a:xfrm>
            <a:off x="6553080" y="6356520"/>
            <a:ext cx="2133360" cy="364680"/>
          </a:xfrm>
          <a:prstGeom prst="rect">
            <a:avLst/>
          </a:prstGeom>
          <a:noFill/>
          <a:ln>
            <a:noFill/>
          </a:ln>
        </p:spPr>
        <p:txBody>
          <a:bodyPr anchor="ctr"/>
          <a:p>
            <a:pPr algn="r">
              <a:lnSpc>
                <a:spcPct val="100000"/>
              </a:lnSpc>
            </a:pPr>
            <a:fld id="{2936E99D-8924-42AF-8BB7-FE852D21DA3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415" name="CustomShape 3"/>
          <p:cNvSpPr/>
          <p:nvPr/>
        </p:nvSpPr>
        <p:spPr>
          <a:xfrm>
            <a:off x="1594800" y="1166040"/>
            <a:ext cx="5403960" cy="2512080"/>
          </a:xfrm>
          <a:prstGeom prst="rect">
            <a:avLst/>
          </a:prstGeom>
          <a:solidFill>
            <a:schemeClr val="accent5">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in function modifyArray, "b" points to the </a:t>
            </a:r>
            <a:endParaRPr b="0" lang="en-GB" sz="1600" spc="-1" strike="noStrike">
              <a:latin typeface="Arial"/>
            </a:endParaRPr>
          </a:p>
          <a:p>
            <a:pPr>
              <a:lnSpc>
                <a:spcPct val="100000"/>
              </a:lnSpc>
            </a:pPr>
            <a:r>
              <a:rPr b="0" lang="en-GB" sz="1600" spc="-1" strike="noStrike">
                <a:solidFill>
                  <a:srgbClr val="808080"/>
                </a:solidFill>
                <a:latin typeface="Consolas"/>
                <a:ea typeface="Consolas"/>
              </a:rPr>
              <a:t>// original array "a" in memory</a:t>
            </a:r>
            <a:endParaRPr b="0" lang="en-GB" sz="1600" spc="-1" strike="noStrike">
              <a:latin typeface="Arial"/>
            </a:endParaRPr>
          </a:p>
          <a:p>
            <a:pPr>
              <a:lnSpc>
                <a:spcPct val="100000"/>
              </a:lnSpc>
            </a:pPr>
            <a:r>
              <a:rPr b="1" lang="en-GB" sz="1600" spc="-1" strike="noStrike">
                <a:solidFill>
                  <a:srgbClr val="e46c0a"/>
                </a:solidFill>
                <a:latin typeface="Consolas"/>
                <a:ea typeface="Consolas"/>
              </a:rPr>
              <a:t>void modifyArray( int b[], int sizeOfArray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multiply each array element by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k = 0; k &lt; sizeOfArray; ++k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b[ k ] *= 2;</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16" name="CustomShape 4"/>
          <p:cNvSpPr/>
          <p:nvPr/>
        </p:nvSpPr>
        <p:spPr>
          <a:xfrm>
            <a:off x="6643800" y="5212080"/>
            <a:ext cx="1610640" cy="333720"/>
          </a:xfrm>
          <a:prstGeom prst="rect">
            <a:avLst/>
          </a:prstGeom>
          <a:noFill/>
          <a:ln>
            <a:noFill/>
          </a:ln>
        </p:spPr>
        <p:style>
          <a:lnRef idx="0"/>
          <a:fillRef idx="0"/>
          <a:effectRef idx="0"/>
          <a:fontRef idx="minor"/>
        </p:style>
        <p:txBody>
          <a:bodyPr wrap="none" lIns="90000" rIns="90000" tIns="45000" bIns="45000"/>
          <a:p>
            <a:pPr>
              <a:lnSpc>
                <a:spcPct val="100000"/>
              </a:lnSpc>
            </a:pPr>
            <a:r>
              <a:rPr b="0" i="1" lang="en-GB" sz="1600" spc="-1" strike="noStrike">
                <a:solidFill>
                  <a:srgbClr val="000000"/>
                </a:solidFill>
                <a:latin typeface="Chalkduster"/>
              </a:rPr>
              <a:t>Screen output</a:t>
            </a:r>
            <a:endParaRPr b="0" lang="en-GB" sz="1600" spc="-1" strike="noStrike">
              <a:latin typeface="Arial"/>
            </a:endParaRPr>
          </a:p>
        </p:txBody>
      </p:sp>
      <p:sp>
        <p:nvSpPr>
          <p:cNvPr id="417" name="CustomShape 5"/>
          <p:cNvSpPr/>
          <p:nvPr/>
        </p:nvSpPr>
        <p:spPr>
          <a:xfrm>
            <a:off x="1594800" y="4073400"/>
            <a:ext cx="5082480" cy="2009880"/>
          </a:xfrm>
          <a:prstGeom prst="rect">
            <a:avLst/>
          </a:prstGeom>
          <a:solidFill>
            <a:schemeClr val="bg1">
              <a:lumMod val="95000"/>
            </a:schemeClr>
          </a:solidFill>
          <a:ln>
            <a:solidFill>
              <a:schemeClr val="tx1"/>
            </a:solid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Effects of passing entire array:</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original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0  1  2  3  4</a:t>
            </a:r>
            <a:endParaRPr b="0" lang="en-GB" sz="1800" spc="-1" strike="noStrike">
              <a:latin typeface="Arial"/>
            </a:endParaRPr>
          </a:p>
          <a:p>
            <a:pPr>
              <a:lnSpc>
                <a:spcPct val="100000"/>
              </a:lnSpc>
            </a:pPr>
            <a:r>
              <a:rPr b="0" lang="en-GB" sz="1800" spc="-1" strike="noStrike">
                <a:solidFill>
                  <a:srgbClr val="000000"/>
                </a:solidFill>
                <a:latin typeface="Consolas"/>
                <a:ea typeface="Consolas"/>
              </a:rPr>
              <a:t>The values of the modified array are:</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0  2  4  6  8</a:t>
            </a:r>
            <a:endParaRPr b="0" lang="en-GB" sz="1800" spc="-1" strike="noStrike">
              <a:latin typeface="Arial"/>
            </a:endParaRPr>
          </a:p>
        </p:txBody>
      </p:sp>
      <p:sp>
        <p:nvSpPr>
          <p:cNvPr id="418" name="CustomShape 6"/>
          <p:cNvSpPr/>
          <p:nvPr/>
        </p:nvSpPr>
        <p:spPr>
          <a:xfrm>
            <a:off x="1594800" y="5892480"/>
            <a:ext cx="634356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e46c0a"/>
                </a:solidFill>
                <a:latin typeface="Avenir Next Condensed"/>
                <a:ea typeface="Avenir Next Condensed"/>
              </a:rPr>
              <a:t>* Note that the values of the array elements </a:t>
            </a:r>
            <a:r>
              <a:rPr b="1" lang="en-GB" sz="1800" spc="-1" strike="noStrike">
                <a:solidFill>
                  <a:srgbClr val="e46c0a"/>
                </a:solidFill>
                <a:latin typeface="Avenir Next Condensed"/>
                <a:ea typeface="Avenir Next Condensed"/>
              </a:rPr>
              <a:t>are modified </a:t>
            </a:r>
            <a:r>
              <a:rPr b="0" lang="en-GB" sz="1800" spc="-1" strike="noStrike">
                <a:solidFill>
                  <a:srgbClr val="e46c0a"/>
                </a:solidFill>
                <a:latin typeface="Avenir Next Condensed"/>
                <a:ea typeface="Avenir Next Condensed"/>
              </a:rPr>
              <a:t>by the function, which is of a similar effect as pass-by-reference</a:t>
            </a:r>
            <a:endParaRPr b="0" lang="en-GB" sz="18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417">
                                            <p:txEl>
                                              <p:pRg st="3" end="3"/>
                                            </p:txEl>
                                          </p:spTgt>
                                        </p:tgtEl>
                                        <p:attrNameLst>
                                          <p:attrName>style.visibility</p:attrName>
                                        </p:attrNameLst>
                                      </p:cBhvr>
                                      <p:to>
                                        <p:strVal val="visible"/>
                                      </p:to>
                                    </p:set>
                                  </p:childTnLst>
                                </p:cTn>
                              </p:par>
                              <p:par>
                                <p:cTn id="383" nodeType="withEffect" fill="hold" presetClass="entr" presetID="1">
                                  <p:stCondLst>
                                    <p:cond delay="0"/>
                                  </p:stCondLst>
                                  <p:childTnLst>
                                    <p:set>
                                      <p:cBhvr>
                                        <p:cTn id="384" dur="1" fill="hold">
                                          <p:stCondLst>
                                            <p:cond delay="0"/>
                                          </p:stCondLst>
                                        </p:cTn>
                                        <p:tgtEl>
                                          <p:spTgt spid="417">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Searching an </a:t>
            </a:r>
            <a:r>
              <a:rPr b="0" lang="en-US" sz="4400" spc="-1" strike="noStrike">
                <a:solidFill>
                  <a:srgbClr val="000000"/>
                </a:solidFill>
                <a:latin typeface="Avenir Next"/>
                <a:ea typeface="Avenir Next"/>
              </a:rPr>
              <a:t>Array</a:t>
            </a:r>
            <a:endParaRPr b="0" lang="en-US" sz="4400" spc="-1" strike="noStrike">
              <a:solidFill>
                <a:srgbClr val="000000"/>
              </a:solidFill>
              <a:latin typeface="Calibri Light"/>
            </a:endParaRPr>
          </a:p>
        </p:txBody>
      </p:sp>
      <p:sp>
        <p:nvSpPr>
          <p:cNvPr id="420" name="TextShape 2"/>
          <p:cNvSpPr txBox="1"/>
          <p:nvPr/>
        </p:nvSpPr>
        <p:spPr>
          <a:xfrm>
            <a:off x="457200" y="1417680"/>
            <a:ext cx="8229240" cy="47080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common programming task is to </a:t>
            </a:r>
            <a:r>
              <a:rPr b="0" lang="en-US" sz="2800" spc="-1" strike="noStrike">
                <a:solidFill>
                  <a:srgbClr val="e46c0a"/>
                </a:solidFill>
                <a:latin typeface="Calibri Light"/>
                <a:ea typeface="Calibri Light"/>
              </a:rPr>
              <a:t>search</a:t>
            </a:r>
            <a:r>
              <a:rPr b="0" lang="en-US" sz="2800" spc="-1" strike="noStrike">
                <a:solidFill>
                  <a:srgbClr val="000000"/>
                </a:solidFill>
                <a:latin typeface="Calibri Light"/>
                <a:ea typeface="Calibri Light"/>
              </a:rPr>
              <a:t> an array for a given value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Where is the item “78”?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Where is the item “100”?</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If the value is </a:t>
            </a:r>
            <a:r>
              <a:rPr b="0" lang="en-US" sz="2800" spc="-1" strike="noStrike">
                <a:solidFill>
                  <a:srgbClr val="e46c0a"/>
                </a:solidFill>
                <a:latin typeface="Calibri Light"/>
                <a:ea typeface="Calibri Light"/>
              </a:rPr>
              <a:t>found</a:t>
            </a:r>
            <a:r>
              <a:rPr b="0" lang="en-US" sz="2800" spc="-1" strike="noStrike">
                <a:solidFill>
                  <a:srgbClr val="000000"/>
                </a:solidFill>
                <a:latin typeface="Calibri Light"/>
                <a:ea typeface="Calibri Light"/>
              </a:rPr>
              <a:t>, the </a:t>
            </a:r>
            <a:r>
              <a:rPr b="0" lang="en-US" sz="2800" spc="-1" strike="noStrike">
                <a:solidFill>
                  <a:srgbClr val="31859c"/>
                </a:solidFill>
                <a:latin typeface="Calibri Light"/>
                <a:ea typeface="Calibri Light"/>
              </a:rPr>
              <a:t>index</a:t>
            </a:r>
            <a:r>
              <a:rPr b="0" lang="en-US" sz="2800" spc="-1" strike="noStrike">
                <a:solidFill>
                  <a:srgbClr val="000000"/>
                </a:solidFill>
                <a:latin typeface="Calibri Light"/>
                <a:ea typeface="Calibri Light"/>
              </a:rPr>
              <a:t> of the array element containing the value is returned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If the value is </a:t>
            </a:r>
            <a:r>
              <a:rPr b="0" lang="en-US" sz="2800" spc="-1" strike="noStrike">
                <a:solidFill>
                  <a:srgbClr val="e46c0a"/>
                </a:solidFill>
                <a:latin typeface="Calibri Light"/>
                <a:ea typeface="Calibri Light"/>
              </a:rPr>
              <a:t>not found</a:t>
            </a:r>
            <a:r>
              <a:rPr b="0" lang="en-US" sz="2800" spc="-1" strike="noStrike">
                <a:solidFill>
                  <a:srgbClr val="000000"/>
                </a:solidFill>
                <a:latin typeface="Calibri Light"/>
                <a:ea typeface="Calibri Light"/>
              </a:rPr>
              <a:t>, </a:t>
            </a:r>
            <a:r>
              <a:rPr b="0" lang="en-US" sz="2800" spc="-1" strike="noStrike">
                <a:solidFill>
                  <a:srgbClr val="31859c"/>
                </a:solidFill>
                <a:latin typeface="Symbol"/>
                <a:ea typeface="Calibri Light"/>
              </a:rPr>
              <a:t></a:t>
            </a:r>
            <a:r>
              <a:rPr b="0" lang="en-US" sz="2800" spc="-1" strike="noStrike">
                <a:solidFill>
                  <a:srgbClr val="31859c"/>
                </a:solidFill>
                <a:latin typeface="Calibri Light"/>
                <a:ea typeface="Calibri Light"/>
              </a:rPr>
              <a:t>1</a:t>
            </a:r>
            <a:r>
              <a:rPr b="0" lang="en-US" sz="2800" spc="-1" strike="noStrike">
                <a:solidFill>
                  <a:srgbClr val="000000"/>
                </a:solidFill>
                <a:latin typeface="Calibri Light"/>
                <a:ea typeface="Calibri Light"/>
              </a:rPr>
              <a:t> is returned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421" name="Table 3"/>
          <p:cNvGraphicFramePr/>
          <p:nvPr/>
        </p:nvGraphicFramePr>
        <p:xfrm>
          <a:off x="824040" y="2623680"/>
          <a:ext cx="7550280" cy="6804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tIns="52200" bIns="52200" anchor="ctr"/>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22" name="CustomShape 4"/>
          <p:cNvSpPr/>
          <p:nvPr/>
        </p:nvSpPr>
        <p:spPr>
          <a:xfrm>
            <a:off x="88128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a[ 0 ]</a:t>
            </a:r>
            <a:endParaRPr b="0" lang="en-GB" sz="1800" spc="-1" strike="noStrike">
              <a:latin typeface="Arial"/>
            </a:endParaRPr>
          </a:p>
        </p:txBody>
      </p:sp>
      <p:sp>
        <p:nvSpPr>
          <p:cNvPr id="423" name="CustomShape 5"/>
          <p:cNvSpPr/>
          <p:nvPr/>
        </p:nvSpPr>
        <p:spPr>
          <a:xfrm>
            <a:off x="170964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a[ 1 ]</a:t>
            </a:r>
            <a:endParaRPr b="0" lang="en-GB" sz="1800" spc="-1" strike="noStrike">
              <a:latin typeface="Arial"/>
            </a:endParaRPr>
          </a:p>
        </p:txBody>
      </p:sp>
      <p:sp>
        <p:nvSpPr>
          <p:cNvPr id="424" name="CustomShape 6"/>
          <p:cNvSpPr/>
          <p:nvPr/>
        </p:nvSpPr>
        <p:spPr>
          <a:xfrm>
            <a:off x="259092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a[ 2 ]</a:t>
            </a:r>
            <a:endParaRPr b="0" lang="en-GB" sz="1800" spc="-1" strike="noStrike">
              <a:latin typeface="Arial"/>
            </a:endParaRPr>
          </a:p>
        </p:txBody>
      </p:sp>
      <p:sp>
        <p:nvSpPr>
          <p:cNvPr id="425" name="CustomShape 7"/>
          <p:cNvSpPr/>
          <p:nvPr/>
        </p:nvSpPr>
        <p:spPr>
          <a:xfrm>
            <a:off x="341964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a[ 3 ]</a:t>
            </a:r>
            <a:endParaRPr b="0" lang="en-GB" sz="1800" spc="-1" strike="noStrike">
              <a:latin typeface="Arial"/>
            </a:endParaRPr>
          </a:p>
        </p:txBody>
      </p:sp>
      <p:sp>
        <p:nvSpPr>
          <p:cNvPr id="426" name="CustomShape 8"/>
          <p:cNvSpPr/>
          <p:nvPr/>
        </p:nvSpPr>
        <p:spPr>
          <a:xfrm>
            <a:off x="424800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a[ 4 ]</a:t>
            </a:r>
            <a:endParaRPr b="0" lang="en-GB" sz="1800" spc="-1" strike="noStrike">
              <a:latin typeface="Arial"/>
            </a:endParaRPr>
          </a:p>
        </p:txBody>
      </p:sp>
      <p:sp>
        <p:nvSpPr>
          <p:cNvPr id="427" name="CustomShape 9"/>
          <p:cNvSpPr/>
          <p:nvPr/>
        </p:nvSpPr>
        <p:spPr>
          <a:xfrm>
            <a:off x="507636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a[ 5 ]</a:t>
            </a:r>
            <a:endParaRPr b="0" lang="en-GB" sz="1800" spc="-1" strike="noStrike">
              <a:latin typeface="Arial"/>
            </a:endParaRPr>
          </a:p>
        </p:txBody>
      </p:sp>
      <p:sp>
        <p:nvSpPr>
          <p:cNvPr id="428" name="CustomShape 10"/>
          <p:cNvSpPr/>
          <p:nvPr/>
        </p:nvSpPr>
        <p:spPr>
          <a:xfrm>
            <a:off x="590508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a[ 6 ]</a:t>
            </a:r>
            <a:endParaRPr b="0" lang="en-GB" sz="1800" spc="-1" strike="noStrike">
              <a:latin typeface="Arial"/>
            </a:endParaRPr>
          </a:p>
        </p:txBody>
      </p:sp>
      <p:sp>
        <p:nvSpPr>
          <p:cNvPr id="429" name="CustomShape 11"/>
          <p:cNvSpPr/>
          <p:nvPr/>
        </p:nvSpPr>
        <p:spPr>
          <a:xfrm>
            <a:off x="673344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a[ 7 ]</a:t>
            </a:r>
            <a:endParaRPr b="0" lang="en-GB" sz="1800" spc="-1" strike="noStrike">
              <a:latin typeface="Arial"/>
            </a:endParaRPr>
          </a:p>
        </p:txBody>
      </p:sp>
      <p:sp>
        <p:nvSpPr>
          <p:cNvPr id="430" name="CustomShape 12"/>
          <p:cNvSpPr/>
          <p:nvPr/>
        </p:nvSpPr>
        <p:spPr>
          <a:xfrm>
            <a:off x="7561800" y="230508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a[ 8 ]</a:t>
            </a:r>
            <a:endParaRPr b="0" lang="en-GB" sz="1800" spc="-1" strike="noStrike">
              <a:latin typeface="Arial"/>
            </a:endParaRPr>
          </a:p>
        </p:txBody>
      </p:sp>
      <p:sp>
        <p:nvSpPr>
          <p:cNvPr id="431" name="CustomShape 13"/>
          <p:cNvSpPr/>
          <p:nvPr/>
        </p:nvSpPr>
        <p:spPr>
          <a:xfrm>
            <a:off x="4404240" y="3686760"/>
            <a:ext cx="17251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At index 7</a:t>
            </a:r>
            <a:endParaRPr b="0" lang="en-GB" sz="2400" spc="-1" strike="noStrike">
              <a:latin typeface="Arial"/>
            </a:endParaRPr>
          </a:p>
        </p:txBody>
      </p:sp>
      <p:sp>
        <p:nvSpPr>
          <p:cNvPr id="432" name="CustomShape 14"/>
          <p:cNvSpPr/>
          <p:nvPr/>
        </p:nvSpPr>
        <p:spPr>
          <a:xfrm>
            <a:off x="4520160" y="4136400"/>
            <a:ext cx="16837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Not found</a:t>
            </a:r>
            <a:endParaRPr b="0" lang="en-GB" sz="2400" spc="-1" strike="noStrike">
              <a:latin typeface="Arial"/>
            </a:endParaRPr>
          </a:p>
        </p:txBody>
      </p:sp>
      <p:sp>
        <p:nvSpPr>
          <p:cNvPr id="433" name="TextShape 15"/>
          <p:cNvSpPr txBox="1"/>
          <p:nvPr/>
        </p:nvSpPr>
        <p:spPr>
          <a:xfrm>
            <a:off x="6553080" y="6356520"/>
            <a:ext cx="2133360" cy="364680"/>
          </a:xfrm>
          <a:prstGeom prst="rect">
            <a:avLst/>
          </a:prstGeom>
          <a:noFill/>
          <a:ln>
            <a:noFill/>
          </a:ln>
        </p:spPr>
        <p:txBody>
          <a:bodyPr anchor="ctr"/>
          <a:p>
            <a:pPr algn="r">
              <a:lnSpc>
                <a:spcPct val="100000"/>
              </a:lnSpc>
            </a:pPr>
            <a:fld id="{B6A67BAE-BCCA-4061-944C-4ABC760AC46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385" dur="indefinite" restart="never" nodeType="tmRoot">
          <p:childTnLst>
            <p:seq>
              <p:cTn id="386" dur="indefinite" nodeType="mainSeq">
                <p:childTnLst>
                  <p:par>
                    <p:cTn id="387" fill="hold">
                      <p:stCondLst>
                        <p:cond delay="indefinite"/>
                      </p:stCondLst>
                      <p:childTnLst>
                        <p:par>
                          <p:cTn id="388" fill="hold">
                            <p:stCondLst>
                              <p:cond delay="0"/>
                            </p:stCondLst>
                            <p:childTnLst>
                              <p:par>
                                <p:cTn id="389" nodeType="clickEffect" fill="hold" presetClass="entr" presetID="1">
                                  <p:stCondLst>
                                    <p:cond delay="0"/>
                                  </p:stCondLst>
                                  <p:childTnLst>
                                    <p:set>
                                      <p:cBhvr>
                                        <p:cTn id="390" dur="1" fill="hold">
                                          <p:stCondLst>
                                            <p:cond delay="0"/>
                                          </p:stCondLst>
                                        </p:cTn>
                                        <p:tgtEl>
                                          <p:spTgt spid="420">
                                            <p:txEl>
                                              <p:pRg st="4" end="4"/>
                                            </p:txEl>
                                          </p:spTgt>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431"/>
                                        </p:tgtEl>
                                        <p:attrNameLst>
                                          <p:attrName>style.visibility</p:attrName>
                                        </p:attrNameLst>
                                      </p:cBhvr>
                                      <p:to>
                                        <p:strVal val="visible"/>
                                      </p:to>
                                    </p:se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1">
                                  <p:stCondLst>
                                    <p:cond delay="0"/>
                                  </p:stCondLst>
                                  <p:childTnLst>
                                    <p:set>
                                      <p:cBhvr>
                                        <p:cTn id="398" dur="1" fill="hold">
                                          <p:stCondLst>
                                            <p:cond delay="0"/>
                                          </p:stCondLst>
                                        </p:cTn>
                                        <p:tgtEl>
                                          <p:spTgt spid="420">
                                            <p:txEl>
                                              <p:pRg st="5" end="5"/>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432"/>
                                        </p:tgtEl>
                                        <p:attrNameLst>
                                          <p:attrName>style.visibility</p:attrName>
                                        </p:attrNameLst>
                                      </p:cBhvr>
                                      <p:to>
                                        <p:strVal val="visible"/>
                                      </p:to>
                                    </p:se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
                                  <p:stCondLst>
                                    <p:cond delay="0"/>
                                  </p:stCondLst>
                                  <p:childTnLst>
                                    <p:set>
                                      <p:cBhvr>
                                        <p:cTn id="406" dur="1" fill="hold">
                                          <p:stCondLst>
                                            <p:cond delay="0"/>
                                          </p:stCondLst>
                                        </p:cTn>
                                        <p:tgtEl>
                                          <p:spTgt spid="420">
                                            <p:txEl>
                                              <p:pRg st="6" end="6"/>
                                            </p:txEl>
                                          </p:spTgt>
                                        </p:tgtEl>
                                        <p:attrNameLst>
                                          <p:attrName>style.visibility</p:attrName>
                                        </p:attrNameLst>
                                      </p:cBhvr>
                                      <p:to>
                                        <p:strVal val="visible"/>
                                      </p:to>
                                    </p:se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1">
                                  <p:stCondLst>
                                    <p:cond delay="0"/>
                                  </p:stCondLst>
                                  <p:childTnLst>
                                    <p:set>
                                      <p:cBhvr>
                                        <p:cTn id="410" dur="1" fill="hold">
                                          <p:stCondLst>
                                            <p:cond delay="0"/>
                                          </p:stCondLst>
                                        </p:cTn>
                                        <p:tgtEl>
                                          <p:spTgt spid="420">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Linear Search</a:t>
            </a:r>
            <a:endParaRPr b="0" lang="en-US" sz="4400" spc="-1" strike="noStrike">
              <a:solidFill>
                <a:srgbClr val="000000"/>
              </a:solidFill>
              <a:latin typeface="Calibri Light"/>
            </a:endParaRPr>
          </a:p>
        </p:txBody>
      </p:sp>
      <p:sp>
        <p:nvSpPr>
          <p:cNvPr id="435" name="TextShape 2"/>
          <p:cNvSpPr txBox="1"/>
          <p:nvPr/>
        </p:nvSpPr>
        <p:spPr>
          <a:xfrm>
            <a:off x="457200" y="1600200"/>
            <a:ext cx="8229240" cy="37645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simplest method is to perform a </a:t>
            </a:r>
            <a:r>
              <a:rPr b="0" lang="en-US" sz="2800" spc="-1" strike="noStrike">
                <a:solidFill>
                  <a:srgbClr val="e46c0a"/>
                </a:solidFill>
                <a:latin typeface="Calibri Light"/>
                <a:ea typeface="Calibri Light"/>
              </a:rPr>
              <a:t>linear search</a:t>
            </a:r>
            <a:r>
              <a:rPr b="0" lang="en-US" sz="2800" spc="-1" strike="noStrike">
                <a:solidFill>
                  <a:srgbClr val="31859c"/>
                </a:solidFill>
                <a:latin typeface="Calibri Light"/>
                <a:ea typeface="Calibri Light"/>
              </a:rPr>
              <a:t> </a:t>
            </a:r>
            <a:r>
              <a:rPr b="0" lang="en-US" sz="2800" spc="-1" strike="noStrike">
                <a:solidFill>
                  <a:srgbClr val="000000"/>
                </a:solidFill>
                <a:latin typeface="Calibri Light"/>
                <a:ea typeface="Calibri Light"/>
              </a:rPr>
              <a:t>in which the array elements are examined sequentially </a:t>
            </a:r>
            <a:r>
              <a:rPr b="0" lang="en-US" sz="2800" spc="-1" strike="noStrike">
                <a:solidFill>
                  <a:srgbClr val="31859c"/>
                </a:solidFill>
                <a:latin typeface="Calibri Light"/>
                <a:ea typeface="Calibri Light"/>
              </a:rPr>
              <a:t>from first to last </a:t>
            </a:r>
            <a:endParaRPr b="0" lang="en-US" sz="2800" spc="-1" strike="noStrike">
              <a:solidFill>
                <a:srgbClr val="000000"/>
              </a:solidFill>
              <a:latin typeface="Calibri Light"/>
            </a:endParaRPr>
          </a:p>
        </p:txBody>
      </p:sp>
      <p:graphicFrame>
        <p:nvGraphicFramePr>
          <p:cNvPr id="436" name="Table 3"/>
          <p:cNvGraphicFramePr/>
          <p:nvPr/>
        </p:nvGraphicFramePr>
        <p:xfrm>
          <a:off x="824040" y="3132360"/>
          <a:ext cx="7550280" cy="6804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tIns="52200" bIns="52200" anchor="ctr"/>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23</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37" name="CustomShape 4"/>
          <p:cNvSpPr/>
          <p:nvPr/>
        </p:nvSpPr>
        <p:spPr>
          <a:xfrm>
            <a:off x="88128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a[ 0 ]</a:t>
            </a:r>
            <a:endParaRPr b="0" lang="en-GB" sz="1800" spc="-1" strike="noStrike">
              <a:latin typeface="Arial"/>
            </a:endParaRPr>
          </a:p>
        </p:txBody>
      </p:sp>
      <p:sp>
        <p:nvSpPr>
          <p:cNvPr id="438" name="CustomShape 5"/>
          <p:cNvSpPr/>
          <p:nvPr/>
        </p:nvSpPr>
        <p:spPr>
          <a:xfrm>
            <a:off x="170964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a[ 1 ]</a:t>
            </a:r>
            <a:endParaRPr b="0" lang="en-GB" sz="1800" spc="-1" strike="noStrike">
              <a:latin typeface="Arial"/>
            </a:endParaRPr>
          </a:p>
        </p:txBody>
      </p:sp>
      <p:sp>
        <p:nvSpPr>
          <p:cNvPr id="439" name="CustomShape 6"/>
          <p:cNvSpPr/>
          <p:nvPr/>
        </p:nvSpPr>
        <p:spPr>
          <a:xfrm>
            <a:off x="259092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a[ 2 ]</a:t>
            </a:r>
            <a:endParaRPr b="0" lang="en-GB" sz="1800" spc="-1" strike="noStrike">
              <a:latin typeface="Arial"/>
            </a:endParaRPr>
          </a:p>
        </p:txBody>
      </p:sp>
      <p:sp>
        <p:nvSpPr>
          <p:cNvPr id="440" name="CustomShape 7"/>
          <p:cNvSpPr/>
          <p:nvPr/>
        </p:nvSpPr>
        <p:spPr>
          <a:xfrm>
            <a:off x="341964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a[ 3 ]</a:t>
            </a:r>
            <a:endParaRPr b="0" lang="en-GB" sz="1800" spc="-1" strike="noStrike">
              <a:latin typeface="Arial"/>
            </a:endParaRPr>
          </a:p>
        </p:txBody>
      </p:sp>
      <p:sp>
        <p:nvSpPr>
          <p:cNvPr id="441" name="CustomShape 8"/>
          <p:cNvSpPr/>
          <p:nvPr/>
        </p:nvSpPr>
        <p:spPr>
          <a:xfrm>
            <a:off x="424800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a[ 4 ]</a:t>
            </a:r>
            <a:endParaRPr b="0" lang="en-GB" sz="1800" spc="-1" strike="noStrike">
              <a:latin typeface="Arial"/>
            </a:endParaRPr>
          </a:p>
        </p:txBody>
      </p:sp>
      <p:sp>
        <p:nvSpPr>
          <p:cNvPr id="442" name="CustomShape 9"/>
          <p:cNvSpPr/>
          <p:nvPr/>
        </p:nvSpPr>
        <p:spPr>
          <a:xfrm>
            <a:off x="507636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a[ 5 ]</a:t>
            </a:r>
            <a:endParaRPr b="0" lang="en-GB" sz="1800" spc="-1" strike="noStrike">
              <a:latin typeface="Arial"/>
            </a:endParaRPr>
          </a:p>
        </p:txBody>
      </p:sp>
      <p:sp>
        <p:nvSpPr>
          <p:cNvPr id="443" name="CustomShape 10"/>
          <p:cNvSpPr/>
          <p:nvPr/>
        </p:nvSpPr>
        <p:spPr>
          <a:xfrm>
            <a:off x="590508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a[ 6 ]</a:t>
            </a:r>
            <a:endParaRPr b="0" lang="en-GB" sz="1800" spc="-1" strike="noStrike">
              <a:latin typeface="Arial"/>
            </a:endParaRPr>
          </a:p>
        </p:txBody>
      </p:sp>
      <p:sp>
        <p:nvSpPr>
          <p:cNvPr id="444" name="CustomShape 11"/>
          <p:cNvSpPr/>
          <p:nvPr/>
        </p:nvSpPr>
        <p:spPr>
          <a:xfrm>
            <a:off x="673344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a[ 7 ]</a:t>
            </a:r>
            <a:endParaRPr b="0" lang="en-GB" sz="1800" spc="-1" strike="noStrike">
              <a:latin typeface="Arial"/>
            </a:endParaRPr>
          </a:p>
        </p:txBody>
      </p:sp>
      <p:sp>
        <p:nvSpPr>
          <p:cNvPr id="445" name="CustomShape 12"/>
          <p:cNvSpPr/>
          <p:nvPr/>
        </p:nvSpPr>
        <p:spPr>
          <a:xfrm>
            <a:off x="7561800" y="2813760"/>
            <a:ext cx="79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a[ 8 ]</a:t>
            </a:r>
            <a:endParaRPr b="0" lang="en-GB" sz="1800" spc="-1" strike="noStrike">
              <a:latin typeface="Arial"/>
            </a:endParaRPr>
          </a:p>
        </p:txBody>
      </p:sp>
      <p:sp>
        <p:nvSpPr>
          <p:cNvPr id="446" name="CustomShape 13"/>
          <p:cNvSpPr/>
          <p:nvPr/>
        </p:nvSpPr>
        <p:spPr>
          <a:xfrm>
            <a:off x="1122480" y="3867480"/>
            <a:ext cx="217080" cy="296640"/>
          </a:xfrm>
          <a:prstGeom prst="upArrow">
            <a:avLst>
              <a:gd name="adj1" fmla="val 50000"/>
              <a:gd name="adj2" fmla="val 50000"/>
            </a:avLst>
          </a:prstGeom>
          <a:gradFill rotWithShape="0">
            <a:gsLst>
              <a:gs pos="0">
                <a:srgbClr val="f2cbca"/>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7" name="CustomShape 14"/>
          <p:cNvSpPr/>
          <p:nvPr/>
        </p:nvSpPr>
        <p:spPr>
          <a:xfrm>
            <a:off x="7025400" y="3867480"/>
            <a:ext cx="217080" cy="29664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48" name="CustomShape 15"/>
          <p:cNvSpPr/>
          <p:nvPr/>
        </p:nvSpPr>
        <p:spPr>
          <a:xfrm>
            <a:off x="343440" y="4218840"/>
            <a:ext cx="352584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a:ea typeface="Avenir Next"/>
              </a:rPr>
              <a:t>Start from the first element, and move to the next one, until the target item (78) is found.</a:t>
            </a:r>
            <a:endParaRPr b="0" lang="en-GB" sz="1800" spc="-1" strike="noStrike">
              <a:latin typeface="Arial"/>
            </a:endParaRPr>
          </a:p>
        </p:txBody>
      </p:sp>
      <p:sp>
        <p:nvSpPr>
          <p:cNvPr id="449" name="CustomShape 16"/>
          <p:cNvSpPr/>
          <p:nvPr/>
        </p:nvSpPr>
        <p:spPr>
          <a:xfrm>
            <a:off x="6646320" y="4200840"/>
            <a:ext cx="969120" cy="364680"/>
          </a:xfrm>
          <a:prstGeom prst="rect">
            <a:avLst/>
          </a:prstGeom>
          <a:ln>
            <a:round/>
          </a:ln>
        </p:spPr>
        <p:style>
          <a:lnRef idx="2">
            <a:schemeClr val="accent2"/>
          </a:lnRef>
          <a:fillRef idx="1">
            <a:schemeClr val="lt1"/>
          </a:fillRef>
          <a:effectRef idx="0">
            <a:schemeClr val="accent2"/>
          </a:effectRef>
          <a:fontRef idx="minor"/>
        </p:style>
        <p:txBody>
          <a:bodyPr wrap="none" lIns="90000" rIns="90000" tIns="45000" bIns="45000"/>
          <a:p>
            <a:pPr>
              <a:lnSpc>
                <a:spcPct val="100000"/>
              </a:lnSpc>
            </a:pPr>
            <a:r>
              <a:rPr b="0" lang="en-GB" sz="1800" spc="-1" strike="noStrike">
                <a:solidFill>
                  <a:srgbClr val="e46c0a"/>
                </a:solidFill>
                <a:latin typeface="Calibri Light"/>
              </a:rPr>
              <a:t>Found!</a:t>
            </a:r>
            <a:endParaRPr b="0" lang="en-GB" sz="1800" spc="-1" strike="noStrike">
              <a:latin typeface="Arial"/>
            </a:endParaRPr>
          </a:p>
        </p:txBody>
      </p:sp>
      <p:sp>
        <p:nvSpPr>
          <p:cNvPr id="450" name="CustomShape 17"/>
          <p:cNvSpPr/>
          <p:nvPr/>
        </p:nvSpPr>
        <p:spPr>
          <a:xfrm>
            <a:off x="1965960" y="3867480"/>
            <a:ext cx="217080" cy="296640"/>
          </a:xfrm>
          <a:prstGeom prst="upArrow">
            <a:avLst>
              <a:gd name="adj1" fmla="val 50000"/>
              <a:gd name="adj2" fmla="val 50000"/>
            </a:avLst>
          </a:prstGeom>
          <a:gradFill rotWithShape="0">
            <a:gsLst>
              <a:gs pos="0">
                <a:srgbClr val="edb2b1"/>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51" name="CustomShape 18"/>
          <p:cNvSpPr/>
          <p:nvPr/>
        </p:nvSpPr>
        <p:spPr>
          <a:xfrm>
            <a:off x="2809080" y="3867480"/>
            <a:ext cx="217080" cy="296640"/>
          </a:xfrm>
          <a:prstGeom prst="upArrow">
            <a:avLst>
              <a:gd name="adj1" fmla="val 50000"/>
              <a:gd name="adj2" fmla="val 50000"/>
            </a:avLst>
          </a:prstGeom>
          <a:gradFill rotWithShape="0">
            <a:gsLst>
              <a:gs pos="0">
                <a:srgbClr val="e79b99"/>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52" name="CustomShape 19"/>
          <p:cNvSpPr/>
          <p:nvPr/>
        </p:nvSpPr>
        <p:spPr>
          <a:xfrm>
            <a:off x="3652560" y="3867480"/>
            <a:ext cx="217080" cy="29664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53" name="CustomShape 20"/>
          <p:cNvSpPr/>
          <p:nvPr/>
        </p:nvSpPr>
        <p:spPr>
          <a:xfrm>
            <a:off x="4495680" y="3867480"/>
            <a:ext cx="217080" cy="296640"/>
          </a:xfrm>
          <a:prstGeom prst="upArrow">
            <a:avLst>
              <a:gd name="adj1" fmla="val 50000"/>
              <a:gd name="adj2" fmla="val 50000"/>
            </a:avLst>
          </a:prstGeom>
          <a:gradFill rotWithShape="0">
            <a:gsLst>
              <a:gs pos="0">
                <a:srgbClr val="e07c7a"/>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54" name="CustomShape 21"/>
          <p:cNvSpPr/>
          <p:nvPr/>
        </p:nvSpPr>
        <p:spPr>
          <a:xfrm>
            <a:off x="5338800" y="3867480"/>
            <a:ext cx="217080" cy="296640"/>
          </a:xfrm>
          <a:prstGeom prst="upArrow">
            <a:avLst>
              <a:gd name="adj1" fmla="val 50000"/>
              <a:gd name="adj2" fmla="val 50000"/>
            </a:avLst>
          </a:prstGeom>
          <a:gradFill rotWithShape="0">
            <a:gsLst>
              <a:gs pos="0">
                <a:srgbClr val="db6a67"/>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55" name="CustomShape 22"/>
          <p:cNvSpPr/>
          <p:nvPr/>
        </p:nvSpPr>
        <p:spPr>
          <a:xfrm>
            <a:off x="6182280" y="3867480"/>
            <a:ext cx="217080" cy="296640"/>
          </a:xfrm>
          <a:prstGeom prst="upArrow">
            <a:avLst>
              <a:gd name="adj1" fmla="val 50000"/>
              <a:gd name="adj2" fmla="val 50000"/>
            </a:avLst>
          </a:prstGeom>
          <a:gradFill rotWithShape="0">
            <a:gsLst>
              <a:gs pos="0">
                <a:srgbClr val="d75a57"/>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nvGrpSpPr>
          <p:cNvPr id="456" name="Group 23"/>
          <p:cNvGrpSpPr/>
          <p:nvPr/>
        </p:nvGrpSpPr>
        <p:grpSpPr>
          <a:xfrm>
            <a:off x="869760" y="5365080"/>
            <a:ext cx="8001000" cy="863280"/>
            <a:chOff x="869760" y="5365080"/>
            <a:chExt cx="8001000" cy="863280"/>
          </a:xfrm>
        </p:grpSpPr>
        <p:sp>
          <p:nvSpPr>
            <p:cNvPr id="457" name="CustomShape 24"/>
            <p:cNvSpPr/>
            <p:nvPr/>
          </p:nvSpPr>
          <p:spPr>
            <a:xfrm>
              <a:off x="1339920" y="5365080"/>
              <a:ext cx="7530840" cy="863280"/>
            </a:xfrm>
            <a:prstGeom prst="rect">
              <a:avLst/>
            </a:prstGeom>
            <a:ln>
              <a:round/>
            </a:ln>
          </p:spPr>
          <p:style>
            <a:lnRef idx="2">
              <a:schemeClr val="accent1"/>
            </a:lnRef>
            <a:fillRef idx="1">
              <a:schemeClr val="lt1"/>
            </a:fillRef>
            <a:effectRef idx="0">
              <a:schemeClr val="accent1"/>
            </a:effectRef>
            <a:fontRef idx="minor"/>
          </p:style>
        </p:sp>
        <p:sp>
          <p:nvSpPr>
            <p:cNvPr id="458" name="CustomShape 25"/>
            <p:cNvSpPr/>
            <p:nvPr/>
          </p:nvSpPr>
          <p:spPr>
            <a:xfrm>
              <a:off x="869760" y="5428440"/>
              <a:ext cx="6525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on average?</a:t>
              </a:r>
              <a:endParaRPr b="0" lang="en-GB" sz="1800" spc="-1" strike="noStrike">
                <a:latin typeface="Arial"/>
              </a:endParaRPr>
            </a:p>
          </p:txBody>
        </p:sp>
      </p:grpSp>
      <p:sp>
        <p:nvSpPr>
          <p:cNvPr id="459" name="CustomShape 26"/>
          <p:cNvSpPr/>
          <p:nvPr/>
        </p:nvSpPr>
        <p:spPr>
          <a:xfrm>
            <a:off x="808200" y="5804640"/>
            <a:ext cx="7296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ea typeface="Calibri Light"/>
              </a:rPr>
              <a:t>How many elements need to be examined for the worst case?</a:t>
            </a:r>
            <a:endParaRPr b="0" lang="en-GB" sz="1800" spc="-1" strike="noStrike">
              <a:latin typeface="Arial"/>
            </a:endParaRPr>
          </a:p>
        </p:txBody>
      </p:sp>
      <p:sp>
        <p:nvSpPr>
          <p:cNvPr id="460" name="CustomShape 27"/>
          <p:cNvSpPr/>
          <p:nvPr/>
        </p:nvSpPr>
        <p:spPr>
          <a:xfrm>
            <a:off x="6508440" y="5466600"/>
            <a:ext cx="20527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Half of the array</a:t>
            </a:r>
            <a:endParaRPr b="0" lang="en-GB" sz="1800" spc="-1" strike="noStrike">
              <a:latin typeface="Arial"/>
            </a:endParaRPr>
          </a:p>
        </p:txBody>
      </p:sp>
      <p:sp>
        <p:nvSpPr>
          <p:cNvPr id="461" name="CustomShape 28"/>
          <p:cNvSpPr/>
          <p:nvPr/>
        </p:nvSpPr>
        <p:spPr>
          <a:xfrm>
            <a:off x="7252920" y="5828760"/>
            <a:ext cx="15253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Entire array</a:t>
            </a:r>
            <a:endParaRPr b="0" lang="en-GB" sz="1800" spc="-1" strike="noStrike">
              <a:latin typeface="Arial"/>
            </a:endParaRPr>
          </a:p>
        </p:txBody>
      </p:sp>
      <p:sp>
        <p:nvSpPr>
          <p:cNvPr id="462" name="TextShape 29"/>
          <p:cNvSpPr txBox="1"/>
          <p:nvPr/>
        </p:nvSpPr>
        <p:spPr>
          <a:xfrm>
            <a:off x="6553080" y="6356520"/>
            <a:ext cx="2133360" cy="364680"/>
          </a:xfrm>
          <a:prstGeom prst="rect">
            <a:avLst/>
          </a:prstGeom>
          <a:noFill/>
          <a:ln>
            <a:noFill/>
          </a:ln>
        </p:spPr>
        <p:txBody>
          <a:bodyPr anchor="ctr"/>
          <a:p>
            <a:pPr algn="r">
              <a:lnSpc>
                <a:spcPct val="100000"/>
              </a:lnSpc>
            </a:pPr>
            <a:fld id="{BE79DCB6-C6C9-4EDA-9BC2-4780FAE0241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11" dur="indefinite" restart="never" nodeType="tmRoot">
          <p:childTnLst>
            <p:seq>
              <p:cTn id="412" dur="indefinite" nodeType="mainSeq">
                <p:childTnLst>
                  <p:par>
                    <p:cTn id="413" fill="hold">
                      <p:stCondLst>
                        <p:cond delay="indefinite"/>
                      </p:stCondLst>
                      <p:childTnLst>
                        <p:par>
                          <p:cTn id="414" fill="hold">
                            <p:stCondLst>
                              <p:cond delay="0"/>
                            </p:stCondLst>
                            <p:childTnLst>
                              <p:par>
                                <p:cTn id="415" nodeType="clickEffect" fill="hold" presetClass="entr" presetID="1">
                                  <p:stCondLst>
                                    <p:cond delay="0"/>
                                  </p:stCondLst>
                                  <p:childTnLst>
                                    <p:set>
                                      <p:cBhvr>
                                        <p:cTn id="416" dur="1" fill="hold">
                                          <p:stCondLst>
                                            <p:cond delay="0"/>
                                          </p:stCondLst>
                                        </p:cTn>
                                        <p:tgtEl>
                                          <p:spTgt spid="446"/>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
                                  <p:stCondLst>
                                    <p:cond delay="0"/>
                                  </p:stCondLst>
                                  <p:childTnLst>
                                    <p:set>
                                      <p:cBhvr>
                                        <p:cTn id="420" dur="1" fill="hold">
                                          <p:stCondLst>
                                            <p:cond delay="0"/>
                                          </p:stCondLst>
                                        </p:cTn>
                                        <p:tgtEl>
                                          <p:spTgt spid="450"/>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ntr" presetID="1">
                                  <p:stCondLst>
                                    <p:cond delay="0"/>
                                  </p:stCondLst>
                                  <p:childTnLst>
                                    <p:set>
                                      <p:cBhvr>
                                        <p:cTn id="424" dur="1" fill="hold">
                                          <p:stCondLst>
                                            <p:cond delay="0"/>
                                          </p:stCondLst>
                                        </p:cTn>
                                        <p:tgtEl>
                                          <p:spTgt spid="451"/>
                                        </p:tgtEl>
                                        <p:attrNameLst>
                                          <p:attrName>style.visibility</p:attrName>
                                        </p:attrNameLst>
                                      </p:cBhvr>
                                      <p:to>
                                        <p:strVal val="visible"/>
                                      </p:to>
                                    </p:se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1">
                                  <p:stCondLst>
                                    <p:cond delay="0"/>
                                  </p:stCondLst>
                                  <p:childTnLst>
                                    <p:set>
                                      <p:cBhvr>
                                        <p:cTn id="428" dur="1" fill="hold">
                                          <p:stCondLst>
                                            <p:cond delay="0"/>
                                          </p:stCondLst>
                                        </p:cTn>
                                        <p:tgtEl>
                                          <p:spTgt spid="452"/>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453"/>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454"/>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455"/>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447"/>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449"/>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nodeType="clickEffect" fill="hold" presetClass="entr" presetID="1">
                                  <p:stCondLst>
                                    <p:cond delay="0"/>
                                  </p:stCondLst>
                                  <p:childTnLst>
                                    <p:set>
                                      <p:cBhvr>
                                        <p:cTn id="450" dur="1" fill="hold">
                                          <p:stCondLst>
                                            <p:cond delay="0"/>
                                          </p:stCondLst>
                                        </p:cTn>
                                        <p:tgtEl>
                                          <p:spTgt spid="456"/>
                                        </p:tgtEl>
                                        <p:attrNameLst>
                                          <p:attrName>style.visibility</p:attrName>
                                        </p:attrNameLst>
                                      </p:cBhvr>
                                      <p:to>
                                        <p:strVal val="visible"/>
                                      </p:to>
                                    </p:set>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1">
                                  <p:stCondLst>
                                    <p:cond delay="0"/>
                                  </p:stCondLst>
                                  <p:childTnLst>
                                    <p:set>
                                      <p:cBhvr>
                                        <p:cTn id="454" dur="1" fill="hold">
                                          <p:stCondLst>
                                            <p:cond delay="0"/>
                                          </p:stCondLst>
                                        </p:cTn>
                                        <p:tgtEl>
                                          <p:spTgt spid="460"/>
                                        </p:tgtEl>
                                        <p:attrNameLst>
                                          <p:attrName>style.visibility</p:attrName>
                                        </p:attrNameLst>
                                      </p:cBhvr>
                                      <p:to>
                                        <p:strVal val="visible"/>
                                      </p:to>
                                    </p:set>
                                  </p:childTnLst>
                                </p:cTn>
                              </p:par>
                            </p:childTnLst>
                          </p:cTn>
                        </p:par>
                      </p:childTnLst>
                    </p:cTn>
                  </p:par>
                  <p:par>
                    <p:cTn id="455" fill="hold">
                      <p:stCondLst>
                        <p:cond delay="indefinite"/>
                      </p:stCondLst>
                      <p:childTnLst>
                        <p:par>
                          <p:cTn id="456" fill="hold">
                            <p:stCondLst>
                              <p:cond delay="0"/>
                            </p:stCondLst>
                            <p:childTnLst>
                              <p:par>
                                <p:cTn id="457" nodeType="clickEffect" fill="hold" presetClass="entr" presetID="1">
                                  <p:stCondLst>
                                    <p:cond delay="0"/>
                                  </p:stCondLst>
                                  <p:childTnLst>
                                    <p:set>
                                      <p:cBhvr>
                                        <p:cTn id="458" dur="1" fill="hold">
                                          <p:stCondLst>
                                            <p:cond delay="0"/>
                                          </p:stCondLst>
                                        </p:cTn>
                                        <p:tgtEl>
                                          <p:spTgt spid="459"/>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nodeType="clickEffect" fill="hold" presetClass="entr" presetID="1">
                                  <p:stCondLst>
                                    <p:cond delay="0"/>
                                  </p:stCondLst>
                                  <p:childTnLst>
                                    <p:set>
                                      <p:cBhvr>
                                        <p:cTn id="462"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Linear Search</a:t>
            </a:r>
            <a:endParaRPr b="0" lang="en-US" sz="4400" spc="-1" strike="noStrike">
              <a:solidFill>
                <a:srgbClr val="000000"/>
              </a:solidFill>
              <a:latin typeface="Calibri Light"/>
            </a:endParaRPr>
          </a:p>
        </p:txBody>
      </p:sp>
      <p:sp>
        <p:nvSpPr>
          <p:cNvPr id="464" name="CustomShape 2"/>
          <p:cNvSpPr/>
          <p:nvPr/>
        </p:nvSpPr>
        <p:spPr>
          <a:xfrm>
            <a:off x="986760" y="1616040"/>
            <a:ext cx="7460280" cy="3295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onsolas"/>
                <a:ea typeface="Consolas"/>
              </a:rPr>
              <a:t>// linear search of key value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the index of </a:t>
            </a:r>
            <a:r>
              <a:rPr b="1" lang="en-GB" sz="1600" spc="-1" strike="noStrike">
                <a:solidFill>
                  <a:srgbClr val="808080"/>
                </a:solidFill>
                <a:latin typeface="Consolas"/>
                <a:ea typeface="Consolas"/>
              </a:rPr>
              <a:t>first occurrenc</a:t>
            </a:r>
            <a:r>
              <a:rPr b="0" lang="en-GB" sz="1600" spc="-1" strike="noStrike">
                <a:solidFill>
                  <a:srgbClr val="808080"/>
                </a:solidFill>
                <a:latin typeface="Consolas"/>
                <a:ea typeface="Consolas"/>
              </a:rPr>
              <a:t>e of key in array[]</a:t>
            </a:r>
            <a:endParaRPr b="0" lang="en-GB" sz="1600" spc="-1" strike="noStrike">
              <a:latin typeface="Arial"/>
            </a:endParaRPr>
          </a:p>
          <a:p>
            <a:pPr>
              <a:lnSpc>
                <a:spcPct val="100000"/>
              </a:lnSpc>
            </a:pPr>
            <a:r>
              <a:rPr b="0" lang="en-GB" sz="1600" spc="-1" strike="noStrike">
                <a:solidFill>
                  <a:srgbClr val="808080"/>
                </a:solidFill>
                <a:latin typeface="Consolas"/>
                <a:ea typeface="Consolas"/>
              </a:rPr>
              <a:t>// return -1 if key is not found in array[]</a:t>
            </a:r>
            <a:endParaRPr b="0" lang="en-GB" sz="1600" spc="-1" strike="noStrike">
              <a:latin typeface="Arial"/>
            </a:endParaRPr>
          </a:p>
          <a:p>
            <a:pPr>
              <a:lnSpc>
                <a:spcPct val="100000"/>
              </a:lnSpc>
            </a:pPr>
            <a:r>
              <a:rPr b="0" lang="en-GB" sz="1600" spc="-1" strike="noStrike">
                <a:solidFill>
                  <a:srgbClr val="e46c0a"/>
                </a:solidFill>
                <a:latin typeface="Consolas"/>
                <a:ea typeface="Consolas"/>
              </a:rPr>
              <a:t>int</a:t>
            </a:r>
            <a:r>
              <a:rPr b="0" lang="en-GB" sz="1600" spc="-1" strike="noStrike">
                <a:solidFill>
                  <a:srgbClr val="000000"/>
                </a:solidFill>
                <a:latin typeface="Consolas"/>
                <a:ea typeface="Consolas"/>
              </a:rPr>
              <a:t> linearSearch( </a:t>
            </a:r>
            <a:r>
              <a:rPr b="0" lang="en-GB" sz="1600" spc="-1" strike="noStrike">
                <a:solidFill>
                  <a:srgbClr val="e46c0a"/>
                </a:solidFill>
                <a:latin typeface="Consolas"/>
                <a:ea typeface="Consolas"/>
              </a:rPr>
              <a:t>const int </a:t>
            </a:r>
            <a:r>
              <a:rPr b="1" lang="en-GB" sz="1600" spc="-1" strike="noStrike">
                <a:solidFill>
                  <a:srgbClr val="e46c0a"/>
                </a:solidFill>
                <a:latin typeface="Consolas"/>
                <a:ea typeface="Consolas"/>
              </a:rPr>
              <a:t>array</a:t>
            </a:r>
            <a:r>
              <a:rPr b="0" lang="en-GB" sz="1600" spc="-1" strike="noStrike">
                <a:solidFill>
                  <a:srgbClr val="e46c0a"/>
                </a:solidFill>
                <a:latin typeface="Consolas"/>
                <a:ea typeface="Consolas"/>
              </a:rPr>
              <a:t>[]</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sizeOfArray</a:t>
            </a:r>
            <a:r>
              <a:rPr b="0" lang="en-GB" sz="1600" spc="-1" strike="noStrike">
                <a:solidFill>
                  <a:srgbClr val="000000"/>
                </a:solidFill>
                <a:latin typeface="Consolas"/>
                <a:ea typeface="Consolas"/>
              </a:rPr>
              <a:t>, </a:t>
            </a:r>
            <a:r>
              <a:rPr b="0" lang="en-GB" sz="1600" spc="-1" strike="noStrike">
                <a:solidFill>
                  <a:srgbClr val="e46c0a"/>
                </a:solidFill>
                <a:latin typeface="Consolas"/>
                <a:ea typeface="Consolas"/>
              </a:rPr>
              <a:t>int </a:t>
            </a:r>
            <a:r>
              <a:rPr b="1" lang="en-GB" sz="1600" spc="-1" strike="noStrike">
                <a:solidFill>
                  <a:srgbClr val="e46c0a"/>
                </a:solidFill>
                <a:latin typeface="Consolas"/>
                <a:ea typeface="Consolas"/>
              </a:rPr>
              <a:t>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j = 0; j &lt; sizeOfArray; ++j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array[ j ] == key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if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a:t>
            </a:r>
            <a:r>
              <a:rPr b="0" lang="en-GB" sz="1600" spc="-1" strike="noStrike">
                <a:solidFill>
                  <a:srgbClr val="31859c"/>
                </a:solidFill>
                <a:latin typeface="Consolas"/>
                <a:ea typeface="Consolas"/>
              </a:rPr>
              <a:t>j</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return location of key</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-1; </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key not found</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65" name="CustomShape 3"/>
          <p:cNvSpPr/>
          <p:nvPr/>
        </p:nvSpPr>
        <p:spPr>
          <a:xfrm>
            <a:off x="264240" y="5234760"/>
            <a:ext cx="9291600" cy="91332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1800" spc="-1" strike="noStrike">
                <a:solidFill>
                  <a:srgbClr val="e46c0a"/>
                </a:solidFill>
                <a:latin typeface="Consolas"/>
                <a:ea typeface="Consolas"/>
              </a:rPr>
              <a:t>const int </a:t>
            </a:r>
            <a:r>
              <a:rPr b="1" lang="en-GB" sz="1800" spc="-1" strike="noStrike">
                <a:solidFill>
                  <a:srgbClr val="e46c0a"/>
                </a:solidFill>
                <a:latin typeface="Consolas"/>
                <a:ea typeface="Consolas"/>
              </a:rPr>
              <a:t>array</a:t>
            </a:r>
            <a:r>
              <a:rPr b="0" lang="en-GB" sz="1800" spc="-1" strike="noStrike">
                <a:solidFill>
                  <a:srgbClr val="e46c0a"/>
                </a:solidFill>
                <a:latin typeface="Consolas"/>
                <a:ea typeface="Consolas"/>
              </a:rPr>
              <a:t>[]</a:t>
            </a:r>
            <a:r>
              <a:rPr b="0" lang="en-GB" sz="1800" spc="-1" strike="noStrike">
                <a:solidFill>
                  <a:srgbClr val="000000"/>
                </a:solidFill>
                <a:latin typeface="Calibri Light"/>
                <a:ea typeface="Calibri Light"/>
              </a:rPr>
              <a:t>:  the </a:t>
            </a:r>
            <a:r>
              <a:rPr b="0" lang="en-GB" sz="1800" spc="-1" strike="noStrike">
                <a:solidFill>
                  <a:srgbClr val="31859c"/>
                </a:solidFill>
                <a:latin typeface="Consolas"/>
                <a:ea typeface="Consolas"/>
              </a:rPr>
              <a:t>const</a:t>
            </a:r>
            <a:r>
              <a:rPr b="0" lang="en-GB" sz="1800" spc="-1" strike="noStrike">
                <a:solidFill>
                  <a:srgbClr val="000000"/>
                </a:solidFill>
                <a:latin typeface="Calibri Light"/>
                <a:ea typeface="Calibri Light"/>
              </a:rPr>
              <a:t> keyword is to specify that the contents of the </a:t>
            </a:r>
            <a:br/>
            <a:r>
              <a:rPr b="0" lang="en-GB" sz="1800" spc="-1" strike="noStrike">
                <a:solidFill>
                  <a:srgbClr val="000000"/>
                </a:solidFill>
                <a:latin typeface="Calibri Light"/>
                <a:ea typeface="Calibri Light"/>
              </a:rPr>
              <a:t>                               formal parameter </a:t>
            </a:r>
            <a:r>
              <a:rPr b="0" lang="en-GB" sz="1800" spc="-1" strike="noStrike">
                <a:solidFill>
                  <a:srgbClr val="e46c0a"/>
                </a:solidFill>
                <a:latin typeface="Consolas"/>
                <a:ea typeface="Consolas"/>
              </a:rPr>
              <a:t>array[]</a:t>
            </a:r>
            <a:r>
              <a:rPr b="0" lang="en-GB" sz="1800" spc="-1" strike="noStrike">
                <a:solidFill>
                  <a:srgbClr val="000000"/>
                </a:solidFill>
                <a:latin typeface="Calibri Light"/>
                <a:ea typeface="Calibri Light"/>
              </a:rPr>
              <a:t> are to remain constant (i.e., not </a:t>
            </a:r>
            <a:br/>
            <a:r>
              <a:rPr b="0" lang="en-GB" sz="1800" spc="-1" strike="noStrike">
                <a:solidFill>
                  <a:srgbClr val="000000"/>
                </a:solidFill>
                <a:latin typeface="Calibri Light"/>
                <a:ea typeface="Calibri Light"/>
              </a:rPr>
              <a:t>                               to be changed) in this function.</a:t>
            </a:r>
            <a:endParaRPr b="0" lang="en-GB" sz="1800" spc="-1" strike="noStrike">
              <a:latin typeface="Arial"/>
            </a:endParaRPr>
          </a:p>
        </p:txBody>
      </p:sp>
      <p:sp>
        <p:nvSpPr>
          <p:cNvPr id="466" name="TextShape 4"/>
          <p:cNvSpPr txBox="1"/>
          <p:nvPr/>
        </p:nvSpPr>
        <p:spPr>
          <a:xfrm>
            <a:off x="6553080" y="6356520"/>
            <a:ext cx="2133360" cy="364680"/>
          </a:xfrm>
          <a:prstGeom prst="rect">
            <a:avLst/>
          </a:prstGeom>
          <a:noFill/>
          <a:ln>
            <a:noFill/>
          </a:ln>
        </p:spPr>
        <p:txBody>
          <a:bodyPr anchor="ctr"/>
          <a:p>
            <a:pPr algn="r">
              <a:lnSpc>
                <a:spcPct val="100000"/>
              </a:lnSpc>
            </a:pPr>
            <a:fld id="{70E716B1-0FF8-4710-9CA7-41AAA347B8E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1">
                                  <p:stCondLst>
                                    <p:cond delay="0"/>
                                  </p:stCondLst>
                                  <p:childTnLst>
                                    <p:set>
                                      <p:cBhvr>
                                        <p:cTn id="468" dur="1" fill="hold">
                                          <p:stCondLst>
                                            <p:cond delay="0"/>
                                          </p:stCondLst>
                                        </p:cTn>
                                        <p:tgtEl>
                                          <p:spTgt spid="464">
                                            <p:txEl>
                                              <p:pRg st="6" end="6"/>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464">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TextShape 1"/>
          <p:cNvSpPr txBox="1"/>
          <p:nvPr/>
        </p:nvSpPr>
        <p:spPr>
          <a:xfrm>
            <a:off x="202320" y="114480"/>
            <a:ext cx="3200040" cy="446400"/>
          </a:xfrm>
          <a:prstGeom prst="rect">
            <a:avLst/>
          </a:prstGeom>
          <a:noFill/>
          <a:ln>
            <a:noFill/>
          </a:ln>
        </p:spPr>
        <p:txBody>
          <a:bodyPr anchor="ctr">
            <a:normAutofit/>
          </a:bodyPr>
          <a:p>
            <a:pPr>
              <a:lnSpc>
                <a:spcPct val="100000"/>
              </a:lnSpc>
            </a:pPr>
            <a:r>
              <a:rPr b="0" lang="en-US" sz="3200" spc="-1" strike="noStrike">
                <a:solidFill>
                  <a:srgbClr val="000000"/>
                </a:solidFill>
                <a:latin typeface="Avenir Next"/>
                <a:ea typeface="Avenir Next"/>
              </a:rPr>
              <a:t>Linear Search</a:t>
            </a:r>
            <a:endParaRPr b="0" lang="en-US" sz="3200" spc="-1" strike="noStrike">
              <a:solidFill>
                <a:srgbClr val="000000"/>
              </a:solidFill>
              <a:latin typeface="Calibri Light"/>
            </a:endParaRPr>
          </a:p>
        </p:txBody>
      </p:sp>
      <p:sp>
        <p:nvSpPr>
          <p:cNvPr id="468" name="CustomShape 2"/>
          <p:cNvSpPr/>
          <p:nvPr/>
        </p:nvSpPr>
        <p:spPr>
          <a:xfrm>
            <a:off x="0" y="561240"/>
            <a:ext cx="8343720" cy="6296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a:t>
            </a:r>
            <a:r>
              <a:rPr b="1" lang="en-GB" sz="1600" spc="-1" strike="noStrike">
                <a:solidFill>
                  <a:srgbClr val="e46c0a"/>
                </a:solidFill>
                <a:latin typeface="Consolas"/>
                <a:ea typeface="Consolas"/>
              </a:rPr>
              <a:t>arraySize</a:t>
            </a:r>
            <a:r>
              <a:rPr b="0" lang="en-GB" sz="1600" spc="-1" strike="noStrike">
                <a:solidFill>
                  <a:srgbClr val="e46c0a"/>
                </a:solidFill>
                <a:latin typeface="Consolas"/>
                <a:ea typeface="Consolas"/>
              </a:rPr>
              <a:t> </a:t>
            </a:r>
            <a:r>
              <a:rPr b="0" lang="en-GB" sz="1600" spc="-1" strike="noStrike">
                <a:solidFill>
                  <a:srgbClr val="000000"/>
                </a:solidFill>
                <a:latin typeface="Consolas"/>
                <a:ea typeface="Consolas"/>
              </a:rPr>
              <a:t>= 10;  </a:t>
            </a:r>
            <a:r>
              <a:rPr b="0" lang="en-GB" sz="1600" spc="-1" strike="noStrike">
                <a:solidFill>
                  <a:srgbClr val="808080"/>
                </a:solidFill>
                <a:latin typeface="Consolas"/>
                <a:ea typeface="Consolas"/>
              </a:rPr>
              <a:t>// size of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a</a:t>
            </a:r>
            <a:r>
              <a:rPr b="0" lang="en-GB" sz="1600" spc="-1" strike="noStrike">
                <a:solidFill>
                  <a:srgbClr val="000000"/>
                </a:solidFill>
                <a:latin typeface="Consolas"/>
                <a:ea typeface="Consolas"/>
              </a:rPr>
              <a:t>[ arraySize ];         </a:t>
            </a:r>
            <a:r>
              <a:rPr b="0" lang="en-GB" sz="1600" spc="-1" strike="noStrike">
                <a:solidFill>
                  <a:srgbClr val="808080"/>
                </a:solidFill>
                <a:latin typeface="Consolas"/>
                <a:ea typeface="Consolas"/>
              </a:rPr>
              <a:t>// declare array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t>
            </a:r>
            <a:r>
              <a:rPr b="1" lang="en-GB" sz="1600" spc="-1" strike="noStrike">
                <a:solidFill>
                  <a:srgbClr val="e46c0a"/>
                </a:solidFill>
                <a:latin typeface="Consolas"/>
                <a:ea typeface="Consolas"/>
              </a:rPr>
              <a:t>searchKey</a:t>
            </a: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value to locate in array a</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fill in some data to array</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 int i = 0; i &lt; arraySize;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a[i] = 2 * i;</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"Enter an integer to search: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cin &gt;&gt; searchKey;</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try to locate searchKey in a</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31859c"/>
                </a:solidFill>
                <a:latin typeface="Consolas"/>
                <a:ea typeface="Consolas"/>
              </a:rPr>
              <a:t>int element = </a:t>
            </a:r>
            <a:r>
              <a:rPr b="0" lang="en-GB" sz="1600" spc="-1" strike="noStrike">
                <a:solidFill>
                  <a:srgbClr val="e46c0a"/>
                </a:solidFill>
                <a:latin typeface="Consolas"/>
                <a:ea typeface="Consolas"/>
              </a:rPr>
              <a:t>linearSearch( </a:t>
            </a:r>
            <a:r>
              <a:rPr b="1" lang="en-GB" sz="1600" spc="-1" strike="noStrike">
                <a:solidFill>
                  <a:srgbClr val="e46c0a"/>
                </a:solidFill>
                <a:latin typeface="Consolas"/>
                <a:ea typeface="Consolas"/>
              </a:rPr>
              <a:t>a, arraySize, searchKey</a:t>
            </a:r>
            <a:r>
              <a:rPr b="0" lang="en-GB" sz="1600" spc="-1" strike="noStrike">
                <a:solidFill>
                  <a:srgbClr val="e46c0a"/>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display search results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if ( </a:t>
            </a:r>
            <a:r>
              <a:rPr b="0" lang="en-GB" sz="1600" spc="-1" strike="noStrike">
                <a:solidFill>
                  <a:srgbClr val="31859c"/>
                </a:solidFill>
                <a:latin typeface="Consolas"/>
                <a:ea typeface="Consolas"/>
              </a:rPr>
              <a:t>element != -1</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found in element " &lt;&lt; element &lt;&lt; endl;</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else</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"Value not found" &lt;&lt; endl;</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469" name="CustomShape 3"/>
          <p:cNvSpPr/>
          <p:nvPr/>
        </p:nvSpPr>
        <p:spPr>
          <a:xfrm>
            <a:off x="6842880" y="285840"/>
            <a:ext cx="1551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search.cpp</a:t>
            </a:r>
            <a:endParaRPr b="0" lang="en-GB" sz="1800" spc="-1" strike="noStrike">
              <a:latin typeface="Arial"/>
            </a:endParaRPr>
          </a:p>
        </p:txBody>
      </p:sp>
      <p:sp>
        <p:nvSpPr>
          <p:cNvPr id="470" name="TextShape 4"/>
          <p:cNvSpPr txBox="1"/>
          <p:nvPr/>
        </p:nvSpPr>
        <p:spPr>
          <a:xfrm>
            <a:off x="6553080" y="6356520"/>
            <a:ext cx="2133360" cy="364680"/>
          </a:xfrm>
          <a:prstGeom prst="rect">
            <a:avLst/>
          </a:prstGeom>
          <a:noFill/>
          <a:ln>
            <a:noFill/>
          </a:ln>
        </p:spPr>
        <p:txBody>
          <a:bodyPr anchor="ctr"/>
          <a:p>
            <a:pPr algn="r">
              <a:lnSpc>
                <a:spcPct val="100000"/>
              </a:lnSpc>
            </a:pPr>
            <a:fld id="{4FFA571B-73DE-42BC-B22C-3D913DD25ED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71" dur="indefinite" restart="never" nodeType="tmRoot">
          <p:childTnLst>
            <p:seq>
              <p:cTn id="472"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Linear Search </a:t>
            </a:r>
            <a:r>
              <a:rPr b="0" lang="en-US" sz="4400" spc="-1" strike="noStrike">
                <a:solidFill>
                  <a:srgbClr val="000000"/>
                </a:solidFill>
                <a:latin typeface="Avenir Next"/>
                <a:ea typeface="Avenir Next"/>
              </a:rPr>
              <a:t>(Variant)</a:t>
            </a:r>
            <a:endParaRPr b="0" lang="en-US" sz="4400" spc="-1" strike="noStrike">
              <a:solidFill>
                <a:srgbClr val="000000"/>
              </a:solidFill>
              <a:latin typeface="Calibri Light"/>
            </a:endParaRPr>
          </a:p>
        </p:txBody>
      </p:sp>
      <p:sp>
        <p:nvSpPr>
          <p:cNvPr id="472"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function </a:t>
            </a:r>
            <a:r>
              <a:rPr b="0" lang="en-US" sz="2800" spc="-1" strike="noStrike">
                <a:solidFill>
                  <a:srgbClr val="000000"/>
                </a:solidFill>
                <a:latin typeface="Consolas"/>
                <a:ea typeface="Consolas"/>
              </a:rPr>
              <a:t>linearSearch()</a:t>
            </a:r>
            <a:r>
              <a:rPr b="0" lang="en-US" sz="2800" spc="-1" strike="noStrike">
                <a:solidFill>
                  <a:srgbClr val="000000"/>
                </a:solidFill>
                <a:latin typeface="Calibri Light"/>
                <a:ea typeface="Calibri Light"/>
              </a:rPr>
              <a:t> returns only the first occurrence of the search item.</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What if we need the locations of ALL occurrences of the search item?</a:t>
            </a:r>
            <a:endParaRPr b="0" lang="en-US" sz="2800" spc="-1" strike="noStrike">
              <a:solidFill>
                <a:srgbClr val="000000"/>
              </a:solidFill>
              <a:latin typeface="Calibri Light"/>
            </a:endParaRPr>
          </a:p>
        </p:txBody>
      </p:sp>
      <p:graphicFrame>
        <p:nvGraphicFramePr>
          <p:cNvPr id="473" name="Table 3"/>
          <p:cNvGraphicFramePr/>
          <p:nvPr/>
        </p:nvGraphicFramePr>
        <p:xfrm>
          <a:off x="954360" y="3794400"/>
          <a:ext cx="7550280" cy="6804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tIns="52200" bIns="52200" anchor="ctr"/>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74" name="CustomShape 4"/>
          <p:cNvSpPr/>
          <p:nvPr/>
        </p:nvSpPr>
        <p:spPr>
          <a:xfrm>
            <a:off x="105948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75" name="CustomShape 5"/>
          <p:cNvSpPr/>
          <p:nvPr/>
        </p:nvSpPr>
        <p:spPr>
          <a:xfrm>
            <a:off x="188784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76" name="CustomShape 6"/>
          <p:cNvSpPr/>
          <p:nvPr/>
        </p:nvSpPr>
        <p:spPr>
          <a:xfrm>
            <a:off x="276948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77" name="CustomShape 7"/>
          <p:cNvSpPr/>
          <p:nvPr/>
        </p:nvSpPr>
        <p:spPr>
          <a:xfrm>
            <a:off x="359784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78" name="CustomShape 8"/>
          <p:cNvSpPr/>
          <p:nvPr/>
        </p:nvSpPr>
        <p:spPr>
          <a:xfrm>
            <a:off x="442620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79" name="CustomShape 9"/>
          <p:cNvSpPr/>
          <p:nvPr/>
        </p:nvSpPr>
        <p:spPr>
          <a:xfrm>
            <a:off x="525492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80" name="CustomShape 10"/>
          <p:cNvSpPr/>
          <p:nvPr/>
        </p:nvSpPr>
        <p:spPr>
          <a:xfrm>
            <a:off x="608328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81" name="CustomShape 11"/>
          <p:cNvSpPr/>
          <p:nvPr/>
        </p:nvSpPr>
        <p:spPr>
          <a:xfrm>
            <a:off x="691164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82" name="CustomShape 12"/>
          <p:cNvSpPr/>
          <p:nvPr/>
        </p:nvSpPr>
        <p:spPr>
          <a:xfrm>
            <a:off x="7740360" y="34758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sp>
        <p:nvSpPr>
          <p:cNvPr id="483" name="CustomShape 13"/>
          <p:cNvSpPr/>
          <p:nvPr/>
        </p:nvSpPr>
        <p:spPr>
          <a:xfrm>
            <a:off x="7155720" y="4529520"/>
            <a:ext cx="217080" cy="29664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84" name="CustomShape 14"/>
          <p:cNvSpPr/>
          <p:nvPr/>
        </p:nvSpPr>
        <p:spPr>
          <a:xfrm>
            <a:off x="3782880" y="4529520"/>
            <a:ext cx="217080" cy="29664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485" name="CustomShape 15"/>
          <p:cNvSpPr/>
          <p:nvPr/>
        </p:nvSpPr>
        <p:spPr>
          <a:xfrm>
            <a:off x="219240" y="5029920"/>
            <a:ext cx="8950320" cy="821880"/>
          </a:xfrm>
          <a:prstGeom prst="rect">
            <a:avLst/>
          </a:prstGeom>
          <a:ln>
            <a:round/>
          </a:ln>
        </p:spPr>
        <p:style>
          <a:lnRef idx="2">
            <a:schemeClr val="accent5"/>
          </a:lnRef>
          <a:fillRef idx="1">
            <a:schemeClr val="lt1"/>
          </a:fillRef>
          <a:effectRef idx="0">
            <a:schemeClr val="accent5"/>
          </a:effectRef>
          <a:fontRef idx="minor"/>
        </p:style>
        <p:txBody>
          <a:bodyPr wrap="none" lIns="90000" rIns="90000" tIns="45000" bIns="45000"/>
          <a:p>
            <a:pPr>
              <a:lnSpc>
                <a:spcPct val="100000"/>
              </a:lnSpc>
            </a:pPr>
            <a:r>
              <a:rPr b="0" lang="en-GB" sz="2400" spc="-1" strike="noStrike">
                <a:solidFill>
                  <a:srgbClr val="e46c0a"/>
                </a:solidFill>
                <a:latin typeface="Calibri Light"/>
                <a:ea typeface="Calibri Light"/>
              </a:rPr>
              <a:t>If search item = 78,</a:t>
            </a:r>
            <a:endParaRPr b="0" lang="en-GB" sz="2400" spc="-1" strike="noStrike">
              <a:latin typeface="Arial"/>
            </a:endParaRPr>
          </a:p>
          <a:p>
            <a:pPr>
              <a:lnSpc>
                <a:spcPct val="100000"/>
              </a:lnSpc>
            </a:pPr>
            <a:r>
              <a:rPr b="0" lang="en-GB" sz="2400" spc="-1" strike="noStrike">
                <a:solidFill>
                  <a:srgbClr val="e46c0a"/>
                </a:solidFill>
                <a:latin typeface="Calibri Light"/>
                <a:ea typeface="Calibri Light"/>
              </a:rPr>
              <a:t>the program should be able to identify positions 3 and 7.</a:t>
            </a:r>
            <a:r>
              <a:rPr b="0" lang="en-GB" sz="1800" spc="-1" strike="noStrike">
                <a:solidFill>
                  <a:srgbClr val="e46c0a"/>
                </a:solidFill>
                <a:latin typeface="Calibri Light"/>
                <a:ea typeface="Calibri Light"/>
              </a:rPr>
              <a:t> </a:t>
            </a:r>
            <a:endParaRPr b="0" lang="en-GB" sz="1800" spc="-1" strike="noStrike">
              <a:latin typeface="Arial"/>
            </a:endParaRPr>
          </a:p>
        </p:txBody>
      </p:sp>
      <p:sp>
        <p:nvSpPr>
          <p:cNvPr id="486" name="TextShape 16"/>
          <p:cNvSpPr txBox="1"/>
          <p:nvPr/>
        </p:nvSpPr>
        <p:spPr>
          <a:xfrm>
            <a:off x="6553080" y="6356520"/>
            <a:ext cx="2133360" cy="364680"/>
          </a:xfrm>
          <a:prstGeom prst="rect">
            <a:avLst/>
          </a:prstGeom>
          <a:noFill/>
          <a:ln>
            <a:noFill/>
          </a:ln>
        </p:spPr>
        <p:txBody>
          <a:bodyPr anchor="ctr"/>
          <a:p>
            <a:pPr algn="r">
              <a:lnSpc>
                <a:spcPct val="100000"/>
              </a:lnSpc>
            </a:pPr>
            <a:fld id="{E42439B0-96BF-4C17-A71F-8A0ED8A2790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73" dur="indefinite" restart="never" nodeType="tmRoot">
          <p:childTnLst>
            <p:seq>
              <p:cTn id="474"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Linear Search </a:t>
            </a:r>
            <a:r>
              <a:rPr b="0" lang="en-US" sz="4400" spc="-1" strike="noStrike">
                <a:solidFill>
                  <a:srgbClr val="000000"/>
                </a:solidFill>
                <a:latin typeface="Avenir Next"/>
                <a:ea typeface="Avenir Next"/>
              </a:rPr>
              <a:t>(Variant)</a:t>
            </a:r>
            <a:endParaRPr b="0" lang="en-US" sz="4400" spc="-1" strike="noStrike">
              <a:solidFill>
                <a:srgbClr val="000000"/>
              </a:solidFill>
              <a:latin typeface="Calibri Light"/>
            </a:endParaRPr>
          </a:p>
        </p:txBody>
      </p:sp>
      <p:sp>
        <p:nvSpPr>
          <p:cNvPr id="488" name="TextShape 2"/>
          <p:cNvSpPr txBox="1"/>
          <p:nvPr/>
        </p:nvSpPr>
        <p:spPr>
          <a:xfrm>
            <a:off x="457200" y="1600200"/>
            <a:ext cx="8229240" cy="2320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How to make changes to </a:t>
            </a:r>
            <a:r>
              <a:rPr b="0" lang="en-US" sz="2800" spc="-1" strike="noStrike">
                <a:solidFill>
                  <a:srgbClr val="000000"/>
                </a:solidFill>
                <a:latin typeface="Consolas"/>
                <a:ea typeface="Consolas"/>
              </a:rPr>
              <a:t>linearSearch()</a:t>
            </a:r>
            <a:r>
              <a:rPr b="0" lang="en-US" sz="2800" spc="-1" strike="noStrike">
                <a:solidFill>
                  <a:srgbClr val="000000"/>
                </a:solidFill>
                <a:latin typeface="Calibri Light"/>
                <a:ea typeface="Calibri Light"/>
              </a:rPr>
              <a:t> so that we can make use of it to look for all occurrences of an item?</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What does </a:t>
            </a:r>
            <a:r>
              <a:rPr b="0" lang="en-US" sz="2800" spc="-1" strike="noStrike">
                <a:solidFill>
                  <a:srgbClr val="000000"/>
                </a:solidFill>
                <a:latin typeface="Consolas"/>
                <a:ea typeface="Consolas"/>
              </a:rPr>
              <a:t>linearSearch()</a:t>
            </a:r>
            <a:r>
              <a:rPr b="0" lang="en-US" sz="2800" spc="-1" strike="noStrike">
                <a:solidFill>
                  <a:srgbClr val="000000"/>
                </a:solidFill>
                <a:latin typeface="Calibri Light"/>
                <a:ea typeface="Calibri Light"/>
              </a:rPr>
              <a:t> return?</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How about if we start searching from the returned position of a previous call of </a:t>
            </a:r>
            <a:r>
              <a:rPr b="0" lang="en-US" sz="2800" spc="-1" strike="noStrike">
                <a:solidFill>
                  <a:srgbClr val="000000"/>
                </a:solidFill>
                <a:latin typeface="Consolas"/>
                <a:ea typeface="Consolas"/>
              </a:rPr>
              <a:t>linearSearch()</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graphicFrame>
        <p:nvGraphicFramePr>
          <p:cNvPr id="489" name="Table 3"/>
          <p:cNvGraphicFramePr/>
          <p:nvPr/>
        </p:nvGraphicFramePr>
        <p:xfrm>
          <a:off x="854640" y="4204080"/>
          <a:ext cx="7550280" cy="680400"/>
        </p:xfrm>
        <a:graphic>
          <a:graphicData uri="http://schemas.openxmlformats.org/drawingml/2006/table">
            <a:tbl>
              <a:tblPr/>
              <a:tblGrid>
                <a:gridCol w="838800"/>
                <a:gridCol w="838800"/>
                <a:gridCol w="838800"/>
                <a:gridCol w="838800"/>
                <a:gridCol w="838800"/>
                <a:gridCol w="838800"/>
                <a:gridCol w="838800"/>
                <a:gridCol w="838800"/>
                <a:gridCol w="839880"/>
              </a:tblGrid>
              <a:tr h="785160">
                <a:tc>
                  <a:txBody>
                    <a:bodyPr lIns="104400" rIns="104400" tIns="52200" bIns="52200" anchor="ctr"/>
                    <a:p>
                      <a:pPr algn="ctr">
                        <a:lnSpc>
                          <a:spcPct val="100000"/>
                        </a:lnSpc>
                      </a:pPr>
                      <a:r>
                        <a:rPr b="0" lang="en-GB" sz="2300" spc="-1" strike="noStrike">
                          <a:solidFill>
                            <a:srgbClr val="000000"/>
                          </a:solidFill>
                          <a:latin typeface="Calibri Light"/>
                        </a:rPr>
                        <a:t>-46</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0</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2048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-2</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1</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78</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300" spc="-1" strike="noStrike">
                          <a:solidFill>
                            <a:srgbClr val="000000"/>
                          </a:solidFill>
                          <a:latin typeface="Calibri Light"/>
                        </a:rPr>
                        <a:t>99</a:t>
                      </a:r>
                      <a:endParaRPr b="0" lang="en-GB" sz="23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490" name="CustomShape 4"/>
          <p:cNvSpPr/>
          <p:nvPr/>
        </p:nvSpPr>
        <p:spPr>
          <a:xfrm>
            <a:off x="95976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491" name="CustomShape 5"/>
          <p:cNvSpPr/>
          <p:nvPr/>
        </p:nvSpPr>
        <p:spPr>
          <a:xfrm>
            <a:off x="178848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492" name="CustomShape 6"/>
          <p:cNvSpPr/>
          <p:nvPr/>
        </p:nvSpPr>
        <p:spPr>
          <a:xfrm>
            <a:off x="266976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493" name="CustomShape 7"/>
          <p:cNvSpPr/>
          <p:nvPr/>
        </p:nvSpPr>
        <p:spPr>
          <a:xfrm>
            <a:off x="349812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494" name="CustomShape 8"/>
          <p:cNvSpPr/>
          <p:nvPr/>
        </p:nvSpPr>
        <p:spPr>
          <a:xfrm>
            <a:off x="432684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495" name="CustomShape 9"/>
          <p:cNvSpPr/>
          <p:nvPr/>
        </p:nvSpPr>
        <p:spPr>
          <a:xfrm>
            <a:off x="515520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sp>
        <p:nvSpPr>
          <p:cNvPr id="496" name="CustomShape 10"/>
          <p:cNvSpPr/>
          <p:nvPr/>
        </p:nvSpPr>
        <p:spPr>
          <a:xfrm>
            <a:off x="598356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a[6]</a:t>
            </a:r>
            <a:endParaRPr b="0" lang="en-GB" sz="1800" spc="-1" strike="noStrike">
              <a:latin typeface="Arial"/>
            </a:endParaRPr>
          </a:p>
        </p:txBody>
      </p:sp>
      <p:sp>
        <p:nvSpPr>
          <p:cNvPr id="497" name="CustomShape 11"/>
          <p:cNvSpPr/>
          <p:nvPr/>
        </p:nvSpPr>
        <p:spPr>
          <a:xfrm>
            <a:off x="681228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a[7]</a:t>
            </a:r>
            <a:endParaRPr b="0" lang="en-GB" sz="1800" spc="-1" strike="noStrike">
              <a:latin typeface="Arial"/>
            </a:endParaRPr>
          </a:p>
        </p:txBody>
      </p:sp>
      <p:sp>
        <p:nvSpPr>
          <p:cNvPr id="498" name="CustomShape 12"/>
          <p:cNvSpPr/>
          <p:nvPr/>
        </p:nvSpPr>
        <p:spPr>
          <a:xfrm>
            <a:off x="7640640" y="388548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a[8]</a:t>
            </a:r>
            <a:endParaRPr b="0" lang="en-GB" sz="1800" spc="-1" strike="noStrike">
              <a:latin typeface="Arial"/>
            </a:endParaRPr>
          </a:p>
        </p:txBody>
      </p:sp>
      <p:grpSp>
        <p:nvGrpSpPr>
          <p:cNvPr id="499" name="Group 13"/>
          <p:cNvGrpSpPr/>
          <p:nvPr/>
        </p:nvGrpSpPr>
        <p:grpSpPr>
          <a:xfrm>
            <a:off x="854640" y="4870800"/>
            <a:ext cx="5838480" cy="962640"/>
            <a:chOff x="854640" y="4870800"/>
            <a:chExt cx="5838480" cy="962640"/>
          </a:xfrm>
        </p:grpSpPr>
        <p:sp>
          <p:nvSpPr>
            <p:cNvPr id="500" name="CustomShape 14"/>
            <p:cNvSpPr/>
            <p:nvPr/>
          </p:nvSpPr>
          <p:spPr>
            <a:xfrm>
              <a:off x="3683160" y="4870800"/>
              <a:ext cx="217080" cy="29664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01" name="CustomShape 15"/>
            <p:cNvSpPr/>
            <p:nvPr/>
          </p:nvSpPr>
          <p:spPr>
            <a:xfrm>
              <a:off x="854640" y="5195160"/>
              <a:ext cx="5838480" cy="6382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0, return pos 3 </a:t>
              </a:r>
              <a:endParaRPr b="0" lang="en-GB" sz="1800" spc="-1" strike="noStrike">
                <a:latin typeface="Arial"/>
              </a:endParaRPr>
            </a:p>
          </p:txBody>
        </p:sp>
        <p:sp>
          <p:nvSpPr>
            <p:cNvPr id="502" name="CustomShape 16"/>
            <p:cNvSpPr/>
            <p:nvPr/>
          </p:nvSpPr>
          <p:spPr>
            <a:xfrm>
              <a:off x="1170720" y="4870800"/>
              <a:ext cx="217080" cy="296640"/>
            </a:xfrm>
            <a:prstGeom prst="upArrow">
              <a:avLst>
                <a:gd name="adj1" fmla="val 50000"/>
                <a:gd name="adj2" fmla="val 50000"/>
              </a:avLst>
            </a:prstGeom>
            <a:gradFill rotWithShape="0">
              <a:gsLst>
                <a:gs pos="0">
                  <a:srgbClr val="e69492"/>
                </a:gs>
                <a:gs pos="100000">
                  <a:schemeClr val="accent2">
                    <a:tint val="50000"/>
                    <a:shade val="100000"/>
                    <a:satMod val="350000"/>
                  </a:schemeClr>
                </a:gs>
              </a:gsLst>
              <a:lin ang="16200000"/>
            </a:gradFill>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503" name="Group 17"/>
          <p:cNvGrpSpPr/>
          <p:nvPr/>
        </p:nvGrpSpPr>
        <p:grpSpPr>
          <a:xfrm>
            <a:off x="854640" y="4870800"/>
            <a:ext cx="6390000" cy="1406520"/>
            <a:chOff x="854640" y="4870800"/>
            <a:chExt cx="6390000" cy="1406520"/>
          </a:xfrm>
        </p:grpSpPr>
        <p:sp>
          <p:nvSpPr>
            <p:cNvPr id="504" name="CustomShape 18"/>
            <p:cNvSpPr/>
            <p:nvPr/>
          </p:nvSpPr>
          <p:spPr>
            <a:xfrm>
              <a:off x="854640" y="5639040"/>
              <a:ext cx="5838480" cy="63828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4, return pos 7 </a:t>
              </a:r>
              <a:endParaRPr b="0" lang="en-GB" sz="1800" spc="-1" strike="noStrike">
                <a:latin typeface="Arial"/>
              </a:endParaRPr>
            </a:p>
          </p:txBody>
        </p:sp>
        <p:sp>
          <p:nvSpPr>
            <p:cNvPr id="505" name="CustomShape 19"/>
            <p:cNvSpPr/>
            <p:nvPr/>
          </p:nvSpPr>
          <p:spPr>
            <a:xfrm>
              <a:off x="4529880" y="4870800"/>
              <a:ext cx="217080" cy="296640"/>
            </a:xfrm>
            <a:prstGeom prst="upArrow">
              <a:avLst>
                <a:gd name="adj1" fmla="val 50000"/>
                <a:gd name="adj2" fmla="val 50000"/>
              </a:avLst>
            </a:prstGeom>
            <a:ln>
              <a:solidFill>
                <a:srgbClr val="98b855"/>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sp>
          <p:nvSpPr>
            <p:cNvPr id="506" name="CustomShape 20"/>
            <p:cNvSpPr/>
            <p:nvPr/>
          </p:nvSpPr>
          <p:spPr>
            <a:xfrm>
              <a:off x="7027560" y="4870800"/>
              <a:ext cx="217080" cy="296640"/>
            </a:xfrm>
            <a:prstGeom prst="upArrow">
              <a:avLst>
                <a:gd name="adj1" fmla="val 50000"/>
                <a:gd name="adj2" fmla="val 50000"/>
              </a:avLst>
            </a:prstGeom>
            <a:ln>
              <a:solidFill>
                <a:srgbClr val="98b855"/>
              </a:solidFill>
              <a:round/>
            </a:ln>
            <a:effectLst>
              <a:outerShdw blurRad="40000" dir="5400000" dist="23000" rotWithShape="0">
                <a:srgbClr val="000000">
                  <a:alpha val="35000"/>
                </a:srgbClr>
              </a:outerShdw>
            </a:effectLst>
          </p:spPr>
          <p:style>
            <a:lnRef idx="1">
              <a:schemeClr val="accent3"/>
            </a:lnRef>
            <a:fillRef idx="3">
              <a:schemeClr val="accent3"/>
            </a:fillRef>
            <a:effectRef idx="2">
              <a:schemeClr val="accent3"/>
            </a:effectRef>
            <a:fontRef idx="minor"/>
          </p:style>
        </p:sp>
      </p:grpSp>
      <p:grpSp>
        <p:nvGrpSpPr>
          <p:cNvPr id="507" name="Group 21"/>
          <p:cNvGrpSpPr/>
          <p:nvPr/>
        </p:nvGrpSpPr>
        <p:grpSpPr>
          <a:xfrm>
            <a:off x="854640" y="4870800"/>
            <a:ext cx="7931880" cy="1846440"/>
            <a:chOff x="854640" y="4870800"/>
            <a:chExt cx="7931880" cy="1846440"/>
          </a:xfrm>
        </p:grpSpPr>
        <p:sp>
          <p:nvSpPr>
            <p:cNvPr id="508" name="CustomShape 22"/>
            <p:cNvSpPr/>
            <p:nvPr/>
          </p:nvSpPr>
          <p:spPr>
            <a:xfrm>
              <a:off x="854640" y="6078960"/>
              <a:ext cx="5838480" cy="6382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3</a:t>
              </a:r>
              <a:r>
                <a:rPr b="0" lang="en-GB" sz="1800" spc="-1" strike="noStrike" baseline="30000">
                  <a:solidFill>
                    <a:srgbClr val="000000"/>
                  </a:solidFill>
                  <a:latin typeface="Avenir Next Condensed"/>
                  <a:ea typeface="Avenir Next Condensed"/>
                </a:rPr>
                <a:t>rd</a:t>
              </a:r>
              <a:r>
                <a:rPr b="0" lang="en-GB" sz="1800" spc="-1" strike="noStrike">
                  <a:solidFill>
                    <a:srgbClr val="000000"/>
                  </a:solidFill>
                  <a:latin typeface="Avenir Next Condensed"/>
                  <a:ea typeface="Avenir Next Condensed"/>
                </a:rPr>
                <a:t> call to </a:t>
              </a:r>
              <a:r>
                <a:rPr b="0" lang="en-GB" sz="1800" spc="-1" strike="noStrike">
                  <a:solidFill>
                    <a:srgbClr val="000000"/>
                  </a:solidFill>
                  <a:latin typeface="Consolas"/>
                  <a:ea typeface="Consolas"/>
                </a:rPr>
                <a:t>linearSearch()</a:t>
              </a:r>
              <a:r>
                <a:rPr b="0" lang="en-GB" sz="1800" spc="-1" strike="noStrike">
                  <a:solidFill>
                    <a:srgbClr val="000000"/>
                  </a:solidFill>
                  <a:latin typeface="Avenir Next Condensed"/>
                  <a:ea typeface="Avenir Next Condensed"/>
                </a:rPr>
                <a:t>:  start with pos 8, return -1 </a:t>
              </a:r>
              <a:endParaRPr b="0" lang="en-GB" sz="1800" spc="-1" strike="noStrike">
                <a:latin typeface="Arial"/>
              </a:endParaRPr>
            </a:p>
          </p:txBody>
        </p:sp>
        <p:sp>
          <p:nvSpPr>
            <p:cNvPr id="509" name="CustomShape 23"/>
            <p:cNvSpPr/>
            <p:nvPr/>
          </p:nvSpPr>
          <p:spPr>
            <a:xfrm>
              <a:off x="7888320" y="4870800"/>
              <a:ext cx="217080" cy="29664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510" name="CustomShape 24"/>
            <p:cNvSpPr/>
            <p:nvPr/>
          </p:nvSpPr>
          <p:spPr>
            <a:xfrm>
              <a:off x="8569440" y="4870800"/>
              <a:ext cx="217080" cy="296640"/>
            </a:xfrm>
            <a:prstGeom prst="up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grpSp>
      <p:sp>
        <p:nvSpPr>
          <p:cNvPr id="511" name="TextShape 25"/>
          <p:cNvSpPr txBox="1"/>
          <p:nvPr/>
        </p:nvSpPr>
        <p:spPr>
          <a:xfrm>
            <a:off x="6553080" y="6356520"/>
            <a:ext cx="2133360" cy="364680"/>
          </a:xfrm>
          <a:prstGeom prst="rect">
            <a:avLst/>
          </a:prstGeom>
          <a:noFill/>
          <a:ln>
            <a:noFill/>
          </a:ln>
        </p:spPr>
        <p:txBody>
          <a:bodyPr anchor="ctr"/>
          <a:p>
            <a:pPr algn="r">
              <a:lnSpc>
                <a:spcPct val="100000"/>
              </a:lnSpc>
            </a:pPr>
            <a:fld id="{92681A88-6167-4713-85D8-D2C1A75AB71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1">
                                  <p:stCondLst>
                                    <p:cond delay="0"/>
                                  </p:stCondLst>
                                  <p:childTnLst>
                                    <p:set>
                                      <p:cBhvr>
                                        <p:cTn id="480" dur="1" fill="hold">
                                          <p:stCondLst>
                                            <p:cond delay="0"/>
                                          </p:stCondLst>
                                        </p:cTn>
                                        <p:tgtEl>
                                          <p:spTgt spid="499"/>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503"/>
                                        </p:tgtEl>
                                        <p:attrNameLst>
                                          <p:attrName>style.visibility</p:attrName>
                                        </p:attrNameLst>
                                      </p:cBhvr>
                                      <p:to>
                                        <p:strVal val="visible"/>
                                      </p:to>
                                    </p:set>
                                  </p:childTnLst>
                                </p:cTn>
                              </p:par>
                            </p:childTnLst>
                          </p:cTn>
                        </p:par>
                      </p:childTnLst>
                    </p:cTn>
                  </p:par>
                  <p:par>
                    <p:cTn id="485" fill="hold">
                      <p:stCondLst>
                        <p:cond delay="indefinite"/>
                      </p:stCondLst>
                      <p:childTnLst>
                        <p:par>
                          <p:cTn id="486" fill="hold">
                            <p:stCondLst>
                              <p:cond delay="0"/>
                            </p:stCondLst>
                            <p:childTnLst>
                              <p:par>
                                <p:cTn id="487" nodeType="clickEffect" fill="hold" presetClass="entr" presetID="1">
                                  <p:stCondLst>
                                    <p:cond delay="0"/>
                                  </p:stCondLst>
                                  <p:childTnLst>
                                    <p:set>
                                      <p:cBhvr>
                                        <p:cTn id="488"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Linear Search </a:t>
            </a:r>
            <a:r>
              <a:rPr b="0" lang="en-US" sz="4400" spc="-1" strike="noStrike">
                <a:solidFill>
                  <a:srgbClr val="000000"/>
                </a:solidFill>
                <a:latin typeface="Avenir Next"/>
                <a:ea typeface="Avenir Next"/>
              </a:rPr>
              <a:t>(Variant)</a:t>
            </a:r>
            <a:endParaRPr b="0" lang="en-US" sz="4400" spc="-1" strike="noStrike">
              <a:solidFill>
                <a:srgbClr val="000000"/>
              </a:solidFill>
              <a:latin typeface="Calibri Light"/>
            </a:endParaRPr>
          </a:p>
        </p:txBody>
      </p:sp>
      <p:sp>
        <p:nvSpPr>
          <p:cNvPr id="51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Function prototype for new </a:t>
            </a:r>
            <a:r>
              <a:rPr b="0" lang="en-US" sz="2800" spc="-1" strike="noStrike">
                <a:solidFill>
                  <a:srgbClr val="000000"/>
                </a:solidFill>
                <a:latin typeface="Consolas"/>
                <a:ea typeface="Consolas"/>
              </a:rPr>
              <a:t>linearSearch()</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a:t>
            </a:r>
            <a:r>
              <a:rPr b="0" lang="en-US" sz="2800" spc="-1" strike="noStrike">
                <a:solidFill>
                  <a:srgbClr val="000000"/>
                </a:solidFill>
                <a:latin typeface="Consolas"/>
                <a:ea typeface="Consolas"/>
              </a:rPr>
              <a:t>main()</a:t>
            </a:r>
            <a:r>
              <a:rPr b="0" lang="en-US" sz="2800" spc="-1" strike="noStrike">
                <a:solidFill>
                  <a:srgbClr val="000000"/>
                </a:solidFill>
                <a:latin typeface="Calibri Light"/>
                <a:ea typeface="Calibri Light"/>
              </a:rPr>
              <a:t> function also needs some modification, so that </a:t>
            </a:r>
            <a:r>
              <a:rPr b="0" lang="en-US" sz="2800" spc="-1" strike="noStrike">
                <a:solidFill>
                  <a:srgbClr val="000000"/>
                </a:solidFill>
                <a:latin typeface="Consolas"/>
                <a:ea typeface="Consolas"/>
              </a:rPr>
              <a:t>linearSearch()</a:t>
            </a:r>
            <a:r>
              <a:rPr b="0" lang="en-US" sz="2800" spc="-1" strike="noStrike">
                <a:solidFill>
                  <a:srgbClr val="000000"/>
                </a:solidFill>
                <a:latin typeface="Calibri Light"/>
                <a:ea typeface="Calibri Light"/>
              </a:rPr>
              <a:t> will be called repeatedly until no more search item can be found.</a:t>
            </a:r>
            <a:endParaRPr b="0" lang="en-US" sz="2800" spc="-1" strike="noStrike">
              <a:solidFill>
                <a:srgbClr val="000000"/>
              </a:solidFill>
              <a:latin typeface="Calibri Light"/>
            </a:endParaRPr>
          </a:p>
        </p:txBody>
      </p:sp>
      <p:sp>
        <p:nvSpPr>
          <p:cNvPr id="514" name="CustomShape 3"/>
          <p:cNvSpPr/>
          <p:nvPr/>
        </p:nvSpPr>
        <p:spPr>
          <a:xfrm>
            <a:off x="602640" y="2129040"/>
            <a:ext cx="7938360" cy="1733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808080"/>
                </a:solidFill>
                <a:latin typeface="Consolas"/>
                <a:ea typeface="Consolas"/>
              </a:rPr>
              <a:t>// linear search of key value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starting search from </a:t>
            </a:r>
            <a:r>
              <a:rPr b="1" lang="en-GB" sz="1800" spc="-1" strike="noStrike">
                <a:solidFill>
                  <a:srgbClr val="808080"/>
                </a:solidFill>
                <a:latin typeface="Consolas"/>
                <a:ea typeface="Consolas"/>
              </a:rPr>
              <a:t>startPos</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the index of </a:t>
            </a:r>
            <a:r>
              <a:rPr b="1" lang="en-GB" sz="1800" spc="-1" strike="noStrike">
                <a:solidFill>
                  <a:srgbClr val="808080"/>
                </a:solidFill>
                <a:latin typeface="Consolas"/>
                <a:ea typeface="Consolas"/>
              </a:rPr>
              <a:t>first occurrenc</a:t>
            </a:r>
            <a:r>
              <a:rPr b="0" lang="en-GB" sz="1800" spc="-1" strike="noStrike">
                <a:solidFill>
                  <a:srgbClr val="808080"/>
                </a:solidFill>
                <a:latin typeface="Consolas"/>
                <a:ea typeface="Consolas"/>
              </a:rPr>
              <a:t>e of key in array[]</a:t>
            </a:r>
            <a:endParaRPr b="0" lang="en-GB" sz="1800" spc="-1" strike="noStrike">
              <a:latin typeface="Arial"/>
            </a:endParaRPr>
          </a:p>
          <a:p>
            <a:pPr>
              <a:lnSpc>
                <a:spcPct val="100000"/>
              </a:lnSpc>
            </a:pPr>
            <a:r>
              <a:rPr b="0" lang="en-GB" sz="1800" spc="-1" strike="noStrike">
                <a:solidFill>
                  <a:srgbClr val="808080"/>
                </a:solidFill>
                <a:latin typeface="Consolas"/>
                <a:ea typeface="Consolas"/>
              </a:rPr>
              <a:t>// return -1 if key is not found in array[]</a:t>
            </a:r>
            <a:endParaRPr b="0" lang="en-GB" sz="1800" spc="-1" strike="noStrike">
              <a:latin typeface="Arial"/>
            </a:endParaRPr>
          </a:p>
          <a:p>
            <a:pPr>
              <a:lnSpc>
                <a:spcPct val="100000"/>
              </a:lnSpc>
            </a:pPr>
            <a:r>
              <a:rPr b="0" lang="en-GB" sz="1800" spc="-1" strike="noStrike">
                <a:solidFill>
                  <a:srgbClr val="31859c"/>
                </a:solidFill>
                <a:latin typeface="Consolas"/>
                <a:ea typeface="Consolas"/>
              </a:rPr>
              <a:t>int </a:t>
            </a:r>
            <a:r>
              <a:rPr b="0" lang="en-GB" sz="1800" spc="-1" strike="noStrike">
                <a:solidFill>
                  <a:srgbClr val="000000"/>
                </a:solidFill>
                <a:latin typeface="Consolas"/>
                <a:ea typeface="Consolas"/>
              </a:rPr>
              <a:t>linearSearch( </a:t>
            </a:r>
            <a:r>
              <a:rPr b="0" lang="en-GB" sz="1800" spc="-1" strike="noStrike">
                <a:solidFill>
                  <a:srgbClr val="31859c"/>
                </a:solidFill>
                <a:latin typeface="Consolas"/>
                <a:ea typeface="Consolas"/>
              </a:rPr>
              <a:t>const int </a:t>
            </a:r>
            <a:r>
              <a:rPr b="1" lang="en-GB" sz="1800" spc="-1" strike="noStrike">
                <a:solidFill>
                  <a:srgbClr val="31859c"/>
                </a:solidFill>
                <a:latin typeface="Consolas"/>
                <a:ea typeface="Consolas"/>
              </a:rPr>
              <a:t>array</a:t>
            </a:r>
            <a:r>
              <a:rPr b="0" lang="en-GB" sz="1800" spc="-1" strike="noStrike">
                <a:solidFill>
                  <a:srgbClr val="31859c"/>
                </a:solidFill>
                <a:latin typeface="Consolas"/>
                <a:ea typeface="Consolas"/>
              </a:rPr>
              <a:t>[], int </a:t>
            </a:r>
            <a:r>
              <a:rPr b="1" lang="en-GB" sz="1800" spc="-1" strike="noStrike">
                <a:solidFill>
                  <a:srgbClr val="31859c"/>
                </a:solidFill>
                <a:latin typeface="Consolas"/>
                <a:ea typeface="Consolas"/>
              </a:rPr>
              <a:t>sizeOfArray</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endParaRPr b="0" lang="en-GB" sz="1800" spc="-1" strike="noStrike">
              <a:latin typeface="Arial"/>
            </a:endParaRPr>
          </a:p>
          <a:p>
            <a:pPr>
              <a:lnSpc>
                <a:spcPct val="100000"/>
              </a:lnSpc>
            </a:pP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	</a:t>
            </a:r>
            <a:r>
              <a:rPr b="0" lang="en-GB" sz="1800" spc="-1" strike="noStrike">
                <a:solidFill>
                  <a:srgbClr val="31859c"/>
                </a:solidFill>
                <a:latin typeface="Consolas"/>
                <a:ea typeface="Consolas"/>
              </a:rPr>
              <a:t>int </a:t>
            </a:r>
            <a:r>
              <a:rPr b="1" lang="en-GB" sz="1800" spc="-1" strike="noStrike">
                <a:solidFill>
                  <a:srgbClr val="31859c"/>
                </a:solidFill>
                <a:latin typeface="Consolas"/>
                <a:ea typeface="Consolas"/>
              </a:rPr>
              <a:t>key</a:t>
            </a:r>
            <a:r>
              <a:rPr b="0" lang="en-GB" sz="1800" spc="-1" strike="noStrike">
                <a:solidFill>
                  <a:srgbClr val="31859c"/>
                </a:solidFill>
                <a:latin typeface="Consolas"/>
                <a:ea typeface="Consolas"/>
              </a:rPr>
              <a:t>,</a:t>
            </a:r>
            <a:r>
              <a:rPr b="1" lang="en-GB" sz="1800" spc="-1" strike="noStrike">
                <a:solidFill>
                  <a:srgbClr val="31859c"/>
                </a:solidFill>
                <a:latin typeface="Consolas"/>
                <a:ea typeface="Consolas"/>
              </a:rPr>
              <a:t> </a:t>
            </a:r>
            <a:r>
              <a:rPr b="1" lang="en-GB" sz="1800" spc="-1" strike="noStrike">
                <a:solidFill>
                  <a:srgbClr val="e46c0a"/>
                </a:solidFill>
                <a:latin typeface="Consolas"/>
                <a:ea typeface="Consolas"/>
              </a:rPr>
              <a:t>int startPos </a:t>
            </a:r>
            <a:r>
              <a:rPr b="0" lang="en-GB" sz="1800" spc="-1" strike="noStrike">
                <a:solidFill>
                  <a:srgbClr val="000000"/>
                </a:solidFill>
                <a:latin typeface="Consolas"/>
                <a:ea typeface="Consolas"/>
              </a:rPr>
              <a:t> );</a:t>
            </a:r>
            <a:endParaRPr b="0" lang="en-GB" sz="1800" spc="-1" strike="noStrike">
              <a:latin typeface="Arial"/>
            </a:endParaRPr>
          </a:p>
        </p:txBody>
      </p:sp>
      <p:sp>
        <p:nvSpPr>
          <p:cNvPr id="515" name="TextShape 4"/>
          <p:cNvSpPr txBox="1"/>
          <p:nvPr/>
        </p:nvSpPr>
        <p:spPr>
          <a:xfrm>
            <a:off x="6553080" y="6356520"/>
            <a:ext cx="2133360" cy="364680"/>
          </a:xfrm>
          <a:prstGeom prst="rect">
            <a:avLst/>
          </a:prstGeom>
          <a:noFill/>
          <a:ln>
            <a:noFill/>
          </a:ln>
        </p:spPr>
        <p:txBody>
          <a:bodyPr anchor="ctr"/>
          <a:p>
            <a:pPr algn="r">
              <a:lnSpc>
                <a:spcPct val="100000"/>
              </a:lnSpc>
            </a:pPr>
            <a:fld id="{F2653D47-D9C9-420F-A035-EE7329121CC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89" dur="indefinite" restart="never" nodeType="tmRoot">
          <p:childTnLst>
            <p:seq>
              <p:cTn id="490"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Sorting an </a:t>
            </a:r>
            <a:r>
              <a:rPr b="0" lang="en-US" sz="4400" spc="-1" strike="noStrike">
                <a:solidFill>
                  <a:srgbClr val="000000"/>
                </a:solidFill>
                <a:latin typeface="Avenir Next"/>
                <a:ea typeface="Avenir Next"/>
              </a:rPr>
              <a:t>Array</a:t>
            </a:r>
            <a:endParaRPr b="0" lang="en-US" sz="4400" spc="-1" strike="noStrike">
              <a:solidFill>
                <a:srgbClr val="000000"/>
              </a:solidFill>
              <a:latin typeface="Calibri Light"/>
            </a:endParaRPr>
          </a:p>
        </p:txBody>
      </p:sp>
      <p:sp>
        <p:nvSpPr>
          <p:cNvPr id="517" name="TextShape 2"/>
          <p:cNvSpPr txBox="1"/>
          <p:nvPr/>
        </p:nvSpPr>
        <p:spPr>
          <a:xfrm>
            <a:off x="457200" y="1600200"/>
            <a:ext cx="8229240" cy="260280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Another most widely encountered programming task is to </a:t>
            </a:r>
            <a:r>
              <a:rPr b="1" lang="en-US" sz="2800" spc="-1" strike="noStrike">
                <a:solidFill>
                  <a:srgbClr val="e46c0a"/>
                </a:solidFill>
                <a:latin typeface="Calibri Light"/>
                <a:ea typeface="Calibri Light"/>
              </a:rPr>
              <a:t>sort</a:t>
            </a:r>
            <a:r>
              <a:rPr b="1" lang="en-US" sz="2800" spc="-1" strike="noStrike">
                <a:solidFill>
                  <a:srgbClr val="000000"/>
                </a:solidFill>
                <a:latin typeface="Calibri Light"/>
                <a:ea typeface="Calibri Light"/>
              </a:rPr>
              <a:t> </a:t>
            </a:r>
            <a:r>
              <a:rPr b="0" lang="en-US" sz="2800" spc="-1" strike="noStrike">
                <a:solidFill>
                  <a:srgbClr val="000000"/>
                </a:solidFill>
                <a:latin typeface="Calibri Light"/>
                <a:ea typeface="Calibri Light"/>
              </a:rPr>
              <a:t>the values in an array, e.g., in ascending/descending order</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There are many different sorting algorithms, e.g., insertion sort, bubble sort, quicksort, etc.</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One of the easiest sorting algorithms is called </a:t>
            </a:r>
            <a:r>
              <a:rPr b="1" lang="en-US" sz="2800" spc="-1" strike="noStrike">
                <a:solidFill>
                  <a:srgbClr val="e46c0a"/>
                </a:solidFill>
                <a:latin typeface="Calibri Light"/>
                <a:ea typeface="Calibri Light"/>
              </a:rPr>
              <a:t>selection sort</a:t>
            </a:r>
            <a:endParaRPr b="0" lang="en-US" sz="2800" spc="-1" strike="noStrike">
              <a:solidFill>
                <a:srgbClr val="000000"/>
              </a:solidFill>
              <a:latin typeface="Calibri Light"/>
            </a:endParaRPr>
          </a:p>
        </p:txBody>
      </p:sp>
      <p:graphicFrame>
        <p:nvGraphicFramePr>
          <p:cNvPr id="518" name="Table 3"/>
          <p:cNvGraphicFramePr/>
          <p:nvPr/>
        </p:nvGraphicFramePr>
        <p:xfrm>
          <a:off x="2385360" y="4414320"/>
          <a:ext cx="5033520" cy="598320"/>
        </p:xfrm>
        <a:graphic>
          <a:graphicData uri="http://schemas.openxmlformats.org/drawingml/2006/table">
            <a:tbl>
              <a:tblPr/>
              <a:tblGrid>
                <a:gridCol w="838800"/>
                <a:gridCol w="838800"/>
                <a:gridCol w="838800"/>
                <a:gridCol w="838800"/>
                <a:gridCol w="838800"/>
                <a:gridCol w="839520"/>
              </a:tblGrid>
              <a:tr h="695880">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19" name="CustomShape 4"/>
          <p:cNvSpPr/>
          <p:nvPr/>
        </p:nvSpPr>
        <p:spPr>
          <a:xfrm>
            <a:off x="249048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20" name="CustomShape 5"/>
          <p:cNvSpPr/>
          <p:nvPr/>
        </p:nvSpPr>
        <p:spPr>
          <a:xfrm>
            <a:off x="331884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a[1]</a:t>
            </a:r>
            <a:endParaRPr b="0" lang="en-GB" sz="1800" spc="-1" strike="noStrike">
              <a:latin typeface="Arial"/>
            </a:endParaRPr>
          </a:p>
        </p:txBody>
      </p:sp>
      <p:sp>
        <p:nvSpPr>
          <p:cNvPr id="521" name="CustomShape 6"/>
          <p:cNvSpPr/>
          <p:nvPr/>
        </p:nvSpPr>
        <p:spPr>
          <a:xfrm>
            <a:off x="420048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a[2]</a:t>
            </a:r>
            <a:endParaRPr b="0" lang="en-GB" sz="1800" spc="-1" strike="noStrike">
              <a:latin typeface="Arial"/>
            </a:endParaRPr>
          </a:p>
        </p:txBody>
      </p:sp>
      <p:sp>
        <p:nvSpPr>
          <p:cNvPr id="522" name="CustomShape 7"/>
          <p:cNvSpPr/>
          <p:nvPr/>
        </p:nvSpPr>
        <p:spPr>
          <a:xfrm>
            <a:off x="502884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a[3]</a:t>
            </a:r>
            <a:endParaRPr b="0" lang="en-GB" sz="1800" spc="-1" strike="noStrike">
              <a:latin typeface="Arial"/>
            </a:endParaRPr>
          </a:p>
        </p:txBody>
      </p:sp>
      <p:sp>
        <p:nvSpPr>
          <p:cNvPr id="523" name="CustomShape 8"/>
          <p:cNvSpPr/>
          <p:nvPr/>
        </p:nvSpPr>
        <p:spPr>
          <a:xfrm>
            <a:off x="585720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a[4]</a:t>
            </a:r>
            <a:endParaRPr b="0" lang="en-GB" sz="1800" spc="-1" strike="noStrike">
              <a:latin typeface="Arial"/>
            </a:endParaRPr>
          </a:p>
        </p:txBody>
      </p:sp>
      <p:sp>
        <p:nvSpPr>
          <p:cNvPr id="524" name="CustomShape 9"/>
          <p:cNvSpPr/>
          <p:nvPr/>
        </p:nvSpPr>
        <p:spPr>
          <a:xfrm>
            <a:off x="6685560" y="409536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a[5]</a:t>
            </a:r>
            <a:endParaRPr b="0" lang="en-GB" sz="1800" spc="-1" strike="noStrike">
              <a:latin typeface="Arial"/>
            </a:endParaRPr>
          </a:p>
        </p:txBody>
      </p:sp>
      <p:graphicFrame>
        <p:nvGraphicFramePr>
          <p:cNvPr id="525" name="Table 10"/>
          <p:cNvGraphicFramePr/>
          <p:nvPr/>
        </p:nvGraphicFramePr>
        <p:xfrm>
          <a:off x="2385360" y="5106240"/>
          <a:ext cx="5033520" cy="598320"/>
        </p:xfrm>
        <a:graphic>
          <a:graphicData uri="http://schemas.openxmlformats.org/drawingml/2006/table">
            <a:tbl>
              <a:tblPr/>
              <a:tblGrid>
                <a:gridCol w="838800"/>
                <a:gridCol w="838800"/>
                <a:gridCol w="838800"/>
                <a:gridCol w="838800"/>
                <a:gridCol w="838800"/>
                <a:gridCol w="839520"/>
              </a:tblGrid>
              <a:tr h="71460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ebf1de"/>
                    </a:solidFill>
                  </a:tcPr>
                </a:tc>
              </a:tr>
            </a:tbl>
          </a:graphicData>
        </a:graphic>
      </p:graphicFrame>
      <p:sp>
        <p:nvSpPr>
          <p:cNvPr id="526" name="CustomShape 11"/>
          <p:cNvSpPr/>
          <p:nvPr/>
        </p:nvSpPr>
        <p:spPr>
          <a:xfrm>
            <a:off x="1575000" y="4498560"/>
            <a:ext cx="914040" cy="3646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before</a:t>
            </a:r>
            <a:endParaRPr b="0" lang="en-GB" sz="1800" spc="-1" strike="noStrike">
              <a:latin typeface="Arial"/>
            </a:endParaRPr>
          </a:p>
        </p:txBody>
      </p:sp>
      <p:sp>
        <p:nvSpPr>
          <p:cNvPr id="527" name="CustomShape 12"/>
          <p:cNvSpPr/>
          <p:nvPr/>
        </p:nvSpPr>
        <p:spPr>
          <a:xfrm>
            <a:off x="375840" y="5078880"/>
            <a:ext cx="2311560" cy="63900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GB" sz="1800" spc="-1" strike="noStrike">
                <a:solidFill>
                  <a:srgbClr val="000000"/>
                </a:solidFill>
                <a:latin typeface="Avenir Next Condensed"/>
                <a:ea typeface="Avenir Next Condensed"/>
              </a:rPr>
              <a:t>after sorting</a:t>
            </a:r>
            <a:br/>
            <a:r>
              <a:rPr b="0" lang="en-GB" sz="1800" spc="-1" strike="noStrike">
                <a:solidFill>
                  <a:srgbClr val="000000"/>
                </a:solidFill>
                <a:latin typeface="Avenir Next Condensed"/>
                <a:ea typeface="Avenir Next Condensed"/>
              </a:rPr>
              <a:t>in ascending order</a:t>
            </a:r>
            <a:endParaRPr b="0" lang="en-GB" sz="1800" spc="-1" strike="noStrike">
              <a:latin typeface="Arial"/>
            </a:endParaRPr>
          </a:p>
        </p:txBody>
      </p:sp>
      <p:sp>
        <p:nvSpPr>
          <p:cNvPr id="528" name="TextShape 13"/>
          <p:cNvSpPr txBox="1"/>
          <p:nvPr/>
        </p:nvSpPr>
        <p:spPr>
          <a:xfrm>
            <a:off x="6553080" y="6356520"/>
            <a:ext cx="2133360" cy="364680"/>
          </a:xfrm>
          <a:prstGeom prst="rect">
            <a:avLst/>
          </a:prstGeom>
          <a:noFill/>
          <a:ln>
            <a:noFill/>
          </a:ln>
        </p:spPr>
        <p:txBody>
          <a:bodyPr anchor="ctr"/>
          <a:p>
            <a:pPr algn="r">
              <a:lnSpc>
                <a:spcPct val="100000"/>
              </a:lnSpc>
            </a:pPr>
            <a:fld id="{048254D0-CD1E-47F5-89BD-AA294FD5268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491" dur="indefinite" restart="never" nodeType="tmRoot">
          <p:childTnLst>
            <p:seq>
              <p:cTn id="492" dur="indefinite" nodeType="mainSeq">
                <p:childTnLst>
                  <p:par>
                    <p:cTn id="493" fill="hold">
                      <p:stCondLst>
                        <p:cond delay="indefinite"/>
                      </p:stCondLst>
                      <p:childTnLst>
                        <p:par>
                          <p:cTn id="494" fill="hold">
                            <p:stCondLst>
                              <p:cond delay="0"/>
                            </p:stCondLst>
                            <p:childTnLst>
                              <p:par>
                                <p:cTn id="495" nodeType="clickEffect" fill="hold" presetClass="entr" presetID="1">
                                  <p:stCondLst>
                                    <p:cond delay="0"/>
                                  </p:stCondLst>
                                  <p:childTnLst>
                                    <p:set>
                                      <p:cBhvr>
                                        <p:cTn id="496" dur="1" fill="hold">
                                          <p:stCondLst>
                                            <p:cond delay="0"/>
                                          </p:stCondLst>
                                        </p:cTn>
                                        <p:tgtEl>
                                          <p:spTgt spid="525"/>
                                        </p:tgtEl>
                                        <p:attrNameLst>
                                          <p:attrName>style.visibility</p:attrName>
                                        </p:attrNameLst>
                                      </p:cBhvr>
                                      <p:to>
                                        <p:strVal val="visible"/>
                                      </p:to>
                                    </p:set>
                                  </p:childTnLst>
                                </p:cTn>
                              </p:par>
                              <p:par>
                                <p:cTn id="497" nodeType="withEffect" fill="hold" presetClass="entr" presetID="1">
                                  <p:stCondLst>
                                    <p:cond delay="0"/>
                                  </p:stCondLst>
                                  <p:childTnLst>
                                    <p:set>
                                      <p:cBhvr>
                                        <p:cTn id="498"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a:t>
            </a:r>
            <a:r>
              <a:rPr b="0" lang="en-US" sz="4400" spc="-1" strike="noStrike">
                <a:solidFill>
                  <a:srgbClr val="000000"/>
                </a:solidFill>
                <a:latin typeface="Avenir Next"/>
                <a:ea typeface="Avenir Next"/>
              </a:rPr>
              <a:t>this Guidance </a:t>
            </a:r>
            <a:r>
              <a:rPr b="0" lang="en-US" sz="4400" spc="-1" strike="noStrike">
                <a:solidFill>
                  <a:srgbClr val="000000"/>
                </a:solidFill>
                <a:latin typeface="Avenir Next"/>
                <a:ea typeface="Avenir Next"/>
              </a:rPr>
              <a:t>Notes</a:t>
            </a:r>
            <a:endParaRPr b="0" lang="en-US" sz="4400" spc="-1" strike="noStrike">
              <a:solidFill>
                <a:srgbClr val="000000"/>
              </a:solidFill>
              <a:latin typeface="Calibri Light"/>
            </a:endParaRPr>
          </a:p>
        </p:txBody>
      </p:sp>
      <p:sp>
        <p:nvSpPr>
          <p:cNvPr id="182" name="TextShape 2"/>
          <p:cNvSpPr txBox="1"/>
          <p:nvPr/>
        </p:nvSpPr>
        <p:spPr>
          <a:xfrm>
            <a:off x="457200" y="1600200"/>
            <a:ext cx="8229240" cy="4525560"/>
          </a:xfrm>
          <a:prstGeom prst="rect">
            <a:avLst/>
          </a:prstGeom>
          <a:noFill/>
          <a:ln>
            <a:noFill/>
          </a:ln>
        </p:spPr>
        <p:txBody>
          <a:bodyPr>
            <a:normAutofit/>
          </a:bodyPr>
          <a:p>
            <a:pPr marL="343080" indent="-342720">
              <a:lnSpc>
                <a:spcPct val="110000"/>
              </a:lnSpc>
              <a:spcBef>
                <a:spcPts val="901"/>
              </a:spcBef>
              <a:buClr>
                <a:srgbClr val="000000"/>
              </a:buClr>
              <a:buFont typeface="Arial"/>
              <a:buChar char="•"/>
            </a:pPr>
            <a:r>
              <a:rPr b="0" lang="en-US" sz="2800" spc="-1" strike="noStrike">
                <a:solidFill>
                  <a:srgbClr val="000000"/>
                </a:solidFill>
                <a:latin typeface="Calibri Light"/>
                <a:ea typeface="Calibri Light"/>
              </a:rPr>
              <a:t>This guidance notes aim to lead you through the learning of the C/C++ materials.  It also defines the scope of this course, i.e., what we expect you should know for the purpose of this course.  (and which should not limit what you should know about C/C++ programming.)</a:t>
            </a:r>
            <a:endParaRPr b="0" lang="en-US" sz="28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800" spc="-1" strike="noStrike">
                <a:solidFill>
                  <a:srgbClr val="e46c0a"/>
                </a:solidFill>
                <a:latin typeface="Calibri Light"/>
                <a:ea typeface="Calibri Light"/>
              </a:rPr>
              <a:t>Use “Presentation Mode” in PowerPoint to go through the slides</a:t>
            </a:r>
            <a:r>
              <a:rPr b="0" lang="en-US" sz="2800" spc="-1" strike="noStrike">
                <a:solidFill>
                  <a:srgbClr val="000000"/>
                </a:solidFill>
                <a:latin typeface="Calibri Light"/>
                <a:ea typeface="Calibri Light"/>
              </a:rPr>
              <a:t> since animations are incorporated which may enhance the flow of reading</a:t>
            </a:r>
            <a:endParaRPr b="0" lang="en-US" sz="2800" spc="-1" strike="noStrike">
              <a:solidFill>
                <a:srgbClr val="000000"/>
              </a:solidFill>
              <a:latin typeface="Calibri Light"/>
            </a:endParaRPr>
          </a:p>
          <a:p>
            <a:pPr marL="343080" indent="-342720">
              <a:lnSpc>
                <a:spcPct val="110000"/>
              </a:lnSpc>
              <a:spcBef>
                <a:spcPts val="901"/>
              </a:spcBef>
              <a:buClr>
                <a:srgbClr val="000000"/>
              </a:buClr>
              <a:buFont typeface="Arial"/>
              <a:buChar char="•"/>
            </a:pPr>
            <a:r>
              <a:rPr b="0" lang="en-US" sz="2800" spc="-1" strike="noStrike">
                <a:solidFill>
                  <a:srgbClr val="000000"/>
                </a:solidFill>
                <a:latin typeface="Calibri Light"/>
                <a:ea typeface="Calibri Light"/>
              </a:rPr>
              <a:t>Pages marked with “</a:t>
            </a:r>
            <a:r>
              <a:rPr b="0" lang="en-US" sz="2800" spc="-1" strike="noStrike">
                <a:solidFill>
                  <a:srgbClr val="31859c"/>
                </a:solidFill>
                <a:latin typeface="Calibri Light"/>
                <a:ea typeface="Calibri Light"/>
              </a:rPr>
              <a:t>Reference Only</a:t>
            </a:r>
            <a:r>
              <a:rPr b="0" lang="en-US" sz="2800" spc="-1" strike="noStrike">
                <a:solidFill>
                  <a:srgbClr val="000000"/>
                </a:solidFill>
                <a:latin typeface="Calibri Light"/>
                <a:ea typeface="Calibri Light"/>
              </a:rPr>
              <a:t>” means that they are not in the scope of assessment for this course.</a:t>
            </a:r>
            <a:endParaRPr b="0" lang="en-US" sz="2800" spc="-1" strike="noStrike">
              <a:solidFill>
                <a:srgbClr val="000000"/>
              </a:solidFill>
              <a:latin typeface="Calibri Light"/>
            </a:endParaRPr>
          </a:p>
        </p:txBody>
      </p:sp>
      <p:sp>
        <p:nvSpPr>
          <p:cNvPr id="183" name="TextShape 3"/>
          <p:cNvSpPr txBox="1"/>
          <p:nvPr/>
        </p:nvSpPr>
        <p:spPr>
          <a:xfrm>
            <a:off x="6553080" y="6356520"/>
            <a:ext cx="2133360" cy="364680"/>
          </a:xfrm>
          <a:prstGeom prst="rect">
            <a:avLst/>
          </a:prstGeom>
          <a:noFill/>
          <a:ln>
            <a:noFill/>
          </a:ln>
        </p:spPr>
        <p:txBody>
          <a:bodyPr anchor="ctr"/>
          <a:p>
            <a:pPr algn="r">
              <a:lnSpc>
                <a:spcPct val="100000"/>
              </a:lnSpc>
            </a:pPr>
            <a:fld id="{02A40E20-3C87-4ED3-9D3A-719FE24248B4}"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Selection Sort</a:t>
            </a:r>
            <a:endParaRPr b="0" lang="en-US" sz="4400" spc="-1" strike="noStrike">
              <a:solidFill>
                <a:srgbClr val="000000"/>
              </a:solidFill>
              <a:latin typeface="Calibri Light"/>
            </a:endParaRPr>
          </a:p>
        </p:txBody>
      </p:sp>
      <p:sp>
        <p:nvSpPr>
          <p:cNvPr id="53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total of N iterations are needed to sort N elements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At each iteration </a:t>
            </a:r>
            <a:r>
              <a:rPr b="1" lang="en-US" sz="2800" spc="-1" strike="noStrike">
                <a:solidFill>
                  <a:srgbClr val="31859c"/>
                </a:solidFill>
                <a:latin typeface="Calibri Light"/>
                <a:ea typeface="Calibri Light"/>
              </a:rPr>
              <a:t>i</a:t>
            </a:r>
            <a:r>
              <a:rPr b="0" lang="en-US" sz="2800" spc="-1" strike="noStrike">
                <a:solidFill>
                  <a:srgbClr val="000000"/>
                </a:solidFill>
                <a:latin typeface="Calibri Light"/>
                <a:ea typeface="Calibri Light"/>
              </a:rPr>
              <a:t>, </a:t>
            </a:r>
            <a:r>
              <a:rPr b="0" lang="en-US" sz="2800" spc="-1" strike="noStrike">
                <a:solidFill>
                  <a:srgbClr val="808080"/>
                </a:solidFill>
                <a:latin typeface="Calibri Light"/>
                <a:ea typeface="Calibri Light"/>
              </a:rPr>
              <a:t>i = 0, …, N-1</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lvl="1" marL="743040" indent="-285480">
              <a:lnSpc>
                <a:spcPct val="100000"/>
              </a:lnSpc>
              <a:spcBef>
                <a:spcPts val="479"/>
              </a:spcBef>
              <a:buClr>
                <a:srgbClr val="e46c0a"/>
              </a:buClr>
              <a:buFont typeface="Arial"/>
              <a:buChar char="–"/>
            </a:pPr>
            <a:r>
              <a:rPr b="0" lang="en-US" sz="2400" spc="-1" strike="noStrike">
                <a:solidFill>
                  <a:srgbClr val="e46c0a"/>
                </a:solidFill>
                <a:latin typeface="Calibri Light"/>
                <a:ea typeface="Calibri Light"/>
              </a:rPr>
              <a:t>exchange</a:t>
            </a:r>
            <a:r>
              <a:rPr b="0" lang="en-US" sz="2400" spc="-1" strike="noStrike">
                <a:solidFill>
                  <a:srgbClr val="000000"/>
                </a:solidFill>
                <a:latin typeface="Calibri Light"/>
                <a:ea typeface="Calibri Light"/>
              </a:rPr>
              <a:t> </a:t>
            </a:r>
            <a:r>
              <a:rPr b="1" lang="en-US" sz="2400" spc="-1" strike="noStrike">
                <a:solidFill>
                  <a:srgbClr val="31859c"/>
                </a:solidFill>
                <a:latin typeface="Calibri Light"/>
                <a:ea typeface="Calibri Light"/>
              </a:rPr>
              <a:t>a[i]</a:t>
            </a:r>
            <a:r>
              <a:rPr b="0" lang="en-US" sz="2400" spc="-1" strike="noStrike">
                <a:solidFill>
                  <a:srgbClr val="000000"/>
                </a:solidFill>
                <a:latin typeface="Calibri Light"/>
                <a:ea typeface="Calibri Light"/>
              </a:rPr>
              <a:t> with the </a:t>
            </a:r>
            <a:r>
              <a:rPr b="1" lang="en-US" sz="2400" spc="-1" strike="noStrike">
                <a:solidFill>
                  <a:srgbClr val="31859c"/>
                </a:solidFill>
                <a:latin typeface="Calibri Light"/>
                <a:ea typeface="Calibri Light"/>
              </a:rPr>
              <a:t>smallest</a:t>
            </a:r>
            <a:r>
              <a:rPr b="0" lang="en-US" sz="2400" spc="-1" strike="noStrike">
                <a:solidFill>
                  <a:srgbClr val="000000"/>
                </a:solidFill>
                <a:latin typeface="Calibri Light"/>
                <a:ea typeface="Calibri Light"/>
              </a:rPr>
              <a:t> item among </a:t>
            </a:r>
            <a:r>
              <a:rPr b="0" lang="en-US" sz="2400" spc="-1" strike="noStrike">
                <a:solidFill>
                  <a:srgbClr val="31859c"/>
                </a:solidFill>
                <a:latin typeface="Calibri Light"/>
                <a:ea typeface="Calibri Light"/>
              </a:rPr>
              <a:t>a[i]… a[N-1]</a:t>
            </a:r>
            <a:r>
              <a:rPr b="0" lang="en-US" sz="2400" spc="-1" strike="noStrike">
                <a:solidFill>
                  <a:srgbClr val="000000"/>
                </a:solidFill>
                <a:latin typeface="Calibri Light"/>
                <a:ea typeface="Calibri Light"/>
              </a:rPr>
              <a:t> </a:t>
            </a:r>
            <a:r>
              <a:rPr b="0" lang="en-US" sz="2400" spc="-1" strike="noStrike">
                <a:solidFill>
                  <a:srgbClr val="808080"/>
                </a:solidFill>
                <a:latin typeface="Calibri Light"/>
                <a:ea typeface="Calibri Light"/>
              </a:rPr>
              <a:t>(or the largest, if sort in descending order)</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An important property is that, after each iteration </a:t>
            </a:r>
            <a:r>
              <a:rPr b="1" lang="en-US" sz="2800" spc="-1" strike="noStrike">
                <a:solidFill>
                  <a:srgbClr val="31859c"/>
                </a:solidFill>
                <a:latin typeface="Calibri Light"/>
                <a:ea typeface="Calibri Light"/>
              </a:rPr>
              <a:t>i</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elements from </a:t>
            </a:r>
            <a:r>
              <a:rPr b="0" lang="en-US" sz="2400" spc="-1" strike="noStrike">
                <a:solidFill>
                  <a:srgbClr val="e46c0a"/>
                </a:solidFill>
                <a:latin typeface="Calibri Light"/>
                <a:ea typeface="Calibri Light"/>
              </a:rPr>
              <a:t>a[0]…a[i] </a:t>
            </a:r>
            <a:r>
              <a:rPr b="0" lang="en-US" sz="2400" spc="-1" strike="noStrike">
                <a:solidFill>
                  <a:srgbClr val="000000"/>
                </a:solidFill>
                <a:latin typeface="Calibri Light"/>
                <a:ea typeface="Calibri Light"/>
              </a:rPr>
              <a:t>are sorted,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elements from </a:t>
            </a:r>
            <a:r>
              <a:rPr b="0" lang="en-US" sz="2400" spc="-1" strike="noStrike">
                <a:solidFill>
                  <a:srgbClr val="e46c0a"/>
                </a:solidFill>
                <a:latin typeface="Calibri Light"/>
                <a:ea typeface="Calibri Light"/>
              </a:rPr>
              <a:t>a[i+1]..a[N-1] </a:t>
            </a:r>
            <a:r>
              <a:rPr b="0" lang="en-US" sz="2400" spc="-1" strike="noStrike">
                <a:solidFill>
                  <a:srgbClr val="000000"/>
                </a:solidFill>
                <a:latin typeface="Calibri Light"/>
                <a:ea typeface="Calibri Light"/>
              </a:rPr>
              <a:t>remain to be sorted</a:t>
            </a:r>
            <a:endParaRPr b="0" lang="en-US" sz="2400" spc="-1" strike="noStrike">
              <a:solidFill>
                <a:srgbClr val="000000"/>
              </a:solidFill>
              <a:latin typeface="Calibri Light"/>
            </a:endParaRPr>
          </a:p>
        </p:txBody>
      </p:sp>
      <p:sp>
        <p:nvSpPr>
          <p:cNvPr id="531" name="TextShape 3"/>
          <p:cNvSpPr txBox="1"/>
          <p:nvPr/>
        </p:nvSpPr>
        <p:spPr>
          <a:xfrm>
            <a:off x="6553080" y="6356520"/>
            <a:ext cx="2133360" cy="364680"/>
          </a:xfrm>
          <a:prstGeom prst="rect">
            <a:avLst/>
          </a:prstGeom>
          <a:noFill/>
          <a:ln>
            <a:noFill/>
          </a:ln>
        </p:spPr>
        <p:txBody>
          <a:bodyPr anchor="ctr"/>
          <a:p>
            <a:pPr algn="r">
              <a:lnSpc>
                <a:spcPct val="100000"/>
              </a:lnSpc>
            </a:pPr>
            <a:fld id="{DFFD9FD4-F64E-4D02-995B-40B5F578AB6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532" name="Table 4"/>
          <p:cNvGraphicFramePr/>
          <p:nvPr/>
        </p:nvGraphicFramePr>
        <p:xfrm>
          <a:off x="1747080" y="3737520"/>
          <a:ext cx="5686200" cy="419400"/>
        </p:xfrm>
        <a:graphic>
          <a:graphicData uri="http://schemas.openxmlformats.org/drawingml/2006/table">
            <a:tbl>
              <a:tblPr/>
              <a:tblGrid>
                <a:gridCol w="710640"/>
                <a:gridCol w="710640"/>
                <a:gridCol w="710640"/>
                <a:gridCol w="710640"/>
                <a:gridCol w="710640"/>
                <a:gridCol w="710640"/>
                <a:gridCol w="710640"/>
                <a:gridCol w="711720"/>
              </a:tblGrid>
              <a:tr h="419760">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33" name="CustomShape 5"/>
          <p:cNvSpPr/>
          <p:nvPr/>
        </p:nvSpPr>
        <p:spPr>
          <a:xfrm>
            <a:off x="3456720" y="411768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34" name="Line 6"/>
          <p:cNvSpPr/>
          <p:nvPr/>
        </p:nvSpPr>
        <p:spPr>
          <a:xfrm>
            <a:off x="3883680" y="367704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35" name="CustomShape 7"/>
          <p:cNvSpPr/>
          <p:nvPr/>
        </p:nvSpPr>
        <p:spPr>
          <a:xfrm>
            <a:off x="3206880" y="34272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a[i]</a:t>
            </a:r>
            <a:endParaRPr b="0" lang="en-GB" sz="1800" spc="-1" strike="noStrike">
              <a:latin typeface="Arial"/>
            </a:endParaRPr>
          </a:p>
        </p:txBody>
      </p:sp>
      <p:sp>
        <p:nvSpPr>
          <p:cNvPr id="536" name="CustomShape 8"/>
          <p:cNvSpPr/>
          <p:nvPr/>
        </p:nvSpPr>
        <p:spPr>
          <a:xfrm>
            <a:off x="6288840" y="411768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37" name="CustomShape 9"/>
          <p:cNvSpPr/>
          <p:nvPr/>
        </p:nvSpPr>
        <p:spPr>
          <a:xfrm>
            <a:off x="1827720" y="3427200"/>
            <a:ext cx="728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a[0]</a:t>
            </a:r>
            <a:endParaRPr b="0" lang="en-GB" sz="1800" spc="-1" strike="noStrike">
              <a:latin typeface="Arial"/>
            </a:endParaRPr>
          </a:p>
        </p:txBody>
      </p:sp>
      <p:sp>
        <p:nvSpPr>
          <p:cNvPr id="538" name="CustomShape 10"/>
          <p:cNvSpPr/>
          <p:nvPr/>
        </p:nvSpPr>
        <p:spPr>
          <a:xfrm>
            <a:off x="2534400" y="3427200"/>
            <a:ext cx="40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t>
            </a:r>
            <a:endParaRPr b="0" lang="en-GB" sz="1800" spc="-1" strike="noStrike">
              <a:latin typeface="Arial"/>
            </a:endParaRPr>
          </a:p>
        </p:txBody>
      </p:sp>
      <p:sp>
        <p:nvSpPr>
          <p:cNvPr id="539" name="CustomShape 11"/>
          <p:cNvSpPr/>
          <p:nvPr/>
        </p:nvSpPr>
        <p:spPr>
          <a:xfrm>
            <a:off x="5207760" y="3427200"/>
            <a:ext cx="408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t>
            </a:r>
            <a:endParaRPr b="0" lang="en-GB" sz="1800" spc="-1" strike="noStrike">
              <a:latin typeface="Arial"/>
            </a:endParaRPr>
          </a:p>
        </p:txBody>
      </p:sp>
      <p:sp>
        <p:nvSpPr>
          <p:cNvPr id="540" name="CustomShape 12"/>
          <p:cNvSpPr/>
          <p:nvPr/>
        </p:nvSpPr>
        <p:spPr>
          <a:xfrm>
            <a:off x="6656400" y="3427200"/>
            <a:ext cx="10026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a[N-1]</a:t>
            </a:r>
            <a:endParaRPr b="0" lang="en-GB" sz="1800" spc="-1" strike="noStrike">
              <a:latin typeface="Arial"/>
            </a:endParaRPr>
          </a:p>
        </p:txBody>
      </p:sp>
      <p:sp>
        <p:nvSpPr>
          <p:cNvPr id="541" name="CustomShape 13"/>
          <p:cNvSpPr/>
          <p:nvPr/>
        </p:nvSpPr>
        <p:spPr>
          <a:xfrm flipH="1" rot="16200000">
            <a:off x="4958280" y="2898000"/>
            <a:ext cx="12240" cy="2832120"/>
          </a:xfrm>
          <a:prstGeom prst="curvedConnector3">
            <a:avLst>
              <a:gd name="adj1" fmla="val 1800000"/>
            </a:avLst>
          </a:prstGeom>
          <a:noFill/>
          <a:ln>
            <a:round/>
            <a:headEnd len="med" type="triangle" w="lg"/>
            <a:tailEnd len="med" type="triangle" w="lg"/>
          </a:ln>
          <a:effectLst>
            <a:outerShdw blurRad="40000" dir="5400000" dist="20000" rotWithShape="0">
              <a:srgbClr val="000000">
                <a:alpha val="38000"/>
              </a:srgbClr>
            </a:outerShdw>
          </a:effectLst>
        </p:spPr>
        <p:style>
          <a:lnRef idx="2">
            <a:schemeClr val="accent3"/>
          </a:lnRef>
          <a:fillRef idx="0">
            <a:schemeClr val="accent3"/>
          </a:fillRef>
          <a:effectRef idx="1">
            <a:schemeClr val="accent3"/>
          </a:effectRef>
          <a:fontRef idx="minor"/>
        </p:style>
      </p:sp>
    </p:spTree>
  </p:cSld>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530">
                                            <p:txEl>
                                              <p:pRg st="1" end="1"/>
                                            </p:txEl>
                                          </p:spTgt>
                                        </p:tgtEl>
                                        <p:attrNameLst>
                                          <p:attrName>style.visibility</p:attrName>
                                        </p:attrNameLst>
                                      </p:cBhvr>
                                      <p:to>
                                        <p:strVal val="visible"/>
                                      </p:to>
                                    </p:set>
                                  </p:childTnLst>
                                </p:cTn>
                              </p:par>
                              <p:par>
                                <p:cTn id="505" nodeType="withEffect" fill="hold" presetClass="entr" presetID="1">
                                  <p:stCondLst>
                                    <p:cond delay="0"/>
                                  </p:stCondLst>
                                  <p:childTnLst>
                                    <p:set>
                                      <p:cBhvr>
                                        <p:cTn id="506" dur="1" fill="hold">
                                          <p:stCondLst>
                                            <p:cond delay="0"/>
                                          </p:stCondLst>
                                        </p:cTn>
                                        <p:tgtEl>
                                          <p:spTgt spid="530">
                                            <p:txEl>
                                              <p:pRg st="2" end="2"/>
                                            </p:txEl>
                                          </p:spTgt>
                                        </p:tgtEl>
                                        <p:attrNameLst>
                                          <p:attrName>style.visibility</p:attrName>
                                        </p:attrNameLst>
                                      </p:cBhvr>
                                      <p:to>
                                        <p:strVal val="visible"/>
                                      </p:to>
                                    </p:set>
                                  </p:childTnLst>
                                </p:cTn>
                              </p:par>
                              <p:par>
                                <p:cTn id="507" nodeType="withEffect" fill="hold" presetClass="entr" presetID="1">
                                  <p:stCondLst>
                                    <p:cond delay="0"/>
                                  </p:stCondLst>
                                  <p:childTnLst>
                                    <p:set>
                                      <p:cBhvr>
                                        <p:cTn id="508" dur="1" fill="hold">
                                          <p:stCondLst>
                                            <p:cond delay="0"/>
                                          </p:stCondLst>
                                        </p:cTn>
                                        <p:tgtEl>
                                          <p:spTgt spid="532"/>
                                        </p:tgtEl>
                                        <p:attrNameLst>
                                          <p:attrName>style.visibility</p:attrName>
                                        </p:attrNameLst>
                                      </p:cBhvr>
                                      <p:to>
                                        <p:strVal val="visible"/>
                                      </p:to>
                                    </p:set>
                                  </p:childTnLst>
                                </p:cTn>
                              </p:par>
                              <p:par>
                                <p:cTn id="509" nodeType="withEffect" fill="hold" presetClass="entr" presetID="1">
                                  <p:stCondLst>
                                    <p:cond delay="0"/>
                                  </p:stCondLst>
                                  <p:childTnLst>
                                    <p:set>
                                      <p:cBhvr>
                                        <p:cTn id="510" dur="1" fill="hold">
                                          <p:stCondLst>
                                            <p:cond delay="0"/>
                                          </p:stCondLst>
                                        </p:cTn>
                                        <p:tgtEl>
                                          <p:spTgt spid="533"/>
                                        </p:tgtEl>
                                        <p:attrNameLst>
                                          <p:attrName>style.visibility</p:attrName>
                                        </p:attrNameLst>
                                      </p:cBhvr>
                                      <p:to>
                                        <p:strVal val="visible"/>
                                      </p:to>
                                    </p:set>
                                  </p:childTnLst>
                                </p:cTn>
                              </p:par>
                              <p:par>
                                <p:cTn id="511" nodeType="withEffect" fill="hold" presetClass="entr" presetID="1">
                                  <p:stCondLst>
                                    <p:cond delay="0"/>
                                  </p:stCondLst>
                                  <p:childTnLst>
                                    <p:set>
                                      <p:cBhvr>
                                        <p:cTn id="512" dur="1" fill="hold">
                                          <p:stCondLst>
                                            <p:cond delay="0"/>
                                          </p:stCondLst>
                                        </p:cTn>
                                        <p:tgtEl>
                                          <p:spTgt spid="534"/>
                                        </p:tgtEl>
                                        <p:attrNameLst>
                                          <p:attrName>style.visibility</p:attrName>
                                        </p:attrNameLst>
                                      </p:cBhvr>
                                      <p:to>
                                        <p:strVal val="visible"/>
                                      </p:to>
                                    </p:set>
                                  </p:childTnLst>
                                </p:cTn>
                              </p:par>
                              <p:par>
                                <p:cTn id="513" nodeType="withEffect" fill="hold" presetClass="entr" presetID="1">
                                  <p:stCondLst>
                                    <p:cond delay="0"/>
                                  </p:stCondLst>
                                  <p:childTnLst>
                                    <p:set>
                                      <p:cBhvr>
                                        <p:cTn id="514" dur="1" fill="hold">
                                          <p:stCondLst>
                                            <p:cond delay="0"/>
                                          </p:stCondLst>
                                        </p:cTn>
                                        <p:tgtEl>
                                          <p:spTgt spid="535"/>
                                        </p:tgtEl>
                                        <p:attrNameLst>
                                          <p:attrName>style.visibility</p:attrName>
                                        </p:attrNameLst>
                                      </p:cBhvr>
                                      <p:to>
                                        <p:strVal val="visible"/>
                                      </p:to>
                                    </p:set>
                                  </p:childTnLst>
                                </p:cTn>
                              </p:par>
                              <p:par>
                                <p:cTn id="515" nodeType="withEffect" fill="hold" presetClass="entr" presetID="1">
                                  <p:stCondLst>
                                    <p:cond delay="0"/>
                                  </p:stCondLst>
                                  <p:childTnLst>
                                    <p:set>
                                      <p:cBhvr>
                                        <p:cTn id="516" dur="1" fill="hold">
                                          <p:stCondLst>
                                            <p:cond delay="0"/>
                                          </p:stCondLst>
                                        </p:cTn>
                                        <p:tgtEl>
                                          <p:spTgt spid="536"/>
                                        </p:tgtEl>
                                        <p:attrNameLst>
                                          <p:attrName>style.visibility</p:attrName>
                                        </p:attrNameLst>
                                      </p:cBhvr>
                                      <p:to>
                                        <p:strVal val="visible"/>
                                      </p:to>
                                    </p:set>
                                  </p:childTnLst>
                                </p:cTn>
                              </p:par>
                              <p:par>
                                <p:cTn id="517" nodeType="withEffect" fill="hold" presetClass="entr" presetID="1">
                                  <p:stCondLst>
                                    <p:cond delay="0"/>
                                  </p:stCondLst>
                                  <p:childTnLst>
                                    <p:set>
                                      <p:cBhvr>
                                        <p:cTn id="518" dur="1" fill="hold">
                                          <p:stCondLst>
                                            <p:cond delay="0"/>
                                          </p:stCondLst>
                                        </p:cTn>
                                        <p:tgtEl>
                                          <p:spTgt spid="537"/>
                                        </p:tgtEl>
                                        <p:attrNameLst>
                                          <p:attrName>style.visibility</p:attrName>
                                        </p:attrNameLst>
                                      </p:cBhvr>
                                      <p:to>
                                        <p:strVal val="visible"/>
                                      </p:to>
                                    </p:set>
                                  </p:childTnLst>
                                </p:cTn>
                              </p:par>
                              <p:par>
                                <p:cTn id="519" nodeType="withEffect" fill="hold" presetClass="entr" presetID="1">
                                  <p:stCondLst>
                                    <p:cond delay="0"/>
                                  </p:stCondLst>
                                  <p:childTnLst>
                                    <p:set>
                                      <p:cBhvr>
                                        <p:cTn id="520" dur="1" fill="hold">
                                          <p:stCondLst>
                                            <p:cond delay="0"/>
                                          </p:stCondLst>
                                        </p:cTn>
                                        <p:tgtEl>
                                          <p:spTgt spid="538"/>
                                        </p:tgtEl>
                                        <p:attrNameLst>
                                          <p:attrName>style.visibility</p:attrName>
                                        </p:attrNameLst>
                                      </p:cBhvr>
                                      <p:to>
                                        <p:strVal val="visible"/>
                                      </p:to>
                                    </p:set>
                                  </p:childTnLst>
                                </p:cTn>
                              </p:par>
                              <p:par>
                                <p:cTn id="521" nodeType="withEffect" fill="hold" presetClass="entr" presetID="1">
                                  <p:stCondLst>
                                    <p:cond delay="0"/>
                                  </p:stCondLst>
                                  <p:childTnLst>
                                    <p:set>
                                      <p:cBhvr>
                                        <p:cTn id="522" dur="1" fill="hold">
                                          <p:stCondLst>
                                            <p:cond delay="0"/>
                                          </p:stCondLst>
                                        </p:cTn>
                                        <p:tgtEl>
                                          <p:spTgt spid="539"/>
                                        </p:tgtEl>
                                        <p:attrNameLst>
                                          <p:attrName>style.visibility</p:attrName>
                                        </p:attrNameLst>
                                      </p:cBhvr>
                                      <p:to>
                                        <p:strVal val="visible"/>
                                      </p:to>
                                    </p:set>
                                  </p:childTnLst>
                                </p:cTn>
                              </p:par>
                              <p:par>
                                <p:cTn id="523" nodeType="withEffect" fill="hold" presetClass="entr" presetID="1">
                                  <p:stCondLst>
                                    <p:cond delay="0"/>
                                  </p:stCondLst>
                                  <p:childTnLst>
                                    <p:set>
                                      <p:cBhvr>
                                        <p:cTn id="524" dur="1" fill="hold">
                                          <p:stCondLst>
                                            <p:cond delay="0"/>
                                          </p:stCondLst>
                                        </p:cTn>
                                        <p:tgtEl>
                                          <p:spTgt spid="540"/>
                                        </p:tgtEl>
                                        <p:attrNameLst>
                                          <p:attrName>style.visibility</p:attrName>
                                        </p:attrNameLst>
                                      </p:cBhvr>
                                      <p:to>
                                        <p:strVal val="visible"/>
                                      </p:to>
                                    </p:set>
                                  </p:childTnLst>
                                </p:cTn>
                              </p:par>
                              <p:par>
                                <p:cTn id="525" nodeType="withEffect" fill="hold" presetClass="entr" presetID="1">
                                  <p:stCondLst>
                                    <p:cond delay="0"/>
                                  </p:stCondLst>
                                  <p:childTnLst>
                                    <p:set>
                                      <p:cBhvr>
                                        <p:cTn id="526" dur="1" fill="hold">
                                          <p:stCondLst>
                                            <p:cond delay="0"/>
                                          </p:stCondLst>
                                        </p:cTn>
                                        <p:tgtEl>
                                          <p:spTgt spid="541"/>
                                        </p:tgtEl>
                                        <p:attrNameLst>
                                          <p:attrName>style.visibility</p:attrName>
                                        </p:attrNameLst>
                                      </p:cBhvr>
                                      <p:to>
                                        <p:strVal val="visible"/>
                                      </p:to>
                                    </p:se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1">
                                  <p:stCondLst>
                                    <p:cond delay="0"/>
                                  </p:stCondLst>
                                  <p:childTnLst>
                                    <p:set>
                                      <p:cBhvr>
                                        <p:cTn id="530" dur="1" fill="hold">
                                          <p:stCondLst>
                                            <p:cond delay="0"/>
                                          </p:stCondLst>
                                        </p:cTn>
                                        <p:tgtEl>
                                          <p:spTgt spid="530">
                                            <p:txEl>
                                              <p:pRg st="6" end="6"/>
                                            </p:txEl>
                                          </p:spTgt>
                                        </p:tgtEl>
                                        <p:attrNameLst>
                                          <p:attrName>style.visibility</p:attrName>
                                        </p:attrNameLst>
                                      </p:cBhvr>
                                      <p:to>
                                        <p:strVal val="visible"/>
                                      </p:to>
                                    </p:set>
                                  </p:childTnLst>
                                </p:cTn>
                              </p:par>
                              <p:par>
                                <p:cTn id="531" nodeType="withEffect" fill="hold" presetClass="entr" presetID="1">
                                  <p:stCondLst>
                                    <p:cond delay="0"/>
                                  </p:stCondLst>
                                  <p:childTnLst>
                                    <p:set>
                                      <p:cBhvr>
                                        <p:cTn id="532" dur="1" fill="hold">
                                          <p:stCondLst>
                                            <p:cond delay="0"/>
                                          </p:stCondLst>
                                        </p:cTn>
                                        <p:tgtEl>
                                          <p:spTgt spid="530">
                                            <p:txEl>
                                              <p:pRg st="7" end="7"/>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530">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Selection Sort</a:t>
            </a:r>
            <a:endParaRPr b="0" lang="en-US" sz="4400" spc="-1" strike="noStrike">
              <a:solidFill>
                <a:srgbClr val="000000"/>
              </a:solidFill>
              <a:latin typeface="Calibri Light"/>
            </a:endParaRPr>
          </a:p>
        </p:txBody>
      </p:sp>
      <p:graphicFrame>
        <p:nvGraphicFramePr>
          <p:cNvPr id="543" name="Table 2"/>
          <p:cNvGraphicFramePr/>
          <p:nvPr/>
        </p:nvGraphicFramePr>
        <p:xfrm>
          <a:off x="2970360" y="258228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44" name="Table 3"/>
          <p:cNvGraphicFramePr/>
          <p:nvPr/>
        </p:nvGraphicFramePr>
        <p:xfrm>
          <a:off x="2970360" y="186048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45" name="CustomShape 4"/>
          <p:cNvSpPr/>
          <p:nvPr/>
        </p:nvSpPr>
        <p:spPr>
          <a:xfrm>
            <a:off x="307728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546" name="CustomShape 5"/>
          <p:cNvSpPr/>
          <p:nvPr/>
        </p:nvSpPr>
        <p:spPr>
          <a:xfrm>
            <a:off x="390600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547" name="CustomShape 6"/>
          <p:cNvSpPr/>
          <p:nvPr/>
        </p:nvSpPr>
        <p:spPr>
          <a:xfrm>
            <a:off x="478728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548" name="CustomShape 7"/>
          <p:cNvSpPr/>
          <p:nvPr/>
        </p:nvSpPr>
        <p:spPr>
          <a:xfrm>
            <a:off x="561564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549" name="CustomShape 8"/>
          <p:cNvSpPr/>
          <p:nvPr/>
        </p:nvSpPr>
        <p:spPr>
          <a:xfrm>
            <a:off x="644400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550" name="CustomShape 9"/>
          <p:cNvSpPr/>
          <p:nvPr/>
        </p:nvSpPr>
        <p:spPr>
          <a:xfrm>
            <a:off x="7272720" y="154152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551" name="CustomShape 10"/>
          <p:cNvSpPr/>
          <p:nvPr/>
        </p:nvSpPr>
        <p:spPr>
          <a:xfrm>
            <a:off x="576720" y="2618640"/>
            <a:ext cx="231876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0</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a[0] to a[5], and swap with a[0]) </a:t>
            </a:r>
            <a:endParaRPr b="0" lang="en-GB" sz="1400" spc="-1" strike="noStrike">
              <a:latin typeface="Arial"/>
            </a:endParaRPr>
          </a:p>
        </p:txBody>
      </p:sp>
      <p:sp>
        <p:nvSpPr>
          <p:cNvPr id="552" name="CustomShape 11"/>
          <p:cNvSpPr/>
          <p:nvPr/>
        </p:nvSpPr>
        <p:spPr>
          <a:xfrm>
            <a:off x="403920" y="1477800"/>
            <a:ext cx="227052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553" name="Group 12"/>
          <p:cNvGrpSpPr/>
          <p:nvPr/>
        </p:nvGrpSpPr>
        <p:grpSpPr>
          <a:xfrm>
            <a:off x="6332040" y="171360"/>
            <a:ext cx="2277000" cy="607320"/>
            <a:chOff x="6332040" y="171360"/>
            <a:chExt cx="2277000" cy="607320"/>
          </a:xfrm>
        </p:grpSpPr>
        <p:sp>
          <p:nvSpPr>
            <p:cNvPr id="554" name="CustomShape 13"/>
            <p:cNvSpPr/>
            <p:nvPr/>
          </p:nvSpPr>
          <p:spPr>
            <a:xfrm>
              <a:off x="6332040" y="171360"/>
              <a:ext cx="2277000" cy="6073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555" name="CustomShape 14"/>
            <p:cNvSpPr/>
            <p:nvPr/>
          </p:nvSpPr>
          <p:spPr>
            <a:xfrm>
              <a:off x="6504120" y="260280"/>
              <a:ext cx="182520" cy="1677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556" name="Group 15"/>
          <p:cNvGrpSpPr/>
          <p:nvPr/>
        </p:nvGrpSpPr>
        <p:grpSpPr>
          <a:xfrm>
            <a:off x="6332040" y="540720"/>
            <a:ext cx="2277000" cy="850680"/>
            <a:chOff x="6332040" y="540720"/>
            <a:chExt cx="2277000" cy="850680"/>
          </a:xfrm>
        </p:grpSpPr>
        <p:sp>
          <p:nvSpPr>
            <p:cNvPr id="557" name="CustomShape 16"/>
            <p:cNvSpPr/>
            <p:nvPr/>
          </p:nvSpPr>
          <p:spPr>
            <a:xfrm>
              <a:off x="6332040" y="540720"/>
              <a:ext cx="2277000" cy="8506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558" name="CustomShape 17"/>
            <p:cNvSpPr/>
            <p:nvPr/>
          </p:nvSpPr>
          <p:spPr>
            <a:xfrm>
              <a:off x="6504120" y="629640"/>
              <a:ext cx="182520" cy="1677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graphicFrame>
        <p:nvGraphicFramePr>
          <p:cNvPr id="559" name="Table 18"/>
          <p:cNvGraphicFramePr/>
          <p:nvPr/>
        </p:nvGraphicFramePr>
        <p:xfrm>
          <a:off x="2970360" y="307836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60" name="Table 19"/>
          <p:cNvGraphicFramePr/>
          <p:nvPr/>
        </p:nvGraphicFramePr>
        <p:xfrm>
          <a:off x="2970360" y="381888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61" name="CustomShape 20"/>
          <p:cNvSpPr/>
          <p:nvPr/>
        </p:nvSpPr>
        <p:spPr>
          <a:xfrm>
            <a:off x="576720" y="3856680"/>
            <a:ext cx="239328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1</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a[1] to a[5], and swap with a[1]) </a:t>
            </a:r>
            <a:endParaRPr b="0" lang="en-GB" sz="1400" spc="-1" strike="noStrike">
              <a:latin typeface="Arial"/>
            </a:endParaRPr>
          </a:p>
        </p:txBody>
      </p:sp>
      <p:graphicFrame>
        <p:nvGraphicFramePr>
          <p:cNvPr id="562" name="Table 21"/>
          <p:cNvGraphicFramePr/>
          <p:nvPr/>
        </p:nvGraphicFramePr>
        <p:xfrm>
          <a:off x="2970360" y="431496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63" name="Table 22"/>
          <p:cNvGraphicFramePr/>
          <p:nvPr/>
        </p:nvGraphicFramePr>
        <p:xfrm>
          <a:off x="2970360" y="509544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sp>
        <p:nvSpPr>
          <p:cNvPr id="564" name="CustomShape 23"/>
          <p:cNvSpPr/>
          <p:nvPr/>
        </p:nvSpPr>
        <p:spPr>
          <a:xfrm>
            <a:off x="576720" y="5111640"/>
            <a:ext cx="224460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2</a:t>
            </a:r>
            <a:br/>
            <a:r>
              <a:rPr b="0" lang="en-GB" sz="1400" spc="-1" strike="noStrike">
                <a:solidFill>
                  <a:srgbClr val="000000"/>
                </a:solidFill>
                <a:latin typeface="Avenir Next Condensed"/>
                <a:ea typeface="Avenir Next Condensed"/>
              </a:rPr>
              <a:t>(look for smallest element from a[2] to a[5], and swap with a[2]) </a:t>
            </a:r>
            <a:endParaRPr b="0" lang="en-GB" sz="1400" spc="-1" strike="noStrike">
              <a:latin typeface="Arial"/>
            </a:endParaRPr>
          </a:p>
        </p:txBody>
      </p:sp>
      <p:graphicFrame>
        <p:nvGraphicFramePr>
          <p:cNvPr id="565" name="Table 24"/>
          <p:cNvGraphicFramePr/>
          <p:nvPr/>
        </p:nvGraphicFramePr>
        <p:xfrm>
          <a:off x="2970360" y="559152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66" name="TextShape 25"/>
          <p:cNvSpPr txBox="1"/>
          <p:nvPr/>
        </p:nvSpPr>
        <p:spPr>
          <a:xfrm>
            <a:off x="6553080" y="6356520"/>
            <a:ext cx="2133360" cy="364680"/>
          </a:xfrm>
          <a:prstGeom prst="rect">
            <a:avLst/>
          </a:prstGeom>
          <a:noFill/>
          <a:ln>
            <a:noFill/>
          </a:ln>
        </p:spPr>
        <p:txBody>
          <a:bodyPr anchor="ctr"/>
          <a:p>
            <a:pPr algn="r">
              <a:lnSpc>
                <a:spcPct val="100000"/>
              </a:lnSpc>
            </a:pPr>
            <a:fld id="{4C7D6D4F-9C75-4F2A-9CA2-E234BCA42C0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67" name="CustomShape 26"/>
          <p:cNvSpPr/>
          <p:nvPr/>
        </p:nvSpPr>
        <p:spPr>
          <a:xfrm>
            <a:off x="3336120" y="291528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68" name="CustomShape 27"/>
          <p:cNvSpPr/>
          <p:nvPr/>
        </p:nvSpPr>
        <p:spPr>
          <a:xfrm>
            <a:off x="7487280" y="291528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69" name="Line 28"/>
          <p:cNvSpPr/>
          <p:nvPr/>
        </p:nvSpPr>
        <p:spPr>
          <a:xfrm>
            <a:off x="3822840" y="2521800"/>
            <a:ext cx="360" cy="55620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70" name="CustomShape 29"/>
          <p:cNvSpPr/>
          <p:nvPr/>
        </p:nvSpPr>
        <p:spPr>
          <a:xfrm>
            <a:off x="4128480" y="415188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71" name="CustomShape 30"/>
          <p:cNvSpPr/>
          <p:nvPr/>
        </p:nvSpPr>
        <p:spPr>
          <a:xfrm>
            <a:off x="7487280" y="415188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2" name="Line 31"/>
          <p:cNvSpPr/>
          <p:nvPr/>
        </p:nvSpPr>
        <p:spPr>
          <a:xfrm>
            <a:off x="4653000" y="375840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73" name="CustomShape 32"/>
          <p:cNvSpPr/>
          <p:nvPr/>
        </p:nvSpPr>
        <p:spPr>
          <a:xfrm>
            <a:off x="4970520" y="542844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74" name="CustomShape 33"/>
          <p:cNvSpPr/>
          <p:nvPr/>
        </p:nvSpPr>
        <p:spPr>
          <a:xfrm>
            <a:off x="5142240" y="542844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5" name="Line 34"/>
          <p:cNvSpPr/>
          <p:nvPr/>
        </p:nvSpPr>
        <p:spPr>
          <a:xfrm>
            <a:off x="5489280" y="503496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76" name="CustomShape 35"/>
          <p:cNvSpPr/>
          <p:nvPr/>
        </p:nvSpPr>
        <p:spPr>
          <a:xfrm>
            <a:off x="7996320" y="270468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77" name="CustomShape 36"/>
          <p:cNvSpPr/>
          <p:nvPr/>
        </p:nvSpPr>
        <p:spPr>
          <a:xfrm>
            <a:off x="8011440" y="313056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78" name="CustomShape 37"/>
          <p:cNvSpPr/>
          <p:nvPr/>
        </p:nvSpPr>
        <p:spPr>
          <a:xfrm>
            <a:off x="7990920" y="392040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79" name="CustomShape 38"/>
          <p:cNvSpPr/>
          <p:nvPr/>
        </p:nvSpPr>
        <p:spPr>
          <a:xfrm>
            <a:off x="8006040" y="434628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580" name="CustomShape 39"/>
          <p:cNvSpPr/>
          <p:nvPr/>
        </p:nvSpPr>
        <p:spPr>
          <a:xfrm>
            <a:off x="7990920" y="520776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581" name="CustomShape 40"/>
          <p:cNvSpPr/>
          <p:nvPr/>
        </p:nvSpPr>
        <p:spPr>
          <a:xfrm>
            <a:off x="8006040" y="563328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537" dur="indefinite" restart="never" nodeType="tmRoot">
          <p:childTnLst>
            <p:seq>
              <p:cTn id="538" dur="indefinite" nodeType="mainSeq">
                <p:childTnLst>
                  <p:par>
                    <p:cTn id="539" fill="hold">
                      <p:stCondLst>
                        <p:cond delay="indefinite"/>
                      </p:stCondLst>
                      <p:childTnLst>
                        <p:par>
                          <p:cTn id="540" fill="hold">
                            <p:stCondLst>
                              <p:cond delay="0"/>
                            </p:stCondLst>
                            <p:childTnLst>
                              <p:par>
                                <p:cTn id="541" nodeType="clickEffect" fill="hold" presetClass="entr" presetID="1">
                                  <p:stCondLst>
                                    <p:cond delay="0"/>
                                  </p:stCondLst>
                                  <p:childTnLst>
                                    <p:set>
                                      <p:cBhvr>
                                        <p:cTn id="542" dur="1" fill="hold">
                                          <p:stCondLst>
                                            <p:cond delay="0"/>
                                          </p:stCondLst>
                                        </p:cTn>
                                        <p:tgtEl>
                                          <p:spTgt spid="551"/>
                                        </p:tgtEl>
                                        <p:attrNameLst>
                                          <p:attrName>style.visibility</p:attrName>
                                        </p:attrNameLst>
                                      </p:cBhvr>
                                      <p:to>
                                        <p:strVal val="visible"/>
                                      </p:to>
                                    </p:set>
                                  </p:childTnLst>
                                </p:cTn>
                              </p:par>
                              <p:par>
                                <p:cTn id="543" nodeType="withEffect" fill="hold" presetClass="entr" presetID="1">
                                  <p:stCondLst>
                                    <p:cond delay="0"/>
                                  </p:stCondLst>
                                  <p:childTnLst>
                                    <p:set>
                                      <p:cBhvr>
                                        <p:cTn id="544" dur="1" fill="hold">
                                          <p:stCondLst>
                                            <p:cond delay="0"/>
                                          </p:stCondLst>
                                        </p:cTn>
                                        <p:tgtEl>
                                          <p:spTgt spid="543"/>
                                        </p:tgtEl>
                                        <p:attrNameLst>
                                          <p:attrName>style.visibility</p:attrName>
                                        </p:attrNameLst>
                                      </p:cBhvr>
                                      <p:to>
                                        <p:strVal val="visible"/>
                                      </p:to>
                                    </p:set>
                                  </p:childTnLst>
                                </p:cTn>
                              </p:par>
                              <p:par>
                                <p:cTn id="545" nodeType="withEffect" fill="hold" presetClass="entr" presetID="1">
                                  <p:stCondLst>
                                    <p:cond delay="0"/>
                                  </p:stCondLst>
                                  <p:childTnLst>
                                    <p:set>
                                      <p:cBhvr>
                                        <p:cTn id="546" dur="1" fill="hold">
                                          <p:stCondLst>
                                            <p:cond delay="0"/>
                                          </p:stCondLst>
                                        </p:cTn>
                                        <p:tgtEl>
                                          <p:spTgt spid="576"/>
                                        </p:tgtEl>
                                        <p:attrNameLst>
                                          <p:attrName>style.visibility</p:attrName>
                                        </p:attrNameLst>
                                      </p:cBhvr>
                                      <p:to>
                                        <p:strVal val="visible"/>
                                      </p:to>
                                    </p:set>
                                  </p:childTnLst>
                                </p:cTn>
                              </p:par>
                            </p:childTnLst>
                          </p:cTn>
                        </p:par>
                      </p:childTnLst>
                    </p:cTn>
                  </p:par>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567"/>
                                        </p:tgtEl>
                                        <p:attrNameLst>
                                          <p:attrName>style.visibility</p:attrName>
                                        </p:attrNameLst>
                                      </p:cBhvr>
                                      <p:to>
                                        <p:strVal val="visible"/>
                                      </p:to>
                                    </p:set>
                                  </p:childTnLst>
                                </p:cTn>
                              </p:par>
                              <p:par>
                                <p:cTn id="551" nodeType="withEffect" fill="hold" presetClass="entr" presetID="1">
                                  <p:stCondLst>
                                    <p:cond delay="0"/>
                                  </p:stCondLst>
                                  <p:childTnLst>
                                    <p:set>
                                      <p:cBhvr>
                                        <p:cTn id="552" dur="1" fill="hold">
                                          <p:stCondLst>
                                            <p:cond delay="0"/>
                                          </p:stCondLst>
                                        </p:cTn>
                                        <p:tgtEl>
                                          <p:spTgt spid="569"/>
                                        </p:tgtEl>
                                        <p:attrNameLst>
                                          <p:attrName>style.visibility</p:attrName>
                                        </p:attrNameLst>
                                      </p:cBhvr>
                                      <p:to>
                                        <p:strVal val="visible"/>
                                      </p:to>
                                    </p:se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1">
                                  <p:stCondLst>
                                    <p:cond delay="0"/>
                                  </p:stCondLst>
                                  <p:childTnLst>
                                    <p:set>
                                      <p:cBhvr>
                                        <p:cTn id="556" dur="1" fill="hold">
                                          <p:stCondLst>
                                            <p:cond delay="0"/>
                                          </p:stCondLst>
                                        </p:cTn>
                                        <p:tgtEl>
                                          <p:spTgt spid="568"/>
                                        </p:tgtEl>
                                        <p:attrNameLst>
                                          <p:attrName>style.visibility</p:attrName>
                                        </p:attrNameLst>
                                      </p:cBhvr>
                                      <p:to>
                                        <p:strVal val="visible"/>
                                      </p:to>
                                    </p:se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1">
                                  <p:stCondLst>
                                    <p:cond delay="0"/>
                                  </p:stCondLst>
                                  <p:childTnLst>
                                    <p:set>
                                      <p:cBhvr>
                                        <p:cTn id="560" dur="1" fill="hold">
                                          <p:stCondLst>
                                            <p:cond delay="0"/>
                                          </p:stCondLst>
                                        </p:cTn>
                                        <p:tgtEl>
                                          <p:spTgt spid="559"/>
                                        </p:tgtEl>
                                        <p:attrNameLst>
                                          <p:attrName>style.visibility</p:attrName>
                                        </p:attrNameLst>
                                      </p:cBhvr>
                                      <p:to>
                                        <p:strVal val="visible"/>
                                      </p:to>
                                    </p:set>
                                  </p:childTnLst>
                                </p:cTn>
                              </p:par>
                              <p:par>
                                <p:cTn id="561" nodeType="withEffect" fill="hold" presetClass="entr" presetID="1">
                                  <p:stCondLst>
                                    <p:cond delay="0"/>
                                  </p:stCondLst>
                                  <p:childTnLst>
                                    <p:set>
                                      <p:cBhvr>
                                        <p:cTn id="562" dur="1" fill="hold">
                                          <p:stCondLst>
                                            <p:cond delay="0"/>
                                          </p:stCondLst>
                                        </p:cTn>
                                        <p:tgtEl>
                                          <p:spTgt spid="577"/>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1">
                                  <p:stCondLst>
                                    <p:cond delay="0"/>
                                  </p:stCondLst>
                                  <p:childTnLst>
                                    <p:set>
                                      <p:cBhvr>
                                        <p:cTn id="566" dur="1" fill="hold">
                                          <p:stCondLst>
                                            <p:cond delay="0"/>
                                          </p:stCondLst>
                                        </p:cTn>
                                        <p:tgtEl>
                                          <p:spTgt spid="561"/>
                                        </p:tgtEl>
                                        <p:attrNameLst>
                                          <p:attrName>style.visibility</p:attrName>
                                        </p:attrNameLst>
                                      </p:cBhvr>
                                      <p:to>
                                        <p:strVal val="visible"/>
                                      </p:to>
                                    </p:set>
                                  </p:childTnLst>
                                </p:cTn>
                              </p:par>
                              <p:par>
                                <p:cTn id="567" nodeType="withEffect" fill="hold" presetClass="entr" presetID="1">
                                  <p:stCondLst>
                                    <p:cond delay="0"/>
                                  </p:stCondLst>
                                  <p:childTnLst>
                                    <p:set>
                                      <p:cBhvr>
                                        <p:cTn id="568" dur="1" fill="hold">
                                          <p:stCondLst>
                                            <p:cond delay="0"/>
                                          </p:stCondLst>
                                        </p:cTn>
                                        <p:tgtEl>
                                          <p:spTgt spid="560"/>
                                        </p:tgtEl>
                                        <p:attrNameLst>
                                          <p:attrName>style.visibility</p:attrName>
                                        </p:attrNameLst>
                                      </p:cBhvr>
                                      <p:to>
                                        <p:strVal val="visible"/>
                                      </p:to>
                                    </p:set>
                                  </p:childTnLst>
                                </p:cTn>
                              </p:par>
                              <p:par>
                                <p:cTn id="569" nodeType="withEffect" fill="hold" presetClass="entr" presetID="1">
                                  <p:stCondLst>
                                    <p:cond delay="0"/>
                                  </p:stCondLst>
                                  <p:childTnLst>
                                    <p:set>
                                      <p:cBhvr>
                                        <p:cTn id="570" dur="1" fill="hold">
                                          <p:stCondLst>
                                            <p:cond delay="0"/>
                                          </p:stCondLst>
                                        </p:cTn>
                                        <p:tgtEl>
                                          <p:spTgt spid="578"/>
                                        </p:tgtEl>
                                        <p:attrNameLst>
                                          <p:attrName>style.visibility</p:attrName>
                                        </p:attrNameLst>
                                      </p:cBhvr>
                                      <p:to>
                                        <p:strVal val="visible"/>
                                      </p:to>
                                    </p:se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1">
                                  <p:stCondLst>
                                    <p:cond delay="0"/>
                                  </p:stCondLst>
                                  <p:childTnLst>
                                    <p:set>
                                      <p:cBhvr>
                                        <p:cTn id="574" dur="1" fill="hold">
                                          <p:stCondLst>
                                            <p:cond delay="0"/>
                                          </p:stCondLst>
                                        </p:cTn>
                                        <p:tgtEl>
                                          <p:spTgt spid="570"/>
                                        </p:tgtEl>
                                        <p:attrNameLst>
                                          <p:attrName>style.visibility</p:attrName>
                                        </p:attrNameLst>
                                      </p:cBhvr>
                                      <p:to>
                                        <p:strVal val="visible"/>
                                      </p:to>
                                    </p:set>
                                  </p:childTnLst>
                                </p:cTn>
                              </p:par>
                              <p:par>
                                <p:cTn id="575" nodeType="withEffect" fill="hold" presetClass="entr" presetID="1">
                                  <p:stCondLst>
                                    <p:cond delay="0"/>
                                  </p:stCondLst>
                                  <p:childTnLst>
                                    <p:set>
                                      <p:cBhvr>
                                        <p:cTn id="576" dur="1" fill="hold">
                                          <p:stCondLst>
                                            <p:cond delay="0"/>
                                          </p:stCondLst>
                                        </p:cTn>
                                        <p:tgtEl>
                                          <p:spTgt spid="572"/>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571"/>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
                                  <p:stCondLst>
                                    <p:cond delay="0"/>
                                  </p:stCondLst>
                                  <p:childTnLst>
                                    <p:set>
                                      <p:cBhvr>
                                        <p:cTn id="584" dur="1" fill="hold">
                                          <p:stCondLst>
                                            <p:cond delay="0"/>
                                          </p:stCondLst>
                                        </p:cTn>
                                        <p:tgtEl>
                                          <p:spTgt spid="562"/>
                                        </p:tgtEl>
                                        <p:attrNameLst>
                                          <p:attrName>style.visibility</p:attrName>
                                        </p:attrNameLst>
                                      </p:cBhvr>
                                      <p:to>
                                        <p:strVal val="visible"/>
                                      </p:to>
                                    </p:set>
                                  </p:childTnLst>
                                </p:cTn>
                              </p:par>
                              <p:par>
                                <p:cTn id="585" nodeType="withEffect" fill="hold" presetClass="entr" presetID="1">
                                  <p:stCondLst>
                                    <p:cond delay="0"/>
                                  </p:stCondLst>
                                  <p:childTnLst>
                                    <p:set>
                                      <p:cBhvr>
                                        <p:cTn id="586" dur="1" fill="hold">
                                          <p:stCondLst>
                                            <p:cond delay="0"/>
                                          </p:stCondLst>
                                        </p:cTn>
                                        <p:tgtEl>
                                          <p:spTgt spid="579"/>
                                        </p:tgtEl>
                                        <p:attrNameLst>
                                          <p:attrName>style.visibility</p:attrName>
                                        </p:attrNameLst>
                                      </p:cBhvr>
                                      <p:to>
                                        <p:strVal val="visible"/>
                                      </p:to>
                                    </p:set>
                                  </p:childTnLst>
                                </p:cTn>
                              </p:par>
                            </p:childTnLst>
                          </p:cTn>
                        </p:par>
                      </p:childTnLst>
                    </p:cTn>
                  </p:par>
                  <p:par>
                    <p:cTn id="587" fill="hold">
                      <p:stCondLst>
                        <p:cond delay="indefinite"/>
                      </p:stCondLst>
                      <p:childTnLst>
                        <p:par>
                          <p:cTn id="588" fill="hold">
                            <p:stCondLst>
                              <p:cond delay="0"/>
                            </p:stCondLst>
                            <p:childTnLst>
                              <p:par>
                                <p:cTn id="589" nodeType="clickEffect" fill="hold" presetClass="entr" presetID="1">
                                  <p:stCondLst>
                                    <p:cond delay="0"/>
                                  </p:stCondLst>
                                  <p:childTnLst>
                                    <p:set>
                                      <p:cBhvr>
                                        <p:cTn id="590" dur="1" fill="hold">
                                          <p:stCondLst>
                                            <p:cond delay="0"/>
                                          </p:stCondLst>
                                        </p:cTn>
                                        <p:tgtEl>
                                          <p:spTgt spid="564"/>
                                        </p:tgtEl>
                                        <p:attrNameLst>
                                          <p:attrName>style.visibility</p:attrName>
                                        </p:attrNameLst>
                                      </p:cBhvr>
                                      <p:to>
                                        <p:strVal val="visible"/>
                                      </p:to>
                                    </p:set>
                                  </p:childTnLst>
                                </p:cTn>
                              </p:par>
                              <p:par>
                                <p:cTn id="591" nodeType="withEffect" fill="hold" presetClass="entr" presetID="1">
                                  <p:stCondLst>
                                    <p:cond delay="0"/>
                                  </p:stCondLst>
                                  <p:childTnLst>
                                    <p:set>
                                      <p:cBhvr>
                                        <p:cTn id="592" dur="1" fill="hold">
                                          <p:stCondLst>
                                            <p:cond delay="0"/>
                                          </p:stCondLst>
                                        </p:cTn>
                                        <p:tgtEl>
                                          <p:spTgt spid="563"/>
                                        </p:tgtEl>
                                        <p:attrNameLst>
                                          <p:attrName>style.visibility</p:attrName>
                                        </p:attrNameLst>
                                      </p:cBhvr>
                                      <p:to>
                                        <p:strVal val="visible"/>
                                      </p:to>
                                    </p:set>
                                  </p:childTnLst>
                                </p:cTn>
                              </p:par>
                              <p:par>
                                <p:cTn id="593" nodeType="withEffect" fill="hold" presetClass="entr" presetID="1">
                                  <p:stCondLst>
                                    <p:cond delay="0"/>
                                  </p:stCondLst>
                                  <p:childTnLst>
                                    <p:set>
                                      <p:cBhvr>
                                        <p:cTn id="594" dur="1" fill="hold">
                                          <p:stCondLst>
                                            <p:cond delay="0"/>
                                          </p:stCondLst>
                                        </p:cTn>
                                        <p:tgtEl>
                                          <p:spTgt spid="580"/>
                                        </p:tgtEl>
                                        <p:attrNameLst>
                                          <p:attrName>style.visibility</p:attrName>
                                        </p:attrNameLst>
                                      </p:cBhvr>
                                      <p:to>
                                        <p:strVal val="visible"/>
                                      </p:to>
                                    </p:set>
                                  </p:childTnLst>
                                </p:cTn>
                              </p:par>
                            </p:childTnLst>
                          </p:cTn>
                        </p:par>
                      </p:childTnLst>
                    </p:cTn>
                  </p:par>
                  <p:par>
                    <p:cTn id="595" fill="hold">
                      <p:stCondLst>
                        <p:cond delay="indefinite"/>
                      </p:stCondLst>
                      <p:childTnLst>
                        <p:par>
                          <p:cTn id="596" fill="hold">
                            <p:stCondLst>
                              <p:cond delay="0"/>
                            </p:stCondLst>
                            <p:childTnLst>
                              <p:par>
                                <p:cTn id="597" nodeType="clickEffect" fill="hold" presetClass="entr" presetID="1">
                                  <p:stCondLst>
                                    <p:cond delay="0"/>
                                  </p:stCondLst>
                                  <p:childTnLst>
                                    <p:set>
                                      <p:cBhvr>
                                        <p:cTn id="598" dur="1" fill="hold">
                                          <p:stCondLst>
                                            <p:cond delay="0"/>
                                          </p:stCondLst>
                                        </p:cTn>
                                        <p:tgtEl>
                                          <p:spTgt spid="573"/>
                                        </p:tgtEl>
                                        <p:attrNameLst>
                                          <p:attrName>style.visibility</p:attrName>
                                        </p:attrNameLst>
                                      </p:cBhvr>
                                      <p:to>
                                        <p:strVal val="visible"/>
                                      </p:to>
                                    </p:set>
                                  </p:childTnLst>
                                </p:cTn>
                              </p:par>
                              <p:par>
                                <p:cTn id="599" nodeType="withEffect" fill="hold" presetClass="entr" presetID="1">
                                  <p:stCondLst>
                                    <p:cond delay="0"/>
                                  </p:stCondLst>
                                  <p:childTnLst>
                                    <p:set>
                                      <p:cBhvr>
                                        <p:cTn id="600" dur="1" fill="hold">
                                          <p:stCondLst>
                                            <p:cond delay="0"/>
                                          </p:stCondLst>
                                        </p:cTn>
                                        <p:tgtEl>
                                          <p:spTgt spid="575"/>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574"/>
                                        </p:tgtEl>
                                        <p:attrNameLst>
                                          <p:attrName>style.visibility</p:attrName>
                                        </p:attrNameLst>
                                      </p:cBhvr>
                                      <p:to>
                                        <p:strVal val="visible"/>
                                      </p:to>
                                    </p:set>
                                  </p:childTnLst>
                                </p:cTn>
                              </p:par>
                            </p:childTnLst>
                          </p:cTn>
                        </p:par>
                      </p:childTnLst>
                    </p:cTn>
                  </p:par>
                  <p:par>
                    <p:cTn id="605" fill="hold">
                      <p:stCondLst>
                        <p:cond delay="indefinite"/>
                      </p:stCondLst>
                      <p:childTnLst>
                        <p:par>
                          <p:cTn id="606" fill="hold">
                            <p:stCondLst>
                              <p:cond delay="0"/>
                            </p:stCondLst>
                            <p:childTnLst>
                              <p:par>
                                <p:cTn id="607" nodeType="clickEffect" fill="hold" presetClass="entr" presetID="1">
                                  <p:stCondLst>
                                    <p:cond delay="0"/>
                                  </p:stCondLst>
                                  <p:childTnLst>
                                    <p:set>
                                      <p:cBhvr>
                                        <p:cTn id="608" dur="1" fill="hold">
                                          <p:stCondLst>
                                            <p:cond delay="0"/>
                                          </p:stCondLst>
                                        </p:cTn>
                                        <p:tgtEl>
                                          <p:spTgt spid="565"/>
                                        </p:tgtEl>
                                        <p:attrNameLst>
                                          <p:attrName>style.visibility</p:attrName>
                                        </p:attrNameLst>
                                      </p:cBhvr>
                                      <p:to>
                                        <p:strVal val="visible"/>
                                      </p:to>
                                    </p:set>
                                  </p:childTnLst>
                                </p:cTn>
                              </p:par>
                              <p:par>
                                <p:cTn id="609" nodeType="withEffect" fill="hold" presetClass="entr" presetID="1">
                                  <p:stCondLst>
                                    <p:cond delay="0"/>
                                  </p:stCondLst>
                                  <p:childTnLst>
                                    <p:set>
                                      <p:cBhvr>
                                        <p:cTn id="610" dur="1" fill="hold">
                                          <p:stCondLst>
                                            <p:cond delay="0"/>
                                          </p:stCondLst>
                                        </p:cTn>
                                        <p:tgtEl>
                                          <p:spTgt spid="58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Selection Sort</a:t>
            </a:r>
            <a:endParaRPr b="0" lang="en-US" sz="4400" spc="-1" strike="noStrike">
              <a:solidFill>
                <a:srgbClr val="000000"/>
              </a:solidFill>
              <a:latin typeface="Calibri Light"/>
            </a:endParaRPr>
          </a:p>
        </p:txBody>
      </p:sp>
      <p:graphicFrame>
        <p:nvGraphicFramePr>
          <p:cNvPr id="583" name="Table 2"/>
          <p:cNvGraphicFramePr/>
          <p:nvPr/>
        </p:nvGraphicFramePr>
        <p:xfrm>
          <a:off x="2970360" y="258228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84" name="Table 3"/>
          <p:cNvGraphicFramePr/>
          <p:nvPr/>
        </p:nvGraphicFramePr>
        <p:xfrm>
          <a:off x="2970360" y="307836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85" name="Table 4"/>
          <p:cNvGraphicFramePr/>
          <p:nvPr/>
        </p:nvGraphicFramePr>
        <p:xfrm>
          <a:off x="2970360" y="381888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86" name="Table 5"/>
          <p:cNvGraphicFramePr/>
          <p:nvPr/>
        </p:nvGraphicFramePr>
        <p:xfrm>
          <a:off x="2970360" y="431496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graphicFrame>
        <p:nvGraphicFramePr>
          <p:cNvPr id="587" name="Table 6"/>
          <p:cNvGraphicFramePr/>
          <p:nvPr/>
        </p:nvGraphicFramePr>
        <p:xfrm>
          <a:off x="2970360" y="509544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r>
            </a:tbl>
          </a:graphicData>
        </a:graphic>
      </p:graphicFrame>
      <p:graphicFrame>
        <p:nvGraphicFramePr>
          <p:cNvPr id="588" name="Table 7"/>
          <p:cNvGraphicFramePr/>
          <p:nvPr/>
        </p:nvGraphicFramePr>
        <p:xfrm>
          <a:off x="2970360" y="5591520"/>
          <a:ext cx="5033520" cy="419400"/>
        </p:xfrm>
        <a:graphic>
          <a:graphicData uri="http://schemas.openxmlformats.org/drawingml/2006/table">
            <a:tbl>
              <a:tblPr/>
              <a:tblGrid>
                <a:gridCol w="838800"/>
                <a:gridCol w="838800"/>
                <a:gridCol w="838800"/>
                <a:gridCol w="838800"/>
                <a:gridCol w="838800"/>
                <a:gridCol w="839520"/>
              </a:tblGrid>
              <a:tr h="419760">
                <a:tc>
                  <a:txBody>
                    <a:bodyPr lIns="104400" rIns="104400" tIns="52200" bIns="52200" anchor="ctr"/>
                    <a:p>
                      <a:pPr algn="ctr">
                        <a:lnSpc>
                          <a:spcPct val="100000"/>
                        </a:lnSpc>
                      </a:pPr>
                      <a:r>
                        <a:rPr b="0" lang="en-GB" sz="2000" spc="-1" strike="noStrike">
                          <a:solidFill>
                            <a:srgbClr val="000000"/>
                          </a:solidFill>
                          <a:latin typeface="Calibri Light"/>
                          <a:ea typeface="Calibri Light"/>
                        </a:rPr>
                        <a:t>-46</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0</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7</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23</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c>
                  <a:txBody>
                    <a:bodyPr lIns="104400" rIns="104400" tIns="52200" bIns="52200" anchor="ctr"/>
                    <a:p>
                      <a:pPr algn="ctr">
                        <a:lnSpc>
                          <a:spcPct val="100000"/>
                        </a:lnSpc>
                      </a:pPr>
                      <a:r>
                        <a:rPr b="0" lang="en-GB" sz="2000" spc="-1" strike="noStrike">
                          <a:solidFill>
                            <a:srgbClr val="000000"/>
                          </a:solidFill>
                          <a:latin typeface="Calibri Light"/>
                          <a:ea typeface="Calibri Light"/>
                        </a:rPr>
                        <a:t>2048</a:t>
                      </a:r>
                      <a:endParaRPr b="0" lang="en-GB" sz="2000" spc="-1" strike="noStrike">
                        <a:latin typeface="Arial"/>
                      </a:endParaRPr>
                    </a:p>
                  </a:txBody>
                  <a:tcPr marL="104400" marR="104400">
                    <a:lnL w="12240">
                      <a:solidFill>
                        <a:srgbClr val="ffffff"/>
                      </a:solidFill>
                    </a:lnL>
                    <a:lnR w="12240">
                      <a:solidFill>
                        <a:srgbClr val="ffffff"/>
                      </a:solidFill>
                    </a:lnR>
                    <a:lnT w="12240">
                      <a:solidFill>
                        <a:srgbClr val="ffffff"/>
                      </a:solidFill>
                    </a:lnT>
                    <a:lnB w="38160">
                      <a:solidFill>
                        <a:srgbClr val="ffffff"/>
                      </a:solidFill>
                    </a:lnB>
                    <a:solidFill>
                      <a:srgbClr val="dce6f2"/>
                    </a:solidFill>
                  </a:tcPr>
                </a:tc>
              </a:tr>
            </a:tbl>
          </a:graphicData>
        </a:graphic>
      </p:graphicFrame>
      <p:sp>
        <p:nvSpPr>
          <p:cNvPr id="589" name="TextShape 8"/>
          <p:cNvSpPr txBox="1"/>
          <p:nvPr/>
        </p:nvSpPr>
        <p:spPr>
          <a:xfrm>
            <a:off x="6553080" y="6356520"/>
            <a:ext cx="2133360" cy="364680"/>
          </a:xfrm>
          <a:prstGeom prst="rect">
            <a:avLst/>
          </a:prstGeom>
          <a:noFill/>
          <a:ln>
            <a:noFill/>
          </a:ln>
        </p:spPr>
        <p:txBody>
          <a:bodyPr anchor="ctr"/>
          <a:p>
            <a:pPr algn="r">
              <a:lnSpc>
                <a:spcPct val="100000"/>
              </a:lnSpc>
            </a:pPr>
            <a:fld id="{24AC4693-F50C-42A9-AD39-D59DD5C22DD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590" name="CustomShape 9"/>
          <p:cNvSpPr/>
          <p:nvPr/>
        </p:nvSpPr>
        <p:spPr>
          <a:xfrm>
            <a:off x="5811480" y="291528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91" name="CustomShape 10"/>
          <p:cNvSpPr/>
          <p:nvPr/>
        </p:nvSpPr>
        <p:spPr>
          <a:xfrm>
            <a:off x="7487280" y="291528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2" name="Line 11"/>
          <p:cNvSpPr/>
          <p:nvPr/>
        </p:nvSpPr>
        <p:spPr>
          <a:xfrm>
            <a:off x="6326640" y="2521800"/>
            <a:ext cx="360" cy="556200"/>
          </a:xfrm>
          <a:prstGeom prst="line">
            <a:avLst/>
          </a:prstGeom>
          <a:ln>
            <a:custDash>
              <a:ds d="100000" sp="100000"/>
            </a:custDash>
            <a:round/>
          </a:ln>
        </p:spPr>
        <p:style>
          <a:lnRef idx="2">
            <a:schemeClr val="accent1"/>
          </a:lnRef>
          <a:fillRef idx="0">
            <a:schemeClr val="accent1"/>
          </a:fillRef>
          <a:effectRef idx="1">
            <a:schemeClr val="accent1"/>
          </a:effectRef>
          <a:fontRef idx="minor"/>
        </p:style>
      </p:sp>
      <p:sp>
        <p:nvSpPr>
          <p:cNvPr id="593" name="CustomShape 12"/>
          <p:cNvSpPr/>
          <p:nvPr/>
        </p:nvSpPr>
        <p:spPr>
          <a:xfrm>
            <a:off x="6601320" y="415188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94" name="CustomShape 13"/>
          <p:cNvSpPr/>
          <p:nvPr/>
        </p:nvSpPr>
        <p:spPr>
          <a:xfrm>
            <a:off x="7487280" y="415188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5" name="Line 14"/>
          <p:cNvSpPr/>
          <p:nvPr/>
        </p:nvSpPr>
        <p:spPr>
          <a:xfrm>
            <a:off x="7162560" y="375840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grpSp>
        <p:nvGrpSpPr>
          <p:cNvPr id="596" name="Group 15"/>
          <p:cNvGrpSpPr/>
          <p:nvPr/>
        </p:nvGrpSpPr>
        <p:grpSpPr>
          <a:xfrm>
            <a:off x="7487280" y="5034960"/>
            <a:ext cx="505800" cy="556560"/>
            <a:chOff x="7487280" y="5034960"/>
            <a:chExt cx="505800" cy="556560"/>
          </a:xfrm>
        </p:grpSpPr>
        <p:sp>
          <p:nvSpPr>
            <p:cNvPr id="597" name="CustomShape 16"/>
            <p:cNvSpPr/>
            <p:nvPr/>
          </p:nvSpPr>
          <p:spPr>
            <a:xfrm>
              <a:off x="7487280" y="5428440"/>
              <a:ext cx="171720" cy="12672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598" name="CustomShape 17"/>
            <p:cNvSpPr/>
            <p:nvPr/>
          </p:nvSpPr>
          <p:spPr>
            <a:xfrm>
              <a:off x="7659360" y="5428440"/>
              <a:ext cx="171720" cy="12672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9" name="Line 18"/>
            <p:cNvSpPr/>
            <p:nvPr/>
          </p:nvSpPr>
          <p:spPr>
            <a:xfrm>
              <a:off x="7992720" y="5034960"/>
              <a:ext cx="360" cy="556560"/>
            </a:xfrm>
            <a:prstGeom prst="line">
              <a:avLst/>
            </a:prstGeom>
            <a:ln>
              <a:custDash>
                <a:ds d="100000" sp="100000"/>
              </a:custDash>
              <a:round/>
            </a:ln>
          </p:spPr>
          <p:style>
            <a:lnRef idx="2">
              <a:schemeClr val="accent1"/>
            </a:lnRef>
            <a:fillRef idx="0">
              <a:schemeClr val="accent1"/>
            </a:fillRef>
            <a:effectRef idx="1">
              <a:schemeClr val="accent1"/>
            </a:effectRef>
            <a:fontRef idx="minor"/>
          </p:style>
        </p:sp>
      </p:grpSp>
      <p:sp>
        <p:nvSpPr>
          <p:cNvPr id="600" name="CustomShape 19"/>
          <p:cNvSpPr/>
          <p:nvPr/>
        </p:nvSpPr>
        <p:spPr>
          <a:xfrm>
            <a:off x="403920" y="1477800"/>
            <a:ext cx="2270520" cy="63900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Avenir Next"/>
                <a:ea typeface="Avenir Next"/>
              </a:rPr>
              <a:t>To sort in </a:t>
            </a:r>
            <a:br/>
            <a:r>
              <a:rPr b="1" lang="en-GB" sz="1800" spc="-1" strike="noStrike">
                <a:solidFill>
                  <a:srgbClr val="e46c0a"/>
                </a:solidFill>
                <a:latin typeface="Avenir Next"/>
                <a:ea typeface="Avenir Next"/>
              </a:rPr>
              <a:t>ascending order</a:t>
            </a:r>
            <a:endParaRPr b="0" lang="en-GB" sz="1800" spc="-1" strike="noStrike">
              <a:latin typeface="Arial"/>
            </a:endParaRPr>
          </a:p>
        </p:txBody>
      </p:sp>
      <p:grpSp>
        <p:nvGrpSpPr>
          <p:cNvPr id="601" name="Group 20"/>
          <p:cNvGrpSpPr/>
          <p:nvPr/>
        </p:nvGrpSpPr>
        <p:grpSpPr>
          <a:xfrm>
            <a:off x="6332040" y="171360"/>
            <a:ext cx="2277000" cy="607320"/>
            <a:chOff x="6332040" y="171360"/>
            <a:chExt cx="2277000" cy="607320"/>
          </a:xfrm>
        </p:grpSpPr>
        <p:sp>
          <p:nvSpPr>
            <p:cNvPr id="602" name="CustomShape 21"/>
            <p:cNvSpPr/>
            <p:nvPr/>
          </p:nvSpPr>
          <p:spPr>
            <a:xfrm>
              <a:off x="6332040" y="171360"/>
              <a:ext cx="2277000" cy="60732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current element</a:t>
              </a:r>
              <a:endParaRPr b="0" lang="en-GB" sz="1600" spc="-1" strike="noStrike">
                <a:latin typeface="Arial"/>
              </a:endParaRPr>
            </a:p>
          </p:txBody>
        </p:sp>
        <p:sp>
          <p:nvSpPr>
            <p:cNvPr id="603" name="CustomShape 22"/>
            <p:cNvSpPr/>
            <p:nvPr/>
          </p:nvSpPr>
          <p:spPr>
            <a:xfrm>
              <a:off x="6504120" y="260280"/>
              <a:ext cx="182520" cy="1677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604" name="Group 23"/>
          <p:cNvGrpSpPr/>
          <p:nvPr/>
        </p:nvGrpSpPr>
        <p:grpSpPr>
          <a:xfrm>
            <a:off x="6332040" y="540720"/>
            <a:ext cx="2277000" cy="850680"/>
            <a:chOff x="6332040" y="540720"/>
            <a:chExt cx="2277000" cy="850680"/>
          </a:xfrm>
        </p:grpSpPr>
        <p:sp>
          <p:nvSpPr>
            <p:cNvPr id="605" name="CustomShape 24"/>
            <p:cNvSpPr/>
            <p:nvPr/>
          </p:nvSpPr>
          <p:spPr>
            <a:xfrm>
              <a:off x="6332040" y="540720"/>
              <a:ext cx="2277000" cy="8506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      </a:t>
              </a:r>
              <a:r>
                <a:rPr b="0" lang="en-GB" sz="1600" spc="-1" strike="noStrike">
                  <a:solidFill>
                    <a:srgbClr val="000000"/>
                  </a:solidFill>
                  <a:latin typeface="Avenir Next Condensed"/>
                  <a:ea typeface="Avenir Next Condensed"/>
                </a:rPr>
                <a:t>: smallest element to the right of current item </a:t>
              </a:r>
              <a:endParaRPr b="0" lang="en-GB" sz="1600" spc="-1" strike="noStrike">
                <a:latin typeface="Arial"/>
              </a:endParaRPr>
            </a:p>
          </p:txBody>
        </p:sp>
        <p:sp>
          <p:nvSpPr>
            <p:cNvPr id="606" name="CustomShape 25"/>
            <p:cNvSpPr/>
            <p:nvPr/>
          </p:nvSpPr>
          <p:spPr>
            <a:xfrm>
              <a:off x="6504120" y="629640"/>
              <a:ext cx="182520" cy="1677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07" name="CustomShape 26"/>
          <p:cNvSpPr/>
          <p:nvPr/>
        </p:nvSpPr>
        <p:spPr>
          <a:xfrm>
            <a:off x="306684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a[0]</a:t>
            </a:r>
            <a:endParaRPr b="0" lang="en-GB" sz="1600" spc="-1" strike="noStrike">
              <a:latin typeface="Arial"/>
            </a:endParaRPr>
          </a:p>
        </p:txBody>
      </p:sp>
      <p:sp>
        <p:nvSpPr>
          <p:cNvPr id="608" name="CustomShape 27"/>
          <p:cNvSpPr/>
          <p:nvPr/>
        </p:nvSpPr>
        <p:spPr>
          <a:xfrm>
            <a:off x="389556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a[1]</a:t>
            </a:r>
            <a:endParaRPr b="0" lang="en-GB" sz="1600" spc="-1" strike="noStrike">
              <a:latin typeface="Arial"/>
            </a:endParaRPr>
          </a:p>
        </p:txBody>
      </p:sp>
      <p:sp>
        <p:nvSpPr>
          <p:cNvPr id="609" name="CustomShape 28"/>
          <p:cNvSpPr/>
          <p:nvPr/>
        </p:nvSpPr>
        <p:spPr>
          <a:xfrm>
            <a:off x="477684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a[2]</a:t>
            </a:r>
            <a:endParaRPr b="0" lang="en-GB" sz="1600" spc="-1" strike="noStrike">
              <a:latin typeface="Arial"/>
            </a:endParaRPr>
          </a:p>
        </p:txBody>
      </p:sp>
      <p:sp>
        <p:nvSpPr>
          <p:cNvPr id="610" name="CustomShape 29"/>
          <p:cNvSpPr/>
          <p:nvPr/>
        </p:nvSpPr>
        <p:spPr>
          <a:xfrm>
            <a:off x="560520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a[3]</a:t>
            </a:r>
            <a:endParaRPr b="0" lang="en-GB" sz="1600" spc="-1" strike="noStrike">
              <a:latin typeface="Arial"/>
            </a:endParaRPr>
          </a:p>
        </p:txBody>
      </p:sp>
      <p:sp>
        <p:nvSpPr>
          <p:cNvPr id="611" name="CustomShape 30"/>
          <p:cNvSpPr/>
          <p:nvPr/>
        </p:nvSpPr>
        <p:spPr>
          <a:xfrm>
            <a:off x="643392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a[4]</a:t>
            </a:r>
            <a:endParaRPr b="0" lang="en-GB" sz="1600" spc="-1" strike="noStrike">
              <a:latin typeface="Arial"/>
            </a:endParaRPr>
          </a:p>
        </p:txBody>
      </p:sp>
      <p:sp>
        <p:nvSpPr>
          <p:cNvPr id="612" name="CustomShape 31"/>
          <p:cNvSpPr/>
          <p:nvPr/>
        </p:nvSpPr>
        <p:spPr>
          <a:xfrm>
            <a:off x="7262280" y="2260800"/>
            <a:ext cx="66744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a[5]</a:t>
            </a:r>
            <a:endParaRPr b="0" lang="en-GB" sz="1600" spc="-1" strike="noStrike">
              <a:latin typeface="Arial"/>
            </a:endParaRPr>
          </a:p>
        </p:txBody>
      </p:sp>
      <p:sp>
        <p:nvSpPr>
          <p:cNvPr id="613" name="CustomShape 32"/>
          <p:cNvSpPr/>
          <p:nvPr/>
        </p:nvSpPr>
        <p:spPr>
          <a:xfrm>
            <a:off x="576720" y="2618640"/>
            <a:ext cx="231876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3</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a[3] to a[5], and swap with a[3]) </a:t>
            </a:r>
            <a:endParaRPr b="0" lang="en-GB" sz="1400" spc="-1" strike="noStrike">
              <a:latin typeface="Arial"/>
            </a:endParaRPr>
          </a:p>
        </p:txBody>
      </p:sp>
      <p:sp>
        <p:nvSpPr>
          <p:cNvPr id="614" name="CustomShape 33"/>
          <p:cNvSpPr/>
          <p:nvPr/>
        </p:nvSpPr>
        <p:spPr>
          <a:xfrm>
            <a:off x="576720" y="3856680"/>
            <a:ext cx="239328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4</a:t>
            </a:r>
            <a:endParaRPr b="0" lang="en-GB" sz="1800" spc="-1" strike="noStrike">
              <a:latin typeface="Arial"/>
            </a:endParaRPr>
          </a:p>
          <a:p>
            <a:pPr>
              <a:lnSpc>
                <a:spcPct val="100000"/>
              </a:lnSpc>
            </a:pPr>
            <a:r>
              <a:rPr b="0" lang="en-GB" sz="1400" spc="-1" strike="noStrike">
                <a:solidFill>
                  <a:srgbClr val="000000"/>
                </a:solidFill>
                <a:latin typeface="Avenir Next Condensed"/>
                <a:ea typeface="Avenir Next Condensed"/>
              </a:rPr>
              <a:t>(look for smallest element from a[4] to a[5], and swap with a[5]) </a:t>
            </a:r>
            <a:endParaRPr b="0" lang="en-GB" sz="1400" spc="-1" strike="noStrike">
              <a:latin typeface="Arial"/>
            </a:endParaRPr>
          </a:p>
        </p:txBody>
      </p:sp>
      <p:sp>
        <p:nvSpPr>
          <p:cNvPr id="615" name="CustomShape 34"/>
          <p:cNvSpPr/>
          <p:nvPr/>
        </p:nvSpPr>
        <p:spPr>
          <a:xfrm>
            <a:off x="576720" y="5111640"/>
            <a:ext cx="2244600" cy="12164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Iteration 5</a:t>
            </a:r>
            <a:br/>
            <a:r>
              <a:rPr b="0" lang="en-GB" sz="1400" spc="-1" strike="noStrike">
                <a:solidFill>
                  <a:srgbClr val="000000"/>
                </a:solidFill>
                <a:latin typeface="Avenir Next Condensed"/>
                <a:ea typeface="Avenir Next Condensed"/>
              </a:rPr>
              <a:t>(look for smallest element from a[5] to a[5], and swap with a[5]) </a:t>
            </a:r>
            <a:endParaRPr b="0" lang="en-GB" sz="1400" spc="-1" strike="noStrike">
              <a:latin typeface="Arial"/>
            </a:endParaRPr>
          </a:p>
        </p:txBody>
      </p:sp>
      <p:sp>
        <p:nvSpPr>
          <p:cNvPr id="616" name="CustomShape 35"/>
          <p:cNvSpPr/>
          <p:nvPr/>
        </p:nvSpPr>
        <p:spPr>
          <a:xfrm>
            <a:off x="7994520" y="267552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17" name="CustomShape 36"/>
          <p:cNvSpPr/>
          <p:nvPr/>
        </p:nvSpPr>
        <p:spPr>
          <a:xfrm>
            <a:off x="8009640" y="310140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18" name="CustomShape 37"/>
          <p:cNvSpPr/>
          <p:nvPr/>
        </p:nvSpPr>
        <p:spPr>
          <a:xfrm>
            <a:off x="7988760" y="389160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19" name="CustomShape 38"/>
          <p:cNvSpPr/>
          <p:nvPr/>
        </p:nvSpPr>
        <p:spPr>
          <a:xfrm>
            <a:off x="8003880" y="431712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
        <p:nvSpPr>
          <p:cNvPr id="620" name="CustomShape 39"/>
          <p:cNvSpPr/>
          <p:nvPr/>
        </p:nvSpPr>
        <p:spPr>
          <a:xfrm>
            <a:off x="7988760" y="5178600"/>
            <a:ext cx="754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before</a:t>
            </a:r>
            <a:endParaRPr b="0" lang="en-GB" sz="1400" spc="-1" strike="noStrike">
              <a:latin typeface="Arial"/>
            </a:endParaRPr>
          </a:p>
        </p:txBody>
      </p:sp>
      <p:sp>
        <p:nvSpPr>
          <p:cNvPr id="621" name="CustomShape 40"/>
          <p:cNvSpPr/>
          <p:nvPr/>
        </p:nvSpPr>
        <p:spPr>
          <a:xfrm>
            <a:off x="8003880" y="5604120"/>
            <a:ext cx="6019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after</a:t>
            </a:r>
            <a:endParaRPr b="0" lang="en-GB" sz="1400" spc="-1" strike="noStrike">
              <a:latin typeface="Arial"/>
            </a:endParaRPr>
          </a:p>
        </p:txBody>
      </p:sp>
    </p:spTree>
  </p:cSld>
  <p:timing>
    <p:tnLst>
      <p:par>
        <p:cTn id="611" dur="indefinite" restart="never" nodeType="tmRoot">
          <p:childTnLst>
            <p:seq>
              <p:cTn id="612" dur="indefinite" nodeType="mainSeq">
                <p:childTnLst>
                  <p:par>
                    <p:cTn id="613" fill="hold">
                      <p:stCondLst>
                        <p:cond delay="indefinite"/>
                      </p:stCondLst>
                      <p:childTnLst>
                        <p:par>
                          <p:cTn id="614" fill="hold">
                            <p:stCondLst>
                              <p:cond delay="0"/>
                            </p:stCondLst>
                            <p:childTnLst>
                              <p:par>
                                <p:cTn id="615" nodeType="clickEffect" fill="hold" presetClass="entr" presetID="1">
                                  <p:stCondLst>
                                    <p:cond delay="0"/>
                                  </p:stCondLst>
                                  <p:childTnLst>
                                    <p:set>
                                      <p:cBhvr>
                                        <p:cTn id="616" dur="1" fill="hold">
                                          <p:stCondLst>
                                            <p:cond delay="0"/>
                                          </p:stCondLst>
                                        </p:cTn>
                                        <p:tgtEl>
                                          <p:spTgt spid="613"/>
                                        </p:tgtEl>
                                        <p:attrNameLst>
                                          <p:attrName>style.visibility</p:attrName>
                                        </p:attrNameLst>
                                      </p:cBhvr>
                                      <p:to>
                                        <p:strVal val="visible"/>
                                      </p:to>
                                    </p:set>
                                  </p:childTnLst>
                                </p:cTn>
                              </p:par>
                              <p:par>
                                <p:cTn id="617" nodeType="withEffect" fill="hold" presetClass="entr" presetID="1">
                                  <p:stCondLst>
                                    <p:cond delay="0"/>
                                  </p:stCondLst>
                                  <p:childTnLst>
                                    <p:set>
                                      <p:cBhvr>
                                        <p:cTn id="618" dur="1" fill="hold">
                                          <p:stCondLst>
                                            <p:cond delay="0"/>
                                          </p:stCondLst>
                                        </p:cTn>
                                        <p:tgtEl>
                                          <p:spTgt spid="583"/>
                                        </p:tgtEl>
                                        <p:attrNameLst>
                                          <p:attrName>style.visibility</p:attrName>
                                        </p:attrNameLst>
                                      </p:cBhvr>
                                      <p:to>
                                        <p:strVal val="visible"/>
                                      </p:to>
                                    </p:set>
                                  </p:childTnLst>
                                </p:cTn>
                              </p:par>
                              <p:par>
                                <p:cTn id="619" nodeType="withEffect" fill="hold" presetClass="entr" presetID="1">
                                  <p:stCondLst>
                                    <p:cond delay="0"/>
                                  </p:stCondLst>
                                  <p:childTnLst>
                                    <p:set>
                                      <p:cBhvr>
                                        <p:cTn id="620" dur="1" fill="hold">
                                          <p:stCondLst>
                                            <p:cond delay="0"/>
                                          </p:stCondLst>
                                        </p:cTn>
                                        <p:tgtEl>
                                          <p:spTgt spid="616"/>
                                        </p:tgtEl>
                                        <p:attrNameLst>
                                          <p:attrName>style.visibility</p:attrName>
                                        </p:attrNameLst>
                                      </p:cBhvr>
                                      <p:to>
                                        <p:strVal val="visible"/>
                                      </p:to>
                                    </p:set>
                                  </p:childTnLst>
                                </p:cTn>
                              </p:par>
                            </p:childTnLst>
                          </p:cTn>
                        </p:par>
                      </p:childTnLst>
                    </p:cTn>
                  </p:par>
                  <p:par>
                    <p:cTn id="621" fill="hold">
                      <p:stCondLst>
                        <p:cond delay="indefinite"/>
                      </p:stCondLst>
                      <p:childTnLst>
                        <p:par>
                          <p:cTn id="622" fill="hold">
                            <p:stCondLst>
                              <p:cond delay="0"/>
                            </p:stCondLst>
                            <p:childTnLst>
                              <p:par>
                                <p:cTn id="623" nodeType="clickEffect" fill="hold" presetClass="entr" presetID="1">
                                  <p:stCondLst>
                                    <p:cond delay="0"/>
                                  </p:stCondLst>
                                  <p:childTnLst>
                                    <p:set>
                                      <p:cBhvr>
                                        <p:cTn id="624" dur="1" fill="hold">
                                          <p:stCondLst>
                                            <p:cond delay="0"/>
                                          </p:stCondLst>
                                        </p:cTn>
                                        <p:tgtEl>
                                          <p:spTgt spid="590"/>
                                        </p:tgtEl>
                                        <p:attrNameLst>
                                          <p:attrName>style.visibility</p:attrName>
                                        </p:attrNameLst>
                                      </p:cBhvr>
                                      <p:to>
                                        <p:strVal val="visible"/>
                                      </p:to>
                                    </p:set>
                                  </p:childTnLst>
                                </p:cTn>
                              </p:par>
                              <p:par>
                                <p:cTn id="625" nodeType="withEffect" fill="hold" presetClass="entr" presetID="1">
                                  <p:stCondLst>
                                    <p:cond delay="0"/>
                                  </p:stCondLst>
                                  <p:childTnLst>
                                    <p:set>
                                      <p:cBhvr>
                                        <p:cTn id="626" dur="1" fill="hold">
                                          <p:stCondLst>
                                            <p:cond delay="0"/>
                                          </p:stCondLst>
                                        </p:cTn>
                                        <p:tgtEl>
                                          <p:spTgt spid="592"/>
                                        </p:tgtEl>
                                        <p:attrNameLst>
                                          <p:attrName>style.visibility</p:attrName>
                                        </p:attrNameLst>
                                      </p:cBhvr>
                                      <p:to>
                                        <p:strVal val="visible"/>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591"/>
                                        </p:tgtEl>
                                        <p:attrNameLst>
                                          <p:attrName>style.visibility</p:attrName>
                                        </p:attrNameLst>
                                      </p:cBhvr>
                                      <p:to>
                                        <p:strVal val="visible"/>
                                      </p:to>
                                    </p:set>
                                  </p:childTnLst>
                                </p:cTn>
                              </p:par>
                            </p:childTnLst>
                          </p:cTn>
                        </p:par>
                      </p:childTnLst>
                    </p:cTn>
                  </p:par>
                  <p:par>
                    <p:cTn id="631" fill="hold">
                      <p:stCondLst>
                        <p:cond delay="indefinite"/>
                      </p:stCondLst>
                      <p:childTnLst>
                        <p:par>
                          <p:cTn id="632" fill="hold">
                            <p:stCondLst>
                              <p:cond delay="0"/>
                            </p:stCondLst>
                            <p:childTnLst>
                              <p:par>
                                <p:cTn id="633" nodeType="clickEffect" fill="hold" presetClass="entr" presetID="1">
                                  <p:stCondLst>
                                    <p:cond delay="0"/>
                                  </p:stCondLst>
                                  <p:childTnLst>
                                    <p:set>
                                      <p:cBhvr>
                                        <p:cTn id="634" dur="1" fill="hold">
                                          <p:stCondLst>
                                            <p:cond delay="0"/>
                                          </p:stCondLst>
                                        </p:cTn>
                                        <p:tgtEl>
                                          <p:spTgt spid="584"/>
                                        </p:tgtEl>
                                        <p:attrNameLst>
                                          <p:attrName>style.visibility</p:attrName>
                                        </p:attrNameLst>
                                      </p:cBhvr>
                                      <p:to>
                                        <p:strVal val="visible"/>
                                      </p:to>
                                    </p:set>
                                  </p:childTnLst>
                                </p:cTn>
                              </p:par>
                              <p:par>
                                <p:cTn id="635" nodeType="withEffect" fill="hold" presetClass="entr" presetID="1">
                                  <p:stCondLst>
                                    <p:cond delay="0"/>
                                  </p:stCondLst>
                                  <p:childTnLst>
                                    <p:set>
                                      <p:cBhvr>
                                        <p:cTn id="636" dur="1" fill="hold">
                                          <p:stCondLst>
                                            <p:cond delay="0"/>
                                          </p:stCondLst>
                                        </p:cTn>
                                        <p:tgtEl>
                                          <p:spTgt spid="617"/>
                                        </p:tgtEl>
                                        <p:attrNameLst>
                                          <p:attrName>style.visibility</p:attrName>
                                        </p:attrNameLst>
                                      </p:cBhvr>
                                      <p:to>
                                        <p:strVal val="visible"/>
                                      </p:to>
                                    </p:se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1">
                                  <p:stCondLst>
                                    <p:cond delay="0"/>
                                  </p:stCondLst>
                                  <p:childTnLst>
                                    <p:set>
                                      <p:cBhvr>
                                        <p:cTn id="640" dur="1" fill="hold">
                                          <p:stCondLst>
                                            <p:cond delay="0"/>
                                          </p:stCondLst>
                                        </p:cTn>
                                        <p:tgtEl>
                                          <p:spTgt spid="614"/>
                                        </p:tgtEl>
                                        <p:attrNameLst>
                                          <p:attrName>style.visibility</p:attrName>
                                        </p:attrNameLst>
                                      </p:cBhvr>
                                      <p:to>
                                        <p:strVal val="visible"/>
                                      </p:to>
                                    </p:set>
                                  </p:childTnLst>
                                </p:cTn>
                              </p:par>
                              <p:par>
                                <p:cTn id="641" nodeType="withEffect" fill="hold" presetClass="entr" presetID="1">
                                  <p:stCondLst>
                                    <p:cond delay="0"/>
                                  </p:stCondLst>
                                  <p:childTnLst>
                                    <p:set>
                                      <p:cBhvr>
                                        <p:cTn id="642" dur="1" fill="hold">
                                          <p:stCondLst>
                                            <p:cond delay="0"/>
                                          </p:stCondLst>
                                        </p:cTn>
                                        <p:tgtEl>
                                          <p:spTgt spid="585"/>
                                        </p:tgtEl>
                                        <p:attrNameLst>
                                          <p:attrName>style.visibility</p:attrName>
                                        </p:attrNameLst>
                                      </p:cBhvr>
                                      <p:to>
                                        <p:strVal val="visible"/>
                                      </p:to>
                                    </p:set>
                                  </p:childTnLst>
                                </p:cTn>
                              </p:par>
                              <p:par>
                                <p:cTn id="643" nodeType="withEffect" fill="hold" presetClass="entr" presetID="1">
                                  <p:stCondLst>
                                    <p:cond delay="0"/>
                                  </p:stCondLst>
                                  <p:childTnLst>
                                    <p:set>
                                      <p:cBhvr>
                                        <p:cTn id="644" dur="1" fill="hold">
                                          <p:stCondLst>
                                            <p:cond delay="0"/>
                                          </p:stCondLst>
                                        </p:cTn>
                                        <p:tgtEl>
                                          <p:spTgt spid="618"/>
                                        </p:tgtEl>
                                        <p:attrNameLst>
                                          <p:attrName>style.visibility</p:attrName>
                                        </p:attrNameLst>
                                      </p:cBhvr>
                                      <p:to>
                                        <p:strVal val="visible"/>
                                      </p:to>
                                    </p:set>
                                  </p:childTnLst>
                                </p:cTn>
                              </p:par>
                            </p:childTnLst>
                          </p:cTn>
                        </p:par>
                      </p:childTnLst>
                    </p:cTn>
                  </p:par>
                  <p:par>
                    <p:cTn id="645" fill="hold">
                      <p:stCondLst>
                        <p:cond delay="indefinite"/>
                      </p:stCondLst>
                      <p:childTnLst>
                        <p:par>
                          <p:cTn id="646" fill="hold">
                            <p:stCondLst>
                              <p:cond delay="0"/>
                            </p:stCondLst>
                            <p:childTnLst>
                              <p:par>
                                <p:cTn id="647" nodeType="clickEffect" fill="hold" presetClass="entr" presetID="1">
                                  <p:stCondLst>
                                    <p:cond delay="0"/>
                                  </p:stCondLst>
                                  <p:childTnLst>
                                    <p:set>
                                      <p:cBhvr>
                                        <p:cTn id="648" dur="1" fill="hold">
                                          <p:stCondLst>
                                            <p:cond delay="0"/>
                                          </p:stCondLst>
                                        </p:cTn>
                                        <p:tgtEl>
                                          <p:spTgt spid="593"/>
                                        </p:tgtEl>
                                        <p:attrNameLst>
                                          <p:attrName>style.visibility</p:attrName>
                                        </p:attrNameLst>
                                      </p:cBhvr>
                                      <p:to>
                                        <p:strVal val="visible"/>
                                      </p:to>
                                    </p:set>
                                  </p:childTnLst>
                                </p:cTn>
                              </p:par>
                              <p:par>
                                <p:cTn id="649" nodeType="withEffect" fill="hold" presetClass="entr" presetID="1">
                                  <p:stCondLst>
                                    <p:cond delay="0"/>
                                  </p:stCondLst>
                                  <p:childTnLst>
                                    <p:set>
                                      <p:cBhvr>
                                        <p:cTn id="650" dur="1" fill="hold">
                                          <p:stCondLst>
                                            <p:cond delay="0"/>
                                          </p:stCondLst>
                                        </p:cTn>
                                        <p:tgtEl>
                                          <p:spTgt spid="595"/>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594"/>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586"/>
                                        </p:tgtEl>
                                        <p:attrNameLst>
                                          <p:attrName>style.visibility</p:attrName>
                                        </p:attrNameLst>
                                      </p:cBhvr>
                                      <p:to>
                                        <p:strVal val="visible"/>
                                      </p:to>
                                    </p:set>
                                  </p:childTnLst>
                                </p:cTn>
                              </p:par>
                              <p:par>
                                <p:cTn id="659" nodeType="withEffect" fill="hold" presetClass="entr" presetID="1">
                                  <p:stCondLst>
                                    <p:cond delay="0"/>
                                  </p:stCondLst>
                                  <p:childTnLst>
                                    <p:set>
                                      <p:cBhvr>
                                        <p:cTn id="660" dur="1" fill="hold">
                                          <p:stCondLst>
                                            <p:cond delay="0"/>
                                          </p:stCondLst>
                                        </p:cTn>
                                        <p:tgtEl>
                                          <p:spTgt spid="619"/>
                                        </p:tgtEl>
                                        <p:attrNameLst>
                                          <p:attrName>style.visibility</p:attrName>
                                        </p:attrNameLst>
                                      </p:cBhvr>
                                      <p:to>
                                        <p:strVal val="visible"/>
                                      </p:to>
                                    </p:set>
                                  </p:childTnLst>
                                </p:cTn>
                              </p:par>
                            </p:childTnLst>
                          </p:cTn>
                        </p:par>
                      </p:childTnLst>
                    </p:cTn>
                  </p:par>
                  <p:par>
                    <p:cTn id="661" fill="hold">
                      <p:stCondLst>
                        <p:cond delay="indefinite"/>
                      </p:stCondLst>
                      <p:childTnLst>
                        <p:par>
                          <p:cTn id="662" fill="hold">
                            <p:stCondLst>
                              <p:cond delay="0"/>
                            </p:stCondLst>
                            <p:childTnLst>
                              <p:par>
                                <p:cTn id="663" nodeType="clickEffect" fill="hold" presetClass="entr" presetID="1">
                                  <p:stCondLst>
                                    <p:cond delay="0"/>
                                  </p:stCondLst>
                                  <p:childTnLst>
                                    <p:set>
                                      <p:cBhvr>
                                        <p:cTn id="664" dur="1" fill="hold">
                                          <p:stCondLst>
                                            <p:cond delay="0"/>
                                          </p:stCondLst>
                                        </p:cTn>
                                        <p:tgtEl>
                                          <p:spTgt spid="615"/>
                                        </p:tgtEl>
                                        <p:attrNameLst>
                                          <p:attrName>style.visibility</p:attrName>
                                        </p:attrNameLst>
                                      </p:cBhvr>
                                      <p:to>
                                        <p:strVal val="visible"/>
                                      </p:to>
                                    </p:set>
                                  </p:childTnLst>
                                </p:cTn>
                              </p:par>
                              <p:par>
                                <p:cTn id="665" nodeType="withEffect" fill="hold" presetClass="entr" presetID="1">
                                  <p:stCondLst>
                                    <p:cond delay="0"/>
                                  </p:stCondLst>
                                  <p:childTnLst>
                                    <p:set>
                                      <p:cBhvr>
                                        <p:cTn id="666" dur="1" fill="hold">
                                          <p:stCondLst>
                                            <p:cond delay="0"/>
                                          </p:stCondLst>
                                        </p:cTn>
                                        <p:tgtEl>
                                          <p:spTgt spid="587"/>
                                        </p:tgtEl>
                                        <p:attrNameLst>
                                          <p:attrName>style.visibility</p:attrName>
                                        </p:attrNameLst>
                                      </p:cBhvr>
                                      <p:to>
                                        <p:strVal val="visible"/>
                                      </p:to>
                                    </p:set>
                                  </p:childTnLst>
                                </p:cTn>
                              </p:par>
                              <p:par>
                                <p:cTn id="667" nodeType="withEffect" fill="hold" presetClass="entr" presetID="1">
                                  <p:stCondLst>
                                    <p:cond delay="0"/>
                                  </p:stCondLst>
                                  <p:childTnLst>
                                    <p:set>
                                      <p:cBhvr>
                                        <p:cTn id="668" dur="1" fill="hold">
                                          <p:stCondLst>
                                            <p:cond delay="0"/>
                                          </p:stCondLst>
                                        </p:cTn>
                                        <p:tgtEl>
                                          <p:spTgt spid="620"/>
                                        </p:tgtEl>
                                        <p:attrNameLst>
                                          <p:attrName>style.visibility</p:attrName>
                                        </p:attrNameLst>
                                      </p:cBhvr>
                                      <p:to>
                                        <p:strVal val="visible"/>
                                      </p:to>
                                    </p:se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1">
                                  <p:stCondLst>
                                    <p:cond delay="0"/>
                                  </p:stCondLst>
                                  <p:childTnLst>
                                    <p:set>
                                      <p:cBhvr>
                                        <p:cTn id="672" dur="1" fill="hold">
                                          <p:stCondLst>
                                            <p:cond delay="0"/>
                                          </p:stCondLst>
                                        </p:cTn>
                                        <p:tgtEl>
                                          <p:spTgt spid="596"/>
                                        </p:tgtEl>
                                        <p:attrNameLst>
                                          <p:attrName>style.visibility</p:attrName>
                                        </p:attrNameLst>
                                      </p:cBhvr>
                                      <p:to>
                                        <p:strVal val="visible"/>
                                      </p:to>
                                    </p:set>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1">
                                  <p:stCondLst>
                                    <p:cond delay="0"/>
                                  </p:stCondLst>
                                  <p:childTnLst>
                                    <p:set>
                                      <p:cBhvr>
                                        <p:cTn id="676" dur="1" fill="hold">
                                          <p:stCondLst>
                                            <p:cond delay="0"/>
                                          </p:stCondLst>
                                        </p:cTn>
                                        <p:tgtEl>
                                          <p:spTgt spid="588"/>
                                        </p:tgtEl>
                                        <p:attrNameLst>
                                          <p:attrName>style.visibility</p:attrName>
                                        </p:attrNameLst>
                                      </p:cBhvr>
                                      <p:to>
                                        <p:strVal val="visible"/>
                                      </p:to>
                                    </p:set>
                                  </p:childTnLst>
                                </p:cTn>
                              </p:par>
                              <p:par>
                                <p:cTn id="677" nodeType="withEffect" fill="hold" presetClass="entr" presetID="1">
                                  <p:stCondLst>
                                    <p:cond delay="0"/>
                                  </p:stCondLst>
                                  <p:childTnLst>
                                    <p:set>
                                      <p:cBhvr>
                                        <p:cTn id="678" dur="1" fill="hold">
                                          <p:stCondLst>
                                            <p:cond delay="0"/>
                                          </p:stCondLst>
                                        </p:cTn>
                                        <p:tgtEl>
                                          <p:spTgt spid="6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98280" y="1188720"/>
            <a:ext cx="7132320" cy="54867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808080"/>
                </a:solidFill>
                <a:latin typeface="Consolas"/>
                <a:ea typeface="Consolas"/>
              </a:rPr>
              <a:t>// sort values in array[] in ascending order by selection sort</a:t>
            </a:r>
            <a:endParaRPr b="0" lang="en-GB" sz="1400" spc="-1" strike="noStrike">
              <a:latin typeface="Arial"/>
            </a:endParaRPr>
          </a:p>
          <a:p>
            <a:pPr>
              <a:lnSpc>
                <a:spcPct val="100000"/>
              </a:lnSpc>
            </a:pPr>
            <a:r>
              <a:rPr b="0" lang="en-GB" sz="1400" spc="-1" strike="noStrike">
                <a:solidFill>
                  <a:srgbClr val="e46c0a"/>
                </a:solidFill>
                <a:latin typeface="Consolas"/>
                <a:ea typeface="Consolas"/>
              </a:rPr>
              <a:t>void</a:t>
            </a:r>
            <a:r>
              <a:rPr b="0" lang="en-GB" sz="1400" spc="-1" strike="noStrike">
                <a:solidFill>
                  <a:srgbClr val="000000"/>
                </a:solidFill>
                <a:latin typeface="Consolas"/>
                <a:ea typeface="Consolas"/>
              </a:rPr>
              <a:t> sort(</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array</a:t>
            </a:r>
            <a:r>
              <a:rPr b="0" lang="en-GB" sz="1400" spc="-1" strike="noStrike">
                <a:solidFill>
                  <a:srgbClr val="e46c0a"/>
                </a:solidFill>
                <a:latin typeface="Consolas"/>
                <a:ea typeface="Consolas"/>
              </a:rPr>
              <a:t>[]</a:t>
            </a:r>
            <a:r>
              <a:rPr b="0" lang="en-GB" sz="1400" spc="-1" strike="noStrike">
                <a:solidFill>
                  <a:srgbClr val="000000"/>
                </a:solidFill>
                <a:latin typeface="Consolas"/>
                <a:ea typeface="Consolas"/>
              </a:rPr>
              <a:t>, </a:t>
            </a:r>
            <a:r>
              <a:rPr b="0" lang="en-GB" sz="1400" spc="-1" strike="noStrike">
                <a:solidFill>
                  <a:srgbClr val="e46c0a"/>
                </a:solidFill>
                <a:latin typeface="Consolas"/>
                <a:ea typeface="Consolas"/>
              </a:rPr>
              <a:t>int </a:t>
            </a:r>
            <a:r>
              <a:rPr b="1" lang="en-GB" sz="1400" spc="-1" strike="noStrike">
                <a:solidFill>
                  <a:srgbClr val="e46c0a"/>
                </a:solidFill>
                <a:latin typeface="Consolas"/>
                <a:ea typeface="Consolas"/>
              </a:rPr>
              <a:t>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i, j, idx;</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min;</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1" lang="en-GB" sz="1400" spc="-1" strike="noStrike">
                <a:solidFill>
                  <a:srgbClr val="31859c"/>
                </a:solidFill>
                <a:latin typeface="Consolas"/>
                <a:ea typeface="Consolas"/>
              </a:rPr>
              <a:t> </a:t>
            </a:r>
            <a:r>
              <a:rPr b="1" lang="en-GB" sz="1400" spc="-1" strike="noStrike">
                <a:solidFill>
                  <a:srgbClr val="c0504d"/>
                </a:solidFill>
                <a:latin typeface="Consolas"/>
                <a:ea typeface="Consolas"/>
              </a:rPr>
              <a:t>i = 0; i &lt; sizeOfArray; ++i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i;</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a:t>
            </a:r>
            <a:r>
              <a:rPr b="0" lang="en-GB" sz="1400" spc="-1" strike="noStrike">
                <a:solidFill>
                  <a:srgbClr val="4f81bd"/>
                </a:solidFill>
                <a:latin typeface="Consolas"/>
                <a:ea typeface="Consolas"/>
              </a:rPr>
              <a:t>(</a:t>
            </a:r>
            <a:r>
              <a:rPr b="1" lang="en-GB" sz="1400" spc="-1" strike="noStrike">
                <a:solidFill>
                  <a:srgbClr val="4f81bd"/>
                </a:solidFill>
                <a:latin typeface="Consolas"/>
                <a:ea typeface="Consolas"/>
              </a:rPr>
              <a:t> j = i + 1; j &lt; sizeOfArray; ++j</a:t>
            </a:r>
            <a:r>
              <a:rPr b="0" lang="en-GB" sz="1400" spc="-1" strike="noStrike">
                <a:solidFill>
                  <a:srgbClr val="4f81bd"/>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array[j] &lt; min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min = array[j];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idx = j;</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 </a:t>
            </a:r>
            <a:r>
              <a:rPr b="0" lang="en-GB" sz="1400" spc="-1" strike="noStrike">
                <a:solidFill>
                  <a:srgbClr val="31859c"/>
                </a:solidFill>
                <a:latin typeface="Consolas"/>
                <a:ea typeface="Consolas"/>
              </a:rPr>
              <a:t>idx != i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swap( </a:t>
            </a:r>
            <a:r>
              <a:rPr b="1" lang="en-GB" sz="1400" spc="-1" strike="noStrike">
                <a:solidFill>
                  <a:srgbClr val="c0504d"/>
                </a:solidFill>
                <a:latin typeface="Consolas"/>
                <a:ea typeface="Consolas"/>
              </a:rPr>
              <a:t>array[i]</a:t>
            </a:r>
            <a:r>
              <a:rPr b="0" lang="en-GB" sz="1400" spc="-1" strike="noStrike">
                <a:solidFill>
                  <a:srgbClr val="000000"/>
                </a:solidFill>
                <a:latin typeface="Consolas"/>
                <a:ea typeface="Consolas"/>
              </a:rPr>
              <a:t>,</a:t>
            </a:r>
            <a:r>
              <a:rPr b="0" lang="en-GB" sz="1400" spc="-1" strike="noStrike">
                <a:solidFill>
                  <a:srgbClr val="31859c"/>
                </a:solidFill>
                <a:latin typeface="Consolas"/>
                <a:ea typeface="Consolas"/>
              </a:rPr>
              <a:t> </a:t>
            </a:r>
            <a:r>
              <a:rPr b="1" lang="en-GB" sz="1400" spc="-1" strike="noStrike">
                <a:solidFill>
                  <a:srgbClr val="4f81bd"/>
                </a:solidFill>
                <a:latin typeface="Consolas"/>
                <a:ea typeface="Consolas"/>
              </a:rPr>
              <a:t>array[idx]</a:t>
            </a:r>
            <a:r>
              <a:rPr b="0" lang="en-GB" sz="1400" spc="-1" strike="noStrike">
                <a:solidFill>
                  <a:srgbClr val="31859c"/>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swap values</a:t>
            </a:r>
            <a:endParaRPr b="0" lang="en-GB" sz="1400" spc="-1" strike="noStrike">
              <a:latin typeface="Arial"/>
            </a:endParaRPr>
          </a:p>
          <a:p>
            <a:pPr>
              <a:lnSpc>
                <a:spcPct val="100000"/>
              </a:lnSpc>
            </a:pPr>
            <a:r>
              <a:rPr b="0" lang="en-GB" sz="1400" spc="-1" strike="noStrike">
                <a:solidFill>
                  <a:srgbClr val="80808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23"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Selection Sort</a:t>
            </a:r>
            <a:endParaRPr b="0" lang="en-US" sz="4400" spc="-1" strike="noStrike">
              <a:solidFill>
                <a:srgbClr val="000000"/>
              </a:solidFill>
              <a:latin typeface="Calibri Light"/>
            </a:endParaRPr>
          </a:p>
        </p:txBody>
      </p:sp>
      <p:grpSp>
        <p:nvGrpSpPr>
          <p:cNvPr id="624" name="Group 3"/>
          <p:cNvGrpSpPr/>
          <p:nvPr/>
        </p:nvGrpSpPr>
        <p:grpSpPr>
          <a:xfrm>
            <a:off x="6726600" y="5377680"/>
            <a:ext cx="1639440" cy="978120"/>
            <a:chOff x="6726600" y="5377680"/>
            <a:chExt cx="1639440" cy="978120"/>
          </a:xfrm>
        </p:grpSpPr>
        <p:sp>
          <p:nvSpPr>
            <p:cNvPr id="625" name="CustomShape 4"/>
            <p:cNvSpPr/>
            <p:nvPr/>
          </p:nvSpPr>
          <p:spPr>
            <a:xfrm>
              <a:off x="6726600" y="5377680"/>
              <a:ext cx="1580760" cy="978120"/>
            </a:xfrm>
            <a:prstGeom prst="rect">
              <a:avLst/>
            </a:prstGeom>
            <a:ln>
              <a:round/>
            </a:ln>
          </p:spPr>
          <p:style>
            <a:lnRef idx="2">
              <a:schemeClr val="accent4"/>
            </a:lnRef>
            <a:fillRef idx="1">
              <a:schemeClr val="lt1"/>
            </a:fillRef>
            <a:effectRef idx="0">
              <a:schemeClr val="accent4"/>
            </a:effectRef>
            <a:fontRef idx="minor"/>
          </p:style>
        </p:sp>
        <p:sp>
          <p:nvSpPr>
            <p:cNvPr id="626" name="CustomShape 5"/>
            <p:cNvSpPr/>
            <p:nvPr/>
          </p:nvSpPr>
          <p:spPr>
            <a:xfrm>
              <a:off x="6986160" y="5610600"/>
              <a:ext cx="182520" cy="167760"/>
            </a:xfrm>
            <a:prstGeom prst="up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627" name="CustomShape 6"/>
            <p:cNvSpPr/>
            <p:nvPr/>
          </p:nvSpPr>
          <p:spPr>
            <a:xfrm>
              <a:off x="6986160" y="5968800"/>
              <a:ext cx="182520" cy="167760"/>
            </a:xfrm>
            <a:prstGeom prst="upArrow">
              <a:avLst>
                <a:gd name="adj1" fmla="val 50000"/>
                <a:gd name="adj2" fmla="val 50000"/>
              </a:avLst>
            </a:prstGeom>
            <a:ln>
              <a:solidFill>
                <a:srgbClr val="4a7ebb"/>
              </a:solidFill>
              <a:round/>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8" name="CustomShape 7"/>
            <p:cNvSpPr/>
            <p:nvPr/>
          </p:nvSpPr>
          <p:spPr>
            <a:xfrm>
              <a:off x="6954120" y="5507280"/>
              <a:ext cx="1174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a:t>
              </a:r>
              <a:endParaRPr b="0" lang="en-GB" sz="1800" spc="-1" strike="noStrike">
                <a:latin typeface="Arial"/>
              </a:endParaRPr>
            </a:p>
          </p:txBody>
        </p:sp>
        <p:sp>
          <p:nvSpPr>
            <p:cNvPr id="629" name="CustomShape 8"/>
            <p:cNvSpPr/>
            <p:nvPr/>
          </p:nvSpPr>
          <p:spPr>
            <a:xfrm>
              <a:off x="6910920" y="5876640"/>
              <a:ext cx="1455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 array[idx]</a:t>
              </a:r>
              <a:endParaRPr b="0" lang="en-GB" sz="1800" spc="-1" strike="noStrike">
                <a:latin typeface="Arial"/>
              </a:endParaRPr>
            </a:p>
          </p:txBody>
        </p:sp>
      </p:grpSp>
      <p:sp>
        <p:nvSpPr>
          <p:cNvPr id="630" name="CustomShape 9"/>
          <p:cNvSpPr/>
          <p:nvPr/>
        </p:nvSpPr>
        <p:spPr>
          <a:xfrm>
            <a:off x="4930920" y="3319200"/>
            <a:ext cx="280440" cy="190224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31" name="CustomShape 10"/>
          <p:cNvSpPr/>
          <p:nvPr/>
        </p:nvSpPr>
        <p:spPr>
          <a:xfrm>
            <a:off x="5321520" y="4039200"/>
            <a:ext cx="3006000" cy="57708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Find the minimum from array[i] to array[N-1]</a:t>
            </a:r>
            <a:endParaRPr b="0" lang="en-GB" sz="1600" spc="-1" strike="noStrike">
              <a:latin typeface="Arial"/>
            </a:endParaRPr>
          </a:p>
        </p:txBody>
      </p:sp>
      <p:sp>
        <p:nvSpPr>
          <p:cNvPr id="632" name="TextShape 11"/>
          <p:cNvSpPr txBox="1"/>
          <p:nvPr/>
        </p:nvSpPr>
        <p:spPr>
          <a:xfrm>
            <a:off x="6553080" y="6356520"/>
            <a:ext cx="2133360" cy="364680"/>
          </a:xfrm>
          <a:prstGeom prst="rect">
            <a:avLst/>
          </a:prstGeom>
          <a:noFill/>
          <a:ln>
            <a:noFill/>
          </a:ln>
        </p:spPr>
        <p:txBody>
          <a:bodyPr anchor="ctr"/>
          <a:p>
            <a:pPr algn="r">
              <a:lnSpc>
                <a:spcPct val="100000"/>
              </a:lnSpc>
            </a:pPr>
            <a:fld id="{4D6F2EDB-14A9-4D27-B02D-F85990CD77C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33" name="CustomShape 12"/>
          <p:cNvSpPr/>
          <p:nvPr/>
        </p:nvSpPr>
        <p:spPr>
          <a:xfrm>
            <a:off x="6356880" y="927360"/>
            <a:ext cx="2688120" cy="1946160"/>
          </a:xfrm>
          <a:prstGeom prst="rect">
            <a:avLst/>
          </a:prstGeom>
          <a:solidFill>
            <a:schemeClr val="accent1">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void swap(int &amp;a, int &amp;b)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tmp = a;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 = b;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b = tmp;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return;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Tree>
  </p:cSld>
  <p:timing>
    <p:tnLst>
      <p:par>
        <p:cTn id="679" dur="indefinite" restart="never" nodeType="tmRoot">
          <p:childTnLst>
            <p:seq>
              <p:cTn id="68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Selection Sort</a:t>
            </a:r>
            <a:endParaRPr b="0" lang="en-US" sz="4400" spc="-1" strike="noStrike">
              <a:solidFill>
                <a:srgbClr val="000000"/>
              </a:solidFill>
              <a:latin typeface="Calibri Light"/>
            </a:endParaRPr>
          </a:p>
        </p:txBody>
      </p:sp>
      <p:sp>
        <p:nvSpPr>
          <p:cNvPr id="635" name="TextShape 2"/>
          <p:cNvSpPr txBox="1"/>
          <p:nvPr/>
        </p:nvSpPr>
        <p:spPr>
          <a:xfrm>
            <a:off x="6553080" y="6356520"/>
            <a:ext cx="2133360" cy="364680"/>
          </a:xfrm>
          <a:prstGeom prst="rect">
            <a:avLst/>
          </a:prstGeom>
          <a:noFill/>
          <a:ln>
            <a:noFill/>
          </a:ln>
        </p:spPr>
        <p:txBody>
          <a:bodyPr anchor="ctr"/>
          <a:p>
            <a:pPr algn="r">
              <a:lnSpc>
                <a:spcPct val="100000"/>
              </a:lnSpc>
            </a:pPr>
            <a:fld id="{567B7420-B900-4DE1-BBD1-CEEFE923F66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36" name="CustomShape 3"/>
          <p:cNvSpPr/>
          <p:nvPr/>
        </p:nvSpPr>
        <p:spPr>
          <a:xfrm>
            <a:off x="104040" y="1417680"/>
            <a:ext cx="8270640" cy="4128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int main()</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const int </a:t>
            </a:r>
            <a:r>
              <a:rPr b="1" lang="en-GB" sz="1400" spc="-1" strike="noStrike">
                <a:solidFill>
                  <a:srgbClr val="e46c0a"/>
                </a:solidFill>
                <a:latin typeface="Consolas"/>
                <a:ea typeface="Consolas"/>
              </a:rPr>
              <a:t>arraySize</a:t>
            </a:r>
            <a:r>
              <a:rPr b="0" lang="en-GB" sz="1400" spc="-1" strike="noStrike">
                <a:solidFill>
                  <a:srgbClr val="e46c0a"/>
                </a:solidFill>
                <a:latin typeface="Consolas"/>
                <a:ea typeface="Consolas"/>
              </a:rPr>
              <a:t> </a:t>
            </a:r>
            <a:r>
              <a:rPr b="0" lang="en-GB" sz="1400" spc="-1" strike="noStrike">
                <a:solidFill>
                  <a:srgbClr val="000000"/>
                </a:solidFill>
                <a:latin typeface="Consolas"/>
                <a:ea typeface="Consolas"/>
              </a:rPr>
              <a:t>= 6;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size of array</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e46c0a"/>
                </a:solidFill>
                <a:latin typeface="Consolas"/>
                <a:ea typeface="Consolas"/>
              </a:rPr>
              <a:t>a</a:t>
            </a:r>
            <a:r>
              <a:rPr b="0" lang="en-GB" sz="1400" spc="-1" strike="noStrike">
                <a:solidFill>
                  <a:srgbClr val="000000"/>
                </a:solidFill>
                <a:latin typeface="Consolas"/>
                <a:ea typeface="Consolas"/>
              </a:rPr>
              <a:t>[ arraySize ] = {-2, 7, 0, 23, 2048, -46};    </a:t>
            </a:r>
            <a:r>
              <a:rPr b="0" lang="en-GB" sz="1400" spc="-1" strike="noStrike">
                <a:solidFill>
                  <a:srgbClr val="000000"/>
                </a:solidFill>
                <a:latin typeface="Consolas"/>
                <a:ea typeface="Consolas"/>
              </a:rPr>
              <a:t>	</a:t>
            </a:r>
            <a:r>
              <a:rPr b="0" lang="en-GB" sz="1400" spc="-1" strike="noStrike">
                <a:solidFill>
                  <a:srgbClr val="808080"/>
                </a:solidFill>
                <a:latin typeface="Consolas"/>
                <a:ea typeface="Consolas"/>
              </a:rPr>
              <a:t>// declare array a</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"Original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1" lang="en-GB" sz="1400" spc="-1" strike="noStrike">
                <a:solidFill>
                  <a:srgbClr val="31859c"/>
                </a:solidFill>
                <a:latin typeface="Consolas"/>
                <a:ea typeface="Consolas"/>
              </a:rPr>
              <a:t>sort( a, arraySize );</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"Sorted array: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print_array( a, arraySize );</a:t>
            </a:r>
            <a:br/>
            <a:br/>
            <a:r>
              <a:rPr b="0" lang="en-GB" sz="1400" spc="-1" strike="noStrike">
                <a:solidFill>
                  <a:srgbClr val="000000"/>
                </a:solidFill>
                <a:latin typeface="Consolas"/>
                <a:ea typeface="Consolas"/>
              </a:rPr>
              <a:t>    return 0;</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p:txBody>
      </p:sp>
      <p:sp>
        <p:nvSpPr>
          <p:cNvPr id="637" name="CustomShape 4"/>
          <p:cNvSpPr/>
          <p:nvPr/>
        </p:nvSpPr>
        <p:spPr>
          <a:xfrm>
            <a:off x="3533040" y="3458160"/>
            <a:ext cx="5610600" cy="2738160"/>
          </a:xfrm>
          <a:prstGeom prst="rect">
            <a:avLst/>
          </a:prstGeom>
          <a:solidFill>
            <a:schemeClr val="accent1">
              <a:lumMod val="40000"/>
              <a:lumOff val="6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endParaRPr b="0" lang="en-GB" sz="1800" spc="-1" strike="noStrike">
              <a:latin typeface="Arial"/>
            </a:endParaRPr>
          </a:p>
          <a:p>
            <a:pPr>
              <a:lnSpc>
                <a:spcPct val="100000"/>
              </a:lnSpc>
            </a:pPr>
            <a:r>
              <a:rPr b="0" lang="en-GB" sz="1400" spc="-1" strike="noStrike">
                <a:solidFill>
                  <a:srgbClr val="000000"/>
                </a:solidFill>
                <a:latin typeface="Consolas"/>
                <a:ea typeface="Consolas"/>
              </a:rPr>
              <a:t>void print_array( </a:t>
            </a:r>
            <a:r>
              <a:rPr b="1" lang="en-GB" sz="1400" spc="-1" strike="noStrike">
                <a:solidFill>
                  <a:srgbClr val="e46c0a"/>
                </a:solidFill>
                <a:latin typeface="Consolas"/>
                <a:ea typeface="Consolas"/>
              </a:rPr>
              <a:t>const int array[], int sizeOfArray</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 &lt;&lt; setw(2) &lt;&lt; 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for ( int i = 0; i &lt; sizeOfArray; ++i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setw(3) &lt;&lt; array[i] &lt;&lt; "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cout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a:t>
            </a:r>
            <a:endParaRPr b="0" lang="en-GB" sz="1400" spc="-1" strike="noStrike">
              <a:latin typeface="Arial"/>
            </a:endParaRPr>
          </a:p>
        </p:txBody>
      </p:sp>
      <p:sp>
        <p:nvSpPr>
          <p:cNvPr id="638" name="CustomShape 5"/>
          <p:cNvSpPr/>
          <p:nvPr/>
        </p:nvSpPr>
        <p:spPr>
          <a:xfrm>
            <a:off x="7006320" y="1048320"/>
            <a:ext cx="1276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sort.cpp</a:t>
            </a:r>
            <a:endParaRPr b="0" lang="en-GB" sz="1800" spc="-1" strike="noStrike">
              <a:latin typeface="Arial"/>
            </a:endParaRPr>
          </a:p>
        </p:txBody>
      </p:sp>
    </p:spTree>
  </p:cSld>
  <p:timing>
    <p:tnLst>
      <p:par>
        <p:cTn id="681" dur="indefinite" restart="never" nodeType="tmRoot">
          <p:childTnLst>
            <p:seq>
              <p:cTn id="682" dur="indefinite" nodeType="mainSeq">
                <p:childTnLst>
                  <p:par>
                    <p:cTn id="683" fill="hold">
                      <p:stCondLst>
                        <p:cond delay="indefinite"/>
                      </p:stCondLst>
                      <p:childTnLst>
                        <p:par>
                          <p:cTn id="684" fill="hold">
                            <p:stCondLst>
                              <p:cond delay="0"/>
                            </p:stCondLst>
                            <p:childTnLst>
                              <p:par>
                                <p:cTn id="685" nodeType="clickEffect" fill="hold" presetClass="entr" presetID="1">
                                  <p:stCondLst>
                                    <p:cond delay="0"/>
                                  </p:stCondLst>
                                  <p:childTnLst>
                                    <p:set>
                                      <p:cBhvr>
                                        <p:cTn id="686" dur="1" fill="hold">
                                          <p:stCondLst>
                                            <p:cond delay="0"/>
                                          </p:stCondLst>
                                        </p:cTn>
                                        <p:tgtEl>
                                          <p:spTgt spid="63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Two-</a:t>
            </a:r>
            <a:r>
              <a:rPr b="0" lang="en-US" sz="4400" spc="-1" strike="noStrike">
                <a:solidFill>
                  <a:srgbClr val="000000"/>
                </a:solidFill>
                <a:latin typeface="Avenir Next"/>
                <a:ea typeface="Avenir Next"/>
              </a:rPr>
              <a:t>Dimensional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640" name="TextShape 2"/>
          <p:cNvSpPr txBox="1"/>
          <p:nvPr/>
        </p:nvSpPr>
        <p:spPr>
          <a:xfrm>
            <a:off x="457200" y="1600200"/>
            <a:ext cx="8229240" cy="11998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How about a table of values arranged in </a:t>
            </a:r>
            <a:r>
              <a:rPr b="0" lang="en-US" sz="2800" spc="-1" strike="noStrike">
                <a:solidFill>
                  <a:srgbClr val="e46c0a"/>
                </a:solidFill>
                <a:latin typeface="Calibri Light"/>
                <a:ea typeface="Calibri Light"/>
              </a:rPr>
              <a:t>rows</a:t>
            </a:r>
            <a:r>
              <a:rPr b="0" lang="en-US" sz="2800" spc="-1" strike="noStrike">
                <a:solidFill>
                  <a:srgbClr val="000000"/>
                </a:solidFill>
                <a:latin typeface="Calibri Light"/>
                <a:ea typeface="Calibri Light"/>
              </a:rPr>
              <a:t> and </a:t>
            </a:r>
            <a:r>
              <a:rPr b="0" lang="en-US" sz="2800" spc="-1" strike="noStrike">
                <a:solidFill>
                  <a:srgbClr val="e46c0a"/>
                </a:solidFill>
                <a:latin typeface="Calibri Light"/>
                <a:ea typeface="Calibri Light"/>
              </a:rPr>
              <a:t>columns</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two-dimensional array (2D array):</a:t>
            </a:r>
            <a:endParaRPr b="0" lang="en-US" sz="2800" spc="-1" strike="noStrike">
              <a:solidFill>
                <a:srgbClr val="000000"/>
              </a:solidFill>
              <a:latin typeface="Calibri Light"/>
            </a:endParaRPr>
          </a:p>
        </p:txBody>
      </p:sp>
      <p:sp>
        <p:nvSpPr>
          <p:cNvPr id="641" name="TextShape 3"/>
          <p:cNvSpPr txBox="1"/>
          <p:nvPr/>
        </p:nvSpPr>
        <p:spPr>
          <a:xfrm>
            <a:off x="6553080" y="6356520"/>
            <a:ext cx="2133360" cy="364680"/>
          </a:xfrm>
          <a:prstGeom prst="rect">
            <a:avLst/>
          </a:prstGeom>
          <a:noFill/>
          <a:ln>
            <a:noFill/>
          </a:ln>
        </p:spPr>
        <p:txBody>
          <a:bodyPr anchor="ctr"/>
          <a:p>
            <a:pPr algn="r">
              <a:lnSpc>
                <a:spcPct val="100000"/>
              </a:lnSpc>
            </a:pPr>
            <a:fld id="{9B62030C-A9C2-47EA-BA0A-6F1A83884DF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642" name="Table 4"/>
          <p:cNvGraphicFramePr/>
          <p:nvPr/>
        </p:nvGraphicFramePr>
        <p:xfrm>
          <a:off x="1192320" y="3077280"/>
          <a:ext cx="5087520" cy="1837440"/>
        </p:xfrm>
        <a:graphic>
          <a:graphicData uri="http://schemas.openxmlformats.org/drawingml/2006/table">
            <a:tbl>
              <a:tblPr/>
              <a:tblGrid>
                <a:gridCol w="1271880"/>
                <a:gridCol w="1271880"/>
                <a:gridCol w="1271880"/>
                <a:gridCol w="1271880"/>
              </a:tblGrid>
              <a:tr h="612360">
                <a:tc>
                  <a:txBody>
                    <a:bodyPr anchor="ctr"/>
                    <a:p>
                      <a:pPr algn="ctr">
                        <a:lnSpc>
                          <a:spcPct val="100000"/>
                        </a:lnSpc>
                      </a:pPr>
                      <a:r>
                        <a:rPr b="0" lang="en-GB" sz="1800" spc="-1" strike="noStrike">
                          <a:solidFill>
                            <a:srgbClr val="17375e"/>
                          </a:solidFill>
                          <a:latin typeface="Consolas"/>
                          <a:ea typeface="Consolas"/>
                        </a:rPr>
                        <a:t>a[0][0]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a[0][1]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a[0][2]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a[0][3]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360">
                <a:tc>
                  <a:txBody>
                    <a:bodyPr anchor="ctr"/>
                    <a:p>
                      <a:pPr algn="ctr">
                        <a:lnSpc>
                          <a:spcPct val="100000"/>
                        </a:lnSpc>
                      </a:pPr>
                      <a:r>
                        <a:rPr b="0" lang="en-GB" sz="1800" spc="-1" strike="noStrike">
                          <a:solidFill>
                            <a:srgbClr val="17375e"/>
                          </a:solidFill>
                          <a:latin typeface="Consolas"/>
                          <a:ea typeface="Consolas"/>
                        </a:rPr>
                        <a:t>a[1][0]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a[1][1]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a[1][2]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a[1][3]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r h="612720">
                <a:tc>
                  <a:txBody>
                    <a:bodyPr anchor="ctr"/>
                    <a:p>
                      <a:pPr algn="ctr">
                        <a:lnSpc>
                          <a:spcPct val="100000"/>
                        </a:lnSpc>
                      </a:pPr>
                      <a:r>
                        <a:rPr b="0" lang="en-GB" sz="1800" spc="-1" strike="noStrike">
                          <a:solidFill>
                            <a:srgbClr val="17375e"/>
                          </a:solidFill>
                          <a:latin typeface="Consolas"/>
                          <a:ea typeface="Consolas"/>
                        </a:rPr>
                        <a:t>a[2][0]</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a[2][1]</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a[2][2]</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c>
                  <a:txBody>
                    <a:bodyPr anchor="ctr"/>
                    <a:p>
                      <a:pPr algn="ctr">
                        <a:lnSpc>
                          <a:spcPct val="100000"/>
                        </a:lnSpc>
                      </a:pPr>
                      <a:r>
                        <a:rPr b="0" lang="en-GB" sz="1800" spc="-1" strike="noStrike">
                          <a:solidFill>
                            <a:srgbClr val="17375e"/>
                          </a:solidFill>
                          <a:latin typeface="Consolas"/>
                          <a:ea typeface="Consolas"/>
                        </a:rPr>
                        <a:t>a[2][3]</a:t>
                      </a:r>
                      <a:endParaRPr b="0" lang="en-GB" sz="1800" spc="-1" strike="noStrike">
                        <a:latin typeface="Arial"/>
                      </a:endParaRPr>
                    </a:p>
                  </a:txBody>
                  <a:tcPr marL="91440" marR="91440">
                    <a:lnL w="38160">
                      <a:solidFill>
                        <a:srgbClr val="ffffff"/>
                      </a:solidFill>
                    </a:lnL>
                    <a:lnR w="38160">
                      <a:solidFill>
                        <a:srgbClr val="ffffff"/>
                      </a:solidFill>
                    </a:lnR>
                    <a:lnT w="38160">
                      <a:solidFill>
                        <a:srgbClr val="ffffff"/>
                      </a:solidFill>
                    </a:lnT>
                    <a:lnB w="38160">
                      <a:solidFill>
                        <a:srgbClr val="ffffff"/>
                      </a:solidFill>
                    </a:lnB>
                    <a:solidFill>
                      <a:srgbClr val="b9cde5"/>
                    </a:solidFill>
                  </a:tcPr>
                </a:tc>
              </a:tr>
            </a:tbl>
          </a:graphicData>
        </a:graphic>
      </p:graphicFrame>
      <p:sp>
        <p:nvSpPr>
          <p:cNvPr id="643" name="CustomShape 5"/>
          <p:cNvSpPr/>
          <p:nvPr/>
        </p:nvSpPr>
        <p:spPr>
          <a:xfrm>
            <a:off x="1276920" y="2769480"/>
            <a:ext cx="1033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0</a:t>
            </a:r>
            <a:endParaRPr b="0" lang="en-GB" sz="1400" spc="-1" strike="noStrike">
              <a:latin typeface="Arial"/>
            </a:endParaRPr>
          </a:p>
        </p:txBody>
      </p:sp>
      <p:sp>
        <p:nvSpPr>
          <p:cNvPr id="644" name="CustomShape 6"/>
          <p:cNvSpPr/>
          <p:nvPr/>
        </p:nvSpPr>
        <p:spPr>
          <a:xfrm>
            <a:off x="2525400" y="2769480"/>
            <a:ext cx="1033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1</a:t>
            </a:r>
            <a:endParaRPr b="0" lang="en-GB" sz="1400" spc="-1" strike="noStrike">
              <a:latin typeface="Arial"/>
            </a:endParaRPr>
          </a:p>
        </p:txBody>
      </p:sp>
      <p:sp>
        <p:nvSpPr>
          <p:cNvPr id="645" name="CustomShape 7"/>
          <p:cNvSpPr/>
          <p:nvPr/>
        </p:nvSpPr>
        <p:spPr>
          <a:xfrm>
            <a:off x="3810960" y="2769480"/>
            <a:ext cx="1033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2</a:t>
            </a:r>
            <a:endParaRPr b="0" lang="en-GB" sz="1400" spc="-1" strike="noStrike">
              <a:latin typeface="Arial"/>
            </a:endParaRPr>
          </a:p>
        </p:txBody>
      </p:sp>
      <p:sp>
        <p:nvSpPr>
          <p:cNvPr id="646" name="CustomShape 8"/>
          <p:cNvSpPr/>
          <p:nvPr/>
        </p:nvSpPr>
        <p:spPr>
          <a:xfrm>
            <a:off x="5080320" y="2769480"/>
            <a:ext cx="10332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Column 3</a:t>
            </a:r>
            <a:endParaRPr b="0" lang="en-GB" sz="1400" spc="-1" strike="noStrike">
              <a:latin typeface="Arial"/>
            </a:endParaRPr>
          </a:p>
        </p:txBody>
      </p:sp>
      <p:sp>
        <p:nvSpPr>
          <p:cNvPr id="647" name="CustomShape 9"/>
          <p:cNvSpPr/>
          <p:nvPr/>
        </p:nvSpPr>
        <p:spPr>
          <a:xfrm>
            <a:off x="484200" y="3249360"/>
            <a:ext cx="7207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0</a:t>
            </a:r>
            <a:endParaRPr b="0" lang="en-GB" sz="1400" spc="-1" strike="noStrike">
              <a:latin typeface="Arial"/>
            </a:endParaRPr>
          </a:p>
        </p:txBody>
      </p:sp>
      <p:sp>
        <p:nvSpPr>
          <p:cNvPr id="648" name="CustomShape 10"/>
          <p:cNvSpPr/>
          <p:nvPr/>
        </p:nvSpPr>
        <p:spPr>
          <a:xfrm>
            <a:off x="484200" y="3855960"/>
            <a:ext cx="7207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1</a:t>
            </a:r>
            <a:endParaRPr b="0" lang="en-GB" sz="1400" spc="-1" strike="noStrike">
              <a:latin typeface="Arial"/>
            </a:endParaRPr>
          </a:p>
        </p:txBody>
      </p:sp>
      <p:sp>
        <p:nvSpPr>
          <p:cNvPr id="649" name="CustomShape 11"/>
          <p:cNvSpPr/>
          <p:nvPr/>
        </p:nvSpPr>
        <p:spPr>
          <a:xfrm>
            <a:off x="484200" y="4453560"/>
            <a:ext cx="7207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ea typeface="Avenir Next Condensed"/>
              </a:rPr>
              <a:t>Row 2</a:t>
            </a:r>
            <a:endParaRPr b="0" lang="en-GB" sz="1400" spc="-1" strike="noStrike">
              <a:latin typeface="Arial"/>
            </a:endParaRPr>
          </a:p>
        </p:txBody>
      </p:sp>
      <p:sp>
        <p:nvSpPr>
          <p:cNvPr id="650" name="CustomShape 12"/>
          <p:cNvSpPr/>
          <p:nvPr/>
        </p:nvSpPr>
        <p:spPr>
          <a:xfrm>
            <a:off x="1611720" y="5656680"/>
            <a:ext cx="49802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e46c0a"/>
                </a:solidFill>
                <a:latin typeface="Consolas"/>
                <a:ea typeface="Consolas"/>
              </a:rPr>
              <a:t>array_name[row_index][column_index]</a:t>
            </a:r>
            <a:endParaRPr b="0" lang="en-GB" sz="1800" spc="-1" strike="noStrike">
              <a:latin typeface="Arial"/>
            </a:endParaRPr>
          </a:p>
        </p:txBody>
      </p:sp>
      <p:sp>
        <p:nvSpPr>
          <p:cNvPr id="651" name="CustomShape 13"/>
          <p:cNvSpPr/>
          <p:nvPr/>
        </p:nvSpPr>
        <p:spPr>
          <a:xfrm>
            <a:off x="6546240" y="3521160"/>
            <a:ext cx="2147040" cy="1187640"/>
          </a:xfrm>
          <a:prstGeom prst="rect">
            <a:avLst/>
          </a:prstGeom>
          <a:ln>
            <a:round/>
          </a:ln>
        </p:spPr>
        <p:style>
          <a:lnRef idx="2">
            <a:schemeClr val="accent4"/>
          </a:lnRef>
          <a:fillRef idx="1">
            <a:schemeClr val="lt1"/>
          </a:fillRef>
          <a:effectRef idx="0">
            <a:schemeClr val="accent4"/>
          </a:effectRef>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 2D array with </a:t>
            </a:r>
            <a:br/>
            <a:r>
              <a:rPr b="0" lang="en-GB" sz="1800" spc="-1" strike="noStrike">
                <a:solidFill>
                  <a:srgbClr val="000000"/>
                </a:solidFill>
                <a:latin typeface="Avenir Next"/>
                <a:ea typeface="Avenir Next"/>
              </a:rPr>
              <a:t>3 rows and </a:t>
            </a:r>
            <a:br/>
            <a:r>
              <a:rPr b="0" lang="en-GB" sz="1800" spc="-1" strike="noStrike">
                <a:solidFill>
                  <a:srgbClr val="000000"/>
                </a:solidFill>
                <a:latin typeface="Avenir Next"/>
                <a:ea typeface="Avenir Next"/>
              </a:rPr>
              <a:t>4 columns</a:t>
            </a:r>
            <a:endParaRPr b="0" lang="en-GB" sz="1800" spc="-1" strike="noStrike">
              <a:latin typeface="Arial"/>
            </a:endParaRPr>
          </a:p>
          <a:p>
            <a:pPr>
              <a:lnSpc>
                <a:spcPct val="100000"/>
              </a:lnSpc>
            </a:pPr>
            <a:r>
              <a:rPr b="0" lang="en-GB" sz="1800" spc="-1" strike="noStrike">
                <a:solidFill>
                  <a:srgbClr val="000000"/>
                </a:solidFill>
                <a:latin typeface="Avenir Next"/>
                <a:ea typeface="Avenir Next"/>
              </a:rPr>
              <a:t>(a </a:t>
            </a:r>
            <a:r>
              <a:rPr b="1" lang="en-GB" sz="1800" spc="-1" strike="noStrike">
                <a:solidFill>
                  <a:srgbClr val="000000"/>
                </a:solidFill>
                <a:latin typeface="Avenir Next"/>
                <a:ea typeface="Avenir Next"/>
              </a:rPr>
              <a:t>3-by-4 array</a:t>
            </a:r>
            <a:r>
              <a:rPr b="0" lang="en-GB" sz="1800" spc="-1" strike="noStrike">
                <a:solidFill>
                  <a:srgbClr val="000000"/>
                </a:solidFill>
                <a:latin typeface="Avenir Next"/>
                <a:ea typeface="Avenir Next"/>
              </a:rPr>
              <a:t>)</a:t>
            </a:r>
            <a:endParaRPr b="0" lang="en-GB" sz="1800" spc="-1" strike="noStrike">
              <a:latin typeface="Arial"/>
            </a:endParaRPr>
          </a:p>
        </p:txBody>
      </p:sp>
      <p:sp>
        <p:nvSpPr>
          <p:cNvPr id="652" name="CustomShape 14"/>
          <p:cNvSpPr/>
          <p:nvPr/>
        </p:nvSpPr>
        <p:spPr>
          <a:xfrm flipH="1">
            <a:off x="2195640" y="4761360"/>
            <a:ext cx="526320" cy="955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53" name="CustomShape 15"/>
          <p:cNvSpPr/>
          <p:nvPr/>
        </p:nvSpPr>
        <p:spPr>
          <a:xfrm>
            <a:off x="2997360" y="4745160"/>
            <a:ext cx="657360" cy="955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54" name="CustomShape 16"/>
          <p:cNvSpPr/>
          <p:nvPr/>
        </p:nvSpPr>
        <p:spPr>
          <a:xfrm>
            <a:off x="3326400" y="4761360"/>
            <a:ext cx="1993320" cy="8949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Tree>
  </p:cSld>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1">
                                  <p:stCondLst>
                                    <p:cond delay="0"/>
                                  </p:stCondLst>
                                  <p:childTnLst>
                                    <p:set>
                                      <p:cBhvr>
                                        <p:cTn id="692" dur="1" fill="hold">
                                          <p:stCondLst>
                                            <p:cond delay="0"/>
                                          </p:stCondLst>
                                        </p:cTn>
                                        <p:tgtEl>
                                          <p:spTgt spid="640">
                                            <p:txEl>
                                              <p:pRg st="1" end="1"/>
                                            </p:txEl>
                                          </p:spTgt>
                                        </p:tgtEl>
                                        <p:attrNameLst>
                                          <p:attrName>style.visibility</p:attrName>
                                        </p:attrNameLst>
                                      </p:cBhvr>
                                      <p:to>
                                        <p:strVal val="visible"/>
                                      </p:to>
                                    </p:se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1">
                                  <p:stCondLst>
                                    <p:cond delay="0"/>
                                  </p:stCondLst>
                                  <p:childTnLst>
                                    <p:set>
                                      <p:cBhvr>
                                        <p:cTn id="696" dur="1" fill="hold">
                                          <p:stCondLst>
                                            <p:cond delay="0"/>
                                          </p:stCondLst>
                                        </p:cTn>
                                        <p:tgtEl>
                                          <p:spTgt spid="642"/>
                                        </p:tgtEl>
                                        <p:attrNameLst>
                                          <p:attrName>style.visibility</p:attrName>
                                        </p:attrNameLst>
                                      </p:cBhvr>
                                      <p:to>
                                        <p:strVal val="visible"/>
                                      </p:to>
                                    </p:set>
                                  </p:childTnLst>
                                </p:cTn>
                              </p:par>
                              <p:par>
                                <p:cTn id="697" nodeType="withEffect" fill="hold" presetClass="entr" presetID="1">
                                  <p:stCondLst>
                                    <p:cond delay="0"/>
                                  </p:stCondLst>
                                  <p:childTnLst>
                                    <p:set>
                                      <p:cBhvr>
                                        <p:cTn id="698" dur="1" fill="hold">
                                          <p:stCondLst>
                                            <p:cond delay="0"/>
                                          </p:stCondLst>
                                        </p:cTn>
                                        <p:tgtEl>
                                          <p:spTgt spid="643"/>
                                        </p:tgtEl>
                                        <p:attrNameLst>
                                          <p:attrName>style.visibility</p:attrName>
                                        </p:attrNameLst>
                                      </p:cBhvr>
                                      <p:to>
                                        <p:strVal val="visible"/>
                                      </p:to>
                                    </p:set>
                                  </p:childTnLst>
                                </p:cTn>
                              </p:par>
                              <p:par>
                                <p:cTn id="699" nodeType="withEffect" fill="hold" presetClass="entr" presetID="1">
                                  <p:stCondLst>
                                    <p:cond delay="0"/>
                                  </p:stCondLst>
                                  <p:childTnLst>
                                    <p:set>
                                      <p:cBhvr>
                                        <p:cTn id="700" dur="1" fill="hold">
                                          <p:stCondLst>
                                            <p:cond delay="0"/>
                                          </p:stCondLst>
                                        </p:cTn>
                                        <p:tgtEl>
                                          <p:spTgt spid="644"/>
                                        </p:tgtEl>
                                        <p:attrNameLst>
                                          <p:attrName>style.visibility</p:attrName>
                                        </p:attrNameLst>
                                      </p:cBhvr>
                                      <p:to>
                                        <p:strVal val="visible"/>
                                      </p:to>
                                    </p:set>
                                  </p:childTnLst>
                                </p:cTn>
                              </p:par>
                              <p:par>
                                <p:cTn id="701" nodeType="withEffect" fill="hold" presetClass="entr" presetID="1">
                                  <p:stCondLst>
                                    <p:cond delay="0"/>
                                  </p:stCondLst>
                                  <p:childTnLst>
                                    <p:set>
                                      <p:cBhvr>
                                        <p:cTn id="702" dur="1" fill="hold">
                                          <p:stCondLst>
                                            <p:cond delay="0"/>
                                          </p:stCondLst>
                                        </p:cTn>
                                        <p:tgtEl>
                                          <p:spTgt spid="645"/>
                                        </p:tgtEl>
                                        <p:attrNameLst>
                                          <p:attrName>style.visibility</p:attrName>
                                        </p:attrNameLst>
                                      </p:cBhvr>
                                      <p:to>
                                        <p:strVal val="visible"/>
                                      </p:to>
                                    </p:set>
                                  </p:childTnLst>
                                </p:cTn>
                              </p:par>
                              <p:par>
                                <p:cTn id="703" nodeType="withEffect" fill="hold" presetClass="entr" presetID="1">
                                  <p:stCondLst>
                                    <p:cond delay="0"/>
                                  </p:stCondLst>
                                  <p:childTnLst>
                                    <p:set>
                                      <p:cBhvr>
                                        <p:cTn id="704" dur="1" fill="hold">
                                          <p:stCondLst>
                                            <p:cond delay="0"/>
                                          </p:stCondLst>
                                        </p:cTn>
                                        <p:tgtEl>
                                          <p:spTgt spid="646"/>
                                        </p:tgtEl>
                                        <p:attrNameLst>
                                          <p:attrName>style.visibility</p:attrName>
                                        </p:attrNameLst>
                                      </p:cBhvr>
                                      <p:to>
                                        <p:strVal val="visible"/>
                                      </p:to>
                                    </p:set>
                                  </p:childTnLst>
                                </p:cTn>
                              </p:par>
                              <p:par>
                                <p:cTn id="705" nodeType="withEffect" fill="hold" presetClass="entr" presetID="1">
                                  <p:stCondLst>
                                    <p:cond delay="0"/>
                                  </p:stCondLst>
                                  <p:childTnLst>
                                    <p:set>
                                      <p:cBhvr>
                                        <p:cTn id="706" dur="1" fill="hold">
                                          <p:stCondLst>
                                            <p:cond delay="0"/>
                                          </p:stCondLst>
                                        </p:cTn>
                                        <p:tgtEl>
                                          <p:spTgt spid="647"/>
                                        </p:tgtEl>
                                        <p:attrNameLst>
                                          <p:attrName>style.visibility</p:attrName>
                                        </p:attrNameLst>
                                      </p:cBhvr>
                                      <p:to>
                                        <p:strVal val="visible"/>
                                      </p:to>
                                    </p:set>
                                  </p:childTnLst>
                                </p:cTn>
                              </p:par>
                              <p:par>
                                <p:cTn id="707" nodeType="withEffect" fill="hold" presetClass="entr" presetID="1">
                                  <p:stCondLst>
                                    <p:cond delay="0"/>
                                  </p:stCondLst>
                                  <p:childTnLst>
                                    <p:set>
                                      <p:cBhvr>
                                        <p:cTn id="708" dur="1" fill="hold">
                                          <p:stCondLst>
                                            <p:cond delay="0"/>
                                          </p:stCondLst>
                                        </p:cTn>
                                        <p:tgtEl>
                                          <p:spTgt spid="648"/>
                                        </p:tgtEl>
                                        <p:attrNameLst>
                                          <p:attrName>style.visibility</p:attrName>
                                        </p:attrNameLst>
                                      </p:cBhvr>
                                      <p:to>
                                        <p:strVal val="visible"/>
                                      </p:to>
                                    </p:set>
                                  </p:childTnLst>
                                </p:cTn>
                              </p:par>
                              <p:par>
                                <p:cTn id="709" nodeType="withEffect" fill="hold" presetClass="entr" presetID="1">
                                  <p:stCondLst>
                                    <p:cond delay="0"/>
                                  </p:stCondLst>
                                  <p:childTnLst>
                                    <p:set>
                                      <p:cBhvr>
                                        <p:cTn id="710" dur="1" fill="hold">
                                          <p:stCondLst>
                                            <p:cond delay="0"/>
                                          </p:stCondLst>
                                        </p:cTn>
                                        <p:tgtEl>
                                          <p:spTgt spid="649"/>
                                        </p:tgtEl>
                                        <p:attrNameLst>
                                          <p:attrName>style.visibility</p:attrName>
                                        </p:attrNameLst>
                                      </p:cBhvr>
                                      <p:to>
                                        <p:strVal val="visible"/>
                                      </p:to>
                                    </p:set>
                                  </p:childTnLst>
                                </p:cTn>
                              </p:par>
                              <p:par>
                                <p:cTn id="711" nodeType="withEffect" fill="hold" presetClass="entr" presetID="1">
                                  <p:stCondLst>
                                    <p:cond delay="0"/>
                                  </p:stCondLst>
                                  <p:childTnLst>
                                    <p:set>
                                      <p:cBhvr>
                                        <p:cTn id="712" dur="1" fill="hold">
                                          <p:stCondLst>
                                            <p:cond delay="0"/>
                                          </p:stCondLst>
                                        </p:cTn>
                                        <p:tgtEl>
                                          <p:spTgt spid="651"/>
                                        </p:tgtEl>
                                        <p:attrNameLst>
                                          <p:attrName>style.visibility</p:attrName>
                                        </p:attrNameLst>
                                      </p:cBhvr>
                                      <p:to>
                                        <p:strVal val="visible"/>
                                      </p:to>
                                    </p:set>
                                  </p:childTnLst>
                                </p:cTn>
                              </p:par>
                            </p:childTnLst>
                          </p:cTn>
                        </p:par>
                      </p:childTnLst>
                    </p:cTn>
                  </p:par>
                  <p:par>
                    <p:cTn id="713" fill="hold">
                      <p:stCondLst>
                        <p:cond delay="indefinite"/>
                      </p:stCondLst>
                      <p:childTnLst>
                        <p:par>
                          <p:cTn id="714" fill="hold">
                            <p:stCondLst>
                              <p:cond delay="0"/>
                            </p:stCondLst>
                            <p:childTnLst>
                              <p:par>
                                <p:cTn id="715" nodeType="clickEffect" fill="hold" presetClass="entr" presetID="1">
                                  <p:stCondLst>
                                    <p:cond delay="0"/>
                                  </p:stCondLst>
                                  <p:childTnLst>
                                    <p:set>
                                      <p:cBhvr>
                                        <p:cTn id="716" dur="1" fill="hold">
                                          <p:stCondLst>
                                            <p:cond delay="0"/>
                                          </p:stCondLst>
                                        </p:cTn>
                                        <p:tgtEl>
                                          <p:spTgt spid="650"/>
                                        </p:tgtEl>
                                        <p:attrNameLst>
                                          <p:attrName>style.visibility</p:attrName>
                                        </p:attrNameLst>
                                      </p:cBhvr>
                                      <p:to>
                                        <p:strVal val="visible"/>
                                      </p:to>
                                    </p:set>
                                  </p:childTnLst>
                                </p:cTn>
                              </p:par>
                              <p:par>
                                <p:cTn id="717" nodeType="withEffect" fill="hold" presetClass="entr" presetID="1">
                                  <p:stCondLst>
                                    <p:cond delay="0"/>
                                  </p:stCondLst>
                                  <p:childTnLst>
                                    <p:set>
                                      <p:cBhvr>
                                        <p:cTn id="718" dur="1" fill="hold">
                                          <p:stCondLst>
                                            <p:cond delay="0"/>
                                          </p:stCondLst>
                                        </p:cTn>
                                        <p:tgtEl>
                                          <p:spTgt spid="652"/>
                                        </p:tgtEl>
                                        <p:attrNameLst>
                                          <p:attrName>style.visibility</p:attrName>
                                        </p:attrNameLst>
                                      </p:cBhvr>
                                      <p:to>
                                        <p:strVal val="visible"/>
                                      </p:to>
                                    </p:set>
                                  </p:childTnLst>
                                </p:cTn>
                              </p:par>
                              <p:par>
                                <p:cTn id="719" nodeType="withEffect" fill="hold" presetClass="entr" presetID="1">
                                  <p:stCondLst>
                                    <p:cond delay="0"/>
                                  </p:stCondLst>
                                  <p:childTnLst>
                                    <p:set>
                                      <p:cBhvr>
                                        <p:cTn id="720" dur="1" fill="hold">
                                          <p:stCondLst>
                                            <p:cond delay="0"/>
                                          </p:stCondLst>
                                        </p:cTn>
                                        <p:tgtEl>
                                          <p:spTgt spid="653"/>
                                        </p:tgtEl>
                                        <p:attrNameLst>
                                          <p:attrName>style.visibility</p:attrName>
                                        </p:attrNameLst>
                                      </p:cBhvr>
                                      <p:to>
                                        <p:strVal val="visible"/>
                                      </p:to>
                                    </p:set>
                                  </p:childTnLst>
                                </p:cTn>
                              </p:par>
                              <p:par>
                                <p:cTn id="721" nodeType="withEffect" fill="hold" presetClass="entr" presetID="1">
                                  <p:stCondLst>
                                    <p:cond delay="0"/>
                                  </p:stCondLst>
                                  <p:childTnLst>
                                    <p:set>
                                      <p:cBhvr>
                                        <p:cTn id="722" dur="1" fill="hold">
                                          <p:stCondLst>
                                            <p:cond delay="0"/>
                                          </p:stCondLst>
                                        </p:cTn>
                                        <p:tgtEl>
                                          <p:spTgt spid="6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Two-</a:t>
            </a:r>
            <a:r>
              <a:rPr b="0" lang="en-US" sz="4400" spc="-1" strike="noStrike">
                <a:solidFill>
                  <a:srgbClr val="000000"/>
                </a:solidFill>
                <a:latin typeface="Avenir Next"/>
                <a:ea typeface="Avenir Next"/>
              </a:rPr>
              <a:t>Dimensional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656" name="TextShape 2"/>
          <p:cNvSpPr txBox="1"/>
          <p:nvPr/>
        </p:nvSpPr>
        <p:spPr>
          <a:xfrm>
            <a:off x="457200" y="1600200"/>
            <a:ext cx="8229240" cy="32608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To declare a 2D array:</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18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Similar to the 1D case, each indexed variable of a multi-dimensional array is a variable of the base type, e.g.,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pPr>
            <a:endParaRPr b="0" lang="en-US" sz="2800" spc="-1" strike="noStrike">
              <a:solidFill>
                <a:srgbClr val="000000"/>
              </a:solidFill>
              <a:latin typeface="Calibri Light"/>
            </a:endParaRPr>
          </a:p>
        </p:txBody>
      </p:sp>
      <p:sp>
        <p:nvSpPr>
          <p:cNvPr id="657" name="TextShape 3"/>
          <p:cNvSpPr txBox="1"/>
          <p:nvPr/>
        </p:nvSpPr>
        <p:spPr>
          <a:xfrm>
            <a:off x="6553080" y="6356520"/>
            <a:ext cx="2133360" cy="364680"/>
          </a:xfrm>
          <a:prstGeom prst="rect">
            <a:avLst/>
          </a:prstGeom>
          <a:noFill/>
          <a:ln>
            <a:noFill/>
          </a:ln>
        </p:spPr>
        <p:txBody>
          <a:bodyPr anchor="ctr"/>
          <a:p>
            <a:pPr algn="r">
              <a:lnSpc>
                <a:spcPct val="100000"/>
              </a:lnSpc>
            </a:pPr>
            <a:fld id="{F90905DB-3C74-4C58-A186-9353F3B8FDC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58" name="CustomShape 4"/>
          <p:cNvSpPr/>
          <p:nvPr/>
        </p:nvSpPr>
        <p:spPr>
          <a:xfrm>
            <a:off x="2436120" y="2222640"/>
            <a:ext cx="3731040" cy="708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score_2D</a:t>
            </a:r>
            <a:r>
              <a:rPr b="0" lang="en-GB" sz="2000" spc="-1" strike="noStrike">
                <a:solidFill>
                  <a:srgbClr val="31859c"/>
                </a:solidFill>
                <a:latin typeface="Consolas"/>
                <a:ea typeface="Consolas"/>
              </a:rPr>
              <a:t>[5]</a:t>
            </a:r>
            <a:r>
              <a:rPr b="0" lang="en-GB" sz="2000" spc="-1" strike="noStrike">
                <a:solidFill>
                  <a:srgbClr val="604a7b"/>
                </a:solidFill>
                <a:latin typeface="Consolas"/>
                <a:ea typeface="Consolas"/>
              </a:rPr>
              <a:t>[4]</a:t>
            </a:r>
            <a:r>
              <a:rPr b="0" lang="en-GB" sz="2000" spc="-1" strike="noStrike">
                <a:solidFill>
                  <a:srgbClr val="000000"/>
                </a:solidFill>
                <a:latin typeface="Consolas"/>
                <a:ea typeface="Consolas"/>
              </a:rPr>
              <a:t>;</a:t>
            </a:r>
            <a:endParaRPr b="0" lang="en-GB" sz="2000" spc="-1" strike="noStrike">
              <a:latin typeface="Arial"/>
            </a:endParaRPr>
          </a:p>
        </p:txBody>
      </p:sp>
      <p:sp>
        <p:nvSpPr>
          <p:cNvPr id="659" name="CustomShape 5"/>
          <p:cNvSpPr/>
          <p:nvPr/>
        </p:nvSpPr>
        <p:spPr>
          <a:xfrm flipV="1">
            <a:off x="2936880" y="2766240"/>
            <a:ext cx="396360" cy="504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0" name="CustomShape 6"/>
          <p:cNvSpPr/>
          <p:nvPr/>
        </p:nvSpPr>
        <p:spPr>
          <a:xfrm>
            <a:off x="2060280" y="3270240"/>
            <a:ext cx="13075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e46c0a"/>
                </a:solidFill>
                <a:latin typeface="Avenir Next Condensed"/>
                <a:ea typeface="Avenir Next Condensed"/>
              </a:rPr>
              <a:t>base type</a:t>
            </a:r>
            <a:endParaRPr b="0" lang="en-GB" sz="1800" spc="-1" strike="noStrike">
              <a:latin typeface="Arial"/>
            </a:endParaRPr>
          </a:p>
        </p:txBody>
      </p:sp>
      <p:sp>
        <p:nvSpPr>
          <p:cNvPr id="661" name="CustomShape 7"/>
          <p:cNvSpPr/>
          <p:nvPr/>
        </p:nvSpPr>
        <p:spPr>
          <a:xfrm flipV="1">
            <a:off x="3882960" y="2766240"/>
            <a:ext cx="360" cy="504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2" name="CustomShape 8"/>
          <p:cNvSpPr/>
          <p:nvPr/>
        </p:nvSpPr>
        <p:spPr>
          <a:xfrm>
            <a:off x="3128400" y="3270240"/>
            <a:ext cx="15008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array name</a:t>
            </a:r>
            <a:endParaRPr b="0" lang="en-GB" sz="1800" spc="-1" strike="noStrike">
              <a:latin typeface="Arial"/>
            </a:endParaRPr>
          </a:p>
        </p:txBody>
      </p:sp>
      <p:sp>
        <p:nvSpPr>
          <p:cNvPr id="663" name="CustomShape 9"/>
          <p:cNvSpPr/>
          <p:nvPr/>
        </p:nvSpPr>
        <p:spPr>
          <a:xfrm flipH="1" flipV="1">
            <a:off x="4872960" y="2759760"/>
            <a:ext cx="211320" cy="509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4" name="CustomShape 10"/>
          <p:cNvSpPr/>
          <p:nvPr/>
        </p:nvSpPr>
        <p:spPr>
          <a:xfrm>
            <a:off x="4378320" y="3270240"/>
            <a:ext cx="15940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Avenir Next Condensed"/>
                <a:ea typeface="Avenir Next Condensed"/>
              </a:rPr>
              <a:t>num of rows</a:t>
            </a:r>
            <a:endParaRPr b="0" lang="en-GB" sz="1800" spc="-1" strike="noStrike">
              <a:latin typeface="Arial"/>
            </a:endParaRPr>
          </a:p>
        </p:txBody>
      </p:sp>
      <p:sp>
        <p:nvSpPr>
          <p:cNvPr id="665" name="CustomShape 11"/>
          <p:cNvSpPr/>
          <p:nvPr/>
        </p:nvSpPr>
        <p:spPr>
          <a:xfrm flipH="1" flipV="1">
            <a:off x="5299920" y="2759760"/>
            <a:ext cx="1007280" cy="5094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66" name="CustomShape 12"/>
          <p:cNvSpPr/>
          <p:nvPr/>
        </p:nvSpPr>
        <p:spPr>
          <a:xfrm>
            <a:off x="5794560" y="3270240"/>
            <a:ext cx="2019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604a7b"/>
                </a:solidFill>
                <a:latin typeface="Avenir Next Condensed"/>
                <a:ea typeface="Avenir Next Condensed"/>
              </a:rPr>
              <a:t>num of columns</a:t>
            </a:r>
            <a:endParaRPr b="0" lang="en-GB" sz="1800" spc="-1" strike="noStrike">
              <a:latin typeface="Arial"/>
            </a:endParaRPr>
          </a:p>
        </p:txBody>
      </p:sp>
      <p:sp>
        <p:nvSpPr>
          <p:cNvPr id="667" name="CustomShape 13"/>
          <p:cNvSpPr/>
          <p:nvPr/>
        </p:nvSpPr>
        <p:spPr>
          <a:xfrm>
            <a:off x="1807920" y="4861440"/>
            <a:ext cx="5956920" cy="1264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int </a:t>
            </a:r>
            <a:r>
              <a:rPr b="1" lang="en-GB" sz="2000" spc="-1" strike="noStrike">
                <a:solidFill>
                  <a:srgbClr val="e46c0a"/>
                </a:solidFill>
                <a:latin typeface="Consolas"/>
                <a:ea typeface="Consolas"/>
              </a:rPr>
              <a:t>score_2D[5][4]</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score_2D[0][0] </a:t>
            </a:r>
            <a:r>
              <a:rPr b="0" lang="en-GB" sz="2000" spc="-1" strike="noStrike">
                <a:solidFill>
                  <a:srgbClr val="000000"/>
                </a:solidFill>
                <a:latin typeface="Consolas"/>
                <a:ea typeface="Consolas"/>
              </a:rPr>
              <a:t>= 80; </a:t>
            </a:r>
            <a:endParaRPr b="0" lang="en-GB" sz="2000" spc="-1" strike="noStrike">
              <a:latin typeface="Arial"/>
            </a:endParaRPr>
          </a:p>
          <a:p>
            <a:pPr>
              <a:lnSpc>
                <a:spcPct val="100000"/>
              </a:lnSpc>
            </a:pPr>
            <a:r>
              <a:rPr b="1" lang="en-GB" sz="2000" spc="-1" strike="noStrike">
                <a:solidFill>
                  <a:srgbClr val="e46c0a"/>
                </a:solidFill>
                <a:latin typeface="Consolas"/>
                <a:ea typeface="Consolas"/>
              </a:rPr>
              <a:t>score_2D[4][3] </a:t>
            </a:r>
            <a:r>
              <a:rPr b="0" lang="en-GB" sz="2000" spc="-1" strike="noStrike">
                <a:solidFill>
                  <a:srgbClr val="000000"/>
                </a:solidFill>
                <a:latin typeface="Consolas"/>
                <a:ea typeface="Consolas"/>
              </a:rPr>
              <a:t>= </a:t>
            </a:r>
            <a:r>
              <a:rPr b="1" lang="en-GB" sz="2000" spc="-1" strike="noStrike">
                <a:solidFill>
                  <a:srgbClr val="e46c0a"/>
                </a:solidFill>
                <a:latin typeface="Consolas"/>
                <a:ea typeface="Consolas"/>
              </a:rPr>
              <a:t>score_2D[0][0]</a:t>
            </a:r>
            <a:r>
              <a:rPr b="0" lang="en-GB" sz="2000" spc="-1" strike="noStrike">
                <a:solidFill>
                  <a:srgbClr val="000000"/>
                </a:solidFill>
                <a:latin typeface="Consolas"/>
                <a:ea typeface="Consolas"/>
              </a:rPr>
              <a:t> + 20;</a:t>
            </a:r>
            <a:endParaRPr b="0" lang="en-GB" sz="2000" spc="-1" strike="noStrike">
              <a:latin typeface="Arial"/>
            </a:endParaRPr>
          </a:p>
        </p:txBody>
      </p:sp>
    </p:spTree>
  </p:cSld>
  <p:timing>
    <p:tnLst>
      <p:par>
        <p:cTn id="723" dur="indefinite" restart="never" nodeType="tmRoot">
          <p:childTnLst>
            <p:seq>
              <p:cTn id="724" dur="indefinite" nodeType="mainSeq">
                <p:childTnLst>
                  <p:par>
                    <p:cTn id="725" fill="hold">
                      <p:stCondLst>
                        <p:cond delay="indefinite"/>
                      </p:stCondLst>
                      <p:childTnLst>
                        <p:par>
                          <p:cTn id="726" fill="hold">
                            <p:stCondLst>
                              <p:cond delay="0"/>
                            </p:stCondLst>
                            <p:childTnLst>
                              <p:par>
                                <p:cTn id="727" nodeType="clickEffect" fill="hold" presetClass="entr" presetID="1">
                                  <p:stCondLst>
                                    <p:cond delay="0"/>
                                  </p:stCondLst>
                                  <p:childTnLst>
                                    <p:set>
                                      <p:cBhvr>
                                        <p:cTn id="728" dur="1" fill="hold">
                                          <p:stCondLst>
                                            <p:cond delay="0"/>
                                          </p:stCondLst>
                                        </p:cTn>
                                        <p:tgtEl>
                                          <p:spTgt spid="656">
                                            <p:txEl>
                                              <p:pRg st="6" end="6"/>
                                            </p:txEl>
                                          </p:spTgt>
                                        </p:tgtEl>
                                        <p:attrNameLst>
                                          <p:attrName>style.visibility</p:attrName>
                                        </p:attrNameLst>
                                      </p:cBhvr>
                                      <p:to>
                                        <p:strVal val="visible"/>
                                      </p:to>
                                    </p:set>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1">
                                  <p:stCondLst>
                                    <p:cond delay="0"/>
                                  </p:stCondLst>
                                  <p:childTnLst>
                                    <p:set>
                                      <p:cBhvr>
                                        <p:cTn id="732" dur="1" fill="hold">
                                          <p:stCondLst>
                                            <p:cond delay="0"/>
                                          </p:stCondLst>
                                        </p:cTn>
                                        <p:tgtEl>
                                          <p:spTgt spid="667">
                                            <p:txEl>
                                              <p:pRg st="0" end="0"/>
                                            </p:txEl>
                                          </p:spTgt>
                                        </p:tgtEl>
                                        <p:attrNameLst>
                                          <p:attrName>style.visibility</p:attrName>
                                        </p:attrNameLst>
                                      </p:cBhvr>
                                      <p:to>
                                        <p:strVal val="visible"/>
                                      </p:to>
                                    </p:set>
                                  </p:childTnLst>
                                </p:cTn>
                              </p:par>
                            </p:childTnLst>
                          </p:cTn>
                        </p:par>
                      </p:childTnLst>
                    </p:cTn>
                  </p:par>
                  <p:par>
                    <p:cTn id="733" fill="hold">
                      <p:stCondLst>
                        <p:cond delay="indefinite"/>
                      </p:stCondLst>
                      <p:childTnLst>
                        <p:par>
                          <p:cTn id="734" fill="hold">
                            <p:stCondLst>
                              <p:cond delay="0"/>
                            </p:stCondLst>
                            <p:childTnLst>
                              <p:par>
                                <p:cTn id="735" nodeType="clickEffect" fill="hold" presetClass="entr" presetID="1">
                                  <p:stCondLst>
                                    <p:cond delay="0"/>
                                  </p:stCondLst>
                                  <p:childTnLst>
                                    <p:set>
                                      <p:cBhvr>
                                        <p:cTn id="736" dur="1" fill="hold">
                                          <p:stCondLst>
                                            <p:cond delay="0"/>
                                          </p:stCondLst>
                                        </p:cTn>
                                        <p:tgtEl>
                                          <p:spTgt spid="667">
                                            <p:txEl>
                                              <p:pRg st="1" end="1"/>
                                            </p:txEl>
                                          </p:spTgt>
                                        </p:tgtEl>
                                        <p:attrNameLst>
                                          <p:attrName>style.visibility</p:attrName>
                                        </p:attrNameLst>
                                      </p:cBhvr>
                                      <p:to>
                                        <p:strVal val="visible"/>
                                      </p:to>
                                    </p:set>
                                  </p:childTnLst>
                                </p:cTn>
                              </p:par>
                            </p:childTnLst>
                          </p:cTn>
                        </p:par>
                      </p:childTnLst>
                    </p:cTn>
                  </p:par>
                  <p:par>
                    <p:cTn id="737" fill="hold">
                      <p:stCondLst>
                        <p:cond delay="indefinite"/>
                      </p:stCondLst>
                      <p:childTnLst>
                        <p:par>
                          <p:cTn id="738" fill="hold">
                            <p:stCondLst>
                              <p:cond delay="0"/>
                            </p:stCondLst>
                            <p:childTnLst>
                              <p:par>
                                <p:cTn id="739" nodeType="clickEffect" fill="hold" presetClass="entr" presetID="1">
                                  <p:stCondLst>
                                    <p:cond delay="0"/>
                                  </p:stCondLst>
                                  <p:childTnLst>
                                    <p:set>
                                      <p:cBhvr>
                                        <p:cTn id="740" dur="1" fill="hold">
                                          <p:stCondLst>
                                            <p:cond delay="0"/>
                                          </p:stCondLst>
                                        </p:cTn>
                                        <p:tgtEl>
                                          <p:spTgt spid="667">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Two-</a:t>
            </a:r>
            <a:r>
              <a:rPr b="0" lang="en-US" sz="4400" spc="-1" strike="noStrike">
                <a:solidFill>
                  <a:srgbClr val="000000"/>
                </a:solidFill>
                <a:latin typeface="Avenir Next"/>
                <a:ea typeface="Avenir Next"/>
              </a:rPr>
              <a:t>Dimensional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669"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Initialization:</a:t>
            </a:r>
            <a:endParaRPr b="0" lang="en-US" sz="2800" spc="-1" strike="noStrike">
              <a:solidFill>
                <a:srgbClr val="000000"/>
              </a:solidFill>
              <a:latin typeface="Calibri Light"/>
            </a:endParaRPr>
          </a:p>
        </p:txBody>
      </p:sp>
      <p:sp>
        <p:nvSpPr>
          <p:cNvPr id="670" name="TextShape 3"/>
          <p:cNvSpPr txBox="1"/>
          <p:nvPr/>
        </p:nvSpPr>
        <p:spPr>
          <a:xfrm>
            <a:off x="6553080" y="6356520"/>
            <a:ext cx="2133360" cy="364680"/>
          </a:xfrm>
          <a:prstGeom prst="rect">
            <a:avLst/>
          </a:prstGeom>
          <a:noFill/>
          <a:ln>
            <a:noFill/>
          </a:ln>
        </p:spPr>
        <p:txBody>
          <a:bodyPr anchor="ctr"/>
          <a:p>
            <a:pPr algn="r">
              <a:lnSpc>
                <a:spcPct val="100000"/>
              </a:lnSpc>
            </a:pPr>
            <a:fld id="{47A28834-5D3A-45DD-9653-EEF8FABCFEE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71" name="CustomShape 4"/>
          <p:cNvSpPr/>
          <p:nvPr/>
        </p:nvSpPr>
        <p:spPr>
          <a:xfrm>
            <a:off x="2172600" y="2336040"/>
            <a:ext cx="4757760" cy="708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2000" spc="-1" strike="noStrike">
                <a:solidFill>
                  <a:srgbClr val="e46c0a"/>
                </a:solidFill>
                <a:latin typeface="Consolas"/>
                <a:ea typeface="Consolas"/>
              </a:rPr>
              <a:t>int</a:t>
            </a:r>
            <a:r>
              <a:rPr b="0" lang="en-GB" sz="2000" spc="-1" strike="noStrike">
                <a:solidFill>
                  <a:srgbClr val="000000"/>
                </a:solidFill>
                <a:latin typeface="Consolas"/>
                <a:ea typeface="Consolas"/>
              </a:rPr>
              <a:t> b</a:t>
            </a:r>
            <a:r>
              <a:rPr b="0" lang="en-GB" sz="2000" spc="-1" strike="noStrike">
                <a:solidFill>
                  <a:srgbClr val="604a7b"/>
                </a:solidFill>
                <a:latin typeface="Consolas"/>
                <a:ea typeface="Consolas"/>
              </a:rPr>
              <a:t>[2][3]</a:t>
            </a:r>
            <a:r>
              <a:rPr b="0" lang="en-GB" sz="2000" spc="-1" strike="noStrike">
                <a:solidFill>
                  <a:srgbClr val="000000"/>
                </a:solidFill>
                <a:latin typeface="Consolas"/>
                <a:ea typeface="Consolas"/>
              </a:rPr>
              <a:t> = { 1, 2, 3, 4, 5 };</a:t>
            </a:r>
            <a:endParaRPr b="0" lang="en-GB" sz="2000" spc="-1" strike="noStrike">
              <a:latin typeface="Arial"/>
            </a:endParaRPr>
          </a:p>
        </p:txBody>
      </p:sp>
      <p:graphicFrame>
        <p:nvGraphicFramePr>
          <p:cNvPr id="672" name="Table 5"/>
          <p:cNvGraphicFramePr/>
          <p:nvPr/>
        </p:nvGraphicFramePr>
        <p:xfrm>
          <a:off x="2045520" y="4291560"/>
          <a:ext cx="5352480" cy="1520640"/>
        </p:xfrm>
        <a:graphic>
          <a:graphicData uri="http://schemas.openxmlformats.org/drawingml/2006/table">
            <a:tbl>
              <a:tblPr/>
              <a:tblGrid>
                <a:gridCol w="1784160"/>
                <a:gridCol w="1784160"/>
                <a:gridCol w="1784160"/>
              </a:tblGrid>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r h="7603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bf1de"/>
                    </a:solidFill>
                  </a:tcPr>
                </a:tc>
              </a:tr>
            </a:tbl>
          </a:graphicData>
        </a:graphic>
      </p:graphicFrame>
      <p:sp>
        <p:nvSpPr>
          <p:cNvPr id="673" name="CustomShape 6"/>
          <p:cNvSpPr/>
          <p:nvPr/>
        </p:nvSpPr>
        <p:spPr>
          <a:xfrm flipV="1">
            <a:off x="4897440" y="2865600"/>
            <a:ext cx="360" cy="35856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674" name="CustomShape 7"/>
          <p:cNvSpPr/>
          <p:nvPr/>
        </p:nvSpPr>
        <p:spPr>
          <a:xfrm>
            <a:off x="3316680" y="3250800"/>
            <a:ext cx="4980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fill up values for 1</a:t>
            </a:r>
            <a:r>
              <a:rPr b="0" lang="en-GB" sz="1800" spc="-1" strike="noStrike" baseline="30000">
                <a:solidFill>
                  <a:srgbClr val="000000"/>
                </a:solidFill>
                <a:latin typeface="Avenir Next Condensed"/>
                <a:ea typeface="Avenir Next Condensed"/>
              </a:rPr>
              <a:t>st</a:t>
            </a:r>
            <a:r>
              <a:rPr b="0" lang="en-GB" sz="1800" spc="-1" strike="noStrike">
                <a:solidFill>
                  <a:srgbClr val="000000"/>
                </a:solidFill>
                <a:latin typeface="Avenir Next Condensed"/>
                <a:ea typeface="Avenir Next Condensed"/>
              </a:rPr>
              <a:t> row first, then 2</a:t>
            </a:r>
            <a:r>
              <a:rPr b="0" lang="en-GB" sz="1800" spc="-1" strike="noStrike" baseline="30000">
                <a:solidFill>
                  <a:srgbClr val="000000"/>
                </a:solidFill>
                <a:latin typeface="Avenir Next Condensed"/>
                <a:ea typeface="Avenir Next Condensed"/>
              </a:rPr>
              <a:t>nd</a:t>
            </a:r>
            <a:r>
              <a:rPr b="0" lang="en-GB" sz="1800" spc="-1" strike="noStrike">
                <a:solidFill>
                  <a:srgbClr val="000000"/>
                </a:solidFill>
                <a:latin typeface="Avenir Next Condensed"/>
                <a:ea typeface="Avenir Next Condensed"/>
              </a:rPr>
              <a:t> row </a:t>
            </a:r>
            <a:endParaRPr b="0" lang="en-GB" sz="1800" spc="-1" strike="noStrike">
              <a:latin typeface="Arial"/>
            </a:endParaRPr>
          </a:p>
        </p:txBody>
      </p:sp>
      <p:sp>
        <p:nvSpPr>
          <p:cNvPr id="675" name="CustomShape 8"/>
          <p:cNvSpPr/>
          <p:nvPr/>
        </p:nvSpPr>
        <p:spPr>
          <a:xfrm>
            <a:off x="1514160" y="386316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p:txBody>
      </p:sp>
      <p:sp>
        <p:nvSpPr>
          <p:cNvPr id="676" name="CustomShape 9"/>
          <p:cNvSpPr/>
          <p:nvPr/>
        </p:nvSpPr>
        <p:spPr>
          <a:xfrm>
            <a:off x="2781360" y="386316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77" name="CustomShape 10"/>
          <p:cNvSpPr/>
          <p:nvPr/>
        </p:nvSpPr>
        <p:spPr>
          <a:xfrm>
            <a:off x="4573080" y="386316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78" name="CustomShape 11"/>
          <p:cNvSpPr/>
          <p:nvPr/>
        </p:nvSpPr>
        <p:spPr>
          <a:xfrm>
            <a:off x="6363360" y="386532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2</a:t>
            </a:r>
            <a:endParaRPr b="0" lang="en-GB" sz="1800" spc="-1" strike="noStrike">
              <a:latin typeface="Arial"/>
            </a:endParaRPr>
          </a:p>
        </p:txBody>
      </p:sp>
      <p:sp>
        <p:nvSpPr>
          <p:cNvPr id="679" name="CustomShape 12"/>
          <p:cNvSpPr/>
          <p:nvPr/>
        </p:nvSpPr>
        <p:spPr>
          <a:xfrm>
            <a:off x="1514160" y="451440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0</a:t>
            </a:r>
            <a:endParaRPr b="0" lang="en-GB" sz="1800" spc="-1" strike="noStrike">
              <a:latin typeface="Arial"/>
            </a:endParaRPr>
          </a:p>
        </p:txBody>
      </p:sp>
      <p:sp>
        <p:nvSpPr>
          <p:cNvPr id="680" name="CustomShape 13"/>
          <p:cNvSpPr/>
          <p:nvPr/>
        </p:nvSpPr>
        <p:spPr>
          <a:xfrm>
            <a:off x="1514160" y="5279760"/>
            <a:ext cx="316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1</a:t>
            </a:r>
            <a:endParaRPr b="0" lang="en-GB" sz="1800" spc="-1" strike="noStrike">
              <a:latin typeface="Arial"/>
            </a:endParaRPr>
          </a:p>
        </p:txBody>
      </p:sp>
      <p:sp>
        <p:nvSpPr>
          <p:cNvPr id="681" name="CustomShape 14"/>
          <p:cNvSpPr/>
          <p:nvPr/>
        </p:nvSpPr>
        <p:spPr>
          <a:xfrm>
            <a:off x="2784240" y="446832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1</a:t>
            </a:r>
            <a:endParaRPr b="0" lang="en-GB" sz="2400" spc="-1" strike="noStrike">
              <a:latin typeface="Arial"/>
            </a:endParaRPr>
          </a:p>
        </p:txBody>
      </p:sp>
      <p:sp>
        <p:nvSpPr>
          <p:cNvPr id="682" name="CustomShape 15"/>
          <p:cNvSpPr/>
          <p:nvPr/>
        </p:nvSpPr>
        <p:spPr>
          <a:xfrm>
            <a:off x="4534920" y="44650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2</a:t>
            </a:r>
            <a:endParaRPr b="0" lang="en-GB" sz="2400" spc="-1" strike="noStrike">
              <a:latin typeface="Arial"/>
            </a:endParaRPr>
          </a:p>
        </p:txBody>
      </p:sp>
      <p:sp>
        <p:nvSpPr>
          <p:cNvPr id="683" name="CustomShape 16"/>
          <p:cNvSpPr/>
          <p:nvPr/>
        </p:nvSpPr>
        <p:spPr>
          <a:xfrm>
            <a:off x="6340680" y="44823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3</a:t>
            </a:r>
            <a:endParaRPr b="0" lang="en-GB" sz="2400" spc="-1" strike="noStrike">
              <a:latin typeface="Arial"/>
            </a:endParaRPr>
          </a:p>
        </p:txBody>
      </p:sp>
      <p:sp>
        <p:nvSpPr>
          <p:cNvPr id="684" name="CustomShape 17"/>
          <p:cNvSpPr/>
          <p:nvPr/>
        </p:nvSpPr>
        <p:spPr>
          <a:xfrm>
            <a:off x="2780280" y="52293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4</a:t>
            </a:r>
            <a:endParaRPr b="0" lang="en-GB" sz="2400" spc="-1" strike="noStrike">
              <a:latin typeface="Arial"/>
            </a:endParaRPr>
          </a:p>
        </p:txBody>
      </p:sp>
      <p:sp>
        <p:nvSpPr>
          <p:cNvPr id="685" name="CustomShape 18"/>
          <p:cNvSpPr/>
          <p:nvPr/>
        </p:nvSpPr>
        <p:spPr>
          <a:xfrm>
            <a:off x="4530960" y="522648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5</a:t>
            </a:r>
            <a:endParaRPr b="0" lang="en-GB" sz="2400" spc="-1" strike="noStrike">
              <a:latin typeface="Arial"/>
            </a:endParaRPr>
          </a:p>
        </p:txBody>
      </p:sp>
      <p:sp>
        <p:nvSpPr>
          <p:cNvPr id="686" name="CustomShape 19"/>
          <p:cNvSpPr/>
          <p:nvPr/>
        </p:nvSpPr>
        <p:spPr>
          <a:xfrm>
            <a:off x="6318720" y="5243760"/>
            <a:ext cx="362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onsolas"/>
                <a:ea typeface="Consolas"/>
              </a:rPr>
              <a:t>0</a:t>
            </a:r>
            <a:endParaRPr b="0" lang="en-GB" sz="2400" spc="-1" strike="noStrike">
              <a:latin typeface="Arial"/>
            </a:endParaRPr>
          </a:p>
        </p:txBody>
      </p:sp>
    </p:spTree>
  </p:cSld>
  <p:timing>
    <p:tnLst>
      <p:par>
        <p:cTn id="741" dur="indefinite" restart="never" nodeType="tmRoot">
          <p:childTnLst>
            <p:seq>
              <p:cTn id="742" dur="indefinite" nodeType="mainSeq">
                <p:childTnLst>
                  <p:par>
                    <p:cTn id="743" fill="hold">
                      <p:stCondLst>
                        <p:cond delay="indefinite"/>
                      </p:stCondLst>
                      <p:childTnLst>
                        <p:par>
                          <p:cTn id="744" fill="hold">
                            <p:stCondLst>
                              <p:cond delay="0"/>
                            </p:stCondLst>
                            <p:childTnLst>
                              <p:par>
                                <p:cTn id="745" nodeType="clickEffect" fill="hold" presetClass="entr" presetID="1">
                                  <p:stCondLst>
                                    <p:cond delay="0"/>
                                  </p:stCondLst>
                                  <p:childTnLst>
                                    <p:set>
                                      <p:cBhvr>
                                        <p:cTn id="746" dur="1" fill="hold">
                                          <p:stCondLst>
                                            <p:cond delay="0"/>
                                          </p:stCondLst>
                                        </p:cTn>
                                        <p:tgtEl>
                                          <p:spTgt spid="672"/>
                                        </p:tgtEl>
                                        <p:attrNameLst>
                                          <p:attrName>style.visibility</p:attrName>
                                        </p:attrNameLst>
                                      </p:cBhvr>
                                      <p:to>
                                        <p:strVal val="visible"/>
                                      </p:to>
                                    </p:set>
                                  </p:childTnLst>
                                </p:cTn>
                              </p:par>
                              <p:par>
                                <p:cTn id="747" nodeType="withEffect" fill="hold" presetClass="entr" presetID="1">
                                  <p:stCondLst>
                                    <p:cond delay="0"/>
                                  </p:stCondLst>
                                  <p:childTnLst>
                                    <p:set>
                                      <p:cBhvr>
                                        <p:cTn id="748" dur="1" fill="hold">
                                          <p:stCondLst>
                                            <p:cond delay="0"/>
                                          </p:stCondLst>
                                        </p:cTn>
                                        <p:tgtEl>
                                          <p:spTgt spid="675"/>
                                        </p:tgtEl>
                                        <p:attrNameLst>
                                          <p:attrName>style.visibility</p:attrName>
                                        </p:attrNameLst>
                                      </p:cBhvr>
                                      <p:to>
                                        <p:strVal val="visible"/>
                                      </p:to>
                                    </p:set>
                                  </p:childTnLst>
                                </p:cTn>
                              </p:par>
                              <p:par>
                                <p:cTn id="749" nodeType="withEffect" fill="hold" presetClass="entr" presetID="1">
                                  <p:stCondLst>
                                    <p:cond delay="0"/>
                                  </p:stCondLst>
                                  <p:childTnLst>
                                    <p:set>
                                      <p:cBhvr>
                                        <p:cTn id="750" dur="1" fill="hold">
                                          <p:stCondLst>
                                            <p:cond delay="0"/>
                                          </p:stCondLst>
                                        </p:cTn>
                                        <p:tgtEl>
                                          <p:spTgt spid="676"/>
                                        </p:tgtEl>
                                        <p:attrNameLst>
                                          <p:attrName>style.visibility</p:attrName>
                                        </p:attrNameLst>
                                      </p:cBhvr>
                                      <p:to>
                                        <p:strVal val="visible"/>
                                      </p:to>
                                    </p:set>
                                  </p:childTnLst>
                                </p:cTn>
                              </p:par>
                              <p:par>
                                <p:cTn id="751" nodeType="withEffect" fill="hold" presetClass="entr" presetID="1">
                                  <p:stCondLst>
                                    <p:cond delay="0"/>
                                  </p:stCondLst>
                                  <p:childTnLst>
                                    <p:set>
                                      <p:cBhvr>
                                        <p:cTn id="752" dur="1" fill="hold">
                                          <p:stCondLst>
                                            <p:cond delay="0"/>
                                          </p:stCondLst>
                                        </p:cTn>
                                        <p:tgtEl>
                                          <p:spTgt spid="677"/>
                                        </p:tgtEl>
                                        <p:attrNameLst>
                                          <p:attrName>style.visibility</p:attrName>
                                        </p:attrNameLst>
                                      </p:cBhvr>
                                      <p:to>
                                        <p:strVal val="visible"/>
                                      </p:to>
                                    </p:set>
                                  </p:childTnLst>
                                </p:cTn>
                              </p:par>
                              <p:par>
                                <p:cTn id="753" nodeType="withEffect" fill="hold" presetClass="entr" presetID="1">
                                  <p:stCondLst>
                                    <p:cond delay="0"/>
                                  </p:stCondLst>
                                  <p:childTnLst>
                                    <p:set>
                                      <p:cBhvr>
                                        <p:cTn id="754" dur="1" fill="hold">
                                          <p:stCondLst>
                                            <p:cond delay="0"/>
                                          </p:stCondLst>
                                        </p:cTn>
                                        <p:tgtEl>
                                          <p:spTgt spid="678"/>
                                        </p:tgtEl>
                                        <p:attrNameLst>
                                          <p:attrName>style.visibility</p:attrName>
                                        </p:attrNameLst>
                                      </p:cBhvr>
                                      <p:to>
                                        <p:strVal val="visible"/>
                                      </p:to>
                                    </p:set>
                                  </p:childTnLst>
                                </p:cTn>
                              </p:par>
                              <p:par>
                                <p:cTn id="755" nodeType="withEffect" fill="hold" presetClass="entr" presetID="1">
                                  <p:stCondLst>
                                    <p:cond delay="0"/>
                                  </p:stCondLst>
                                  <p:childTnLst>
                                    <p:set>
                                      <p:cBhvr>
                                        <p:cTn id="756" dur="1" fill="hold">
                                          <p:stCondLst>
                                            <p:cond delay="0"/>
                                          </p:stCondLst>
                                        </p:cTn>
                                        <p:tgtEl>
                                          <p:spTgt spid="679"/>
                                        </p:tgtEl>
                                        <p:attrNameLst>
                                          <p:attrName>style.visibility</p:attrName>
                                        </p:attrNameLst>
                                      </p:cBhvr>
                                      <p:to>
                                        <p:strVal val="visible"/>
                                      </p:to>
                                    </p:set>
                                  </p:childTnLst>
                                </p:cTn>
                              </p:par>
                              <p:par>
                                <p:cTn id="757" nodeType="withEffect" fill="hold" presetClass="entr" presetID="1">
                                  <p:stCondLst>
                                    <p:cond delay="0"/>
                                  </p:stCondLst>
                                  <p:childTnLst>
                                    <p:set>
                                      <p:cBhvr>
                                        <p:cTn id="758" dur="1" fill="hold">
                                          <p:stCondLst>
                                            <p:cond delay="0"/>
                                          </p:stCondLst>
                                        </p:cTn>
                                        <p:tgtEl>
                                          <p:spTgt spid="680"/>
                                        </p:tgtEl>
                                        <p:attrNameLst>
                                          <p:attrName>style.visibility</p:attrName>
                                        </p:attrNameLst>
                                      </p:cBhvr>
                                      <p:to>
                                        <p:strVal val="visible"/>
                                      </p:to>
                                    </p:set>
                                  </p:childTnLst>
                                </p:cTn>
                              </p:par>
                            </p:childTnLst>
                          </p:cTn>
                        </p:par>
                      </p:childTnLst>
                    </p:cTn>
                  </p:par>
                  <p:par>
                    <p:cTn id="759" fill="hold">
                      <p:stCondLst>
                        <p:cond delay="indefinite"/>
                      </p:stCondLst>
                      <p:childTnLst>
                        <p:par>
                          <p:cTn id="760" fill="hold">
                            <p:stCondLst>
                              <p:cond delay="0"/>
                            </p:stCondLst>
                            <p:childTnLst>
                              <p:par>
                                <p:cTn id="761" nodeType="clickEffect" fill="hold" presetClass="entr" presetID="1">
                                  <p:stCondLst>
                                    <p:cond delay="0"/>
                                  </p:stCondLst>
                                  <p:childTnLst>
                                    <p:set>
                                      <p:cBhvr>
                                        <p:cTn id="762" dur="1" fill="hold">
                                          <p:stCondLst>
                                            <p:cond delay="0"/>
                                          </p:stCondLst>
                                        </p:cTn>
                                        <p:tgtEl>
                                          <p:spTgt spid="681"/>
                                        </p:tgtEl>
                                        <p:attrNameLst>
                                          <p:attrName>style.visibility</p:attrName>
                                        </p:attrNameLst>
                                      </p:cBhvr>
                                      <p:to>
                                        <p:strVal val="visible"/>
                                      </p:to>
                                    </p:set>
                                  </p:childTnLst>
                                </p:cTn>
                              </p:par>
                            </p:childTnLst>
                          </p:cTn>
                        </p:par>
                      </p:childTnLst>
                    </p:cTn>
                  </p:par>
                  <p:par>
                    <p:cTn id="763" fill="hold">
                      <p:stCondLst>
                        <p:cond delay="indefinite"/>
                      </p:stCondLst>
                      <p:childTnLst>
                        <p:par>
                          <p:cTn id="764" fill="hold">
                            <p:stCondLst>
                              <p:cond delay="0"/>
                            </p:stCondLst>
                            <p:childTnLst>
                              <p:par>
                                <p:cTn id="765" nodeType="clickEffect" fill="hold" presetClass="entr" presetID="1">
                                  <p:stCondLst>
                                    <p:cond delay="0"/>
                                  </p:stCondLst>
                                  <p:childTnLst>
                                    <p:set>
                                      <p:cBhvr>
                                        <p:cTn id="766" dur="1" fill="hold">
                                          <p:stCondLst>
                                            <p:cond delay="0"/>
                                          </p:stCondLst>
                                        </p:cTn>
                                        <p:tgtEl>
                                          <p:spTgt spid="682"/>
                                        </p:tgtEl>
                                        <p:attrNameLst>
                                          <p:attrName>style.visibility</p:attrName>
                                        </p:attrNameLst>
                                      </p:cBhvr>
                                      <p:to>
                                        <p:strVal val="visible"/>
                                      </p:to>
                                    </p:set>
                                  </p:childTnLst>
                                </p:cTn>
                              </p:par>
                            </p:childTnLst>
                          </p:cTn>
                        </p:par>
                      </p:childTnLst>
                    </p:cTn>
                  </p:par>
                  <p:par>
                    <p:cTn id="767" fill="hold">
                      <p:stCondLst>
                        <p:cond delay="indefinite"/>
                      </p:stCondLst>
                      <p:childTnLst>
                        <p:par>
                          <p:cTn id="768" fill="hold">
                            <p:stCondLst>
                              <p:cond delay="0"/>
                            </p:stCondLst>
                            <p:childTnLst>
                              <p:par>
                                <p:cTn id="769" nodeType="clickEffect" fill="hold" presetClass="entr" presetID="1">
                                  <p:stCondLst>
                                    <p:cond delay="0"/>
                                  </p:stCondLst>
                                  <p:childTnLst>
                                    <p:set>
                                      <p:cBhvr>
                                        <p:cTn id="770" dur="1" fill="hold">
                                          <p:stCondLst>
                                            <p:cond delay="0"/>
                                          </p:stCondLst>
                                        </p:cTn>
                                        <p:tgtEl>
                                          <p:spTgt spid="683"/>
                                        </p:tgtEl>
                                        <p:attrNameLst>
                                          <p:attrName>style.visibility</p:attrName>
                                        </p:attrNameLst>
                                      </p:cBhvr>
                                      <p:to>
                                        <p:strVal val="visible"/>
                                      </p:to>
                                    </p:se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1">
                                  <p:stCondLst>
                                    <p:cond delay="0"/>
                                  </p:stCondLst>
                                  <p:childTnLst>
                                    <p:set>
                                      <p:cBhvr>
                                        <p:cTn id="774" dur="1" fill="hold">
                                          <p:stCondLst>
                                            <p:cond delay="0"/>
                                          </p:stCondLst>
                                        </p:cTn>
                                        <p:tgtEl>
                                          <p:spTgt spid="684"/>
                                        </p:tgtEl>
                                        <p:attrNameLst>
                                          <p:attrName>style.visibility</p:attrName>
                                        </p:attrNameLst>
                                      </p:cBhvr>
                                      <p:to>
                                        <p:strVal val="visible"/>
                                      </p:to>
                                    </p:set>
                                  </p:childTnLst>
                                </p:cTn>
                              </p:par>
                            </p:childTnLst>
                          </p:cTn>
                        </p:par>
                      </p:childTnLst>
                    </p:cTn>
                  </p:par>
                  <p:par>
                    <p:cTn id="775" fill="hold">
                      <p:stCondLst>
                        <p:cond delay="indefinite"/>
                      </p:stCondLst>
                      <p:childTnLst>
                        <p:par>
                          <p:cTn id="776" fill="hold">
                            <p:stCondLst>
                              <p:cond delay="0"/>
                            </p:stCondLst>
                            <p:childTnLst>
                              <p:par>
                                <p:cTn id="777" nodeType="clickEffect" fill="hold" presetClass="entr" presetID="1">
                                  <p:stCondLst>
                                    <p:cond delay="0"/>
                                  </p:stCondLst>
                                  <p:childTnLst>
                                    <p:set>
                                      <p:cBhvr>
                                        <p:cTn id="778" dur="1" fill="hold">
                                          <p:stCondLst>
                                            <p:cond delay="0"/>
                                          </p:stCondLst>
                                        </p:cTn>
                                        <p:tgtEl>
                                          <p:spTgt spid="685"/>
                                        </p:tgtEl>
                                        <p:attrNameLst>
                                          <p:attrName>style.visibility</p:attrName>
                                        </p:attrNameLst>
                                      </p:cBhvr>
                                      <p:to>
                                        <p:strVal val="visible"/>
                                      </p:to>
                                    </p:se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1">
                                  <p:stCondLst>
                                    <p:cond delay="0"/>
                                  </p:stCondLst>
                                  <p:childTnLst>
                                    <p:set>
                                      <p:cBhvr>
                                        <p:cTn id="782" dur="1" fill="hold">
                                          <p:stCondLst>
                                            <p:cond delay="0"/>
                                          </p:stCondLst>
                                        </p:cTn>
                                        <p:tgtEl>
                                          <p:spTgt spid="68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Two-</a:t>
            </a:r>
            <a:r>
              <a:rPr b="0" lang="en-US" sz="4400" spc="-1" strike="noStrike">
                <a:solidFill>
                  <a:srgbClr val="000000"/>
                </a:solidFill>
                <a:latin typeface="Avenir Next"/>
                <a:ea typeface="Avenir Next"/>
              </a:rPr>
              <a:t>Dimensional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688"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Using a </a:t>
            </a:r>
            <a:r>
              <a:rPr b="1" lang="en-US" sz="2800" spc="-1" strike="noStrike">
                <a:solidFill>
                  <a:srgbClr val="e46c0a"/>
                </a:solidFill>
                <a:latin typeface="Calibri Light"/>
                <a:ea typeface="Calibri Light"/>
              </a:rPr>
              <a:t>nested for loop </a:t>
            </a:r>
            <a:r>
              <a:rPr b="0" lang="en-US" sz="2800" spc="-1" strike="noStrike">
                <a:solidFill>
                  <a:srgbClr val="000000"/>
                </a:solidFill>
                <a:latin typeface="Calibri Light"/>
                <a:ea typeface="Calibri Light"/>
              </a:rPr>
              <a:t>to run through all elements.</a:t>
            </a:r>
            <a:endParaRPr b="0" lang="en-US" sz="2800" spc="-1" strike="noStrike">
              <a:solidFill>
                <a:srgbClr val="000000"/>
              </a:solidFill>
              <a:latin typeface="Calibri Light"/>
            </a:endParaRPr>
          </a:p>
        </p:txBody>
      </p:sp>
      <p:sp>
        <p:nvSpPr>
          <p:cNvPr id="689" name="TextShape 3"/>
          <p:cNvSpPr txBox="1"/>
          <p:nvPr/>
        </p:nvSpPr>
        <p:spPr>
          <a:xfrm>
            <a:off x="6553080" y="6356520"/>
            <a:ext cx="2133360" cy="364680"/>
          </a:xfrm>
          <a:prstGeom prst="rect">
            <a:avLst/>
          </a:prstGeom>
          <a:noFill/>
          <a:ln>
            <a:noFill/>
          </a:ln>
        </p:spPr>
        <p:txBody>
          <a:bodyPr anchor="ctr"/>
          <a:p>
            <a:pPr algn="r">
              <a:lnSpc>
                <a:spcPct val="100000"/>
              </a:lnSpc>
            </a:pPr>
            <a:fld id="{DF3D9270-3065-4D0F-8389-12B9674ABC3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90" name="CustomShape 4"/>
          <p:cNvSpPr/>
          <p:nvPr/>
        </p:nvSpPr>
        <p:spPr>
          <a:xfrm>
            <a:off x="904680" y="2170800"/>
            <a:ext cx="3410640" cy="2657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alibri Light"/>
              </a:rPr>
              <a:t>const int </a:t>
            </a:r>
            <a:r>
              <a:rPr b="0" lang="en-GB" sz="1600" spc="-1" strike="noStrike">
                <a:solidFill>
                  <a:srgbClr val="31859c"/>
                </a:solidFill>
                <a:latin typeface="Calibri Light"/>
              </a:rPr>
              <a:t>nRows</a:t>
            </a:r>
            <a:r>
              <a:rPr b="0" lang="en-GB" sz="1600" spc="-1" strike="noStrike">
                <a:solidFill>
                  <a:srgbClr val="000000"/>
                </a:solidFill>
                <a:latin typeface="Calibri Light"/>
              </a:rPr>
              <a:t> = 3;</a:t>
            </a:r>
            <a:endParaRPr b="0" lang="en-GB" sz="1600" spc="-1" strike="noStrike">
              <a:latin typeface="Arial"/>
            </a:endParaRPr>
          </a:p>
          <a:p>
            <a:pPr>
              <a:lnSpc>
                <a:spcPct val="100000"/>
              </a:lnSpc>
            </a:pPr>
            <a:r>
              <a:rPr b="0" lang="en-GB" sz="1600" spc="-1" strike="noStrike">
                <a:solidFill>
                  <a:srgbClr val="000000"/>
                </a:solidFill>
                <a:latin typeface="Calibri Light"/>
              </a:rPr>
              <a:t>const int </a:t>
            </a:r>
            <a:r>
              <a:rPr b="0" lang="en-GB" sz="1600" spc="-1" strike="noStrike">
                <a:solidFill>
                  <a:srgbClr val="e46c0a"/>
                </a:solidFill>
                <a:latin typeface="Calibri Light"/>
              </a:rPr>
              <a:t>nCols</a:t>
            </a:r>
            <a:r>
              <a:rPr b="0" lang="en-GB" sz="1600" spc="-1" strike="noStrike">
                <a:solidFill>
                  <a:srgbClr val="000000"/>
                </a:solidFill>
                <a:latin typeface="Calibri Light"/>
              </a:rPr>
              <a:t>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alibri Light"/>
              </a:rPr>
              <a:t>int </a:t>
            </a:r>
            <a:r>
              <a:rPr b="0" lang="en-GB" sz="1600" spc="-1" strike="noStrike">
                <a:solidFill>
                  <a:srgbClr val="604a7b"/>
                </a:solidFill>
                <a:latin typeface="Calibri Light"/>
              </a:rPr>
              <a:t>array2D</a:t>
            </a:r>
            <a:r>
              <a:rPr b="0" lang="en-GB" sz="1600" spc="-1" strike="noStrike">
                <a:solidFill>
                  <a:srgbClr val="000000"/>
                </a:solidFill>
                <a:latin typeface="Calibri Light"/>
              </a:rPr>
              <a:t>[</a:t>
            </a:r>
            <a:r>
              <a:rPr b="0" lang="en-GB" sz="1600" spc="-1" strike="noStrike">
                <a:solidFill>
                  <a:srgbClr val="31859c"/>
                </a:solidFill>
                <a:latin typeface="Calibri Light"/>
              </a:rPr>
              <a:t>nRows</a:t>
            </a:r>
            <a:r>
              <a:rPr b="0" lang="en-GB" sz="1600" spc="-1" strike="noStrike">
                <a:solidFill>
                  <a:srgbClr val="000000"/>
                </a:solidFill>
                <a:latin typeface="Calibri Light"/>
              </a:rPr>
              <a:t>][</a:t>
            </a:r>
            <a:r>
              <a:rPr b="0" lang="en-GB" sz="1600" spc="-1" strike="noStrike">
                <a:solidFill>
                  <a:srgbClr val="e46c0a"/>
                </a:solidFill>
                <a:latin typeface="Calibri Light"/>
              </a:rPr>
              <a:t>nCols</a:t>
            </a:r>
            <a:r>
              <a:rPr b="0" lang="en-GB" sz="1600" spc="-1" strike="noStrike">
                <a:solidFill>
                  <a:srgbClr val="000000"/>
                </a:solidFill>
                <a:latin typeface="Calibri Light"/>
              </a:rPr>
              <a:t>];</a:t>
            </a:r>
            <a:endParaRPr b="0" lang="en-GB" sz="1600" spc="-1" strike="noStrike">
              <a:latin typeface="Arial"/>
            </a:endParaRPr>
          </a:p>
          <a:p>
            <a:pPr>
              <a:lnSpc>
                <a:spcPct val="100000"/>
              </a:lnSpc>
            </a:pPr>
            <a:r>
              <a:rPr b="0" lang="en-GB" sz="1600" spc="-1" strike="noStrike">
                <a:solidFill>
                  <a:srgbClr val="000000"/>
                </a:solidFill>
                <a:latin typeface="Calibri Light"/>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808080"/>
                </a:solidFill>
                <a:latin typeface="Calibri Light"/>
              </a:rPr>
              <a:t>// assign initial values</a:t>
            </a:r>
            <a:endParaRPr b="0" lang="en-GB" sz="1600" spc="-1" strike="noStrike">
              <a:latin typeface="Arial"/>
            </a:endParaRPr>
          </a:p>
          <a:p>
            <a:pPr>
              <a:lnSpc>
                <a:spcPct val="100000"/>
              </a:lnSpc>
            </a:pPr>
            <a:r>
              <a:rPr b="0" lang="en-GB" sz="1600" spc="-1" strike="noStrike">
                <a:solidFill>
                  <a:srgbClr val="000000"/>
                </a:solidFill>
                <a:latin typeface="Calibri Light"/>
              </a:rPr>
              <a:t>for (</a:t>
            </a:r>
            <a:r>
              <a:rPr b="0" lang="en-GB" sz="1600" spc="-1" strike="noStrike">
                <a:solidFill>
                  <a:srgbClr val="31859c"/>
                </a:solidFill>
                <a:latin typeface="Calibri Light"/>
              </a:rPr>
              <a:t>i</a:t>
            </a:r>
            <a:r>
              <a:rPr b="0" lang="en-GB" sz="1600" spc="-1" strike="noStrike">
                <a:solidFill>
                  <a:srgbClr val="000000"/>
                </a:solidFill>
                <a:latin typeface="Calibri Light"/>
              </a:rPr>
              <a:t> = 0; i &lt; </a:t>
            </a:r>
            <a:r>
              <a:rPr b="0" lang="en-GB" sz="1600" spc="-1" strike="noStrike">
                <a:solidFill>
                  <a:srgbClr val="31859c"/>
                </a:solidFill>
                <a:latin typeface="Calibri Light"/>
              </a:rPr>
              <a:t>nRows</a:t>
            </a:r>
            <a:r>
              <a:rPr b="0" lang="en-GB" sz="1600" spc="-1" strike="noStrike">
                <a:solidFill>
                  <a:srgbClr val="000000"/>
                </a:solidFill>
                <a:latin typeface="Calibri Light"/>
              </a:rPr>
              <a:t>; ++i)</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for (</a:t>
            </a:r>
            <a:r>
              <a:rPr b="0" lang="en-GB" sz="1600" spc="-1" strike="noStrike">
                <a:solidFill>
                  <a:srgbClr val="e46c0a"/>
                </a:solidFill>
                <a:latin typeface="Calibri Light"/>
              </a:rPr>
              <a:t>j</a:t>
            </a:r>
            <a:r>
              <a:rPr b="0" lang="en-GB" sz="1600" spc="-1" strike="noStrike">
                <a:solidFill>
                  <a:srgbClr val="000000"/>
                </a:solidFill>
                <a:latin typeface="Calibri Light"/>
              </a:rPr>
              <a:t> = 0; j &lt; </a:t>
            </a:r>
            <a:r>
              <a:rPr b="0" lang="en-GB" sz="1600" spc="-1" strike="noStrike">
                <a:solidFill>
                  <a:srgbClr val="e46c0a"/>
                </a:solidFill>
                <a:latin typeface="Calibri Light"/>
              </a:rPr>
              <a:t>nCols</a:t>
            </a:r>
            <a:r>
              <a:rPr b="0" lang="en-GB" sz="1600" spc="-1" strike="noStrike">
                <a:solidFill>
                  <a:srgbClr val="000000"/>
                </a:solidFill>
                <a:latin typeface="Calibri Light"/>
              </a:rPr>
              <a:t>; ++j)</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604a7b"/>
                </a:solidFill>
                <a:latin typeface="Calibri Light"/>
              </a:rPr>
              <a:t>array2D</a:t>
            </a:r>
            <a:r>
              <a:rPr b="0" lang="en-GB" sz="1600" spc="-1" strike="noStrike">
                <a:solidFill>
                  <a:srgbClr val="000000"/>
                </a:solidFill>
                <a:latin typeface="Calibri Light"/>
              </a:rPr>
              <a:t>[</a:t>
            </a:r>
            <a:r>
              <a:rPr b="1" lang="en-GB" sz="1600" spc="-1" strike="noStrike">
                <a:solidFill>
                  <a:srgbClr val="31859c"/>
                </a:solidFill>
                <a:latin typeface="Calibri Light"/>
              </a:rPr>
              <a:t>i</a:t>
            </a:r>
            <a:r>
              <a:rPr b="0" lang="en-GB" sz="1600" spc="-1" strike="noStrike">
                <a:solidFill>
                  <a:srgbClr val="000000"/>
                </a:solidFill>
                <a:latin typeface="Calibri Light"/>
              </a:rPr>
              <a:t>][</a:t>
            </a:r>
            <a:r>
              <a:rPr b="1" lang="en-GB" sz="1600" spc="-1" strike="noStrike">
                <a:solidFill>
                  <a:srgbClr val="e46c0a"/>
                </a:solidFill>
                <a:latin typeface="Calibri Light"/>
              </a:rPr>
              <a:t>j</a:t>
            </a:r>
            <a:r>
              <a:rPr b="0" lang="en-GB" sz="1600" spc="-1" strike="noStrike">
                <a:solidFill>
                  <a:srgbClr val="000000"/>
                </a:solidFill>
                <a:latin typeface="Calibri Light"/>
              </a:rPr>
              <a:t>] = nCols*i + j;</a:t>
            </a:r>
            <a:endParaRPr b="0" lang="en-GB" sz="1600" spc="-1" strike="noStrike">
              <a:latin typeface="Arial"/>
            </a:endParaRPr>
          </a:p>
        </p:txBody>
      </p:sp>
      <p:sp>
        <p:nvSpPr>
          <p:cNvPr id="691" name="CustomShape 5"/>
          <p:cNvSpPr/>
          <p:nvPr/>
        </p:nvSpPr>
        <p:spPr>
          <a:xfrm>
            <a:off x="4149720" y="3264480"/>
            <a:ext cx="4521600" cy="2383920"/>
          </a:xfrm>
          <a:prstGeom prst="rect">
            <a:avLst/>
          </a:prstGeom>
          <a:solidFill>
            <a:schemeClr val="tx2">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808080"/>
                </a:solidFill>
                <a:latin typeface="Calibri Light"/>
              </a:rPr>
              <a:t>// print out array contents</a:t>
            </a:r>
            <a:endParaRPr b="0" lang="en-GB" sz="1600" spc="-1" strike="noStrike">
              <a:latin typeface="Arial"/>
            </a:endParaRPr>
          </a:p>
          <a:p>
            <a:pPr>
              <a:lnSpc>
                <a:spcPct val="100000"/>
              </a:lnSpc>
            </a:pPr>
            <a:r>
              <a:rPr b="0" lang="en-GB" sz="1600" spc="-1" strike="noStrike">
                <a:solidFill>
                  <a:srgbClr val="000000"/>
                </a:solidFill>
                <a:latin typeface="Calibri Light"/>
              </a:rPr>
              <a:t>for (</a:t>
            </a:r>
            <a:r>
              <a:rPr b="0" lang="en-GB" sz="1600" spc="-1" strike="noStrike">
                <a:solidFill>
                  <a:srgbClr val="31859c"/>
                </a:solidFill>
                <a:latin typeface="Calibri Light"/>
              </a:rPr>
              <a:t>i</a:t>
            </a:r>
            <a:r>
              <a:rPr b="0" lang="en-GB" sz="1600" spc="-1" strike="noStrike">
                <a:solidFill>
                  <a:srgbClr val="000000"/>
                </a:solidFill>
                <a:latin typeface="Calibri Light"/>
              </a:rPr>
              <a:t> = 0; i &lt; </a:t>
            </a:r>
            <a:r>
              <a:rPr b="0" lang="en-GB" sz="1600" spc="-1" strike="noStrike">
                <a:solidFill>
                  <a:srgbClr val="31859c"/>
                </a:solidFill>
                <a:latin typeface="Calibri Light"/>
              </a:rPr>
              <a:t>nRows</a:t>
            </a:r>
            <a:r>
              <a:rPr b="0" lang="en-GB" sz="1600" spc="-1" strike="noStrike">
                <a:solidFill>
                  <a:srgbClr val="000000"/>
                </a:solidFill>
                <a:latin typeface="Calibri Light"/>
              </a:rPr>
              <a:t>; ++i)</a:t>
            </a:r>
            <a:endParaRPr b="0" lang="en-GB" sz="1600" spc="-1" strike="noStrike">
              <a:latin typeface="Arial"/>
            </a:endParaRPr>
          </a:p>
          <a:p>
            <a:pPr>
              <a:lnSpc>
                <a:spcPct val="100000"/>
              </a:lnSpc>
            </a:pPr>
            <a:r>
              <a:rPr b="0" lang="en-GB" sz="1600" spc="-1" strike="noStrike">
                <a:solidFill>
                  <a:srgbClr val="000000"/>
                </a:solidFill>
                <a:latin typeface="Calibri Light"/>
              </a:rPr>
              <a:t>{</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for (</a:t>
            </a:r>
            <a:r>
              <a:rPr b="0" lang="en-GB" sz="1600" spc="-1" strike="noStrike">
                <a:solidFill>
                  <a:srgbClr val="e46c0a"/>
                </a:solidFill>
                <a:latin typeface="Calibri Light"/>
              </a:rPr>
              <a:t>j</a:t>
            </a:r>
            <a:r>
              <a:rPr b="0" lang="en-GB" sz="1600" spc="-1" strike="noStrike">
                <a:solidFill>
                  <a:srgbClr val="000000"/>
                </a:solidFill>
                <a:latin typeface="Calibri Light"/>
              </a:rPr>
              <a:t> = 0; j &lt; </a:t>
            </a:r>
            <a:r>
              <a:rPr b="0" lang="en-GB" sz="1600" spc="-1" strike="noStrike">
                <a:solidFill>
                  <a:srgbClr val="e46c0a"/>
                </a:solidFill>
                <a:latin typeface="Calibri Light"/>
              </a:rPr>
              <a:t>nCols</a:t>
            </a:r>
            <a:r>
              <a:rPr b="0" lang="en-GB" sz="1600" spc="-1" strike="noStrike">
                <a:solidFill>
                  <a:srgbClr val="000000"/>
                </a:solidFill>
                <a:latin typeface="Calibri Light"/>
              </a:rPr>
              <a:t>; ++j)</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	</a:t>
            </a:r>
            <a:r>
              <a:rPr b="0" lang="en-GB" sz="1600" spc="-1" strike="noStrike">
                <a:solidFill>
                  <a:srgbClr val="000000"/>
                </a:solidFill>
                <a:latin typeface="Calibri Light"/>
              </a:rPr>
              <a:t>cout &lt;&lt; setw(3) &lt;&lt; </a:t>
            </a:r>
            <a:r>
              <a:rPr b="0" lang="en-GB" sz="1600" spc="-1" strike="noStrike">
                <a:solidFill>
                  <a:srgbClr val="604a7b"/>
                </a:solidFill>
                <a:latin typeface="Calibri Light"/>
              </a:rPr>
              <a:t>array2D[</a:t>
            </a:r>
            <a:r>
              <a:rPr b="1" lang="en-GB" sz="1600" spc="-1" strike="noStrike">
                <a:solidFill>
                  <a:srgbClr val="31859c"/>
                </a:solidFill>
                <a:latin typeface="Calibri Light"/>
              </a:rPr>
              <a:t>i</a:t>
            </a:r>
            <a:r>
              <a:rPr b="0" lang="en-GB" sz="1600" spc="-1" strike="noStrike">
                <a:solidFill>
                  <a:srgbClr val="000000"/>
                </a:solidFill>
                <a:latin typeface="Calibri Light"/>
              </a:rPr>
              <a:t>][</a:t>
            </a:r>
            <a:r>
              <a:rPr b="1" lang="en-GB" sz="1600" spc="-1" strike="noStrike">
                <a:solidFill>
                  <a:srgbClr val="e46c0a"/>
                </a:solidFill>
                <a:latin typeface="Calibri Light"/>
              </a:rPr>
              <a:t>j</a:t>
            </a:r>
            <a:r>
              <a:rPr b="0" lang="en-GB" sz="1600" spc="-1" strike="noStrike">
                <a:solidFill>
                  <a:srgbClr val="000000"/>
                </a:solidFill>
                <a:latin typeface="Calibri Light"/>
              </a:rPr>
              <a:t>] &lt;&lt; ' ';</a:t>
            </a:r>
            <a:endParaRPr b="0" lang="en-GB" sz="1600" spc="-1" strike="noStrike">
              <a:latin typeface="Arial"/>
            </a:endParaRPr>
          </a:p>
          <a:p>
            <a:pPr>
              <a:lnSpc>
                <a:spcPct val="100000"/>
              </a:lnSpc>
            </a:pPr>
            <a:r>
              <a:rPr b="0" lang="en-GB" sz="1600" spc="-1" strike="noStrike">
                <a:solidFill>
                  <a:srgbClr val="000000"/>
                </a:solidFill>
                <a:latin typeface="Calibri Light"/>
              </a:rPr>
              <a:t>    </a:t>
            </a:r>
            <a:r>
              <a:rPr b="0" lang="en-GB" sz="1600" spc="-1" strike="noStrike">
                <a:solidFill>
                  <a:srgbClr val="000000"/>
                </a:solidFill>
                <a:latin typeface="Calibri Light"/>
              </a:rPr>
              <a:t>cout &lt;&lt; endl;        </a:t>
            </a:r>
            <a:r>
              <a:rPr b="0" lang="en-GB" sz="1600" spc="-1" strike="noStrike">
                <a:solidFill>
                  <a:srgbClr val="808080"/>
                </a:solidFill>
                <a:latin typeface="Calibri Light"/>
              </a:rPr>
              <a:t>// start new line for each row</a:t>
            </a:r>
            <a:br/>
            <a:r>
              <a:rPr b="0" lang="en-GB" sz="1600" spc="-1" strike="noStrike">
                <a:solidFill>
                  <a:srgbClr val="000000"/>
                </a:solidFill>
                <a:latin typeface="Calibri Light"/>
              </a:rPr>
              <a:t>}</a:t>
            </a:r>
            <a:endParaRPr b="0" lang="en-GB" sz="1600" spc="-1" strike="noStrike">
              <a:latin typeface="Arial"/>
            </a:endParaRPr>
          </a:p>
        </p:txBody>
      </p:sp>
      <p:sp>
        <p:nvSpPr>
          <p:cNvPr id="692" name="CustomShape 6"/>
          <p:cNvSpPr/>
          <p:nvPr/>
        </p:nvSpPr>
        <p:spPr>
          <a:xfrm>
            <a:off x="767160" y="4982040"/>
            <a:ext cx="1589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array2D.cpp</a:t>
            </a:r>
            <a:endParaRPr b="0" lang="en-GB" sz="1800" spc="-1" strike="noStrike">
              <a:latin typeface="Arial"/>
            </a:endParaRPr>
          </a:p>
        </p:txBody>
      </p:sp>
    </p:spTree>
  </p:cSld>
  <p:timing>
    <p:tnLst>
      <p:par>
        <p:cTn id="783" dur="indefinite" restart="never" nodeType="tmRoot">
          <p:childTnLst>
            <p:seq>
              <p:cTn id="784" dur="indefinite" nodeType="mainSeq">
                <p:childTnLst>
                  <p:par>
                    <p:cTn id="785" fill="hold">
                      <p:stCondLst>
                        <p:cond delay="indefinite"/>
                      </p:stCondLst>
                      <p:childTnLst>
                        <p:par>
                          <p:cTn id="786" fill="hold">
                            <p:stCondLst>
                              <p:cond delay="0"/>
                            </p:stCondLst>
                            <p:childTnLst>
                              <p:par>
                                <p:cTn id="787" nodeType="clickEffect" fill="hold" presetClass="entr" presetID="1">
                                  <p:stCondLst>
                                    <p:cond delay="0"/>
                                  </p:stCondLst>
                                  <p:childTnLst>
                                    <p:set>
                                      <p:cBhvr>
                                        <p:cTn id="788" dur="1" fill="hold">
                                          <p:stCondLst>
                                            <p:cond delay="0"/>
                                          </p:stCondLst>
                                        </p:cTn>
                                        <p:tgtEl>
                                          <p:spTgt spid="69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2D Array as </a:t>
            </a:r>
            <a:r>
              <a:rPr b="0" lang="en-US" sz="4400" spc="-1" strike="noStrike">
                <a:solidFill>
                  <a:srgbClr val="000000"/>
                </a:solidFill>
                <a:latin typeface="Avenir Next"/>
                <a:ea typeface="Avenir Next"/>
              </a:rPr>
              <a:t>Function </a:t>
            </a:r>
            <a:r>
              <a:rPr b="0" lang="en-US" sz="4400" spc="-1" strike="noStrike">
                <a:solidFill>
                  <a:srgbClr val="000000"/>
                </a:solidFill>
                <a:latin typeface="Avenir Next"/>
                <a:ea typeface="Avenir Next"/>
              </a:rPr>
              <a:t>Parameter</a:t>
            </a:r>
            <a:endParaRPr b="0" lang="en-US" sz="4400" spc="-1" strike="noStrike">
              <a:solidFill>
                <a:srgbClr val="000000"/>
              </a:solidFill>
              <a:latin typeface="Calibri Light"/>
            </a:endParaRPr>
          </a:p>
        </p:txBody>
      </p:sp>
      <p:sp>
        <p:nvSpPr>
          <p:cNvPr id="694" name="TextShape 2"/>
          <p:cNvSpPr txBox="1"/>
          <p:nvPr/>
        </p:nvSpPr>
        <p:spPr>
          <a:xfrm>
            <a:off x="457200" y="1600200"/>
            <a:ext cx="8229240" cy="37645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Recall that for using a 1D array as parameter:</a:t>
            </a:r>
            <a:endParaRPr b="0" lang="en-US" sz="2800" spc="-1" strike="noStrike">
              <a:solidFill>
                <a:srgbClr val="000000"/>
              </a:solidFill>
              <a:latin typeface="Calibri Light"/>
            </a:endParaRPr>
          </a:p>
          <a:p>
            <a:pPr>
              <a:lnSpc>
                <a:spcPct val="100000"/>
              </a:lnSpc>
              <a:spcBef>
                <a:spcPts val="479"/>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479"/>
              </a:spcBef>
            </a:pPr>
            <a:endParaRPr b="0" lang="en-US" sz="28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When a 2D array parameter is used in a function header or function declaration, the </a:t>
            </a:r>
            <a:r>
              <a:rPr b="0" lang="en-US" sz="2400" spc="-1" strike="noStrike">
                <a:solidFill>
                  <a:srgbClr val="e46c0a"/>
                </a:solidFill>
                <a:latin typeface="Calibri Light"/>
                <a:ea typeface="Calibri Light"/>
              </a:rPr>
              <a:t>size of the first dimension is not given</a:t>
            </a:r>
            <a:r>
              <a:rPr b="0" lang="en-US" sz="2400" spc="-1" strike="noStrike">
                <a:solidFill>
                  <a:srgbClr val="000000"/>
                </a:solidFill>
                <a:latin typeface="Calibri Light"/>
                <a:ea typeface="Calibri Light"/>
              </a:rPr>
              <a:t>, but the remaining dimension size must be given in square brackets.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Now for using a 2D array as parameter:</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695" name="TextShape 3"/>
          <p:cNvSpPr txBox="1"/>
          <p:nvPr/>
        </p:nvSpPr>
        <p:spPr>
          <a:xfrm>
            <a:off x="6553080" y="6356520"/>
            <a:ext cx="2133360" cy="364680"/>
          </a:xfrm>
          <a:prstGeom prst="rect">
            <a:avLst/>
          </a:prstGeom>
          <a:noFill/>
          <a:ln>
            <a:noFill/>
          </a:ln>
        </p:spPr>
        <p:txBody>
          <a:bodyPr anchor="ctr"/>
          <a:p>
            <a:pPr algn="r">
              <a:lnSpc>
                <a:spcPct val="100000"/>
              </a:lnSpc>
            </a:pPr>
            <a:fld id="{D5903721-802C-4895-97E9-37EC34F8A08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696" name="CustomShape 4"/>
          <p:cNvSpPr/>
          <p:nvPr/>
        </p:nvSpPr>
        <p:spPr>
          <a:xfrm>
            <a:off x="1184400" y="2058120"/>
            <a:ext cx="7117560" cy="708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print_1D_array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000000"/>
                </a:solidFill>
                <a:latin typeface="Consolas"/>
                <a:ea typeface="Consolas"/>
              </a:rPr>
              <a:t>, int sizeOfArray );</a:t>
            </a:r>
            <a:endParaRPr b="0" lang="en-GB" sz="1800" spc="-1" strike="noStrike">
              <a:latin typeface="Arial"/>
            </a:endParaRPr>
          </a:p>
        </p:txBody>
      </p:sp>
      <p:sp>
        <p:nvSpPr>
          <p:cNvPr id="697" name="CustomShape 5"/>
          <p:cNvSpPr/>
          <p:nvPr/>
        </p:nvSpPr>
        <p:spPr>
          <a:xfrm rot="5400000">
            <a:off x="4713480" y="2013120"/>
            <a:ext cx="312840" cy="1447560"/>
          </a:xfrm>
          <a:prstGeom prst="rightBrace">
            <a:avLst>
              <a:gd name="adj1" fmla="val 35194"/>
              <a:gd name="adj2" fmla="val 50293"/>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698" name="CustomShape 6"/>
          <p:cNvSpPr/>
          <p:nvPr/>
        </p:nvSpPr>
        <p:spPr>
          <a:xfrm>
            <a:off x="4236840" y="2849760"/>
            <a:ext cx="3288600" cy="57636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a:t>
            </a:r>
            <a:endParaRPr b="0" lang="en-GB" sz="1600" spc="-1" strike="noStrike">
              <a:latin typeface="Arial"/>
            </a:endParaRPr>
          </a:p>
        </p:txBody>
      </p:sp>
      <p:sp>
        <p:nvSpPr>
          <p:cNvPr id="699" name="CustomShape 7"/>
          <p:cNvSpPr/>
          <p:nvPr/>
        </p:nvSpPr>
        <p:spPr>
          <a:xfrm>
            <a:off x="1184400" y="5365080"/>
            <a:ext cx="7084440" cy="7088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void print_2D_array ( </a:t>
            </a:r>
            <a:r>
              <a:rPr b="0"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array </a:t>
            </a:r>
            <a:r>
              <a:rPr b="0" lang="en-GB" sz="1800" spc="-1" strike="noStrike">
                <a:solidFill>
                  <a:srgbClr val="e46c0a"/>
                </a:solidFill>
                <a:latin typeface="Consolas"/>
                <a:ea typeface="Consolas"/>
              </a:rPr>
              <a:t>[]</a:t>
            </a:r>
            <a:r>
              <a:rPr b="0" lang="en-GB" sz="1800" spc="-1" strike="noStrike">
                <a:solidFill>
                  <a:srgbClr val="31859c"/>
                </a:solidFill>
                <a:latin typeface="Consolas"/>
                <a:ea typeface="Consolas"/>
              </a:rPr>
              <a:t>[5]</a:t>
            </a:r>
            <a:r>
              <a:rPr b="0" lang="en-GB" sz="1800" spc="-1" strike="noStrike">
                <a:solidFill>
                  <a:srgbClr val="000000"/>
                </a:solidFill>
                <a:latin typeface="Consolas"/>
                <a:ea typeface="Consolas"/>
              </a:rPr>
              <a:t>, int numRows);</a:t>
            </a:r>
            <a:endParaRPr b="0" lang="en-GB" sz="1800" spc="-1" strike="noStrike">
              <a:latin typeface="Arial"/>
            </a:endParaRPr>
          </a:p>
        </p:txBody>
      </p:sp>
      <p:sp>
        <p:nvSpPr>
          <p:cNvPr id="700" name="CustomShape 8"/>
          <p:cNvSpPr/>
          <p:nvPr/>
        </p:nvSpPr>
        <p:spPr>
          <a:xfrm rot="5400000">
            <a:off x="4992840" y="5129640"/>
            <a:ext cx="312840" cy="1796760"/>
          </a:xfrm>
          <a:prstGeom prst="rightBrace">
            <a:avLst>
              <a:gd name="adj1" fmla="val 35194"/>
              <a:gd name="adj2" fmla="val 50293"/>
            </a:avLst>
          </a:prstGeom>
          <a:noFill/>
          <a:ln>
            <a:round/>
          </a:ln>
          <a:effectLst>
            <a:outerShdw blurRad="40000" dir="5400000" dist="20000" rotWithShape="0">
              <a:srgbClr val="000000">
                <a:alpha val="38000"/>
              </a:srgbClr>
            </a:outerShdw>
          </a:effectLst>
        </p:spPr>
        <p:style>
          <a:lnRef idx="2">
            <a:schemeClr val="accent4"/>
          </a:lnRef>
          <a:fillRef idx="0">
            <a:schemeClr val="accent4"/>
          </a:fillRef>
          <a:effectRef idx="1">
            <a:schemeClr val="accent4"/>
          </a:effectRef>
          <a:fontRef idx="minor"/>
        </p:style>
      </p:sp>
      <p:sp>
        <p:nvSpPr>
          <p:cNvPr id="701" name="CustomShape 9"/>
          <p:cNvSpPr/>
          <p:nvPr/>
        </p:nvSpPr>
        <p:spPr>
          <a:xfrm>
            <a:off x="4250160" y="6202080"/>
            <a:ext cx="3439440" cy="576360"/>
          </a:xfrm>
          <a:prstGeom prst="rect">
            <a:avLst/>
          </a:prstGeom>
          <a:ln>
            <a:round/>
          </a:ln>
        </p:spPr>
        <p:style>
          <a:lnRef idx="2">
            <a:schemeClr val="accent3"/>
          </a:lnRef>
          <a:fillRef idx="1">
            <a:schemeClr val="lt1"/>
          </a:fillRef>
          <a:effectRef idx="0">
            <a:schemeClr val="accent3"/>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indicate that this is an array of </a:t>
            </a:r>
            <a:r>
              <a:rPr b="1" lang="en-GB" sz="1600" spc="-1" strike="noStrike">
                <a:solidFill>
                  <a:srgbClr val="31859c"/>
                </a:solidFill>
                <a:latin typeface="Consolas"/>
                <a:ea typeface="Consolas"/>
              </a:rPr>
              <a:t>int[5]</a:t>
            </a:r>
            <a:endParaRPr b="0" lang="en-GB" sz="1600" spc="-1" strike="noStrike">
              <a:latin typeface="Arial"/>
            </a:endParaRPr>
          </a:p>
        </p:txBody>
      </p:sp>
    </p:spTree>
  </p:cSld>
  <p:timing>
    <p:tnLst>
      <p:par>
        <p:cTn id="789" dur="indefinite" restart="never" nodeType="tmRoot">
          <p:childTnLst>
            <p:seq>
              <p:cTn id="790" dur="indefinite" nodeType="mainSeq">
                <p:childTnLst>
                  <p:par>
                    <p:cTn id="791" fill="hold">
                      <p:stCondLst>
                        <p:cond delay="indefinite"/>
                      </p:stCondLst>
                      <p:childTnLst>
                        <p:par>
                          <p:cTn id="792" fill="hold">
                            <p:stCondLst>
                              <p:cond delay="0"/>
                            </p:stCondLst>
                            <p:childTnLst>
                              <p:par>
                                <p:cTn id="793" nodeType="clickEffect" fill="hold" presetClass="entr" presetID="1">
                                  <p:stCondLst>
                                    <p:cond delay="0"/>
                                  </p:stCondLst>
                                  <p:childTnLst>
                                    <p:set>
                                      <p:cBhvr>
                                        <p:cTn id="794"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par>
                    <p:cTn id="795" fill="hold">
                      <p:stCondLst>
                        <p:cond delay="indefinite"/>
                      </p:stCondLst>
                      <p:childTnLst>
                        <p:par>
                          <p:cTn id="796" fill="hold">
                            <p:stCondLst>
                              <p:cond delay="0"/>
                            </p:stCondLst>
                            <p:childTnLst>
                              <p:par>
                                <p:cTn id="797" nodeType="clickEffect" fill="hold" presetClass="entr" presetID="1">
                                  <p:stCondLst>
                                    <p:cond delay="0"/>
                                  </p:stCondLst>
                                  <p:childTnLst>
                                    <p:set>
                                      <p:cBhvr>
                                        <p:cTn id="798" dur="1" fill="hold">
                                          <p:stCondLst>
                                            <p:cond delay="0"/>
                                          </p:stCondLst>
                                        </p:cTn>
                                        <p:tgtEl>
                                          <p:spTgt spid="694">
                                            <p:txEl>
                                              <p:pRg st="5" end="5"/>
                                            </p:txEl>
                                          </p:spTgt>
                                        </p:tgtEl>
                                        <p:attrNameLst>
                                          <p:attrName>style.visibility</p:attrName>
                                        </p:attrNameLst>
                                      </p:cBhvr>
                                      <p:to>
                                        <p:strVal val="visible"/>
                                      </p:to>
                                    </p:set>
                                  </p:childTnLst>
                                </p:cTn>
                              </p:par>
                              <p:par>
                                <p:cTn id="799" nodeType="withEffect" fill="hold" presetClass="entr" presetID="1">
                                  <p:stCondLst>
                                    <p:cond delay="0"/>
                                  </p:stCondLst>
                                  <p:childTnLst>
                                    <p:set>
                                      <p:cBhvr>
                                        <p:cTn id="800" dur="1" fill="hold">
                                          <p:stCondLst>
                                            <p:cond delay="0"/>
                                          </p:stCondLst>
                                        </p:cTn>
                                        <p:tgtEl>
                                          <p:spTgt spid="700"/>
                                        </p:tgtEl>
                                        <p:attrNameLst>
                                          <p:attrName>style.visibility</p:attrName>
                                        </p:attrNameLst>
                                      </p:cBhvr>
                                      <p:to>
                                        <p:strVal val="visible"/>
                                      </p:to>
                                    </p:set>
                                  </p:childTnLst>
                                </p:cTn>
                              </p:par>
                              <p:par>
                                <p:cTn id="801" nodeType="withEffect" fill="hold" presetClass="entr" presetID="1">
                                  <p:stCondLst>
                                    <p:cond delay="0"/>
                                  </p:stCondLst>
                                  <p:childTnLst>
                                    <p:set>
                                      <p:cBhvr>
                                        <p:cTn id="802" dur="1" fill="hold">
                                          <p:stCondLst>
                                            <p:cond delay="0"/>
                                          </p:stCondLst>
                                        </p:cTn>
                                        <p:tgtEl>
                                          <p:spTgt spid="701"/>
                                        </p:tgtEl>
                                        <p:attrNameLst>
                                          <p:attrName>style.visibility</p:attrName>
                                        </p:attrNameLst>
                                      </p:cBhvr>
                                      <p:to>
                                        <p:strVal val="visible"/>
                                      </p:to>
                                    </p:set>
                                  </p:childTnLst>
                                </p:cTn>
                              </p:par>
                              <p:par>
                                <p:cTn id="803" nodeType="withEffect" fill="hold" presetClass="entr" presetID="1">
                                  <p:stCondLst>
                                    <p:cond delay="0"/>
                                  </p:stCondLst>
                                  <p:childTnLst>
                                    <p:set>
                                      <p:cBhvr>
                                        <p:cTn id="804"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How to Use </a:t>
            </a:r>
            <a:r>
              <a:rPr b="0" lang="en-US" sz="4400" spc="-1" strike="noStrike">
                <a:solidFill>
                  <a:srgbClr val="000000"/>
                </a:solidFill>
                <a:latin typeface="Avenir Next"/>
                <a:ea typeface="Avenir Next"/>
              </a:rPr>
              <a:t>this Guidance </a:t>
            </a:r>
            <a:r>
              <a:rPr b="0" lang="en-US" sz="4400" spc="-1" strike="noStrike">
                <a:solidFill>
                  <a:srgbClr val="000000"/>
                </a:solidFill>
                <a:latin typeface="Avenir Next"/>
                <a:ea typeface="Avenir Next"/>
              </a:rPr>
              <a:t>Notes</a:t>
            </a:r>
            <a:endParaRPr b="0" lang="en-US" sz="4400" spc="-1" strike="noStrike">
              <a:solidFill>
                <a:srgbClr val="000000"/>
              </a:solidFill>
              <a:latin typeface="Calibri Light"/>
            </a:endParaRPr>
          </a:p>
        </p:txBody>
      </p:sp>
      <p:sp>
        <p:nvSpPr>
          <p:cNvPr id="185" name="TextShape 2"/>
          <p:cNvSpPr txBox="1"/>
          <p:nvPr/>
        </p:nvSpPr>
        <p:spPr>
          <a:xfrm>
            <a:off x="457200" y="1600200"/>
            <a:ext cx="8229240" cy="4982760"/>
          </a:xfrm>
          <a:prstGeom prst="rect">
            <a:avLst/>
          </a:prstGeom>
          <a:noFill/>
          <a:ln>
            <a:noFill/>
          </a:ln>
        </p:spPr>
        <p:txBody>
          <a:bodyPr>
            <a:normAutofit/>
          </a:bodyPr>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The corresponding textbook chapters that we expect you to read will also be given.  The textbook may contain more details and information than we have here in this notes, and these extra textbook materials are considered references only.</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We suggest you to copy the code segments in this notes to the coding environment and try run the program yourself.  </a:t>
            </a:r>
            <a:endParaRPr b="0" lang="en-US" sz="2400" spc="-1" strike="noStrike">
              <a:solidFill>
                <a:srgbClr val="000000"/>
              </a:solidFill>
              <a:latin typeface="Calibri Light"/>
            </a:endParaRPr>
          </a:p>
          <a:p>
            <a:pPr marL="343080" indent="-342720">
              <a:lnSpc>
                <a:spcPct val="100000"/>
              </a:lnSpc>
              <a:spcBef>
                <a:spcPts val="901"/>
              </a:spcBef>
              <a:buClr>
                <a:srgbClr val="000000"/>
              </a:buClr>
              <a:buFont typeface="Arial"/>
              <a:buChar char="•"/>
            </a:pPr>
            <a:r>
              <a:rPr b="0" lang="en-US" sz="2400" spc="-1" strike="noStrike">
                <a:solidFill>
                  <a:srgbClr val="000000"/>
                </a:solidFill>
                <a:latin typeface="Calibri Light"/>
                <a:ea typeface="Calibri Light"/>
              </a:rPr>
              <a:t>Also, try make change to the code, then observe the output and deduce the behavior of the code.  This way of playing around with the code can help give you a better understanding of the programming language.</a:t>
            </a:r>
            <a:endParaRPr b="0" lang="en-US" sz="2400" spc="-1" strike="noStrike">
              <a:solidFill>
                <a:srgbClr val="000000"/>
              </a:solidFill>
              <a:latin typeface="Calibri Light"/>
            </a:endParaRPr>
          </a:p>
        </p:txBody>
      </p:sp>
      <p:sp>
        <p:nvSpPr>
          <p:cNvPr id="186" name="TextShape 3"/>
          <p:cNvSpPr txBox="1"/>
          <p:nvPr/>
        </p:nvSpPr>
        <p:spPr>
          <a:xfrm>
            <a:off x="6553080" y="6356520"/>
            <a:ext cx="2133360" cy="364680"/>
          </a:xfrm>
          <a:prstGeom prst="rect">
            <a:avLst/>
          </a:prstGeom>
          <a:noFill/>
          <a:ln>
            <a:noFill/>
          </a:ln>
        </p:spPr>
        <p:txBody>
          <a:bodyPr anchor="ctr"/>
          <a:p>
            <a:pPr algn="r">
              <a:lnSpc>
                <a:spcPct val="100000"/>
              </a:lnSpc>
            </a:pPr>
            <a:fld id="{94FA505E-EAF0-4EDD-A36F-844CF230B46E}"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TextShape 1"/>
          <p:cNvSpPr txBox="1"/>
          <p:nvPr/>
        </p:nvSpPr>
        <p:spPr>
          <a:xfrm>
            <a:off x="486720" y="259920"/>
            <a:ext cx="2607840" cy="2503800"/>
          </a:xfrm>
          <a:prstGeom prst="rect">
            <a:avLst/>
          </a:prstGeom>
          <a:noFill/>
          <a:ln>
            <a:noFill/>
          </a:ln>
        </p:spPr>
        <p:txBody>
          <a:bodyPr anchor="ctr">
            <a:normAutofit/>
          </a:bodyPr>
          <a:p>
            <a:pPr>
              <a:lnSpc>
                <a:spcPct val="100000"/>
              </a:lnSpc>
            </a:pPr>
            <a:r>
              <a:rPr b="0" lang="en-US" sz="3600" spc="-1" strike="noStrike">
                <a:solidFill>
                  <a:srgbClr val="000000"/>
                </a:solidFill>
                <a:latin typeface="Avenir Next"/>
                <a:ea typeface="Avenir Next"/>
              </a:rPr>
              <a:t>2D Array as </a:t>
            </a:r>
            <a:r>
              <a:rPr b="0" lang="en-US" sz="3600" spc="-1" strike="noStrike">
                <a:solidFill>
                  <a:srgbClr val="000000"/>
                </a:solidFill>
                <a:latin typeface="Avenir Next"/>
                <a:ea typeface="Avenir Next"/>
              </a:rPr>
              <a:t>Function </a:t>
            </a:r>
            <a:r>
              <a:rPr b="0" lang="en-US" sz="3600" spc="-1" strike="noStrike">
                <a:solidFill>
                  <a:srgbClr val="000000"/>
                </a:solidFill>
                <a:latin typeface="Avenir Next"/>
                <a:ea typeface="Avenir Next"/>
              </a:rPr>
              <a:t>Parameter</a:t>
            </a:r>
            <a:endParaRPr b="0" lang="en-US" sz="3600" spc="-1" strike="noStrike">
              <a:solidFill>
                <a:srgbClr val="000000"/>
              </a:solidFill>
              <a:latin typeface="Calibri Light"/>
            </a:endParaRPr>
          </a:p>
        </p:txBody>
      </p:sp>
      <p:sp>
        <p:nvSpPr>
          <p:cNvPr id="703" name="TextShape 2"/>
          <p:cNvSpPr txBox="1"/>
          <p:nvPr/>
        </p:nvSpPr>
        <p:spPr>
          <a:xfrm>
            <a:off x="6553080" y="6356520"/>
            <a:ext cx="2133360" cy="364680"/>
          </a:xfrm>
          <a:prstGeom prst="rect">
            <a:avLst/>
          </a:prstGeom>
          <a:noFill/>
          <a:ln>
            <a:noFill/>
          </a:ln>
        </p:spPr>
        <p:txBody>
          <a:bodyPr anchor="ctr"/>
          <a:p>
            <a:pPr algn="r">
              <a:lnSpc>
                <a:spcPct val="100000"/>
              </a:lnSpc>
            </a:pPr>
            <a:fld id="{2A5D2759-553C-4597-8ACE-757F4B9E7DA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04" name="CustomShape 3"/>
          <p:cNvSpPr/>
          <p:nvPr/>
        </p:nvSpPr>
        <p:spPr>
          <a:xfrm>
            <a:off x="3582000" y="0"/>
            <a:ext cx="5561640" cy="43207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int main()</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nRows = 3;</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const int nCols = 5;</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array2D[nRows][nCols];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int i,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assign initial values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 = 0; i &lt; nRows;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(j = 0; j &lt; nCols;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array2D[i][j] = nCols*i + j;</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000000"/>
                </a:solidFill>
                <a:latin typeface="Consolas"/>
                <a:ea typeface="Consolas"/>
              </a:rPr>
              <a:t>print_2d_array( </a:t>
            </a:r>
            <a:r>
              <a:rPr b="1" lang="en-GB" sz="1600" spc="-1" strike="noStrike">
                <a:solidFill>
                  <a:srgbClr val="31859c"/>
                </a:solidFill>
                <a:latin typeface="Consolas"/>
                <a:ea typeface="Consolas"/>
              </a:rPr>
              <a:t>array2D</a:t>
            </a:r>
            <a:r>
              <a:rPr b="1" lang="en-GB" sz="1600" spc="-1" strike="noStrike">
                <a:solidFill>
                  <a:srgbClr val="000000"/>
                </a:solidFill>
                <a:latin typeface="Consolas"/>
                <a:ea typeface="Consolas"/>
              </a:rPr>
              <a:t>, </a:t>
            </a:r>
            <a:r>
              <a:rPr b="1" lang="en-GB" sz="1600" spc="-1" strike="noStrike">
                <a:solidFill>
                  <a:srgbClr val="31859c"/>
                </a:solidFill>
                <a:latin typeface="Consolas"/>
                <a:ea typeface="Consolas"/>
              </a:rPr>
              <a:t>nRows</a:t>
            </a:r>
            <a:r>
              <a:rPr b="1" lang="en-GB" sz="1600" spc="-1" strike="noStrike">
                <a:solidFill>
                  <a:srgbClr val="000000"/>
                </a:solidFill>
                <a:latin typeface="Consolas"/>
                <a:ea typeface="Consolas"/>
              </a:rPr>
              <a:t>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705" name="CustomShape 4"/>
          <p:cNvSpPr/>
          <p:nvPr/>
        </p:nvSpPr>
        <p:spPr>
          <a:xfrm>
            <a:off x="0" y="4321080"/>
            <a:ext cx="6909480" cy="25365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void </a:t>
            </a:r>
            <a:r>
              <a:rPr b="1" lang="en-GB" sz="1600" spc="-1" strike="noStrike">
                <a:solidFill>
                  <a:srgbClr val="000000"/>
                </a:solidFill>
                <a:latin typeface="Consolas"/>
                <a:ea typeface="Consolas"/>
              </a:rPr>
              <a:t>print_2d_array</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const int </a:t>
            </a:r>
            <a:r>
              <a:rPr b="1" lang="en-GB" sz="1600" spc="-1" strike="noStrike">
                <a:solidFill>
                  <a:srgbClr val="31859c"/>
                </a:solidFill>
                <a:latin typeface="Consolas"/>
                <a:ea typeface="Consolas"/>
              </a:rPr>
              <a:t>a</a:t>
            </a:r>
            <a:r>
              <a:rPr b="1" lang="en-GB" sz="1600" spc="-1" strike="noStrike">
                <a:solidFill>
                  <a:srgbClr val="e46c0a"/>
                </a:solidFill>
                <a:latin typeface="Consolas"/>
                <a:ea typeface="Consolas"/>
              </a:rPr>
              <a:t>[][5]</a:t>
            </a:r>
            <a:r>
              <a:rPr b="0" lang="en-GB" sz="1600" spc="-1" strike="noStrike">
                <a:solidFill>
                  <a:srgbClr val="000000"/>
                </a:solidFill>
                <a:latin typeface="Consolas"/>
                <a:ea typeface="Consolas"/>
              </a:rPr>
              <a:t>, </a:t>
            </a:r>
            <a:r>
              <a:rPr b="1" lang="en-GB" sz="1600" spc="-1" strike="noStrike">
                <a:solidFill>
                  <a:srgbClr val="e46c0a"/>
                </a:solidFill>
                <a:latin typeface="Consolas"/>
                <a:ea typeface="Consolas"/>
              </a:rPr>
              <a:t>int </a:t>
            </a:r>
            <a:r>
              <a:rPr b="1" lang="en-GB" sz="1600" spc="-1" strike="noStrike">
                <a:solidFill>
                  <a:srgbClr val="31859c"/>
                </a:solidFill>
                <a:latin typeface="Consolas"/>
                <a:ea typeface="Consolas"/>
              </a:rPr>
              <a:t>numRows</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808080"/>
                </a:solidFill>
                <a:latin typeface="Consolas"/>
                <a:ea typeface="Consolas"/>
              </a:rPr>
              <a:t>// print out array contents</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i = 0; i &lt; numRows; ++i)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for (int j = 0; j &lt; 5; ++j)</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setw(3) &lt;&lt; a[i][j] &lt;&lt; '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endl;        </a:t>
            </a:r>
            <a:r>
              <a:rPr b="0" lang="en-GB" sz="1600" spc="-1" strike="noStrike">
                <a:solidFill>
                  <a:srgbClr val="808080"/>
                </a:solidFill>
                <a:latin typeface="Consolas"/>
                <a:ea typeface="Consolas"/>
              </a:rPr>
              <a:t>// start new line for each row</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a:t>
            </a:r>
            <a:endParaRPr b="0" lang="en-GB" sz="1600" spc="-1" strike="noStrike">
              <a:latin typeface="Arial"/>
            </a:endParaRPr>
          </a:p>
          <a:p>
            <a:pPr>
              <a:lnSpc>
                <a:spcPct val="100000"/>
              </a:lnSpc>
            </a:pPr>
            <a:r>
              <a:rPr b="0" lang="en-GB" sz="1600" spc="-1" strike="noStrike">
                <a:solidFill>
                  <a:srgbClr val="000000"/>
                </a:solidFill>
                <a:latin typeface="Consolas"/>
                <a:ea typeface="Consolas"/>
              </a:rPr>
              <a:t>}</a:t>
            </a:r>
            <a:endParaRPr b="0" lang="en-GB" sz="1600" spc="-1" strike="noStrike">
              <a:latin typeface="Arial"/>
            </a:endParaRPr>
          </a:p>
        </p:txBody>
      </p:sp>
      <p:sp>
        <p:nvSpPr>
          <p:cNvPr id="706" name="CustomShape 5"/>
          <p:cNvSpPr/>
          <p:nvPr/>
        </p:nvSpPr>
        <p:spPr>
          <a:xfrm>
            <a:off x="7018920" y="4321080"/>
            <a:ext cx="2198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a:ea typeface="Avenir Next"/>
              </a:rPr>
              <a:t>array2D_func.cpp</a:t>
            </a:r>
            <a:endParaRPr b="0" lang="en-GB" sz="1800" spc="-1" strike="noStrike">
              <a:latin typeface="Arial"/>
            </a:endParaRPr>
          </a:p>
        </p:txBody>
      </p:sp>
    </p:spTree>
  </p:cSld>
  <p:timing>
    <p:tnLst>
      <p:par>
        <p:cTn id="805" dur="indefinite" restart="never" nodeType="tmRoot">
          <p:childTnLst>
            <p:seq>
              <p:cTn id="806"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Multi-</a:t>
            </a:r>
            <a:r>
              <a:rPr b="0" lang="en-US" sz="4400" spc="-1" strike="noStrike">
                <a:solidFill>
                  <a:srgbClr val="000000"/>
                </a:solidFill>
                <a:latin typeface="Avenir Next"/>
                <a:ea typeface="Avenir Next"/>
              </a:rPr>
              <a:t>Dimensional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708" name="TextShape 2"/>
          <p:cNvSpPr txBox="1"/>
          <p:nvPr/>
        </p:nvSpPr>
        <p:spPr>
          <a:xfrm>
            <a:off x="457200" y="1600200"/>
            <a:ext cx="8229240" cy="34261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Arrays with two or more dimensions are known as </a:t>
            </a:r>
            <a:r>
              <a:rPr b="0" lang="en-US" sz="2800" spc="-1" strike="noStrike">
                <a:solidFill>
                  <a:srgbClr val="e46c0a"/>
                </a:solidFill>
                <a:latin typeface="Calibri Light"/>
                <a:ea typeface="Calibri Light"/>
              </a:rPr>
              <a:t>multi-dimensional arrays</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 multi-dimensional array is </a:t>
            </a:r>
            <a:r>
              <a:rPr b="1" lang="en-US" sz="2800" spc="-1" strike="noStrike">
                <a:solidFill>
                  <a:srgbClr val="e46c0a"/>
                </a:solidFill>
                <a:latin typeface="Calibri Light"/>
                <a:ea typeface="Calibri Light"/>
              </a:rPr>
              <a:t>an array of arrays</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All array elements are stored consecutively in memory, regardless of the number of dimensions.</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a:t>
            </a:r>
            <a:r>
              <a:rPr b="1" lang="en-US" sz="2400" spc="-1" strike="noStrike">
                <a:solidFill>
                  <a:srgbClr val="31859c"/>
                </a:solidFill>
                <a:latin typeface="Consolas"/>
                <a:ea typeface="Consolas"/>
              </a:rPr>
              <a:t>int b[2][3]</a:t>
            </a:r>
            <a:r>
              <a:rPr b="1" lang="en-US" sz="2400" spc="-1" strike="noStrike">
                <a:solidFill>
                  <a:srgbClr val="31859c"/>
                </a:solidFill>
                <a:latin typeface="Calibri Light"/>
                <a:ea typeface="Calibri Light"/>
              </a:rPr>
              <a:t>  </a:t>
            </a:r>
            <a:r>
              <a:rPr b="0" lang="en-US" sz="2400" spc="-1" strike="noStrike">
                <a:solidFill>
                  <a:srgbClr val="000000"/>
                </a:solidFill>
                <a:latin typeface="Calibri Light"/>
                <a:ea typeface="Calibri Light"/>
              </a:rPr>
              <a:t>is a 1D array of size 2, with each element being a 1D integer array of size 3.</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p:txBody>
      </p:sp>
      <p:sp>
        <p:nvSpPr>
          <p:cNvPr id="709" name="TextShape 3"/>
          <p:cNvSpPr txBox="1"/>
          <p:nvPr/>
        </p:nvSpPr>
        <p:spPr>
          <a:xfrm>
            <a:off x="6553080" y="6356520"/>
            <a:ext cx="2133360" cy="364680"/>
          </a:xfrm>
          <a:prstGeom prst="rect">
            <a:avLst/>
          </a:prstGeom>
          <a:noFill/>
          <a:ln>
            <a:noFill/>
          </a:ln>
        </p:spPr>
        <p:txBody>
          <a:bodyPr anchor="ctr"/>
          <a:p>
            <a:pPr algn="r">
              <a:lnSpc>
                <a:spcPct val="100000"/>
              </a:lnSpc>
            </a:pPr>
            <a:fld id="{6EE51B26-93AF-44A0-8B00-206065FAD6F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10" name="CustomShape 4"/>
          <p:cNvSpPr/>
          <p:nvPr/>
        </p:nvSpPr>
        <p:spPr>
          <a:xfrm>
            <a:off x="5339160" y="2036880"/>
            <a:ext cx="3180600" cy="6202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en-GB" sz="1800" spc="-1" strike="noStrike">
                <a:solidFill>
                  <a:srgbClr val="000000"/>
                </a:solidFill>
                <a:latin typeface="Consolas"/>
                <a:ea typeface="Consolas"/>
              </a:rPr>
              <a:t>int score_3D [5][4][3];</a:t>
            </a:r>
            <a:endParaRPr b="0" lang="en-GB" sz="1800" spc="-1" strike="noStrike">
              <a:latin typeface="Arial"/>
            </a:endParaRPr>
          </a:p>
        </p:txBody>
      </p:sp>
      <p:sp>
        <p:nvSpPr>
          <p:cNvPr id="711" name="CustomShape 5"/>
          <p:cNvSpPr/>
          <p:nvPr/>
        </p:nvSpPr>
        <p:spPr>
          <a:xfrm>
            <a:off x="4789080" y="2154600"/>
            <a:ext cx="610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Avenir Next Condensed"/>
                <a:ea typeface="Avenir Next Condensed"/>
              </a:rPr>
              <a:t>e.g.</a:t>
            </a:r>
            <a:endParaRPr b="0" lang="en-GB" sz="1800" spc="-1" strike="noStrike">
              <a:latin typeface="Arial"/>
            </a:endParaRPr>
          </a:p>
        </p:txBody>
      </p:sp>
      <p:graphicFrame>
        <p:nvGraphicFramePr>
          <p:cNvPr id="712" name="Table 6"/>
          <p:cNvGraphicFramePr/>
          <p:nvPr/>
        </p:nvGraphicFramePr>
        <p:xfrm>
          <a:off x="3589200" y="5026680"/>
          <a:ext cx="856440" cy="1652400"/>
        </p:xfrm>
        <a:graphic>
          <a:graphicData uri="http://schemas.openxmlformats.org/drawingml/2006/table">
            <a:tbl>
              <a:tblPr/>
              <a:tblGrid>
                <a:gridCol w="856800"/>
              </a:tblGrid>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r h="4575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7e4bd"/>
                    </a:solidFill>
                  </a:tcPr>
                </a:tc>
              </a:tr>
            </a:tbl>
          </a:graphicData>
        </a:graphic>
      </p:graphicFrame>
      <p:sp>
        <p:nvSpPr>
          <p:cNvPr id="713" name="CustomShape 7"/>
          <p:cNvSpPr/>
          <p:nvPr/>
        </p:nvSpPr>
        <p:spPr>
          <a:xfrm>
            <a:off x="2727000" y="5954400"/>
            <a:ext cx="9248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memory</a:t>
            </a:r>
            <a:endParaRPr b="0" lang="en-GB" sz="1400" spc="-1" strike="noStrike">
              <a:latin typeface="Arial"/>
            </a:endParaRPr>
          </a:p>
        </p:txBody>
      </p:sp>
      <p:sp>
        <p:nvSpPr>
          <p:cNvPr id="714" name="CustomShape 8"/>
          <p:cNvSpPr/>
          <p:nvPr/>
        </p:nvSpPr>
        <p:spPr>
          <a:xfrm>
            <a:off x="4498920" y="5117040"/>
            <a:ext cx="173880" cy="70884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15" name="CustomShape 9"/>
          <p:cNvSpPr/>
          <p:nvPr/>
        </p:nvSpPr>
        <p:spPr>
          <a:xfrm>
            <a:off x="4498920" y="5910120"/>
            <a:ext cx="173880" cy="708840"/>
          </a:xfrm>
          <a:prstGeom prst="rightBrace">
            <a:avLst>
              <a:gd name="adj1" fmla="val 8333"/>
              <a:gd name="adj2" fmla="val 50000"/>
            </a:avLst>
          </a:prstGeom>
          <a:noFill/>
          <a:ln>
            <a:roun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716" name="CustomShape 10"/>
          <p:cNvSpPr/>
          <p:nvPr/>
        </p:nvSpPr>
        <p:spPr>
          <a:xfrm>
            <a:off x="4660920" y="533052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b[0]</a:t>
            </a:r>
            <a:endParaRPr b="0" lang="en-GB" sz="1400" spc="-1" strike="noStrike">
              <a:latin typeface="Arial"/>
            </a:endParaRPr>
          </a:p>
        </p:txBody>
      </p:sp>
      <p:sp>
        <p:nvSpPr>
          <p:cNvPr id="717" name="CustomShape 11"/>
          <p:cNvSpPr/>
          <p:nvPr/>
        </p:nvSpPr>
        <p:spPr>
          <a:xfrm>
            <a:off x="4660920" y="6108480"/>
            <a:ext cx="6062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b[1]</a:t>
            </a:r>
            <a:endParaRPr b="0" lang="en-GB" sz="1400" spc="-1" strike="noStrike">
              <a:latin typeface="Arial"/>
            </a:endParaRPr>
          </a:p>
        </p:txBody>
      </p:sp>
      <p:sp>
        <p:nvSpPr>
          <p:cNvPr id="718" name="CustomShape 12"/>
          <p:cNvSpPr/>
          <p:nvPr/>
        </p:nvSpPr>
        <p:spPr>
          <a:xfrm>
            <a:off x="5339160" y="5366520"/>
            <a:ext cx="1683000" cy="1063080"/>
          </a:xfrm>
          <a:prstGeom prst="rect">
            <a:avLst/>
          </a:prstGeom>
          <a:ln>
            <a:round/>
          </a:ln>
        </p:spPr>
        <p:style>
          <a:lnRef idx="2">
            <a:schemeClr val="accent4"/>
          </a:lnRef>
          <a:fillRef idx="1">
            <a:schemeClr val="lt1"/>
          </a:fillRef>
          <a:effectRef idx="0">
            <a:schemeClr val="accent4"/>
          </a:effectRef>
          <a:fontRef idx="minor"/>
        </p:style>
        <p:txBody>
          <a:bodyPr lIns="90000" rIns="90000" tIns="45000" bIns="45000"/>
          <a:p>
            <a:pPr>
              <a:lnSpc>
                <a:spcPct val="100000"/>
              </a:lnSpc>
            </a:pPr>
            <a:r>
              <a:rPr b="0" lang="en-GB" sz="1600" spc="-1" strike="noStrike">
                <a:solidFill>
                  <a:srgbClr val="000000"/>
                </a:solidFill>
                <a:latin typeface="Avenir Next Condensed"/>
                <a:ea typeface="Avenir Next Condensed"/>
              </a:rPr>
              <a:t>the base type of</a:t>
            </a:r>
            <a:br/>
            <a:r>
              <a:rPr b="0" lang="en-GB" sz="1600" spc="-1" strike="noStrike">
                <a:solidFill>
                  <a:srgbClr val="000000"/>
                </a:solidFill>
                <a:latin typeface="Consolas"/>
                <a:ea typeface="Consolas"/>
              </a:rPr>
              <a:t>b[0]</a:t>
            </a:r>
            <a:r>
              <a:rPr b="0" lang="en-GB" sz="1600" spc="-1" strike="noStrike">
                <a:solidFill>
                  <a:srgbClr val="000000"/>
                </a:solidFill>
                <a:latin typeface="Avenir Next Condensed"/>
                <a:ea typeface="Avenir Next Condensed"/>
              </a:rPr>
              <a:t> &amp; </a:t>
            </a:r>
            <a:r>
              <a:rPr b="0" lang="en-GB" sz="1600" spc="-1" strike="noStrike">
                <a:solidFill>
                  <a:srgbClr val="000000"/>
                </a:solidFill>
                <a:latin typeface="Consolas"/>
                <a:ea typeface="Consolas"/>
              </a:rPr>
              <a:t>b[1]</a:t>
            </a:r>
            <a:r>
              <a:rPr b="0" lang="en-GB" sz="1600" spc="-1" strike="noStrike">
                <a:solidFill>
                  <a:srgbClr val="000000"/>
                </a:solidFill>
                <a:latin typeface="Avenir Next Condensed"/>
                <a:ea typeface="Avenir Next Condensed"/>
              </a:rPr>
              <a:t> is</a:t>
            </a:r>
            <a:br/>
            <a:r>
              <a:rPr b="1" lang="en-GB" sz="1600" spc="-1" strike="noStrike">
                <a:solidFill>
                  <a:srgbClr val="e46c0a"/>
                </a:solidFill>
                <a:latin typeface="Consolas"/>
                <a:ea typeface="Consolas"/>
              </a:rPr>
              <a:t>int [3]</a:t>
            </a:r>
            <a:endParaRPr b="0" lang="en-GB" sz="1600" spc="-1" strike="noStrike">
              <a:latin typeface="Arial"/>
            </a:endParaRPr>
          </a:p>
        </p:txBody>
      </p:sp>
      <p:sp>
        <p:nvSpPr>
          <p:cNvPr id="719" name="CustomShape 13"/>
          <p:cNvSpPr/>
          <p:nvPr/>
        </p:nvSpPr>
        <p:spPr>
          <a:xfrm>
            <a:off x="7106400" y="44280"/>
            <a:ext cx="1923120" cy="547560"/>
          </a:xfrm>
          <a:prstGeom prst="roundRect">
            <a:avLst>
              <a:gd name="adj" fmla="val 16667"/>
            </a:avLst>
          </a:prstGeom>
          <a:ln>
            <a:round/>
          </a:ln>
          <a:effectLst>
            <a:outerShdw blurRad="40000" dir="5400000" dist="20000" rotWithShape="0">
              <a:srgbClr val="000000">
                <a:alpha val="38000"/>
              </a:srgbClr>
            </a:outerShdw>
          </a:effectLst>
        </p:spPr>
        <p:style>
          <a:lnRef idx="3">
            <a:schemeClr val="lt1"/>
          </a:lnRef>
          <a:fillRef idx="1">
            <a:schemeClr val="accent5"/>
          </a:fillRef>
          <a:effectRef idx="1">
            <a:schemeClr val="accent5"/>
          </a:effectRef>
          <a:fontRef idx="minor"/>
        </p:style>
        <p:txBody>
          <a:bodyPr lIns="90000" rIns="90000" tIns="45000" bIns="45000" anchor="ctr"/>
          <a:p>
            <a:pPr algn="ctr">
              <a:lnSpc>
                <a:spcPct val="100000"/>
              </a:lnSpc>
            </a:pPr>
            <a:r>
              <a:rPr b="1" lang="en-GB" sz="1800" spc="-1" strike="noStrike">
                <a:solidFill>
                  <a:srgbClr val="ffffff"/>
                </a:solidFill>
                <a:latin typeface="Calibri Light"/>
              </a:rPr>
              <a:t>Reference Only</a:t>
            </a:r>
            <a:endParaRPr b="0" lang="en-GB" sz="1800" spc="-1" strike="noStrike">
              <a:latin typeface="Arial"/>
            </a:endParaRPr>
          </a:p>
        </p:txBody>
      </p:sp>
    </p:spTree>
  </p:cSld>
  <p:timing>
    <p:tnLst>
      <p:par>
        <p:cTn id="807" dur="indefinite" restart="never" nodeType="tmRoot">
          <p:childTnLst>
            <p:seq>
              <p:cTn id="808"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Programmin</a:t>
            </a:r>
            <a:r>
              <a:rPr b="1" lang="en-US" sz="4000" spc="-1" strike="noStrike" cap="all">
                <a:solidFill>
                  <a:srgbClr val="000000"/>
                </a:solidFill>
                <a:latin typeface="Avenir Next"/>
                <a:ea typeface="Avenir Next"/>
              </a:rPr>
              <a:t>g Problems</a:t>
            </a:r>
            <a:endParaRPr b="0" lang="en-US" sz="4000" spc="-1" strike="noStrike">
              <a:solidFill>
                <a:srgbClr val="000000"/>
              </a:solidFill>
              <a:latin typeface="Calibri Light"/>
            </a:endParaRPr>
          </a:p>
        </p:txBody>
      </p:sp>
      <p:sp>
        <p:nvSpPr>
          <p:cNvPr id="721" name="TextShape 2"/>
          <p:cNvSpPr txBox="1"/>
          <p:nvPr/>
        </p:nvSpPr>
        <p:spPr>
          <a:xfrm>
            <a:off x="722160" y="2906640"/>
            <a:ext cx="7772040" cy="1499760"/>
          </a:xfrm>
          <a:prstGeom prst="rect">
            <a:avLst/>
          </a:prstGeom>
          <a:noFill/>
          <a:ln>
            <a:noFill/>
          </a:ln>
        </p:spPr>
        <p:txBody>
          <a:bodyPr anchor="b"/>
          <a:p>
            <a:endParaRPr b="0" lang="en-US" sz="3200" spc="-1" strike="noStrike">
              <a:solidFill>
                <a:srgbClr val="000000"/>
              </a:solidFill>
              <a:latin typeface="Calibri Light"/>
            </a:endParaRPr>
          </a:p>
        </p:txBody>
      </p:sp>
      <p:sp>
        <p:nvSpPr>
          <p:cNvPr id="722" name="TextShape 3"/>
          <p:cNvSpPr txBox="1"/>
          <p:nvPr/>
        </p:nvSpPr>
        <p:spPr>
          <a:xfrm>
            <a:off x="6553080" y="6356520"/>
            <a:ext cx="2133360" cy="364680"/>
          </a:xfrm>
          <a:prstGeom prst="rect">
            <a:avLst/>
          </a:prstGeom>
          <a:noFill/>
          <a:ln>
            <a:noFill/>
          </a:ln>
        </p:spPr>
        <p:txBody>
          <a:bodyPr anchor="ctr"/>
          <a:p>
            <a:pPr algn="r">
              <a:lnSpc>
                <a:spcPct val="100000"/>
              </a:lnSpc>
            </a:pPr>
            <a:fld id="{F0F45F24-A3E0-4E67-8433-D20509BE9CA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09" dur="indefinite" restart="never" nodeType="tmRoot">
          <p:childTnLst>
            <p:seq>
              <p:cTn id="810"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1</a:t>
            </a:r>
            <a:endParaRPr b="0" lang="en-US" sz="4400" spc="-1" strike="noStrike">
              <a:solidFill>
                <a:srgbClr val="000000"/>
              </a:solidFill>
              <a:latin typeface="Calibri Light"/>
            </a:endParaRPr>
          </a:p>
        </p:txBody>
      </p:sp>
      <p:sp>
        <p:nvSpPr>
          <p:cNvPr id="724" name="TextShape 2"/>
          <p:cNvSpPr txBox="1"/>
          <p:nvPr/>
        </p:nvSpPr>
        <p:spPr>
          <a:xfrm>
            <a:off x="457200" y="1600200"/>
            <a:ext cx="8229240" cy="4525560"/>
          </a:xfrm>
          <a:prstGeom prst="rect">
            <a:avLst/>
          </a:prstGeom>
          <a:noFill/>
          <a:ln>
            <a:noFill/>
          </a:ln>
        </p:spPr>
        <p:txBody>
          <a:bodyPr/>
          <a:p>
            <a:pPr>
              <a:lnSpc>
                <a:spcPct val="100000"/>
              </a:lnSpc>
            </a:pPr>
            <a:r>
              <a:rPr b="0" lang="en-US" sz="2800" spc="-1" strike="noStrike">
                <a:solidFill>
                  <a:srgbClr val="000000"/>
                </a:solidFill>
                <a:latin typeface="Calibri Light"/>
                <a:ea typeface="DengXian"/>
              </a:rPr>
              <a:t>Write a program that will read 8 characters into an array and write the letters back to the screen in reverse order. For example, if the input is abcdefgh, then the output should be hgfedcba.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25" name="TextShape 3"/>
          <p:cNvSpPr txBox="1"/>
          <p:nvPr/>
        </p:nvSpPr>
        <p:spPr>
          <a:xfrm>
            <a:off x="6553080" y="6356520"/>
            <a:ext cx="2133360" cy="364680"/>
          </a:xfrm>
          <a:prstGeom prst="rect">
            <a:avLst/>
          </a:prstGeom>
          <a:noFill/>
          <a:ln>
            <a:noFill/>
          </a:ln>
        </p:spPr>
        <p:txBody>
          <a:bodyPr anchor="ctr"/>
          <a:p>
            <a:pPr algn="r">
              <a:lnSpc>
                <a:spcPct val="100000"/>
              </a:lnSpc>
            </a:pPr>
            <a:fld id="{786EE1F2-3689-4292-BF60-530B0089EC9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26"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1" dur="indefinite" restart="never" nodeType="tmRoot">
          <p:childTnLst>
            <p:seq>
              <p:cTn id="812"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2</a:t>
            </a:r>
            <a:endParaRPr b="0" lang="en-US" sz="4400" spc="-1" strike="noStrike">
              <a:solidFill>
                <a:srgbClr val="000000"/>
              </a:solidFill>
              <a:latin typeface="Calibri Light"/>
            </a:endParaRPr>
          </a:p>
        </p:txBody>
      </p:sp>
      <p:sp>
        <p:nvSpPr>
          <p:cNvPr id="728" name="TextShape 2"/>
          <p:cNvSpPr txBox="1"/>
          <p:nvPr/>
        </p:nvSpPr>
        <p:spPr>
          <a:xfrm>
            <a:off x="457200" y="1417680"/>
            <a:ext cx="8229240" cy="4938480"/>
          </a:xfrm>
          <a:prstGeom prst="rect">
            <a:avLst/>
          </a:prstGeom>
          <a:noFill/>
          <a:ln>
            <a:noFill/>
          </a:ln>
        </p:spPr>
        <p:txBody>
          <a:bodyPr>
            <a:normAutofit/>
          </a:bodyPr>
          <a:p>
            <a:pPr>
              <a:lnSpc>
                <a:spcPct val="100000"/>
              </a:lnSpc>
              <a:spcBef>
                <a:spcPts val="1199"/>
              </a:spcBef>
            </a:pPr>
            <a:r>
              <a:rPr b="1" lang="en-US" sz="2000" spc="-1" strike="noStrike">
                <a:solidFill>
                  <a:srgbClr val="000000"/>
                </a:solidFill>
                <a:latin typeface="Calibri Light"/>
                <a:ea typeface="DengXian"/>
              </a:rPr>
              <a:t>(The Sieve of Eratosthenes) </a:t>
            </a:r>
            <a:r>
              <a:rPr b="0" lang="en-US" sz="2000" spc="-1" strike="noStrike">
                <a:solidFill>
                  <a:srgbClr val="000000"/>
                </a:solidFill>
                <a:latin typeface="Calibri Light"/>
                <a:ea typeface="DengXian"/>
              </a:rPr>
              <a:t>A prime integer is any integer that is evenly divisible only by itself and 1.  The Sieve of Eratosthenes is a method of finding prime numbers.  It operates as follows: </a:t>
            </a:r>
            <a:endParaRPr b="0" lang="en-US" sz="2000" spc="-1" strike="noStrike">
              <a:solidFill>
                <a:srgbClr val="000000"/>
              </a:solidFill>
              <a:latin typeface="Calibri Light"/>
            </a:endParaRPr>
          </a:p>
          <a:p>
            <a:pPr marL="514440" indent="-514080">
              <a:lnSpc>
                <a:spcPct val="100000"/>
              </a:lnSpc>
              <a:spcBef>
                <a:spcPts val="1199"/>
              </a:spcBef>
              <a:buClr>
                <a:srgbClr val="000000"/>
              </a:buClr>
              <a:buFont typeface="Calibri"/>
              <a:buAutoNum type="alphaUcPeriod"/>
            </a:pPr>
            <a:r>
              <a:rPr b="0" lang="en-US" sz="2000" spc="-1" strike="noStrike">
                <a:solidFill>
                  <a:srgbClr val="000000"/>
                </a:solidFill>
                <a:latin typeface="Calibri Light"/>
                <a:ea typeface="DengXian"/>
              </a:rPr>
              <a:t>Create an array with all elements initialized to true (what is the data type of this array?). Array elements with prime subscripts will remain true throughout the program execution.  All other array elements will eventually be set to false.  You’ll ignore the first two elements with indexes 0 and 1 in this question.</a:t>
            </a:r>
            <a:endParaRPr b="0" lang="en-US" sz="2000" spc="-1" strike="noStrike">
              <a:solidFill>
                <a:srgbClr val="000000"/>
              </a:solidFill>
              <a:latin typeface="Calibri Light"/>
            </a:endParaRPr>
          </a:p>
          <a:p>
            <a:pPr marL="514440" indent="-514080">
              <a:lnSpc>
                <a:spcPct val="100000"/>
              </a:lnSpc>
              <a:spcBef>
                <a:spcPts val="1199"/>
              </a:spcBef>
              <a:buClr>
                <a:srgbClr val="000000"/>
              </a:buClr>
              <a:buFont typeface="Calibri"/>
              <a:buAutoNum type="alphaUcPeriod"/>
            </a:pPr>
            <a:r>
              <a:rPr b="0" lang="en-US" sz="2000" spc="-1" strike="noStrike">
                <a:solidFill>
                  <a:srgbClr val="000000"/>
                </a:solidFill>
                <a:latin typeface="Calibri Light"/>
                <a:ea typeface="DengXian"/>
              </a:rPr>
              <a:t>Starting with array index 2, every time an array element is found whose value is true, loop through the remainder of the array and set to false every element whose index is a multiple of the index for the element with value 1.  For instance, for array index 2, all elements beyond index 2 in the array that are multiples of 2 will be set to  false (indexes 4, 6, 8, 10, etc.); for array index 3, all elements beyond 3 in the array that are multiples of 3 will be set to false (indexes 6, 9, 12, 15, etc.); and so on.</a:t>
            </a:r>
            <a:endParaRPr b="0" lang="en-US" sz="2000" spc="-1" strike="noStrike">
              <a:solidFill>
                <a:srgbClr val="000000"/>
              </a:solidFill>
              <a:latin typeface="Calibri Light"/>
            </a:endParaRPr>
          </a:p>
          <a:p>
            <a:pPr>
              <a:lnSpc>
                <a:spcPct val="100000"/>
              </a:lnSpc>
              <a:spcBef>
                <a:spcPts val="1199"/>
              </a:spcBef>
            </a:pPr>
            <a:r>
              <a:rPr b="0" lang="en-US" sz="2000" spc="-1" strike="noStrike">
                <a:solidFill>
                  <a:srgbClr val="000000"/>
                </a:solidFill>
                <a:latin typeface="Calibri Light"/>
                <a:ea typeface="DengXian"/>
              </a:rPr>
              <a:t>When this process is complete, the array elements that are still set to true indicate that the index is a prime number.  These indexes can then be printed.  Write a program that uses an array of 1000 elements to determine and print the prime numbers between 2 and 999. </a:t>
            </a:r>
            <a:endParaRPr b="0" lang="en-US" sz="2000" spc="-1" strike="noStrike">
              <a:solidFill>
                <a:srgbClr val="000000"/>
              </a:solidFill>
              <a:latin typeface="Calibri Light"/>
            </a:endParaRPr>
          </a:p>
        </p:txBody>
      </p:sp>
      <p:sp>
        <p:nvSpPr>
          <p:cNvPr id="729" name="TextShape 3"/>
          <p:cNvSpPr txBox="1"/>
          <p:nvPr/>
        </p:nvSpPr>
        <p:spPr>
          <a:xfrm>
            <a:off x="6553080" y="6356520"/>
            <a:ext cx="2133360" cy="364680"/>
          </a:xfrm>
          <a:prstGeom prst="rect">
            <a:avLst/>
          </a:prstGeom>
          <a:noFill/>
          <a:ln>
            <a:noFill/>
          </a:ln>
        </p:spPr>
        <p:txBody>
          <a:bodyPr anchor="ctr"/>
          <a:p>
            <a:pPr algn="r">
              <a:lnSpc>
                <a:spcPct val="100000"/>
              </a:lnSpc>
            </a:pPr>
            <a:fld id="{4873E0BD-1020-4AC9-BC85-5F8ABCA903F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0"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3" dur="indefinite" restart="never" nodeType="tmRoot">
          <p:childTnLst>
            <p:seq>
              <p:cTn id="814"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3</a:t>
            </a:r>
            <a:endParaRPr b="0" lang="en-US" sz="4400" spc="-1" strike="noStrike">
              <a:solidFill>
                <a:srgbClr val="000000"/>
              </a:solidFill>
              <a:latin typeface="Calibri Light"/>
            </a:endParaRPr>
          </a:p>
        </p:txBody>
      </p:sp>
      <p:sp>
        <p:nvSpPr>
          <p:cNvPr id="732"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800" spc="-1" strike="noStrike">
                <a:solidFill>
                  <a:srgbClr val="000000"/>
                </a:solidFill>
                <a:latin typeface="Calibri Light"/>
                <a:ea typeface="DengXian"/>
              </a:rPr>
              <a:t>Write a function named swapFrontBack() that takes as input an array of integers and an integer that speciﬁes how many entries are in the array. The function should swap the ﬁrst element in the array with the last element in the array. The function should check if the array is empty to prevent errors. Test your function with arrays of different length and with varying front and back numbers. </a:t>
            </a:r>
            <a:endParaRPr b="0" lang="en-US" sz="2800" spc="-1" strike="noStrike">
              <a:solidFill>
                <a:srgbClr val="000000"/>
              </a:solidFill>
              <a:latin typeface="Calibri Light"/>
            </a:endParaRPr>
          </a:p>
        </p:txBody>
      </p:sp>
      <p:sp>
        <p:nvSpPr>
          <p:cNvPr id="733" name="TextShape 3"/>
          <p:cNvSpPr txBox="1"/>
          <p:nvPr/>
        </p:nvSpPr>
        <p:spPr>
          <a:xfrm>
            <a:off x="6553080" y="6356520"/>
            <a:ext cx="2133360" cy="364680"/>
          </a:xfrm>
          <a:prstGeom prst="rect">
            <a:avLst/>
          </a:prstGeom>
          <a:noFill/>
          <a:ln>
            <a:noFill/>
          </a:ln>
        </p:spPr>
        <p:txBody>
          <a:bodyPr anchor="ctr"/>
          <a:p>
            <a:pPr algn="r">
              <a:lnSpc>
                <a:spcPct val="100000"/>
              </a:lnSpc>
            </a:pPr>
            <a:fld id="{642FA92C-D423-465A-8DA4-DB020B5B50B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4"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5" dur="indefinite" restart="never" nodeType="tmRoot">
          <p:childTnLst>
            <p:seq>
              <p:cTn id="816"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a:t>
            </a:r>
            <a:r>
              <a:rPr b="0" lang="en-US" sz="4400" spc="-1" strike="noStrike">
                <a:solidFill>
                  <a:srgbClr val="000000"/>
                </a:solidFill>
                <a:latin typeface="Avenir Next"/>
                <a:ea typeface="Avenir Next"/>
              </a:rPr>
              <a:t>4</a:t>
            </a:r>
            <a:endParaRPr b="0" lang="en-US" sz="4400" spc="-1" strike="noStrike">
              <a:solidFill>
                <a:srgbClr val="000000"/>
              </a:solidFill>
              <a:latin typeface="Calibri Light"/>
            </a:endParaRPr>
          </a:p>
        </p:txBody>
      </p:sp>
      <p:sp>
        <p:nvSpPr>
          <p:cNvPr id="736"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800" spc="-1" strike="noStrike">
                <a:solidFill>
                  <a:srgbClr val="000000"/>
                </a:solidFill>
                <a:latin typeface="Calibri Light"/>
                <a:ea typeface="DengXian"/>
              </a:rPr>
              <a:t>Write a program that converts a two-digit number entered by the user to words. The program takes a maximum of two-digit numbers only. For instance, if the user enters 2 it should write “two”, and if 34 is entered, it should write “thirty-four”. The minimum number that can be entered is 1 and the maximum number is 99. Your program should make use of arrays that store the fundamental numbers in words, and use modulus and integer division to do the required conversion. </a:t>
            </a:r>
            <a:endParaRPr b="0" lang="en-US" sz="2800" spc="-1" strike="noStrike">
              <a:solidFill>
                <a:srgbClr val="000000"/>
              </a:solidFill>
              <a:latin typeface="Calibri Light"/>
            </a:endParaRPr>
          </a:p>
        </p:txBody>
      </p:sp>
      <p:sp>
        <p:nvSpPr>
          <p:cNvPr id="737" name="TextShape 3"/>
          <p:cNvSpPr txBox="1"/>
          <p:nvPr/>
        </p:nvSpPr>
        <p:spPr>
          <a:xfrm>
            <a:off x="6553080" y="6356520"/>
            <a:ext cx="2133360" cy="364680"/>
          </a:xfrm>
          <a:prstGeom prst="rect">
            <a:avLst/>
          </a:prstGeom>
          <a:noFill/>
          <a:ln>
            <a:noFill/>
          </a:ln>
        </p:spPr>
        <p:txBody>
          <a:bodyPr anchor="ctr"/>
          <a:p>
            <a:pPr algn="r">
              <a:lnSpc>
                <a:spcPct val="100000"/>
              </a:lnSpc>
            </a:pPr>
            <a:fld id="{CE1CB325-E241-40DD-8EF9-9C575FF8391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38"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7" dur="indefinite" restart="never" nodeType="tmRoot">
          <p:childTnLst>
            <p:seq>
              <p:cTn id="818"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a:t>
            </a:r>
            <a:r>
              <a:rPr b="0" lang="en-US" sz="4400" spc="-1" strike="noStrike">
                <a:solidFill>
                  <a:srgbClr val="000000"/>
                </a:solidFill>
                <a:latin typeface="Avenir Next"/>
                <a:ea typeface="Avenir Next"/>
              </a:rPr>
              <a:t>5</a:t>
            </a:r>
            <a:endParaRPr b="0" lang="en-US" sz="4400" spc="-1" strike="noStrike">
              <a:solidFill>
                <a:srgbClr val="000000"/>
              </a:solidFill>
              <a:latin typeface="Calibri Light"/>
            </a:endParaRPr>
          </a:p>
        </p:txBody>
      </p:sp>
      <p:sp>
        <p:nvSpPr>
          <p:cNvPr id="740"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800" spc="-1" strike="noStrike">
                <a:solidFill>
                  <a:srgbClr val="000000"/>
                </a:solidFill>
                <a:latin typeface="Calibri Light"/>
                <a:ea typeface="DengXian"/>
              </a:rPr>
              <a:t>Write a function to copy the contents of an array to another array.  (You may pass two arrays, a source array and a destination array, to the function as arguments.)</a:t>
            </a:r>
            <a:endParaRPr b="0" lang="en-US" sz="2800" spc="-1" strike="noStrike">
              <a:solidFill>
                <a:srgbClr val="000000"/>
              </a:solidFill>
              <a:latin typeface="Calibri Light"/>
            </a:endParaRPr>
          </a:p>
        </p:txBody>
      </p:sp>
      <p:sp>
        <p:nvSpPr>
          <p:cNvPr id="741" name="TextShape 3"/>
          <p:cNvSpPr txBox="1"/>
          <p:nvPr/>
        </p:nvSpPr>
        <p:spPr>
          <a:xfrm>
            <a:off x="6553080" y="6356520"/>
            <a:ext cx="2133360" cy="364680"/>
          </a:xfrm>
          <a:prstGeom prst="rect">
            <a:avLst/>
          </a:prstGeom>
          <a:noFill/>
          <a:ln>
            <a:noFill/>
          </a:ln>
        </p:spPr>
        <p:txBody>
          <a:bodyPr anchor="ctr"/>
          <a:p>
            <a:pPr algn="r">
              <a:lnSpc>
                <a:spcPct val="100000"/>
              </a:lnSpc>
            </a:pPr>
            <a:fld id="{89D3AE9E-4179-4F9B-A16C-C1A82CD8680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42"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19" dur="indefinite" restart="never" nodeType="tmRoot">
          <p:childTnLst>
            <p:seq>
              <p:cTn id="820"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Problem </a:t>
            </a:r>
            <a:r>
              <a:rPr b="0" lang="en-US" sz="4400" spc="-1" strike="noStrike">
                <a:solidFill>
                  <a:srgbClr val="000000"/>
                </a:solidFill>
                <a:latin typeface="Avenir Next"/>
                <a:ea typeface="Avenir Next"/>
              </a:rPr>
              <a:t>6</a:t>
            </a:r>
            <a:endParaRPr b="0" lang="en-US" sz="4400" spc="-1" strike="noStrike">
              <a:solidFill>
                <a:srgbClr val="000000"/>
              </a:solidFill>
              <a:latin typeface="Calibri Light"/>
            </a:endParaRPr>
          </a:p>
        </p:txBody>
      </p:sp>
      <p:sp>
        <p:nvSpPr>
          <p:cNvPr id="744" name="TextShape 2"/>
          <p:cNvSpPr txBox="1"/>
          <p:nvPr/>
        </p:nvSpPr>
        <p:spPr>
          <a:xfrm>
            <a:off x="457200" y="1600200"/>
            <a:ext cx="8229240" cy="4525560"/>
          </a:xfrm>
          <a:prstGeom prst="rect">
            <a:avLst/>
          </a:prstGeom>
          <a:noFill/>
          <a:ln>
            <a:noFill/>
          </a:ln>
        </p:spPr>
        <p:txBody>
          <a:bodyPr>
            <a:normAutofit/>
          </a:bodyPr>
          <a:p>
            <a:pPr>
              <a:lnSpc>
                <a:spcPct val="100000"/>
              </a:lnSpc>
            </a:pPr>
            <a:r>
              <a:rPr b="0" lang="en-US" sz="2800" spc="-1" strike="noStrike">
                <a:solidFill>
                  <a:srgbClr val="000000"/>
                </a:solidFill>
                <a:latin typeface="Calibri Light"/>
                <a:ea typeface="DengXian"/>
              </a:rPr>
              <a:t>Write a function isPalindrome() that determines if a </a:t>
            </a:r>
            <a:r>
              <a:rPr b="1" lang="en-US" sz="2800" spc="-1" strike="noStrike">
                <a:solidFill>
                  <a:srgbClr val="000000"/>
                </a:solidFill>
                <a:latin typeface="Calibri Light"/>
                <a:ea typeface="DengXian"/>
              </a:rPr>
              <a:t>char array </a:t>
            </a:r>
            <a:r>
              <a:rPr b="0" lang="en-US" sz="2800" spc="-1" strike="noStrike">
                <a:solidFill>
                  <a:srgbClr val="000000"/>
                </a:solidFill>
                <a:latin typeface="Calibri Light"/>
                <a:ea typeface="DengXian"/>
              </a:rPr>
              <a:t>is a palindrome. You may assume that the char array is filled with chars from 'a' to 'z’.  A palindrome is one which reads the same from the beginning and from the end.  Example, "abcbc", "noon", "kayak" are palindromes.</a:t>
            </a:r>
            <a:endParaRPr b="0" lang="en-US" sz="2800" spc="-1" strike="noStrike">
              <a:solidFill>
                <a:srgbClr val="000000"/>
              </a:solidFill>
              <a:latin typeface="Calibri Light"/>
            </a:endParaRPr>
          </a:p>
        </p:txBody>
      </p:sp>
      <p:sp>
        <p:nvSpPr>
          <p:cNvPr id="745" name="TextShape 3"/>
          <p:cNvSpPr txBox="1"/>
          <p:nvPr/>
        </p:nvSpPr>
        <p:spPr>
          <a:xfrm>
            <a:off x="6553080" y="6356520"/>
            <a:ext cx="2133360" cy="364680"/>
          </a:xfrm>
          <a:prstGeom prst="rect">
            <a:avLst/>
          </a:prstGeom>
          <a:noFill/>
          <a:ln>
            <a:noFill/>
          </a:ln>
        </p:spPr>
        <p:txBody>
          <a:bodyPr anchor="ctr"/>
          <a:p>
            <a:pPr algn="r">
              <a:lnSpc>
                <a:spcPct val="100000"/>
              </a:lnSpc>
            </a:pPr>
            <a:fld id="{24242B34-AB57-4B14-A9F8-3ED6490192A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46" name="CustomShape 4"/>
          <p:cNvSpPr/>
          <p:nvPr/>
        </p:nvSpPr>
        <p:spPr>
          <a:xfrm>
            <a:off x="0" y="2384280"/>
            <a:ext cx="9143640" cy="360"/>
          </a:xfrm>
          <a:prstGeom prst="rect">
            <a:avLst/>
          </a:prstGeom>
          <a:noFill/>
          <a:ln>
            <a:noFill/>
          </a:ln>
        </p:spPr>
        <p:style>
          <a:lnRef idx="0"/>
          <a:fillRef idx="0"/>
          <a:effectRef idx="0"/>
          <a:fontRef idx="minor"/>
        </p:style>
      </p:sp>
    </p:spTree>
  </p:cSld>
  <p:timing>
    <p:tnLst>
      <p:par>
        <p:cTn id="821" dur="indefinite" restart="never" nodeType="tmRoot">
          <p:childTnLst>
            <p:seq>
              <p:cTn id="822"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CHALLEN</a:t>
            </a:r>
            <a:r>
              <a:rPr b="1" lang="en-US" sz="4000" spc="-1" strike="noStrike" cap="all">
                <a:solidFill>
                  <a:srgbClr val="000000"/>
                </a:solidFill>
                <a:latin typeface="Avenir Next"/>
                <a:ea typeface="Avenir Next"/>
              </a:rPr>
              <a:t>GES</a:t>
            </a:r>
            <a:endParaRPr b="0" lang="en-US" sz="4000" spc="-1" strike="noStrike">
              <a:solidFill>
                <a:srgbClr val="000000"/>
              </a:solidFill>
              <a:latin typeface="Calibri Light"/>
            </a:endParaRPr>
          </a:p>
        </p:txBody>
      </p:sp>
      <p:sp>
        <p:nvSpPr>
          <p:cNvPr id="748" name="TextShape 2"/>
          <p:cNvSpPr txBox="1"/>
          <p:nvPr/>
        </p:nvSpPr>
        <p:spPr>
          <a:xfrm>
            <a:off x="722160" y="2906640"/>
            <a:ext cx="7772040" cy="1499760"/>
          </a:xfrm>
          <a:prstGeom prst="rect">
            <a:avLst/>
          </a:prstGeom>
          <a:noFill/>
          <a:ln>
            <a:noFill/>
          </a:ln>
        </p:spPr>
        <p:txBody>
          <a:bodyPr anchor="b">
            <a:normAutofit/>
          </a:bodyPr>
          <a:p>
            <a:pPr>
              <a:lnSpc>
                <a:spcPct val="100000"/>
              </a:lnSpc>
              <a:spcBef>
                <a:spcPts val="281"/>
              </a:spcBef>
            </a:pPr>
            <a:r>
              <a:rPr b="0" lang="en-US" sz="1400" spc="-1" strike="noStrike">
                <a:solidFill>
                  <a:srgbClr val="8b8b8b"/>
                </a:solidFill>
                <a:latin typeface="Calibri Light"/>
                <a:ea typeface="Calibri Light"/>
              </a:rPr>
              <a:t>Optional.  </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For those who would like to challenge yourselves.</a:t>
            </a:r>
            <a:br/>
            <a:r>
              <a:rPr b="0" lang="en-US"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You are welcome to discuss these problems in the Moodle forum.</a:t>
            </a:r>
            <a:endParaRPr b="0" lang="en-US" sz="1400" spc="-1" strike="noStrike">
              <a:solidFill>
                <a:srgbClr val="000000"/>
              </a:solidFill>
              <a:latin typeface="Calibri Light"/>
            </a:endParaRPr>
          </a:p>
        </p:txBody>
      </p:sp>
      <p:sp>
        <p:nvSpPr>
          <p:cNvPr id="749" name="TextShape 3"/>
          <p:cNvSpPr txBox="1"/>
          <p:nvPr/>
        </p:nvSpPr>
        <p:spPr>
          <a:xfrm>
            <a:off x="6553080" y="6356520"/>
            <a:ext cx="2133360" cy="364680"/>
          </a:xfrm>
          <a:prstGeom prst="rect">
            <a:avLst/>
          </a:prstGeom>
          <a:noFill/>
          <a:ln>
            <a:noFill/>
          </a:ln>
        </p:spPr>
        <p:txBody>
          <a:bodyPr anchor="ctr"/>
          <a:p>
            <a:pPr algn="r">
              <a:lnSpc>
                <a:spcPct val="100000"/>
              </a:lnSpc>
            </a:pPr>
            <a:fld id="{D7042423-B091-48DE-891E-D3F0A1D6707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23" dur="indefinite" restart="never" nodeType="tmRoot">
          <p:childTnLst>
            <p:seq>
              <p:cTn id="82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Arrays</a:t>
            </a:r>
            <a:endParaRPr b="0" lang="en-US" sz="4000" spc="-1" strike="noStrike">
              <a:solidFill>
                <a:srgbClr val="000000"/>
              </a:solidFill>
              <a:latin typeface="Calibri Light"/>
            </a:endParaRPr>
          </a:p>
        </p:txBody>
      </p:sp>
      <p:sp>
        <p:nvSpPr>
          <p:cNvPr id="188"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a:t>
            </a:r>
            <a:endParaRPr b="0" lang="en-US" sz="2000" spc="-1" strike="noStrike">
              <a:solidFill>
                <a:srgbClr val="000000"/>
              </a:solidFill>
              <a:latin typeface="Calibri Light"/>
            </a:endParaRPr>
          </a:p>
        </p:txBody>
      </p:sp>
      <p:sp>
        <p:nvSpPr>
          <p:cNvPr id="189" name="TextShape 3"/>
          <p:cNvSpPr txBox="1"/>
          <p:nvPr/>
        </p:nvSpPr>
        <p:spPr>
          <a:xfrm>
            <a:off x="6553080" y="6356520"/>
            <a:ext cx="2133360" cy="364680"/>
          </a:xfrm>
          <a:prstGeom prst="rect">
            <a:avLst/>
          </a:prstGeom>
          <a:noFill/>
          <a:ln>
            <a:noFill/>
          </a:ln>
        </p:spPr>
        <p:txBody>
          <a:bodyPr anchor="ctr"/>
          <a:p>
            <a:pPr algn="r">
              <a:lnSpc>
                <a:spcPct val="100000"/>
              </a:lnSpc>
            </a:pPr>
            <a:fld id="{0F6DF1F7-D6A5-4F6B-BCAC-5D55150A42E0}"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a:t>
            </a:r>
            <a:r>
              <a:rPr b="0" lang="en-US" sz="4400" spc="-1" strike="noStrike">
                <a:solidFill>
                  <a:srgbClr val="000000"/>
                </a:solidFill>
                <a:latin typeface="Avenir Next"/>
                <a:ea typeface="Avenir Next"/>
              </a:rPr>
              <a:t>e 1</a:t>
            </a:r>
            <a:endParaRPr b="0" lang="en-US" sz="4400" spc="-1" strike="noStrike">
              <a:solidFill>
                <a:srgbClr val="000000"/>
              </a:solidFill>
              <a:latin typeface="Calibri Light"/>
            </a:endParaRPr>
          </a:p>
        </p:txBody>
      </p:sp>
      <p:sp>
        <p:nvSpPr>
          <p:cNvPr id="751"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Using similar idea of the sieve table that you have implemented in Problem 2 above, write a program that determines the prime factorization of an input integer.  For example, given the input number 24, your program should output 2x2x2x3 and for the input number 30, the output should be 2x3x5.  Hint: You may want to store integer values instead of Boolean values in the sieve table.</a:t>
            </a:r>
            <a:endParaRPr b="0" lang="en-US" sz="2800" spc="-1" strike="noStrike">
              <a:solidFill>
                <a:srgbClr val="000000"/>
              </a:solidFill>
              <a:latin typeface="Calibri Light"/>
            </a:endParaRPr>
          </a:p>
        </p:txBody>
      </p:sp>
      <p:sp>
        <p:nvSpPr>
          <p:cNvPr id="752" name="TextShape 3"/>
          <p:cNvSpPr txBox="1"/>
          <p:nvPr/>
        </p:nvSpPr>
        <p:spPr>
          <a:xfrm>
            <a:off x="6553080" y="6356520"/>
            <a:ext cx="2133360" cy="364680"/>
          </a:xfrm>
          <a:prstGeom prst="rect">
            <a:avLst/>
          </a:prstGeom>
          <a:noFill/>
          <a:ln>
            <a:noFill/>
          </a:ln>
        </p:spPr>
        <p:txBody>
          <a:bodyPr anchor="ctr"/>
          <a:p>
            <a:pPr algn="r">
              <a:lnSpc>
                <a:spcPct val="100000"/>
              </a:lnSpc>
            </a:pPr>
            <a:fld id="{7B7DAB19-9EDE-4EB0-810B-4CC8322D1F4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25" dur="indefinite" restart="never" nodeType="tmRoot">
          <p:childTnLst>
            <p:seq>
              <p:cTn id="826"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a:t>
            </a:r>
            <a:r>
              <a:rPr b="0" lang="en-US" sz="4400" spc="-1" strike="noStrike">
                <a:solidFill>
                  <a:srgbClr val="000000"/>
                </a:solidFill>
                <a:latin typeface="Avenir Next"/>
                <a:ea typeface="Avenir Next"/>
              </a:rPr>
              <a:t>e 2   </a:t>
            </a:r>
            <a:endParaRPr b="0" lang="en-US" sz="4400" spc="-1" strike="noStrike">
              <a:solidFill>
                <a:srgbClr val="000000"/>
              </a:solidFill>
              <a:latin typeface="Calibri Light"/>
            </a:endParaRPr>
          </a:p>
        </p:txBody>
      </p:sp>
      <p:sp>
        <p:nvSpPr>
          <p:cNvPr id="754"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A playing card consists of a suit (A, B, C, D) and a number (1 to 13), e.g. D12.  Two cards are said to be a pair when they have the same number. Construct a program to read 10 playing cards from the user, and then output the number of pairs.  You can assume the input playing cards are always valid. </a:t>
            </a:r>
            <a:endParaRPr b="0" lang="en-US" sz="2800" spc="-1" strike="noStrike">
              <a:solidFill>
                <a:srgbClr val="000000"/>
              </a:solidFill>
              <a:latin typeface="Calibri Light"/>
            </a:endParaRPr>
          </a:p>
        </p:txBody>
      </p:sp>
      <p:sp>
        <p:nvSpPr>
          <p:cNvPr id="755" name="TextShape 3"/>
          <p:cNvSpPr txBox="1"/>
          <p:nvPr/>
        </p:nvSpPr>
        <p:spPr>
          <a:xfrm>
            <a:off x="6553080" y="6356520"/>
            <a:ext cx="2133360" cy="364680"/>
          </a:xfrm>
          <a:prstGeom prst="rect">
            <a:avLst/>
          </a:prstGeom>
          <a:noFill/>
          <a:ln>
            <a:noFill/>
          </a:ln>
        </p:spPr>
        <p:txBody>
          <a:bodyPr anchor="ctr"/>
          <a:p>
            <a:pPr algn="r">
              <a:lnSpc>
                <a:spcPct val="100000"/>
              </a:lnSpc>
            </a:pPr>
            <a:fld id="{14EBD46E-F9F9-48D8-A93D-3860F26DC62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756" name="Table 4"/>
          <p:cNvGraphicFramePr/>
          <p:nvPr/>
        </p:nvGraphicFramePr>
        <p:xfrm>
          <a:off x="1635840" y="4415400"/>
          <a:ext cx="5871960" cy="1482840"/>
        </p:xfrm>
        <a:graphic>
          <a:graphicData uri="http://schemas.openxmlformats.org/drawingml/2006/table">
            <a:tbl>
              <a:tblPr/>
              <a:tblGrid>
                <a:gridCol w="3631680"/>
                <a:gridCol w="2240280"/>
              </a:tblGrid>
              <a:tr h="622440">
                <a:tc>
                  <a:txBody>
                    <a:bodyPr/>
                    <a:p>
                      <a:pPr>
                        <a:lnSpc>
                          <a:spcPct val="100000"/>
                        </a:lnSpc>
                      </a:pPr>
                      <a:r>
                        <a:rPr b="1" lang="en-GB" sz="1800" spc="-1" strike="noStrike">
                          <a:solidFill>
                            <a:srgbClr val="ffffff"/>
                          </a:solidFill>
                          <a:latin typeface="Calibri Light"/>
                        </a:rPr>
                        <a:t>SAMPLE INPUT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GB" sz="1800" spc="-1" strike="noStrike">
                          <a:solidFill>
                            <a:srgbClr val="ffffff"/>
                          </a:solidFill>
                          <a:latin typeface="Calibri Light"/>
                        </a:rPr>
                        <a:t>SAMPLE OUTPUT</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22440">
                <a:tc>
                  <a:txBody>
                    <a:bodyPr/>
                    <a:p>
                      <a:pPr>
                        <a:lnSpc>
                          <a:spcPct val="100000"/>
                        </a:lnSpc>
                      </a:pPr>
                      <a:r>
                        <a:rPr b="0" lang="en-GB" sz="1800" spc="-1" strike="noStrike">
                          <a:solidFill>
                            <a:srgbClr val="000000"/>
                          </a:solidFill>
                          <a:latin typeface="Calibri Light"/>
                        </a:rPr>
                        <a:t>A13 B5 D6 C5 B8 A6 C4 B10 D5 C6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2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22440">
                <a:tc>
                  <a:txBody>
                    <a:bodyPr/>
                    <a:p>
                      <a:pPr>
                        <a:lnSpc>
                          <a:spcPct val="100000"/>
                        </a:lnSpc>
                      </a:pPr>
                      <a:r>
                        <a:rPr b="0" lang="en-GB" sz="1800" spc="-1" strike="noStrike">
                          <a:solidFill>
                            <a:srgbClr val="000000"/>
                          </a:solidFill>
                          <a:latin typeface="Calibri Light"/>
                        </a:rPr>
                        <a:t>A2 A1 B2 B1 C2 C1 D2 D3 D5 B5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GB" sz="1800" spc="-1" strike="noStrike">
                          <a:solidFill>
                            <a:srgbClr val="000000"/>
                          </a:solidFill>
                          <a:latin typeface="Calibri Light"/>
                        </a:rPr>
                        <a:t>4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22440">
                <a:tc>
                  <a:txBody>
                    <a:bodyPr/>
                    <a:p>
                      <a:pPr>
                        <a:lnSpc>
                          <a:spcPct val="100000"/>
                        </a:lnSpc>
                      </a:pPr>
                      <a:r>
                        <a:rPr b="0" lang="en-GB" sz="1800" spc="-1" strike="noStrike">
                          <a:solidFill>
                            <a:srgbClr val="000000"/>
                          </a:solidFill>
                          <a:latin typeface="Calibri Light"/>
                        </a:rPr>
                        <a:t>B6 B9 A9 C9 D12 D6 A6 C6 A12 D9</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GB" sz="1800" spc="-1" strike="noStrike">
                          <a:solidFill>
                            <a:srgbClr val="000000"/>
                          </a:solidFill>
                          <a:latin typeface="Calibri Light"/>
                        </a:rPr>
                        <a:t>5 Pairs </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827" dur="indefinite" restart="never" nodeType="tmRoot">
          <p:childTnLst>
            <p:seq>
              <p:cTn id="828"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Char &amp; </a:t>
            </a:r>
            <a:r>
              <a:rPr b="1" lang="en-US" sz="4000" spc="-1" strike="noStrike" cap="all">
                <a:solidFill>
                  <a:srgbClr val="000000"/>
                </a:solidFill>
                <a:latin typeface="Avenir Next"/>
                <a:ea typeface="Avenir Next"/>
              </a:rPr>
              <a:t>Char </a:t>
            </a:r>
            <a:r>
              <a:rPr b="1" lang="en-US" sz="4000" spc="-1" strike="noStrike" cap="all">
                <a:solidFill>
                  <a:srgbClr val="000000"/>
                </a:solidFill>
                <a:latin typeface="Avenir Next"/>
                <a:ea typeface="Avenir Next"/>
              </a:rPr>
              <a:t>Arrays</a:t>
            </a:r>
            <a:endParaRPr b="0" lang="en-US" sz="4000" spc="-1" strike="noStrike">
              <a:solidFill>
                <a:srgbClr val="000000"/>
              </a:solidFill>
              <a:latin typeface="Calibri Light"/>
            </a:endParaRPr>
          </a:p>
        </p:txBody>
      </p:sp>
      <p:sp>
        <p:nvSpPr>
          <p:cNvPr id="758"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a:t>
            </a:r>
            <a:endParaRPr b="0" lang="en-US" sz="2000" spc="-1" strike="noStrike">
              <a:solidFill>
                <a:srgbClr val="000000"/>
              </a:solidFill>
              <a:latin typeface="Calibri Light"/>
            </a:endParaRPr>
          </a:p>
        </p:txBody>
      </p:sp>
      <p:sp>
        <p:nvSpPr>
          <p:cNvPr id="759" name="TextShape 3"/>
          <p:cNvSpPr txBox="1"/>
          <p:nvPr/>
        </p:nvSpPr>
        <p:spPr>
          <a:xfrm>
            <a:off x="6553080" y="6356520"/>
            <a:ext cx="2133360" cy="364680"/>
          </a:xfrm>
          <a:prstGeom prst="rect">
            <a:avLst/>
          </a:prstGeom>
          <a:noFill/>
          <a:ln>
            <a:noFill/>
          </a:ln>
        </p:spPr>
        <p:txBody>
          <a:bodyPr anchor="ctr"/>
          <a:p>
            <a:pPr algn="r">
              <a:lnSpc>
                <a:spcPct val="100000"/>
              </a:lnSpc>
            </a:pPr>
            <a:fld id="{2B94D9C9-4D37-46B8-8A85-1ED1E04A635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829" dur="indefinite" restart="never" nodeType="tmRoot">
          <p:childTnLst>
            <p:seq>
              <p:cTn id="830"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t>
            </a:r>
            <a:r>
              <a:rPr b="0" lang="en-US" sz="4400" spc="-1" strike="noStrike">
                <a:solidFill>
                  <a:srgbClr val="000000"/>
                </a:solidFill>
                <a:latin typeface="Avenir Next"/>
                <a:ea typeface="Avenir Next"/>
              </a:rPr>
              <a:t>Data </a:t>
            </a:r>
            <a:r>
              <a:rPr b="0" lang="en-US" sz="4400" spc="-1" strike="noStrike">
                <a:solidFill>
                  <a:srgbClr val="000000"/>
                </a:solidFill>
                <a:latin typeface="Avenir Next"/>
                <a:ea typeface="Avenir Next"/>
              </a:rPr>
              <a:t>Type</a:t>
            </a:r>
            <a:endParaRPr b="0" lang="en-US" sz="4400" spc="-1" strike="noStrike">
              <a:solidFill>
                <a:srgbClr val="000000"/>
              </a:solidFill>
              <a:latin typeface="Calibri Light"/>
            </a:endParaRPr>
          </a:p>
        </p:txBody>
      </p:sp>
      <p:sp>
        <p:nvSpPr>
          <p:cNvPr id="76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Recall that the data type char is used for representing single characters, e.g., letters, digits, special symbols.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Each char takes up </a:t>
            </a:r>
            <a:r>
              <a:rPr b="1" lang="en-US" sz="2800" spc="-1" strike="noStrike">
                <a:solidFill>
                  <a:srgbClr val="000000"/>
                </a:solidFill>
                <a:latin typeface="Calibri Light"/>
                <a:ea typeface="Calibri Light"/>
              </a:rPr>
              <a:t>1 byte </a:t>
            </a:r>
            <a:r>
              <a:rPr b="0" lang="en-US" sz="2800" spc="-1" strike="noStrike">
                <a:solidFill>
                  <a:srgbClr val="000000"/>
                </a:solidFill>
                <a:latin typeface="Calibri Light"/>
                <a:ea typeface="Calibri Light"/>
              </a:rPr>
              <a:t>of storage space.</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most commonly used character set is ASCII (American Standard Code for Information Interchange), which uses 0-127 to represent a character.</a:t>
            </a:r>
            <a:endParaRPr b="0" lang="en-US" sz="2800" spc="-1" strike="noStrike">
              <a:solidFill>
                <a:srgbClr val="000000"/>
              </a:solidFill>
              <a:latin typeface="Calibri Light"/>
            </a:endParaRPr>
          </a:p>
        </p:txBody>
      </p:sp>
      <p:sp>
        <p:nvSpPr>
          <p:cNvPr id="762" name="TextShape 3"/>
          <p:cNvSpPr txBox="1"/>
          <p:nvPr/>
        </p:nvSpPr>
        <p:spPr>
          <a:xfrm>
            <a:off x="6553080" y="6356520"/>
            <a:ext cx="2133360" cy="364680"/>
          </a:xfrm>
          <a:prstGeom prst="rect">
            <a:avLst/>
          </a:prstGeom>
          <a:noFill/>
          <a:ln>
            <a:noFill/>
          </a:ln>
        </p:spPr>
        <p:txBody>
          <a:bodyPr anchor="ctr"/>
          <a:p>
            <a:pPr algn="r">
              <a:lnSpc>
                <a:spcPct val="100000"/>
              </a:lnSpc>
            </a:pPr>
            <a:fld id="{57F5DDB8-ECEB-4BEF-9F6B-452408E42D4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63" name="CustomShape 4"/>
          <p:cNvSpPr/>
          <p:nvPr/>
        </p:nvSpPr>
        <p:spPr>
          <a:xfrm>
            <a:off x="1901520" y="2478960"/>
            <a:ext cx="6130440" cy="11106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char c1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c2 = </a:t>
            </a:r>
            <a:r>
              <a:rPr b="1" lang="en-GB" sz="1800" spc="-1" strike="noStrike">
                <a:solidFill>
                  <a:srgbClr val="e46c0a"/>
                </a:solidFill>
                <a:latin typeface="Consolas"/>
                <a:ea typeface="Consolas"/>
              </a:rPr>
              <a:t>'2'</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character '2'</a:t>
            </a:r>
            <a:endParaRPr b="0" lang="en-GB" sz="1800" spc="-1" strike="noStrike">
              <a:latin typeface="Arial"/>
            </a:endParaRPr>
          </a:p>
          <a:p>
            <a:pPr>
              <a:lnSpc>
                <a:spcPct val="100000"/>
              </a:lnSpc>
            </a:pPr>
            <a:r>
              <a:rPr b="0" lang="en-GB" sz="1800" spc="-1" strike="noStrike">
                <a:solidFill>
                  <a:srgbClr val="000000"/>
                </a:solidFill>
                <a:latin typeface="Consolas"/>
                <a:ea typeface="Consolas"/>
              </a:rPr>
              <a:t>char c3 = </a:t>
            </a:r>
            <a:r>
              <a:rPr b="1"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808080"/>
                </a:solidFill>
                <a:latin typeface="Consolas"/>
                <a:ea typeface="Consolas"/>
              </a:rPr>
              <a:t>// the newline character</a:t>
            </a:r>
            <a:endParaRPr b="0" lang="en-GB" sz="1800" spc="-1" strike="noStrike">
              <a:latin typeface="Arial"/>
            </a:endParaRPr>
          </a:p>
        </p:txBody>
      </p:sp>
    </p:spTree>
  </p:cSld>
  <p:timing>
    <p:tnLst>
      <p:par>
        <p:cTn id="831" dur="indefinite" restart="never" nodeType="tmRoot">
          <p:childTnLst>
            <p:seq>
              <p:cTn id="832" dur="indefinite" nodeType="mainSeq">
                <p:childTnLst>
                  <p:par>
                    <p:cTn id="833" fill="hold">
                      <p:stCondLst>
                        <p:cond delay="indefinite"/>
                      </p:stCondLst>
                      <p:childTnLst>
                        <p:par>
                          <p:cTn id="834" fill="hold">
                            <p:stCondLst>
                              <p:cond delay="0"/>
                            </p:stCondLst>
                            <p:childTnLst>
                              <p:par>
                                <p:cTn id="835" nodeType="clickEffect" fill="hold" presetClass="entr" presetID="1">
                                  <p:stCondLst>
                                    <p:cond delay="0"/>
                                  </p:stCondLst>
                                  <p:childTnLst>
                                    <p:set>
                                      <p:cBhvr>
                                        <p:cTn id="836" dur="1" fill="hold">
                                          <p:stCondLst>
                                            <p:cond delay="0"/>
                                          </p:stCondLst>
                                        </p:cTn>
                                        <p:tgtEl>
                                          <p:spTgt spid="761">
                                            <p:txEl>
                                              <p:pRg st="4" end="4"/>
                                            </p:txEl>
                                          </p:spTgt>
                                        </p:tgtEl>
                                        <p:attrNameLst>
                                          <p:attrName>style.visibility</p:attrName>
                                        </p:attrNameLst>
                                      </p:cBhvr>
                                      <p:to>
                                        <p:strVal val="visible"/>
                                      </p:to>
                                    </p:se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1">
                                  <p:stCondLst>
                                    <p:cond delay="0"/>
                                  </p:stCondLst>
                                  <p:childTnLst>
                                    <p:set>
                                      <p:cBhvr>
                                        <p:cTn id="840" dur="1" fill="hold">
                                          <p:stCondLst>
                                            <p:cond delay="0"/>
                                          </p:stCondLst>
                                        </p:cTn>
                                        <p:tgtEl>
                                          <p:spTgt spid="761">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a:t>
            </a:r>
            <a:r>
              <a:rPr b="0" lang="en-US" sz="4400" spc="-1" strike="noStrike">
                <a:solidFill>
                  <a:srgbClr val="000000"/>
                </a:solidFill>
                <a:latin typeface="Avenir Next"/>
                <a:ea typeface="Avenir Next"/>
              </a:rPr>
              <a:t>ASCII </a:t>
            </a:r>
            <a:r>
              <a:rPr b="0" lang="en-US" sz="4400" spc="-1" strike="noStrike">
                <a:solidFill>
                  <a:srgbClr val="000000"/>
                </a:solidFill>
                <a:latin typeface="Avenir Next"/>
                <a:ea typeface="Avenir Next"/>
              </a:rPr>
              <a:t>Characte</a:t>
            </a:r>
            <a:r>
              <a:rPr b="0" lang="en-US" sz="4400" spc="-1" strike="noStrike">
                <a:solidFill>
                  <a:srgbClr val="000000"/>
                </a:solidFill>
                <a:latin typeface="Avenir Next"/>
                <a:ea typeface="Avenir Next"/>
              </a:rPr>
              <a:t>r Set</a:t>
            </a:r>
            <a:endParaRPr b="0" lang="en-US" sz="4400" spc="-1" strike="noStrike">
              <a:solidFill>
                <a:srgbClr val="000000"/>
              </a:solidFill>
              <a:latin typeface="Calibri Light"/>
            </a:endParaRPr>
          </a:p>
        </p:txBody>
      </p:sp>
      <p:sp>
        <p:nvSpPr>
          <p:cNvPr id="765" name="TextShape 2"/>
          <p:cNvSpPr txBox="1"/>
          <p:nvPr/>
        </p:nvSpPr>
        <p:spPr>
          <a:xfrm>
            <a:off x="6553080" y="6356520"/>
            <a:ext cx="2133360" cy="364680"/>
          </a:xfrm>
          <a:prstGeom prst="rect">
            <a:avLst/>
          </a:prstGeom>
          <a:noFill/>
          <a:ln>
            <a:noFill/>
          </a:ln>
        </p:spPr>
        <p:txBody>
          <a:bodyPr anchor="ctr"/>
          <a:p>
            <a:pPr algn="r">
              <a:lnSpc>
                <a:spcPct val="100000"/>
              </a:lnSpc>
            </a:pPr>
            <a:fld id="{BA02D998-6AA7-462A-AD81-A198686D124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766" name="Table 3"/>
          <p:cNvGraphicFramePr/>
          <p:nvPr/>
        </p:nvGraphicFramePr>
        <p:xfrm>
          <a:off x="566640" y="1051200"/>
          <a:ext cx="2676960" cy="5451840"/>
        </p:xfrm>
        <a:graphic>
          <a:graphicData uri="http://schemas.openxmlformats.org/drawingml/2006/table">
            <a:tbl>
              <a:tblPr/>
              <a:tblGrid>
                <a:gridCol w="1090080"/>
                <a:gridCol w="1586880"/>
              </a:tblGrid>
              <a:tr h="159840">
                <a:tc gridSpan="2">
                  <a:txBody>
                    <a:bodyPr lIns="5760" rIns="5760" tIns="5760" bIns="0" anchor="b"/>
                    <a:p>
                      <a:pPr algn="ctr">
                        <a:lnSpc>
                          <a:spcPct val="100000"/>
                        </a:lnSpc>
                      </a:pPr>
                      <a:r>
                        <a:rPr b="1" lang="en-GB" sz="1000" spc="-1" strike="noStrike">
                          <a:solidFill>
                            <a:srgbClr val="000000"/>
                          </a:solidFill>
                          <a:latin typeface="Calibri Light"/>
                        </a:rPr>
                        <a:t>Control Characters</a:t>
                      </a:r>
                      <a:endParaRPr b="0" lang="en-GB" sz="1000" spc="-1" strike="noStrike">
                        <a:latin typeface="Arial"/>
                      </a:endParaRPr>
                    </a:p>
                  </a:txBody>
                  <a:tcPr marL="5760" marR="5760">
                    <a:noFill/>
                  </a:tcPr>
                </a:tc>
                <a:tc hMerge="1">
                  <a:tcPr>
                    <a:solidFill>
                      <a:srgbClr val="729fcf"/>
                    </a:solidFill>
                  </a:tcPr>
                </a:tc>
              </a:tr>
              <a:tr h="159840">
                <a:tc>
                  <a:txBody>
                    <a:bodyPr lIns="5760" rIns="5760" tIns="5760" bIns="0" anchor="b"/>
                    <a:p>
                      <a:pPr algn="ctr">
                        <a:lnSpc>
                          <a:spcPct val="100000"/>
                        </a:lnSpc>
                      </a:pPr>
                      <a:r>
                        <a:rPr b="0" lang="en-GB" sz="1000" spc="-1" strike="noStrike">
                          <a:solidFill>
                            <a:srgbClr val="000000"/>
                          </a:solidFill>
                          <a:latin typeface="Calibri Light"/>
                        </a:rPr>
                        <a:t>0</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(Null character)</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(Start of Header)</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(Start of Text)</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3</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(End of Text)</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4</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(End of Trans.)</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5</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(Enquiry)</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6</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(Acknowledgement)</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7</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(Bell)</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8</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(Backspace)</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9</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(Horizontal Tab)</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10</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(Line feed)</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11</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(Vertical Tab)</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12</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(Form feed)</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13</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(Carriage return)</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14</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(Shift Out)</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15</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(Shift In)</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16</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(Data link escape)</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17</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(Device control 1)</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18</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(Device control 2)</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19</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(Device control 3)</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20</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(Device control 4)</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21</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(Negative acknowl.)</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22</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(Synchronous idle)</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23</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(End of trans. block)</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24</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(Cancel)</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25</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(End of medium)</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26</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(Substitute)</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27</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(Escape)</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28</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(File separator)</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29</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(Group separator)</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30</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(Record separator)</a:t>
                      </a:r>
                      <a:endParaRPr b="0" lang="en-GB" sz="1000" spc="-1" strike="noStrike">
                        <a:latin typeface="Arial"/>
                      </a:endParaRPr>
                    </a:p>
                  </a:txBody>
                  <a:tcPr marL="5760" marR="5760">
                    <a:noFill/>
                  </a:tcPr>
                </a:tc>
              </a:tr>
              <a:tr h="159840">
                <a:tc>
                  <a:txBody>
                    <a:bodyPr lIns="5760" rIns="5760" tIns="5760" bIns="0" anchor="b"/>
                    <a:p>
                      <a:pPr algn="ctr">
                        <a:lnSpc>
                          <a:spcPct val="100000"/>
                        </a:lnSpc>
                      </a:pPr>
                      <a:r>
                        <a:rPr b="0" lang="en-GB" sz="1000" spc="-1" strike="noStrike">
                          <a:solidFill>
                            <a:srgbClr val="000000"/>
                          </a:solidFill>
                          <a:latin typeface="Calibri Light"/>
                        </a:rPr>
                        <a:t>31</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(Unit separator)</a:t>
                      </a:r>
                      <a:endParaRPr b="0" lang="en-GB" sz="1000" spc="-1" strike="noStrike">
                        <a:latin typeface="Arial"/>
                      </a:endParaRPr>
                    </a:p>
                  </a:txBody>
                  <a:tcPr marL="5760" marR="5760">
                    <a:noFill/>
                  </a:tcPr>
                </a:tc>
              </a:tr>
              <a:tr h="177120">
                <a:tc>
                  <a:txBody>
                    <a:bodyPr lIns="5760" rIns="5760" tIns="5760" bIns="0" anchor="b"/>
                    <a:p>
                      <a:pPr algn="ctr">
                        <a:lnSpc>
                          <a:spcPct val="100000"/>
                        </a:lnSpc>
                      </a:pPr>
                      <a:r>
                        <a:rPr b="0" lang="en-GB" sz="1000" spc="-1" strike="noStrike">
                          <a:solidFill>
                            <a:srgbClr val="000000"/>
                          </a:solidFill>
                          <a:latin typeface="Calibri Light"/>
                        </a:rPr>
                        <a:t>127</a:t>
                      </a:r>
                      <a:endParaRPr b="0" lang="en-GB" sz="1000" spc="-1" strike="noStrike">
                        <a:latin typeface="Arial"/>
                      </a:endParaRPr>
                    </a:p>
                  </a:txBody>
                  <a:tcPr marL="5760" marR="5760">
                    <a:noFill/>
                  </a:tcPr>
                </a:tc>
                <a:tc>
                  <a:txBody>
                    <a:bodyPr lIns="5760" rIns="5760" tIns="5760" bIns="0" anchor="b"/>
                    <a:p>
                      <a:pPr algn="ctr">
                        <a:lnSpc>
                          <a:spcPct val="100000"/>
                        </a:lnSpc>
                      </a:pPr>
                      <a:r>
                        <a:rPr b="0" lang="en-GB" sz="1000" spc="-1" strike="noStrike">
                          <a:solidFill>
                            <a:srgbClr val="000000"/>
                          </a:solidFill>
                          <a:latin typeface="Calibri Light"/>
                        </a:rPr>
                        <a:t>(Delete) </a:t>
                      </a:r>
                      <a:endParaRPr b="0" lang="en-GB" sz="1000" spc="-1" strike="noStrike">
                        <a:latin typeface="Arial"/>
                      </a:endParaRPr>
                    </a:p>
                  </a:txBody>
                  <a:tcPr marL="5760" marR="5760">
                    <a:noFill/>
                  </a:tcPr>
                </a:tc>
              </a:tr>
            </a:tbl>
          </a:graphicData>
        </a:graphic>
      </p:graphicFrame>
      <p:graphicFrame>
        <p:nvGraphicFramePr>
          <p:cNvPr id="767" name="Table 4"/>
          <p:cNvGraphicFramePr/>
          <p:nvPr/>
        </p:nvGraphicFramePr>
        <p:xfrm>
          <a:off x="4068000" y="1051200"/>
          <a:ext cx="4340880" cy="5304960"/>
        </p:xfrm>
        <a:graphic>
          <a:graphicData uri="http://schemas.openxmlformats.org/drawingml/2006/table">
            <a:tbl>
              <a:tblPr/>
              <a:tblGrid>
                <a:gridCol w="723240"/>
                <a:gridCol w="723240"/>
                <a:gridCol w="723240"/>
                <a:gridCol w="723240"/>
                <a:gridCol w="723240"/>
                <a:gridCol w="724680"/>
              </a:tblGrid>
              <a:tr h="154440">
                <a:tc gridSpan="6">
                  <a:txBody>
                    <a:bodyPr lIns="6120" rIns="6120" tIns="6120" bIns="0" anchor="b"/>
                    <a:p>
                      <a:pPr algn="ctr">
                        <a:lnSpc>
                          <a:spcPct val="100000"/>
                        </a:lnSpc>
                      </a:pPr>
                      <a:r>
                        <a:rPr b="1" lang="en-GB" sz="1000" spc="-1" strike="noStrike">
                          <a:solidFill>
                            <a:srgbClr val="000000"/>
                          </a:solidFill>
                          <a:latin typeface="Calibri Light"/>
                        </a:rPr>
                        <a:t>Printable Characters</a:t>
                      </a:r>
                      <a:endParaRPr b="0" lang="en-GB" sz="1000" spc="-1" strike="noStrike">
                        <a:latin typeface="Arial"/>
                      </a:endParaRPr>
                    </a:p>
                  </a:txBody>
                  <a:tcPr marL="6120" marR="6120">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160920">
                <a:tc>
                  <a:txBody>
                    <a:bodyPr lIns="6120" rIns="6120" tIns="6120" bIns="0" anchor="b"/>
                    <a:p>
                      <a:pPr algn="ctr">
                        <a:lnSpc>
                          <a:spcPct val="100000"/>
                        </a:lnSpc>
                      </a:pPr>
                      <a:r>
                        <a:rPr b="0" lang="en-GB" sz="1000" spc="-1" strike="noStrike">
                          <a:solidFill>
                            <a:srgbClr val="000000"/>
                          </a:solidFill>
                          <a:latin typeface="Calibri Light"/>
                        </a:rPr>
                        <a:t>32</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space</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33</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34</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b</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35</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c</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36</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d</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37</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69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e</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38</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&amp;</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f</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39</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g</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40</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h</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41</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i</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42</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j</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43</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k</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44</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l</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45</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109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m</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46</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n</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47</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79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o</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48</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0</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p</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49</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1</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q</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50</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2</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r</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51</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3</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s</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52</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4</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t</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53</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5</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u</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54</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6</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86</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v</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55</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7</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87</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119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w</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56</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8</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88</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x</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57</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9</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89</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y</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58</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90</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z</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59</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91</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60</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&lt;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92</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61</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93</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160920">
                <a:tc>
                  <a:txBody>
                    <a:bodyPr lIns="6120" rIns="6120" tIns="6120" bIns="0" anchor="b"/>
                    <a:p>
                      <a:pPr algn="ctr">
                        <a:lnSpc>
                          <a:spcPct val="100000"/>
                        </a:lnSpc>
                      </a:pPr>
                      <a:r>
                        <a:rPr b="0" lang="en-GB" sz="1000" spc="-1" strike="noStrike">
                          <a:solidFill>
                            <a:srgbClr val="000000"/>
                          </a:solidFill>
                          <a:latin typeface="Calibri Light"/>
                        </a:rPr>
                        <a:t>62</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&gt;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94</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126 </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9360" marR="9360">
                    <a:noFill/>
                  </a:tcPr>
                </a:tc>
              </a:tr>
              <a:tr h="162000">
                <a:tc>
                  <a:txBody>
                    <a:bodyPr lIns="6120" rIns="6120" tIns="6120" bIns="0" anchor="b"/>
                    <a:p>
                      <a:pPr algn="ctr">
                        <a:lnSpc>
                          <a:spcPct val="100000"/>
                        </a:lnSpc>
                      </a:pPr>
                      <a:r>
                        <a:rPr b="0" lang="en-GB" sz="1000" spc="-1" strike="noStrike">
                          <a:solidFill>
                            <a:srgbClr val="000000"/>
                          </a:solidFill>
                          <a:latin typeface="Calibri Light"/>
                        </a:rPr>
                        <a:t>63</a:t>
                      </a:r>
                      <a:endParaRPr b="0" lang="en-GB" sz="1000" spc="-1" strike="noStrike">
                        <a:latin typeface="Arial"/>
                      </a:endParaRPr>
                    </a:p>
                  </a:txBody>
                  <a:tcPr marL="6120" marR="6120">
                    <a:noFill/>
                  </a:tcPr>
                </a:tc>
                <a:tc>
                  <a:txBody>
                    <a:bodyPr lIns="6120" rIns="6120" tIns="6120" bIns="0" anchor="b"/>
                    <a:p>
                      <a:pPr algn="ctr">
                        <a:lnSpc>
                          <a:spcPct val="100000"/>
                        </a:lnSpc>
                      </a:pPr>
                      <a:r>
                        <a:rPr b="1" lang="en-GB" sz="1000" spc="-1" strike="noStrike">
                          <a:solidFill>
                            <a:srgbClr val="000000"/>
                          </a:solidFill>
                          <a:latin typeface="Calibri Light"/>
                        </a:rPr>
                        <a:t>?</a:t>
                      </a:r>
                      <a:endParaRPr b="0" lang="en-GB" sz="1000" spc="-1" strike="noStrike">
                        <a:latin typeface="Arial"/>
                      </a:endParaRPr>
                    </a:p>
                  </a:txBody>
                  <a:tcPr marL="6120" marR="6120">
                    <a:lnR w="28080">
                      <a:solidFill>
                        <a:srgbClr val="77933c"/>
                      </a:solidFill>
                    </a:lnR>
                    <a:noFill/>
                  </a:tcPr>
                </a:tc>
                <a:tc>
                  <a:txBody>
                    <a:bodyPr lIns="9360" rIns="9360" tIns="9360" bIns="0" anchor="b"/>
                    <a:p>
                      <a:pPr algn="ctr">
                        <a:lnSpc>
                          <a:spcPct val="100000"/>
                        </a:lnSpc>
                      </a:pPr>
                      <a:r>
                        <a:rPr b="0" lang="en-GB" sz="1000" spc="-1" strike="noStrike">
                          <a:solidFill>
                            <a:srgbClr val="000000"/>
                          </a:solidFill>
                          <a:latin typeface="Calibri Light"/>
                        </a:rPr>
                        <a:t>95</a:t>
                      </a:r>
                      <a:endParaRPr b="0" lang="en-GB" sz="1000" spc="-1" strike="noStrike">
                        <a:latin typeface="Arial"/>
                      </a:endParaRPr>
                    </a:p>
                  </a:txBody>
                  <a:tcPr marL="9360" marR="9360">
                    <a:lnL w="28080">
                      <a:solidFill>
                        <a:srgbClr val="77933c"/>
                      </a:solidFill>
                    </a:lnL>
                    <a:noFill/>
                  </a:tcPr>
                </a:tc>
                <a:tc>
                  <a:txBody>
                    <a:bodyPr lIns="9360" rIns="9360" tIns="9360" bIns="0" anchor="b"/>
                    <a:p>
                      <a:pPr algn="ctr">
                        <a:lnSpc>
                          <a:spcPct val="100000"/>
                        </a:lnSpc>
                      </a:pPr>
                      <a:r>
                        <a:rPr b="1" lang="en-GB" sz="1000" spc="-1" strike="noStrike">
                          <a:solidFill>
                            <a:srgbClr val="000000"/>
                          </a:solidFill>
                          <a:latin typeface="Calibri Light"/>
                        </a:rPr>
                        <a:t>_</a:t>
                      </a:r>
                      <a:endParaRPr b="0" lang="en-GB" sz="1000" spc="-1" strike="noStrike">
                        <a:latin typeface="Arial"/>
                      </a:endParaRPr>
                    </a:p>
                  </a:txBody>
                  <a:tcPr marL="9360" marR="9360">
                    <a:lnR w="28080">
                      <a:solidFill>
                        <a:srgbClr val="77933c"/>
                      </a:solidFill>
                    </a:lnR>
                    <a:noFill/>
                  </a:tcPr>
                </a:tc>
                <a:tc>
                  <a:tcPr marL="6120" marR="6120">
                    <a:lnL w="28080">
                      <a:solidFill>
                        <a:srgbClr val="77933c"/>
                      </a:solidFill>
                    </a:lnL>
                    <a:noFill/>
                  </a:tcPr>
                </a:tc>
                <a:tc>
                  <a:tcPr marL="6120" marR="6120">
                    <a:noFill/>
                  </a:tcPr>
                </a:tc>
              </a:tr>
            </a:tbl>
          </a:graphicData>
        </a:graphic>
      </p:graphicFrame>
    </p:spTree>
  </p:cSld>
  <p:timing>
    <p:tnLst>
      <p:par>
        <p:cTn id="841" dur="indefinite" restart="never" nodeType="tmRoot">
          <p:childTnLst>
            <p:seq>
              <p:cTn id="842"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and </a:t>
            </a:r>
            <a:r>
              <a:rPr b="1" lang="en-US" sz="4400" spc="-1" strike="noStrike">
                <a:solidFill>
                  <a:srgbClr val="000000"/>
                </a:solidFill>
                <a:latin typeface="Avenir Next"/>
                <a:ea typeface="Avenir Next"/>
              </a:rPr>
              <a:t>int</a:t>
            </a:r>
            <a:endParaRPr b="0" lang="en-US" sz="4400" spc="-1" strike="noStrike">
              <a:solidFill>
                <a:srgbClr val="000000"/>
              </a:solidFill>
              <a:latin typeface="Calibri Light"/>
            </a:endParaRPr>
          </a:p>
        </p:txBody>
      </p:sp>
      <p:sp>
        <p:nvSpPr>
          <p:cNvPr id="769"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Examples</a:t>
            </a:r>
            <a:endParaRPr b="0" lang="en-US" sz="2800" spc="-1" strike="noStrike">
              <a:solidFill>
                <a:srgbClr val="000000"/>
              </a:solidFill>
              <a:latin typeface="Calibri Light"/>
            </a:endParaRPr>
          </a:p>
        </p:txBody>
      </p:sp>
      <p:sp>
        <p:nvSpPr>
          <p:cNvPr id="770" name="TextShape 3"/>
          <p:cNvSpPr txBox="1"/>
          <p:nvPr/>
        </p:nvSpPr>
        <p:spPr>
          <a:xfrm>
            <a:off x="6553080" y="6356520"/>
            <a:ext cx="2133360" cy="364680"/>
          </a:xfrm>
          <a:prstGeom prst="rect">
            <a:avLst/>
          </a:prstGeom>
          <a:noFill/>
          <a:ln>
            <a:noFill/>
          </a:ln>
        </p:spPr>
        <p:txBody>
          <a:bodyPr anchor="ctr"/>
          <a:p>
            <a:pPr algn="r">
              <a:lnSpc>
                <a:spcPct val="100000"/>
              </a:lnSpc>
            </a:pPr>
            <a:fld id="{399BED73-A66F-40B4-8583-A7AE715AB2B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71" name="CustomShape 4"/>
          <p:cNvSpPr/>
          <p:nvPr/>
        </p:nvSpPr>
        <p:spPr>
          <a:xfrm>
            <a:off x="1413000" y="2245680"/>
            <a:ext cx="3029760" cy="11106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grpSp>
        <p:nvGrpSpPr>
          <p:cNvPr id="772" name="Group 5"/>
          <p:cNvGrpSpPr/>
          <p:nvPr/>
        </p:nvGrpSpPr>
        <p:grpSpPr>
          <a:xfrm>
            <a:off x="5343120" y="1953720"/>
            <a:ext cx="2888640" cy="1402560"/>
            <a:chOff x="5343120" y="1953720"/>
            <a:chExt cx="2888640" cy="1402560"/>
          </a:xfrm>
        </p:grpSpPr>
        <p:sp>
          <p:nvSpPr>
            <p:cNvPr id="773" name="CustomShape 6"/>
            <p:cNvSpPr/>
            <p:nvPr/>
          </p:nvSpPr>
          <p:spPr>
            <a:xfrm>
              <a:off x="5343120" y="224568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4" name="CustomShape 7"/>
            <p:cNvSpPr/>
            <p:nvPr/>
          </p:nvSpPr>
          <p:spPr>
            <a:xfrm>
              <a:off x="6793200" y="195372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775" name="CustomShape 8"/>
          <p:cNvSpPr/>
          <p:nvPr/>
        </p:nvSpPr>
        <p:spPr>
          <a:xfrm>
            <a:off x="1413000" y="3816720"/>
            <a:ext cx="3029760" cy="11106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65</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b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c &lt;&lt; endl;</a:t>
            </a:r>
            <a:endParaRPr b="0" lang="en-GB" sz="1800" spc="-1" strike="noStrike">
              <a:latin typeface="Arial"/>
            </a:endParaRPr>
          </a:p>
        </p:txBody>
      </p:sp>
      <p:sp>
        <p:nvSpPr>
          <p:cNvPr id="776" name="CustomShape 9"/>
          <p:cNvSpPr/>
          <p:nvPr/>
        </p:nvSpPr>
        <p:spPr>
          <a:xfrm>
            <a:off x="1555200" y="5164920"/>
            <a:ext cx="657612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2400" spc="-1" strike="noStrike">
                <a:solidFill>
                  <a:srgbClr val="000000"/>
                </a:solidFill>
                <a:latin typeface="Calibri Light"/>
                <a:ea typeface="Calibri Light"/>
              </a:rPr>
              <a:t>Since the data type of c is </a:t>
            </a:r>
            <a:r>
              <a:rPr b="0" lang="en-GB" sz="2400" spc="-1" strike="noStrike">
                <a:solidFill>
                  <a:srgbClr val="31859c"/>
                </a:solidFill>
                <a:latin typeface="Calibri Light"/>
                <a:ea typeface="Calibri Light"/>
              </a:rPr>
              <a:t>char</a:t>
            </a:r>
            <a:r>
              <a:rPr b="0" lang="en-GB" sz="2400" spc="-1" strike="noStrike">
                <a:solidFill>
                  <a:srgbClr val="000000"/>
                </a:solidFill>
                <a:latin typeface="Calibri Light"/>
                <a:ea typeface="Calibri Light"/>
              </a:rPr>
              <a:t>, assigning an </a:t>
            </a:r>
            <a:r>
              <a:rPr b="0" lang="en-GB" sz="2400" spc="-1" strike="noStrike">
                <a:solidFill>
                  <a:srgbClr val="e46c0a"/>
                </a:solidFill>
                <a:latin typeface="Calibri Light"/>
                <a:ea typeface="Calibri Light"/>
              </a:rPr>
              <a:t>integer</a:t>
            </a:r>
            <a:r>
              <a:rPr b="0" lang="en-GB" sz="2400" spc="-1" strike="noStrike">
                <a:solidFill>
                  <a:srgbClr val="000000"/>
                </a:solidFill>
                <a:latin typeface="Calibri Light"/>
                <a:ea typeface="Calibri Light"/>
              </a:rPr>
              <a:t> to c is treated as assigning an </a:t>
            </a:r>
            <a:r>
              <a:rPr b="0" lang="en-GB" sz="2400" spc="-1" strike="noStrike">
                <a:solidFill>
                  <a:srgbClr val="e46c0a"/>
                </a:solidFill>
                <a:latin typeface="Calibri Light"/>
                <a:ea typeface="Calibri Light"/>
              </a:rPr>
              <a:t>ASCII </a:t>
            </a:r>
            <a:r>
              <a:rPr b="0" lang="en-GB" sz="2400" spc="-1" strike="noStrike">
                <a:solidFill>
                  <a:srgbClr val="000000"/>
                </a:solidFill>
                <a:latin typeface="Calibri Light"/>
                <a:ea typeface="Calibri Light"/>
              </a:rPr>
              <a:t>code to c</a:t>
            </a:r>
            <a:endParaRPr b="0" lang="en-GB" sz="2400" spc="-1" strike="noStrike">
              <a:latin typeface="Arial"/>
            </a:endParaRPr>
          </a:p>
        </p:txBody>
      </p:sp>
      <p:grpSp>
        <p:nvGrpSpPr>
          <p:cNvPr id="777" name="Group 10"/>
          <p:cNvGrpSpPr/>
          <p:nvPr/>
        </p:nvGrpSpPr>
        <p:grpSpPr>
          <a:xfrm>
            <a:off x="5343120" y="3524760"/>
            <a:ext cx="2888640" cy="1402560"/>
            <a:chOff x="5343120" y="3524760"/>
            <a:chExt cx="2888640" cy="1402560"/>
          </a:xfrm>
        </p:grpSpPr>
        <p:sp>
          <p:nvSpPr>
            <p:cNvPr id="778" name="CustomShape 11"/>
            <p:cNvSpPr/>
            <p:nvPr/>
          </p:nvSpPr>
          <p:spPr>
            <a:xfrm>
              <a:off x="5343120" y="381672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79" name="CustomShape 12"/>
            <p:cNvSpPr/>
            <p:nvPr/>
          </p:nvSpPr>
          <p:spPr>
            <a:xfrm>
              <a:off x="6793200" y="352476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780" name="CustomShape 13"/>
          <p:cNvSpPr/>
          <p:nvPr/>
        </p:nvSpPr>
        <p:spPr>
          <a:xfrm>
            <a:off x="4639320" y="2720160"/>
            <a:ext cx="59184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781" name="CustomShape 14"/>
          <p:cNvSpPr/>
          <p:nvPr/>
        </p:nvSpPr>
        <p:spPr>
          <a:xfrm>
            <a:off x="4639320" y="4278960"/>
            <a:ext cx="59184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Tree>
  </p:cSld>
  <p:timing>
    <p:tnLst>
      <p:par>
        <p:cTn id="843" dur="indefinite" restart="never" nodeType="tmRoot">
          <p:childTnLst>
            <p:seq>
              <p:cTn id="844" dur="indefinite" nodeType="mainSeq">
                <p:childTnLst>
                  <p:par>
                    <p:cTn id="845" fill="hold">
                      <p:stCondLst>
                        <p:cond delay="indefinite"/>
                      </p:stCondLst>
                      <p:childTnLst>
                        <p:par>
                          <p:cTn id="846" fill="hold">
                            <p:stCondLst>
                              <p:cond delay="0"/>
                            </p:stCondLst>
                            <p:childTnLst>
                              <p:par>
                                <p:cTn id="847" nodeType="clickEffect" fill="hold" presetClass="entr" presetID="1">
                                  <p:stCondLst>
                                    <p:cond delay="0"/>
                                  </p:stCondLst>
                                  <p:childTnLst>
                                    <p:set>
                                      <p:cBhvr>
                                        <p:cTn id="848" dur="1" fill="hold">
                                          <p:stCondLst>
                                            <p:cond delay="0"/>
                                          </p:stCondLst>
                                        </p:cTn>
                                        <p:tgtEl>
                                          <p:spTgt spid="772"/>
                                        </p:tgtEl>
                                        <p:attrNameLst>
                                          <p:attrName>style.visibility</p:attrName>
                                        </p:attrNameLst>
                                      </p:cBhvr>
                                      <p:to>
                                        <p:strVal val="visible"/>
                                      </p:to>
                                    </p:set>
                                  </p:childTnLst>
                                </p:cTn>
                              </p:par>
                              <p:par>
                                <p:cTn id="849" nodeType="withEffect" fill="hold" presetClass="entr" presetID="1">
                                  <p:stCondLst>
                                    <p:cond delay="0"/>
                                  </p:stCondLst>
                                  <p:childTnLst>
                                    <p:set>
                                      <p:cBhvr>
                                        <p:cTn id="850" dur="1" fill="hold">
                                          <p:stCondLst>
                                            <p:cond delay="0"/>
                                          </p:stCondLst>
                                        </p:cTn>
                                        <p:tgtEl>
                                          <p:spTgt spid="780"/>
                                        </p:tgtEl>
                                        <p:attrNameLst>
                                          <p:attrName>style.visibility</p:attrName>
                                        </p:attrNameLst>
                                      </p:cBhvr>
                                      <p:to>
                                        <p:strVal val="visible"/>
                                      </p:to>
                                    </p:set>
                                  </p:childTnLst>
                                </p:cTn>
                              </p:par>
                            </p:childTnLst>
                          </p:cTn>
                        </p:par>
                      </p:childTnLst>
                    </p:cTn>
                  </p:par>
                  <p:par>
                    <p:cTn id="851" fill="hold">
                      <p:stCondLst>
                        <p:cond delay="indefinite"/>
                      </p:stCondLst>
                      <p:childTnLst>
                        <p:par>
                          <p:cTn id="852" fill="hold">
                            <p:stCondLst>
                              <p:cond delay="0"/>
                            </p:stCondLst>
                            <p:childTnLst>
                              <p:par>
                                <p:cTn id="853" nodeType="clickEffect" fill="hold" presetClass="entr" presetID="1">
                                  <p:stCondLst>
                                    <p:cond delay="0"/>
                                  </p:stCondLst>
                                  <p:childTnLst>
                                    <p:set>
                                      <p:cBhvr>
                                        <p:cTn id="854" dur="1" fill="hold">
                                          <p:stCondLst>
                                            <p:cond delay="0"/>
                                          </p:stCondLst>
                                        </p:cTn>
                                        <p:tgtEl>
                                          <p:spTgt spid="775"/>
                                        </p:tgtEl>
                                        <p:attrNameLst>
                                          <p:attrName>style.visibility</p:attrName>
                                        </p:attrNameLst>
                                      </p:cBhvr>
                                      <p:to>
                                        <p:strVal val="visible"/>
                                      </p:to>
                                    </p:set>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1">
                                  <p:stCondLst>
                                    <p:cond delay="0"/>
                                  </p:stCondLst>
                                  <p:childTnLst>
                                    <p:set>
                                      <p:cBhvr>
                                        <p:cTn id="858" dur="1" fill="hold">
                                          <p:stCondLst>
                                            <p:cond delay="0"/>
                                          </p:stCondLst>
                                        </p:cTn>
                                        <p:tgtEl>
                                          <p:spTgt spid="776"/>
                                        </p:tgtEl>
                                        <p:attrNameLst>
                                          <p:attrName>style.visibility</p:attrName>
                                        </p:attrNameLst>
                                      </p:cBhvr>
                                      <p:to>
                                        <p:strVal val="visible"/>
                                      </p:to>
                                    </p:set>
                                  </p:childTnLst>
                                </p:cTn>
                              </p:par>
                              <p:par>
                                <p:cTn id="859" nodeType="withEffect" fill="hold" presetClass="entr" presetID="1">
                                  <p:stCondLst>
                                    <p:cond delay="0"/>
                                  </p:stCondLst>
                                  <p:childTnLst>
                                    <p:set>
                                      <p:cBhvr>
                                        <p:cTn id="860" dur="1" fill="hold">
                                          <p:stCondLst>
                                            <p:cond delay="0"/>
                                          </p:stCondLst>
                                        </p:cTn>
                                        <p:tgtEl>
                                          <p:spTgt spid="781"/>
                                        </p:tgtEl>
                                        <p:attrNameLst>
                                          <p:attrName>style.visibility</p:attrName>
                                        </p:attrNameLst>
                                      </p:cBhvr>
                                      <p:to>
                                        <p:strVal val="visible"/>
                                      </p:to>
                                    </p:set>
                                  </p:childTnLst>
                                </p:cTn>
                              </p:par>
                              <p:par>
                                <p:cTn id="861" nodeType="withEffect" fill="hold" presetClass="entr" presetID="1">
                                  <p:stCondLst>
                                    <p:cond delay="0"/>
                                  </p:stCondLst>
                                  <p:childTnLst>
                                    <p:set>
                                      <p:cBhvr>
                                        <p:cTn id="862"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and </a:t>
            </a:r>
            <a:r>
              <a:rPr b="1" lang="en-US" sz="4400" spc="-1" strike="noStrike">
                <a:solidFill>
                  <a:srgbClr val="000000"/>
                </a:solidFill>
                <a:latin typeface="Avenir Next"/>
                <a:ea typeface="Avenir Next"/>
              </a:rPr>
              <a:t>int</a:t>
            </a:r>
            <a:endParaRPr b="0" lang="en-US" sz="4400" spc="-1" strike="noStrike">
              <a:solidFill>
                <a:srgbClr val="000000"/>
              </a:solidFill>
              <a:latin typeface="Calibri Light"/>
            </a:endParaRPr>
          </a:p>
        </p:txBody>
      </p:sp>
      <p:sp>
        <p:nvSpPr>
          <p:cNvPr id="783"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We may use an </a:t>
            </a:r>
            <a:r>
              <a:rPr b="1" lang="en-US" sz="2800" spc="-1" strike="noStrike">
                <a:solidFill>
                  <a:srgbClr val="e46c0a"/>
                </a:solidFill>
                <a:latin typeface="Calibri Light"/>
                <a:ea typeface="Calibri Light"/>
              </a:rPr>
              <a:t>int</a:t>
            </a:r>
            <a:r>
              <a:rPr b="0" lang="en-US" sz="2800" spc="-1" strike="noStrike">
                <a:solidFill>
                  <a:srgbClr val="000000"/>
                </a:solidFill>
                <a:latin typeface="Calibri Light"/>
                <a:ea typeface="Calibri Light"/>
              </a:rPr>
              <a:t> variable to store the value of a </a:t>
            </a:r>
            <a:r>
              <a:rPr b="1" lang="en-US" sz="2800" spc="-1" strike="noStrike">
                <a:solidFill>
                  <a:srgbClr val="31859c"/>
                </a:solidFill>
                <a:latin typeface="Calibri Light"/>
                <a:ea typeface="Calibri Light"/>
              </a:rPr>
              <a:t>char</a:t>
            </a:r>
            <a:r>
              <a:rPr b="0" lang="en-US" sz="2800" spc="-1" strike="noStrike">
                <a:solidFill>
                  <a:srgbClr val="000000"/>
                </a:solidFill>
                <a:latin typeface="Calibri Light"/>
                <a:ea typeface="Calibri Light"/>
              </a:rPr>
              <a:t> variable.  In this case, the ASCII code of the char will be stored.  </a:t>
            </a:r>
            <a:endParaRPr b="0" lang="en-US" sz="2800" spc="-1" strike="noStrike">
              <a:solidFill>
                <a:srgbClr val="000000"/>
              </a:solidFill>
              <a:latin typeface="Calibri Light"/>
            </a:endParaRPr>
          </a:p>
        </p:txBody>
      </p:sp>
      <p:sp>
        <p:nvSpPr>
          <p:cNvPr id="784" name="TextShape 3"/>
          <p:cNvSpPr txBox="1"/>
          <p:nvPr/>
        </p:nvSpPr>
        <p:spPr>
          <a:xfrm>
            <a:off x="6553080" y="6356520"/>
            <a:ext cx="2133360" cy="364680"/>
          </a:xfrm>
          <a:prstGeom prst="rect">
            <a:avLst/>
          </a:prstGeom>
          <a:noFill/>
          <a:ln>
            <a:noFill/>
          </a:ln>
        </p:spPr>
        <p:txBody>
          <a:bodyPr anchor="ctr"/>
          <a:p>
            <a:pPr algn="r">
              <a:lnSpc>
                <a:spcPct val="100000"/>
              </a:lnSpc>
            </a:pPr>
            <a:fld id="{B92A5D50-A14B-4CA6-981C-3B9C274C98B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85" name="CustomShape 4"/>
          <p:cNvSpPr/>
          <p:nvPr/>
        </p:nvSpPr>
        <p:spPr>
          <a:xfrm>
            <a:off x="997560" y="2982600"/>
            <a:ext cx="3623400" cy="2014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int val = letter;</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letter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val &lt;&lt; endl;</a:t>
            </a:r>
            <a:endParaRPr b="0" lang="en-GB" sz="1800" spc="-1" strike="noStrike">
              <a:latin typeface="Arial"/>
            </a:endParaRPr>
          </a:p>
        </p:txBody>
      </p:sp>
      <p:grpSp>
        <p:nvGrpSpPr>
          <p:cNvPr id="786" name="Group 5"/>
          <p:cNvGrpSpPr/>
          <p:nvPr/>
        </p:nvGrpSpPr>
        <p:grpSpPr>
          <a:xfrm>
            <a:off x="5343120" y="2703960"/>
            <a:ext cx="2888640" cy="1389240"/>
            <a:chOff x="5343120" y="2703960"/>
            <a:chExt cx="2888640" cy="1389240"/>
          </a:xfrm>
        </p:grpSpPr>
        <p:sp>
          <p:nvSpPr>
            <p:cNvPr id="787" name="CustomShape 6"/>
            <p:cNvSpPr/>
            <p:nvPr/>
          </p:nvSpPr>
          <p:spPr>
            <a:xfrm>
              <a:off x="5343120" y="298260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65</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88" name="CustomShape 7"/>
            <p:cNvSpPr/>
            <p:nvPr/>
          </p:nvSpPr>
          <p:spPr>
            <a:xfrm>
              <a:off x="6793200" y="270396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789" name="CustomShape 8"/>
          <p:cNvSpPr/>
          <p:nvPr/>
        </p:nvSpPr>
        <p:spPr>
          <a:xfrm>
            <a:off x="4788720" y="3423960"/>
            <a:ext cx="47916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Tree>
  </p:cSld>
  <p:timing>
    <p:tnLst>
      <p:par>
        <p:cTn id="863" dur="indefinite" restart="never" nodeType="tmRoot">
          <p:childTnLst>
            <p:seq>
              <p:cTn id="864" dur="indefinite" nodeType="mainSeq">
                <p:childTnLst>
                  <p:par>
                    <p:cTn id="865" fill="hold">
                      <p:stCondLst>
                        <p:cond delay="indefinite"/>
                      </p:stCondLst>
                      <p:childTnLst>
                        <p:par>
                          <p:cTn id="866" fill="hold">
                            <p:stCondLst>
                              <p:cond delay="0"/>
                            </p:stCondLst>
                            <p:childTnLst>
                              <p:par>
                                <p:cTn id="867" nodeType="clickEffect" fill="hold" presetClass="entr" presetID="1">
                                  <p:stCondLst>
                                    <p:cond delay="0"/>
                                  </p:stCondLst>
                                  <p:childTnLst>
                                    <p:set>
                                      <p:cBhvr>
                                        <p:cTn id="868" dur="1" fill="hold">
                                          <p:stCondLst>
                                            <p:cond delay="0"/>
                                          </p:stCondLst>
                                        </p:cTn>
                                        <p:tgtEl>
                                          <p:spTgt spid="786"/>
                                        </p:tgtEl>
                                        <p:attrNameLst>
                                          <p:attrName>style.visibility</p:attrName>
                                        </p:attrNameLst>
                                      </p:cBhvr>
                                      <p:to>
                                        <p:strVal val="visible"/>
                                      </p:to>
                                    </p:set>
                                  </p:childTnLst>
                                </p:cTn>
                              </p:par>
                              <p:par>
                                <p:cTn id="869" nodeType="withEffect" fill="hold" presetClass="entr" presetID="1">
                                  <p:stCondLst>
                                    <p:cond delay="0"/>
                                  </p:stCondLst>
                                  <p:childTnLst>
                                    <p:set>
                                      <p:cBhvr>
                                        <p:cTn id="870" dur="1" fill="hold">
                                          <p:stCondLst>
                                            <p:cond delay="0"/>
                                          </p:stCondLst>
                                        </p:cTn>
                                        <p:tgtEl>
                                          <p:spTgt spid="78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and </a:t>
            </a:r>
            <a:r>
              <a:rPr b="1" lang="en-US" sz="4400" spc="-1" strike="noStrike">
                <a:solidFill>
                  <a:srgbClr val="000000"/>
                </a:solidFill>
                <a:latin typeface="Avenir Next"/>
                <a:ea typeface="Avenir Next"/>
              </a:rPr>
              <a:t>int</a:t>
            </a:r>
            <a:endParaRPr b="0" lang="en-US" sz="4400" spc="-1" strike="noStrike">
              <a:solidFill>
                <a:srgbClr val="000000"/>
              </a:solidFill>
              <a:latin typeface="Calibri Light"/>
            </a:endParaRPr>
          </a:p>
        </p:txBody>
      </p:sp>
      <p:sp>
        <p:nvSpPr>
          <p:cNvPr id="791"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Arithmetic operations between char variables indeed operates on the ASCII values of the characters.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792" name="TextShape 3"/>
          <p:cNvSpPr txBox="1"/>
          <p:nvPr/>
        </p:nvSpPr>
        <p:spPr>
          <a:xfrm>
            <a:off x="6553080" y="6356520"/>
            <a:ext cx="2133360" cy="364680"/>
          </a:xfrm>
          <a:prstGeom prst="rect">
            <a:avLst/>
          </a:prstGeom>
          <a:noFill/>
          <a:ln>
            <a:noFill/>
          </a:ln>
        </p:spPr>
        <p:txBody>
          <a:bodyPr anchor="ctr"/>
          <a:p>
            <a:pPr algn="r">
              <a:lnSpc>
                <a:spcPct val="100000"/>
              </a:lnSpc>
            </a:pPr>
            <a:fld id="{A0741D5E-6062-48C5-91A6-9E48043E8EE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793" name="CustomShape 4"/>
          <p:cNvSpPr/>
          <p:nvPr/>
        </p:nvSpPr>
        <p:spPr>
          <a:xfrm>
            <a:off x="925200" y="2569320"/>
            <a:ext cx="4626000" cy="324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letter1 = </a:t>
            </a:r>
            <a:r>
              <a:rPr b="1" lang="en-GB" sz="1800" spc="-1" strike="noStrike">
                <a:solidFill>
                  <a:srgbClr val="e46c0a"/>
                </a:solidFill>
                <a:latin typeface="Consolas"/>
                <a:ea typeface="Consolas"/>
              </a:rPr>
              <a:t>'a'</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letter2 = </a:t>
            </a:r>
            <a:r>
              <a:rPr b="1" lang="en-GB" sz="1800" spc="-1" strike="noStrike">
                <a:solidFill>
                  <a:srgbClr val="e46c0a"/>
                </a:solidFill>
                <a:latin typeface="Consolas"/>
                <a:ea typeface="Consolas"/>
              </a:rPr>
              <a:t>'b'</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letter1 – letter2 </a:t>
            </a:r>
            <a:r>
              <a:rPr b="0" lang="en-GB" sz="1800" spc="-1" strike="noStrike">
                <a:solidFill>
                  <a:srgbClr val="000000"/>
                </a:solidFill>
                <a:latin typeface="Consolas"/>
                <a:ea typeface="Consolas"/>
              </a:rPr>
              <a:t>&lt;&lt;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'z' – 'a'</a:t>
            </a:r>
            <a:r>
              <a:rPr b="0" lang="en-GB" sz="1800" spc="-1" strike="noStrike">
                <a:solidFill>
                  <a:srgbClr val="000000"/>
                </a:solidFill>
                <a:latin typeface="Consolas"/>
                <a:ea typeface="Consolas"/>
              </a:rPr>
              <a:t> &lt;&lt; endl;</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e46c0a"/>
                </a:solidFill>
                <a:latin typeface="Consolas"/>
                <a:ea typeface="Consolas"/>
              </a:rPr>
              <a:t>letter2--</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a:t>
            </a:r>
            <a:r>
              <a:rPr b="1" lang="en-GB" sz="1800" spc="-1" strike="noStrike">
                <a:solidFill>
                  <a:srgbClr val="000000"/>
                </a:solidFill>
                <a:latin typeface="Consolas"/>
                <a:ea typeface="Consolas"/>
              </a:rPr>
              <a:t>letter2</a:t>
            </a:r>
            <a:r>
              <a:rPr b="0" lang="en-GB" sz="1800" spc="-1" strike="noStrike">
                <a:solidFill>
                  <a:srgbClr val="000000"/>
                </a:solidFill>
                <a:latin typeface="Consolas"/>
                <a:ea typeface="Consolas"/>
              </a:rPr>
              <a:t> &lt;&lt; endl;</a:t>
            </a:r>
            <a:endParaRPr b="0" lang="en-GB" sz="1800" spc="-1" strike="noStrike">
              <a:latin typeface="Arial"/>
            </a:endParaRPr>
          </a:p>
        </p:txBody>
      </p:sp>
      <p:grpSp>
        <p:nvGrpSpPr>
          <p:cNvPr id="794" name="Group 5"/>
          <p:cNvGrpSpPr/>
          <p:nvPr/>
        </p:nvGrpSpPr>
        <p:grpSpPr>
          <a:xfrm>
            <a:off x="5707440" y="2914200"/>
            <a:ext cx="2843280" cy="2049120"/>
            <a:chOff x="5707440" y="2914200"/>
            <a:chExt cx="2843280" cy="2049120"/>
          </a:xfrm>
        </p:grpSpPr>
        <p:sp>
          <p:nvSpPr>
            <p:cNvPr id="795" name="CustomShape 6"/>
            <p:cNvSpPr/>
            <p:nvPr/>
          </p:nvSpPr>
          <p:spPr>
            <a:xfrm>
              <a:off x="5707440" y="3188880"/>
              <a:ext cx="2788200" cy="17744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a</a:t>
              </a:r>
              <a:endParaRPr b="0" lang="en-GB" sz="1800" spc="-1" strike="noStrike">
                <a:latin typeface="Arial"/>
              </a:endParaRPr>
            </a:p>
            <a:p>
              <a:pPr>
                <a:lnSpc>
                  <a:spcPct val="100000"/>
                </a:lnSpc>
              </a:pPr>
              <a:r>
                <a:rPr b="0" lang="en-GB" sz="1800" spc="-1" strike="noStrike">
                  <a:solidFill>
                    <a:srgbClr val="000000"/>
                  </a:solidFill>
                  <a:latin typeface="Consolas"/>
                  <a:ea typeface="Consolas"/>
                </a:rPr>
                <a:t>b</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796" name="CustomShape 7"/>
            <p:cNvSpPr/>
            <p:nvPr/>
          </p:nvSpPr>
          <p:spPr>
            <a:xfrm>
              <a:off x="7112160" y="291420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797" name="CustomShape 8"/>
          <p:cNvSpPr/>
          <p:nvPr/>
        </p:nvSpPr>
        <p:spPr>
          <a:xfrm>
            <a:off x="5681160" y="3761640"/>
            <a:ext cx="4690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-1</a:t>
            </a:r>
            <a:endParaRPr b="0" lang="en-GB" sz="1800" spc="-1" strike="noStrike">
              <a:latin typeface="Arial"/>
            </a:endParaRPr>
          </a:p>
          <a:p>
            <a:pPr>
              <a:lnSpc>
                <a:spcPct val="100000"/>
              </a:lnSpc>
            </a:pPr>
            <a:r>
              <a:rPr b="0" lang="en-GB" sz="1800" spc="-1" strike="noStrike">
                <a:solidFill>
                  <a:srgbClr val="000000"/>
                </a:solidFill>
                <a:latin typeface="Calibri Light"/>
              </a:rPr>
              <a:t>25</a:t>
            </a:r>
            <a:endParaRPr b="0" lang="en-GB" sz="1800" spc="-1" strike="noStrike">
              <a:latin typeface="Arial"/>
            </a:endParaRPr>
          </a:p>
          <a:p>
            <a:pPr>
              <a:lnSpc>
                <a:spcPct val="100000"/>
              </a:lnSpc>
            </a:pPr>
            <a:endParaRPr b="0" lang="en-GB" sz="1800" spc="-1" strike="noStrike">
              <a:latin typeface="Arial"/>
            </a:endParaRPr>
          </a:p>
        </p:txBody>
      </p:sp>
      <p:sp>
        <p:nvSpPr>
          <p:cNvPr id="798" name="CustomShape 9"/>
          <p:cNvSpPr/>
          <p:nvPr/>
        </p:nvSpPr>
        <p:spPr>
          <a:xfrm>
            <a:off x="5705640" y="4315680"/>
            <a:ext cx="3196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a</a:t>
            </a:r>
            <a:endParaRPr b="0" lang="en-GB" sz="1800" spc="-1" strike="noStrike">
              <a:latin typeface="Arial"/>
            </a:endParaRPr>
          </a:p>
        </p:txBody>
      </p:sp>
    </p:spTree>
  </p:cSld>
  <p:timing>
    <p:tnLst>
      <p:par>
        <p:cTn id="871" dur="indefinite" restart="never" nodeType="tmRoot">
          <p:childTnLst>
            <p:seq>
              <p:cTn id="872" dur="indefinite" nodeType="mainSeq">
                <p:childTnLst>
                  <p:par>
                    <p:cTn id="873" fill="hold">
                      <p:stCondLst>
                        <p:cond delay="indefinite"/>
                      </p:stCondLst>
                      <p:childTnLst>
                        <p:par>
                          <p:cTn id="874" fill="hold">
                            <p:stCondLst>
                              <p:cond delay="0"/>
                            </p:stCondLst>
                            <p:childTnLst>
                              <p:par>
                                <p:cTn id="875" nodeType="clickEffect" fill="hold" presetClass="entr" presetID="1">
                                  <p:stCondLst>
                                    <p:cond delay="0"/>
                                  </p:stCondLst>
                                  <p:childTnLst>
                                    <p:set>
                                      <p:cBhvr>
                                        <p:cTn id="876" dur="1" fill="hold">
                                          <p:stCondLst>
                                            <p:cond delay="0"/>
                                          </p:stCondLst>
                                        </p:cTn>
                                        <p:tgtEl>
                                          <p:spTgt spid="794"/>
                                        </p:tgtEl>
                                        <p:attrNameLst>
                                          <p:attrName>style.visibility</p:attrName>
                                        </p:attrNameLst>
                                      </p:cBhvr>
                                      <p:to>
                                        <p:strVal val="visible"/>
                                      </p:to>
                                    </p:set>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1">
                                  <p:stCondLst>
                                    <p:cond delay="0"/>
                                  </p:stCondLst>
                                  <p:childTnLst>
                                    <p:set>
                                      <p:cBhvr>
                                        <p:cTn id="880" dur="1" fill="hold">
                                          <p:stCondLst>
                                            <p:cond delay="0"/>
                                          </p:stCondLst>
                                        </p:cTn>
                                        <p:tgtEl>
                                          <p:spTgt spid="793">
                                            <p:txEl>
                                              <p:pRg st="5" end="5"/>
                                            </p:txEl>
                                          </p:spTgt>
                                        </p:tgtEl>
                                        <p:attrNameLst>
                                          <p:attrName>style.visibility</p:attrName>
                                        </p:attrNameLst>
                                      </p:cBhvr>
                                      <p:to>
                                        <p:strVal val="visible"/>
                                      </p:to>
                                    </p:set>
                                  </p:childTnLst>
                                </p:cTn>
                              </p:par>
                              <p:par>
                                <p:cTn id="881" nodeType="withEffect" fill="hold" presetClass="entr" presetID="1">
                                  <p:stCondLst>
                                    <p:cond delay="0"/>
                                  </p:stCondLst>
                                  <p:childTnLst>
                                    <p:set>
                                      <p:cBhvr>
                                        <p:cTn id="882" dur="1" fill="hold">
                                          <p:stCondLst>
                                            <p:cond delay="0"/>
                                          </p:stCondLst>
                                        </p:cTn>
                                        <p:tgtEl>
                                          <p:spTgt spid="793">
                                            <p:txEl>
                                              <p:pRg st="6" end="6"/>
                                            </p:txEl>
                                          </p:spTgt>
                                        </p:tgtEl>
                                        <p:attrNameLst>
                                          <p:attrName>style.visibility</p:attrName>
                                        </p:attrNameLst>
                                      </p:cBhvr>
                                      <p:to>
                                        <p:strVal val="visible"/>
                                      </p:to>
                                    </p:se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1">
                                  <p:stCondLst>
                                    <p:cond delay="0"/>
                                  </p:stCondLst>
                                  <p:childTnLst>
                                    <p:set>
                                      <p:cBhvr>
                                        <p:cTn id="886" dur="1" fill="hold">
                                          <p:stCondLst>
                                            <p:cond delay="0"/>
                                          </p:stCondLst>
                                        </p:cTn>
                                        <p:tgtEl>
                                          <p:spTgt spid="797"/>
                                        </p:tgtEl>
                                        <p:attrNameLst>
                                          <p:attrName>style.visibility</p:attrName>
                                        </p:attrNameLst>
                                      </p:cBhvr>
                                      <p:to>
                                        <p:strVal val="visible"/>
                                      </p:to>
                                    </p:set>
                                  </p:childTnLst>
                                </p:cTn>
                              </p:par>
                            </p:childTnLst>
                          </p:cTn>
                        </p:par>
                      </p:childTnLst>
                    </p:cTn>
                  </p:par>
                  <p:par>
                    <p:cTn id="887" fill="hold">
                      <p:stCondLst>
                        <p:cond delay="indefinite"/>
                      </p:stCondLst>
                      <p:childTnLst>
                        <p:par>
                          <p:cTn id="888" fill="hold">
                            <p:stCondLst>
                              <p:cond delay="0"/>
                            </p:stCondLst>
                            <p:childTnLst>
                              <p:par>
                                <p:cTn id="889" nodeType="clickEffect" fill="hold" presetClass="entr" presetID="1">
                                  <p:stCondLst>
                                    <p:cond delay="0"/>
                                  </p:stCondLst>
                                  <p:childTnLst>
                                    <p:set>
                                      <p:cBhvr>
                                        <p:cTn id="890" dur="1" fill="hold">
                                          <p:stCondLst>
                                            <p:cond delay="0"/>
                                          </p:stCondLst>
                                        </p:cTn>
                                        <p:tgtEl>
                                          <p:spTgt spid="793">
                                            <p:txEl>
                                              <p:pRg st="8" end="8"/>
                                            </p:txEl>
                                          </p:spTgt>
                                        </p:tgtEl>
                                        <p:attrNameLst>
                                          <p:attrName>style.visibility</p:attrName>
                                        </p:attrNameLst>
                                      </p:cBhvr>
                                      <p:to>
                                        <p:strVal val="visible"/>
                                      </p:to>
                                    </p:set>
                                  </p:childTnLst>
                                </p:cTn>
                              </p:par>
                              <p:par>
                                <p:cTn id="891" nodeType="withEffect" fill="hold" presetClass="entr" presetID="1">
                                  <p:stCondLst>
                                    <p:cond delay="0"/>
                                  </p:stCondLst>
                                  <p:childTnLst>
                                    <p:set>
                                      <p:cBhvr>
                                        <p:cTn id="892" dur="1" fill="hold">
                                          <p:stCondLst>
                                            <p:cond delay="0"/>
                                          </p:stCondLst>
                                        </p:cTn>
                                        <p:tgtEl>
                                          <p:spTgt spid="793">
                                            <p:txEl>
                                              <p:pRg st="9" end="9"/>
                                            </p:txEl>
                                          </p:spTgt>
                                        </p:tgtEl>
                                        <p:attrNameLst>
                                          <p:attrName>style.visibility</p:attrName>
                                        </p:attrNameLst>
                                      </p:cBhvr>
                                      <p:to>
                                        <p:strVal val="visible"/>
                                      </p:to>
                                    </p:se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1">
                                  <p:stCondLst>
                                    <p:cond delay="0"/>
                                  </p:stCondLst>
                                  <p:childTnLst>
                                    <p:set>
                                      <p:cBhvr>
                                        <p:cTn id="896" dur="1" fill="hold">
                                          <p:stCondLst>
                                            <p:cond delay="0"/>
                                          </p:stCondLst>
                                        </p:cTn>
                                        <p:tgtEl>
                                          <p:spTgt spid="79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9" name="TextShape 1"/>
          <p:cNvSpPr txBox="1"/>
          <p:nvPr/>
        </p:nvSpPr>
        <p:spPr>
          <a:xfrm>
            <a:off x="457200" y="274680"/>
            <a:ext cx="8229240" cy="1142640"/>
          </a:xfrm>
          <a:prstGeom prst="rect">
            <a:avLst/>
          </a:prstGeom>
          <a:noFill/>
          <a:ln>
            <a:noFill/>
          </a:ln>
        </p:spPr>
        <p:txBody>
          <a:bodyPr anchor="ctr"/>
          <a:p>
            <a:pPr>
              <a:lnSpc>
                <a:spcPct val="100000"/>
              </a:lnSpc>
            </a:pP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and </a:t>
            </a:r>
            <a:r>
              <a:rPr b="1" lang="en-US" sz="4400" spc="-1" strike="noStrike">
                <a:solidFill>
                  <a:srgbClr val="000000"/>
                </a:solidFill>
                <a:latin typeface="Avenir Next"/>
                <a:ea typeface="Avenir Next"/>
              </a:rPr>
              <a:t>int</a:t>
            </a:r>
            <a:endParaRPr b="0" lang="en-US" sz="4400" spc="-1" strike="noStrike">
              <a:solidFill>
                <a:srgbClr val="000000"/>
              </a:solidFill>
              <a:latin typeface="Calibri Light"/>
            </a:endParaRPr>
          </a:p>
        </p:txBody>
      </p:sp>
      <p:sp>
        <p:nvSpPr>
          <p:cNvPr id="800" name="TextShape 2"/>
          <p:cNvSpPr txBox="1"/>
          <p:nvPr/>
        </p:nvSpPr>
        <p:spPr>
          <a:xfrm>
            <a:off x="457200" y="1417680"/>
            <a:ext cx="8229240" cy="470808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More examples</a:t>
            </a:r>
            <a:endParaRPr b="0" lang="en-US" sz="2800" spc="-1" strike="noStrike">
              <a:solidFill>
                <a:srgbClr val="000000"/>
              </a:solidFill>
              <a:latin typeface="Calibri Light"/>
            </a:endParaRPr>
          </a:p>
        </p:txBody>
      </p:sp>
      <p:sp>
        <p:nvSpPr>
          <p:cNvPr id="801" name="TextShape 3"/>
          <p:cNvSpPr txBox="1"/>
          <p:nvPr/>
        </p:nvSpPr>
        <p:spPr>
          <a:xfrm>
            <a:off x="6553080" y="6356520"/>
            <a:ext cx="2133360" cy="364680"/>
          </a:xfrm>
          <a:prstGeom prst="rect">
            <a:avLst/>
          </a:prstGeom>
          <a:noFill/>
          <a:ln>
            <a:noFill/>
          </a:ln>
        </p:spPr>
        <p:txBody>
          <a:bodyPr anchor="ctr"/>
          <a:p>
            <a:pPr algn="r">
              <a:lnSpc>
                <a:spcPct val="100000"/>
              </a:lnSpc>
            </a:pPr>
            <a:fld id="{7D231F99-57F1-48BD-BD69-C8E11B097FD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02" name="CustomShape 4"/>
          <p:cNvSpPr/>
          <p:nvPr/>
        </p:nvSpPr>
        <p:spPr>
          <a:xfrm>
            <a:off x="1413000" y="1975320"/>
            <a:ext cx="3207960" cy="1373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c = </a:t>
            </a:r>
            <a:r>
              <a:rPr b="1" lang="en-GB" sz="1800" spc="-1" strike="noStrike">
                <a:solidFill>
                  <a:srgbClr val="e46c0a"/>
                </a:solidFill>
                <a:latin typeface="Consolas"/>
                <a:ea typeface="Consolas"/>
              </a:rPr>
              <a:t>'1'</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int</a:t>
            </a:r>
            <a:r>
              <a:rPr b="0" lang="en-GB" sz="1800" spc="-1" strike="noStrike">
                <a:solidFill>
                  <a:srgbClr val="000000"/>
                </a:solidFill>
                <a:latin typeface="Consolas"/>
                <a:ea typeface="Consolas"/>
              </a:rPr>
              <a:t> num = c + 1;</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num &lt;&lt; endl;</a:t>
            </a:r>
            <a:endParaRPr b="0" lang="en-GB" sz="1800" spc="-1" strike="noStrike">
              <a:latin typeface="Arial"/>
            </a:endParaRPr>
          </a:p>
        </p:txBody>
      </p:sp>
      <p:sp>
        <p:nvSpPr>
          <p:cNvPr id="803" name="CustomShape 5"/>
          <p:cNvSpPr/>
          <p:nvPr/>
        </p:nvSpPr>
        <p:spPr>
          <a:xfrm>
            <a:off x="1111680" y="3335760"/>
            <a:ext cx="7019640" cy="6390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The statement </a:t>
            </a:r>
            <a:r>
              <a:rPr b="0" lang="en-GB" sz="1800" spc="-1" strike="noStrike">
                <a:solidFill>
                  <a:srgbClr val="000000"/>
                </a:solidFill>
                <a:latin typeface="Consolas"/>
                <a:ea typeface="Consolas"/>
              </a:rPr>
              <a:t>int num = c + 1 </a:t>
            </a:r>
            <a:r>
              <a:rPr b="0" lang="en-GB" sz="1800" spc="-1" strike="noStrike">
                <a:solidFill>
                  <a:srgbClr val="000000"/>
                </a:solidFill>
                <a:latin typeface="Calibri Light"/>
                <a:ea typeface="Calibri Light"/>
              </a:rPr>
              <a:t>takes the ASCII value of </a:t>
            </a:r>
            <a:r>
              <a:rPr b="0" lang="en-GB" sz="1800" spc="-1" strike="noStrike">
                <a:solidFill>
                  <a:srgbClr val="000000"/>
                </a:solidFill>
                <a:latin typeface="Consolas"/>
                <a:ea typeface="Consolas"/>
              </a:rPr>
              <a:t>'1'</a:t>
            </a:r>
            <a:r>
              <a:rPr b="0" lang="en-GB" sz="1800" spc="-1" strike="noStrike">
                <a:solidFill>
                  <a:srgbClr val="000000"/>
                </a:solidFill>
                <a:latin typeface="Calibri Light"/>
                <a:ea typeface="Calibri Light"/>
              </a:rPr>
              <a:t> (i.e., 49) for the addition operation.</a:t>
            </a:r>
            <a:endParaRPr b="0" lang="en-GB" sz="1800" spc="-1" strike="noStrike">
              <a:latin typeface="Arial"/>
            </a:endParaRPr>
          </a:p>
        </p:txBody>
      </p:sp>
      <p:sp>
        <p:nvSpPr>
          <p:cNvPr id="804" name="CustomShape 6"/>
          <p:cNvSpPr/>
          <p:nvPr/>
        </p:nvSpPr>
        <p:spPr>
          <a:xfrm>
            <a:off x="654480" y="4118760"/>
            <a:ext cx="4405320" cy="1373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from = </a:t>
            </a:r>
            <a:r>
              <a:rPr b="1" lang="en-GB" sz="1800" spc="-1" strike="noStrike">
                <a:solidFill>
                  <a:srgbClr val="e46c0a"/>
                </a:solidFill>
                <a:latin typeface="Consolas"/>
                <a:ea typeface="Consolas"/>
              </a:rPr>
              <a:t>'d'</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to = from – ('a' – 'A');</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to &lt;&lt; endl;</a:t>
            </a:r>
            <a:endParaRPr b="0" lang="en-GB" sz="1800" spc="-1" strike="noStrike">
              <a:latin typeface="Arial"/>
            </a:endParaRPr>
          </a:p>
        </p:txBody>
      </p:sp>
      <p:sp>
        <p:nvSpPr>
          <p:cNvPr id="805" name="CustomShape 7"/>
          <p:cNvSpPr/>
          <p:nvPr/>
        </p:nvSpPr>
        <p:spPr>
          <a:xfrm>
            <a:off x="1111680" y="5491800"/>
            <a:ext cx="7019640" cy="1186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This is a technique to convert a small letter to its corresponding capital letter.   The expression </a:t>
            </a:r>
            <a:r>
              <a:rPr b="0" lang="en-GB" sz="1800" spc="-1" strike="noStrike">
                <a:solidFill>
                  <a:srgbClr val="000000"/>
                </a:solidFill>
                <a:latin typeface="Consolas"/>
                <a:ea typeface="Consolas"/>
              </a:rPr>
              <a:t>'a' – 'A' </a:t>
            </a:r>
            <a:r>
              <a:rPr b="0" lang="en-GB" sz="1800" spc="-1" strike="noStrike">
                <a:solidFill>
                  <a:srgbClr val="000000"/>
                </a:solidFill>
                <a:latin typeface="Calibri Light"/>
                <a:ea typeface="Calibri Light"/>
              </a:rPr>
              <a:t>tells the difference in ASCII values between a small letter and its capital letter.  </a:t>
            </a:r>
            <a:endParaRPr b="0" lang="en-GB" sz="1800" spc="-1" strike="noStrike">
              <a:latin typeface="Arial"/>
            </a:endParaRPr>
          </a:p>
        </p:txBody>
      </p:sp>
      <p:grpSp>
        <p:nvGrpSpPr>
          <p:cNvPr id="806" name="Group 8"/>
          <p:cNvGrpSpPr/>
          <p:nvPr/>
        </p:nvGrpSpPr>
        <p:grpSpPr>
          <a:xfrm>
            <a:off x="4788720" y="1681560"/>
            <a:ext cx="3443040" cy="1404360"/>
            <a:chOff x="4788720" y="1681560"/>
            <a:chExt cx="3443040" cy="1404360"/>
          </a:xfrm>
        </p:grpSpPr>
        <p:grpSp>
          <p:nvGrpSpPr>
            <p:cNvPr id="807" name="Group 9"/>
            <p:cNvGrpSpPr/>
            <p:nvPr/>
          </p:nvGrpSpPr>
          <p:grpSpPr>
            <a:xfrm>
              <a:off x="5343120" y="1681560"/>
              <a:ext cx="2888640" cy="1404360"/>
              <a:chOff x="5343120" y="1681560"/>
              <a:chExt cx="2888640" cy="1404360"/>
            </a:xfrm>
          </p:grpSpPr>
          <p:sp>
            <p:nvSpPr>
              <p:cNvPr id="808" name="CustomShape 10"/>
              <p:cNvSpPr/>
              <p:nvPr/>
            </p:nvSpPr>
            <p:spPr>
              <a:xfrm>
                <a:off x="5343120" y="197532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rPr>
                  <a:t>50</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09" name="CustomShape 11"/>
              <p:cNvSpPr/>
              <p:nvPr/>
            </p:nvSpPr>
            <p:spPr>
              <a:xfrm>
                <a:off x="6793200" y="168156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810" name="CustomShape 12"/>
            <p:cNvSpPr/>
            <p:nvPr/>
          </p:nvSpPr>
          <p:spPr>
            <a:xfrm>
              <a:off x="4788720" y="2458080"/>
              <a:ext cx="47916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grpSp>
        <p:nvGrpSpPr>
          <p:cNvPr id="811" name="Group 13"/>
          <p:cNvGrpSpPr/>
          <p:nvPr/>
        </p:nvGrpSpPr>
        <p:grpSpPr>
          <a:xfrm>
            <a:off x="5151240" y="3850560"/>
            <a:ext cx="3377880" cy="1389240"/>
            <a:chOff x="5151240" y="3850560"/>
            <a:chExt cx="3377880" cy="1389240"/>
          </a:xfrm>
        </p:grpSpPr>
        <p:grpSp>
          <p:nvGrpSpPr>
            <p:cNvPr id="812" name="Group 14"/>
            <p:cNvGrpSpPr/>
            <p:nvPr/>
          </p:nvGrpSpPr>
          <p:grpSpPr>
            <a:xfrm>
              <a:off x="5655600" y="3850560"/>
              <a:ext cx="2873520" cy="1389240"/>
              <a:chOff x="5655600" y="3850560"/>
              <a:chExt cx="2873520" cy="1389240"/>
            </a:xfrm>
          </p:grpSpPr>
          <p:sp>
            <p:nvSpPr>
              <p:cNvPr id="813" name="CustomShape 15"/>
              <p:cNvSpPr/>
              <p:nvPr/>
            </p:nvSpPr>
            <p:spPr>
              <a:xfrm>
                <a:off x="5655600" y="412920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alibri Light"/>
                  </a:rPr>
                  <a:t>D</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814" name="CustomShape 16"/>
              <p:cNvSpPr/>
              <p:nvPr/>
            </p:nvSpPr>
            <p:spPr>
              <a:xfrm>
                <a:off x="7090560" y="385056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grpSp>
        <p:sp>
          <p:nvSpPr>
            <p:cNvPr id="815" name="CustomShape 17"/>
            <p:cNvSpPr/>
            <p:nvPr/>
          </p:nvSpPr>
          <p:spPr>
            <a:xfrm>
              <a:off x="5151240" y="4576320"/>
              <a:ext cx="47916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grpSp>
    </p:spTree>
  </p:cSld>
  <p:timing>
    <p:tnLst>
      <p:par>
        <p:cTn id="897" dur="indefinite" restart="never" nodeType="tmRoot">
          <p:childTnLst>
            <p:seq>
              <p:cTn id="898" dur="indefinite" nodeType="mainSeq">
                <p:childTnLst>
                  <p:par>
                    <p:cTn id="899" fill="hold">
                      <p:stCondLst>
                        <p:cond delay="indefinite"/>
                      </p:stCondLst>
                      <p:childTnLst>
                        <p:par>
                          <p:cTn id="900" fill="hold">
                            <p:stCondLst>
                              <p:cond delay="0"/>
                            </p:stCondLst>
                            <p:childTnLst>
                              <p:par>
                                <p:cTn id="901" nodeType="clickEffect" fill="hold" presetClass="entr" presetID="1">
                                  <p:stCondLst>
                                    <p:cond delay="0"/>
                                  </p:stCondLst>
                                  <p:childTnLst>
                                    <p:set>
                                      <p:cBhvr>
                                        <p:cTn id="902" dur="1" fill="hold">
                                          <p:stCondLst>
                                            <p:cond delay="0"/>
                                          </p:stCondLst>
                                        </p:cTn>
                                        <p:tgtEl>
                                          <p:spTgt spid="806"/>
                                        </p:tgtEl>
                                        <p:attrNameLst>
                                          <p:attrName>style.visibility</p:attrName>
                                        </p:attrNameLst>
                                      </p:cBhvr>
                                      <p:to>
                                        <p:strVal val="visible"/>
                                      </p:to>
                                    </p:set>
                                  </p:childTnLst>
                                </p:cTn>
                              </p:par>
                            </p:childTnLst>
                          </p:cTn>
                        </p:par>
                      </p:childTnLst>
                    </p:cTn>
                  </p:par>
                  <p:par>
                    <p:cTn id="903" fill="hold">
                      <p:stCondLst>
                        <p:cond delay="indefinite"/>
                      </p:stCondLst>
                      <p:childTnLst>
                        <p:par>
                          <p:cTn id="904" fill="hold">
                            <p:stCondLst>
                              <p:cond delay="0"/>
                            </p:stCondLst>
                            <p:childTnLst>
                              <p:par>
                                <p:cTn id="905" nodeType="clickEffect" fill="hold" presetClass="entr" presetID="1">
                                  <p:stCondLst>
                                    <p:cond delay="0"/>
                                  </p:stCondLst>
                                  <p:childTnLst>
                                    <p:set>
                                      <p:cBhvr>
                                        <p:cTn id="906" dur="1" fill="hold">
                                          <p:stCondLst>
                                            <p:cond delay="0"/>
                                          </p:stCondLst>
                                        </p:cTn>
                                        <p:tgtEl>
                                          <p:spTgt spid="804"/>
                                        </p:tgtEl>
                                        <p:attrNameLst>
                                          <p:attrName>style.visibility</p:attrName>
                                        </p:attrNameLst>
                                      </p:cBhvr>
                                      <p:to>
                                        <p:strVal val="visible"/>
                                      </p:to>
                                    </p:set>
                                  </p:childTnLst>
                                </p:cTn>
                              </p:par>
                              <p:par>
                                <p:cTn id="907" nodeType="withEffect" fill="hold" presetClass="entr" presetID="1">
                                  <p:stCondLst>
                                    <p:cond delay="0"/>
                                  </p:stCondLst>
                                  <p:childTnLst>
                                    <p:set>
                                      <p:cBhvr>
                                        <p:cTn id="908" dur="1" fill="hold">
                                          <p:stCondLst>
                                            <p:cond delay="0"/>
                                          </p:stCondLst>
                                        </p:cTn>
                                        <p:tgtEl>
                                          <p:spTgt spid="805"/>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0"/>
                                          </p:stCondLst>
                                        </p:cTn>
                                        <p:tgtEl>
                                          <p:spTgt spid="81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Comparis</a:t>
            </a:r>
            <a:r>
              <a:rPr b="0" lang="en-US" sz="4400" spc="-1" strike="noStrike">
                <a:solidFill>
                  <a:srgbClr val="000000"/>
                </a:solidFill>
                <a:latin typeface="Avenir Next"/>
                <a:ea typeface="Avenir Next"/>
              </a:rPr>
              <a:t>ons for </a:t>
            </a:r>
            <a:r>
              <a:rPr b="1" lang="en-US" sz="4400" spc="-1" strike="noStrike">
                <a:solidFill>
                  <a:srgbClr val="000000"/>
                </a:solidFill>
                <a:latin typeface="Avenir Next"/>
                <a:ea typeface="Avenir Next"/>
              </a:rPr>
              <a:t>char</a:t>
            </a:r>
            <a:r>
              <a:rPr b="0" lang="en-US" sz="4400" spc="-1" strike="noStrike">
                <a:solidFill>
                  <a:srgbClr val="000000"/>
                </a:solidFill>
                <a:latin typeface="Avenir Next"/>
                <a:ea typeface="Avenir Next"/>
              </a:rPr>
              <a:t> </a:t>
            </a:r>
            <a:r>
              <a:rPr b="0" lang="en-US" sz="4400" spc="-1" strike="noStrike">
                <a:solidFill>
                  <a:srgbClr val="000000"/>
                </a:solidFill>
                <a:latin typeface="Avenir Next"/>
                <a:ea typeface="Avenir Next"/>
              </a:rPr>
              <a:t>Data </a:t>
            </a:r>
            <a:r>
              <a:rPr b="0" lang="en-US" sz="4400" spc="-1" strike="noStrike">
                <a:solidFill>
                  <a:srgbClr val="000000"/>
                </a:solidFill>
                <a:latin typeface="Avenir Next"/>
                <a:ea typeface="Avenir Next"/>
              </a:rPr>
              <a:t>Type</a:t>
            </a:r>
            <a:endParaRPr b="0" lang="en-US" sz="4400" spc="-1" strike="noStrike">
              <a:solidFill>
                <a:srgbClr val="000000"/>
              </a:solidFill>
              <a:latin typeface="Calibri Light"/>
            </a:endParaRPr>
          </a:p>
        </p:txBody>
      </p:sp>
      <p:sp>
        <p:nvSpPr>
          <p:cNvPr id="817" name="TextShape 2"/>
          <p:cNvSpPr txBox="1"/>
          <p:nvPr/>
        </p:nvSpPr>
        <p:spPr>
          <a:xfrm>
            <a:off x="457200" y="1600200"/>
            <a:ext cx="8229240" cy="5713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How to determine if a letter is in lowercase or uppercase?</a:t>
            </a:r>
            <a:endParaRPr b="0" lang="en-US" sz="2800" spc="-1" strike="noStrike">
              <a:solidFill>
                <a:srgbClr val="000000"/>
              </a:solidFill>
              <a:latin typeface="Calibri Light"/>
            </a:endParaRPr>
          </a:p>
        </p:txBody>
      </p:sp>
      <p:sp>
        <p:nvSpPr>
          <p:cNvPr id="818" name="TextShape 3"/>
          <p:cNvSpPr txBox="1"/>
          <p:nvPr/>
        </p:nvSpPr>
        <p:spPr>
          <a:xfrm>
            <a:off x="6553080" y="6356520"/>
            <a:ext cx="2133360" cy="364680"/>
          </a:xfrm>
          <a:prstGeom prst="rect">
            <a:avLst/>
          </a:prstGeom>
          <a:noFill/>
          <a:ln>
            <a:noFill/>
          </a:ln>
        </p:spPr>
        <p:txBody>
          <a:bodyPr anchor="ctr"/>
          <a:p>
            <a:pPr algn="r">
              <a:lnSpc>
                <a:spcPct val="100000"/>
              </a:lnSpc>
            </a:pPr>
            <a:fld id="{B201377A-4763-4010-8957-C5B89B6B5E3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19" name="CustomShape 4"/>
          <p:cNvSpPr/>
          <p:nvPr/>
        </p:nvSpPr>
        <p:spPr>
          <a:xfrm>
            <a:off x="1122120" y="2171880"/>
            <a:ext cx="7564320" cy="3210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letter;</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letter;</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lowercase."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else if </a:t>
            </a:r>
            <a:r>
              <a:rPr b="1" lang="en-GB" sz="2000" spc="-1" strike="noStrike">
                <a:solidFill>
                  <a:srgbClr val="e46c0a"/>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letter &lt;&lt; " is in uppercase." &lt;&lt; endl;</a:t>
            </a:r>
            <a:endParaRPr b="0" lang="en-GB" sz="2000" spc="-1" strike="noStrike">
              <a:latin typeface="Arial"/>
            </a:endParaRPr>
          </a:p>
        </p:txBody>
      </p:sp>
      <p:sp>
        <p:nvSpPr>
          <p:cNvPr id="820" name="CustomShape 5"/>
          <p:cNvSpPr/>
          <p:nvPr/>
        </p:nvSpPr>
        <p:spPr>
          <a:xfrm>
            <a:off x="1006920" y="5482440"/>
            <a:ext cx="7520760" cy="1309320"/>
          </a:xfrm>
          <a:prstGeom prst="rect">
            <a:avLst/>
          </a:prstGeom>
          <a:noFill/>
          <a:ln>
            <a:noFill/>
          </a:ln>
        </p:spPr>
        <p:style>
          <a:lnRef idx="0"/>
          <a:fillRef idx="0"/>
          <a:effectRef idx="0"/>
          <a:fontRef idx="minor"/>
        </p:style>
        <p:txBody>
          <a:bodyPr lIns="90000" rIns="90000" tIns="45000" bIns="45000"/>
          <a:p>
            <a:pPr>
              <a:lnSpc>
                <a:spcPct val="100000"/>
              </a:lnSpc>
            </a:pPr>
            <a:r>
              <a:rPr b="0" lang="en-GB" sz="2000" spc="-1" strike="noStrike">
                <a:solidFill>
                  <a:srgbClr val="000000"/>
                </a:solidFill>
                <a:latin typeface="Calibri Light"/>
                <a:ea typeface="Calibri Light"/>
              </a:rPr>
              <a:t>Since the ASCII codes of the small letters and the capital letters are in order, we may use the relational operators (&lt;, &gt;, &lt;=, &gt;=) and equality operators (==, !=) to compare between characters.</a:t>
            </a:r>
            <a:endParaRPr b="0" lang="en-GB" sz="2000" spc="-1" strike="noStrike">
              <a:latin typeface="Arial"/>
            </a:endParaRPr>
          </a:p>
        </p:txBody>
      </p:sp>
      <p:sp>
        <p:nvSpPr>
          <p:cNvPr id="821" name="CustomShape 6"/>
          <p:cNvSpPr/>
          <p:nvPr/>
        </p:nvSpPr>
        <p:spPr>
          <a:xfrm>
            <a:off x="2024280" y="3576960"/>
            <a:ext cx="479736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
        <p:nvSpPr>
          <p:cNvPr id="822" name="CustomShape 7"/>
          <p:cNvSpPr/>
          <p:nvPr/>
        </p:nvSpPr>
        <p:spPr>
          <a:xfrm>
            <a:off x="2619720" y="4191120"/>
            <a:ext cx="4797360" cy="3952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2000" spc="-1" strike="noStrike">
                <a:solidFill>
                  <a:srgbClr val="e46c0a"/>
                </a:solidFill>
                <a:latin typeface="Consolas"/>
                <a:ea typeface="Consolas"/>
              </a:rPr>
              <a:t>letter &gt;= 'A' &amp;&amp; letter &lt;= 'Z'</a:t>
            </a:r>
            <a:endParaRPr b="0" lang="en-GB" sz="2000" spc="-1" strike="noStrike">
              <a:latin typeface="Arial"/>
            </a:endParaRPr>
          </a:p>
        </p:txBody>
      </p:sp>
    </p:spTree>
  </p:cSld>
  <p:timing>
    <p:tnLst>
      <p:par>
        <p:cTn id="913" dur="indefinite" restart="never" nodeType="tmRoot">
          <p:childTnLst>
            <p:seq>
              <p:cTn id="914" dur="indefinite" nodeType="mainSeq">
                <p:childTnLst>
                  <p:par>
                    <p:cTn id="915" fill="hold">
                      <p:stCondLst>
                        <p:cond delay="indefinite"/>
                      </p:stCondLst>
                      <p:childTnLst>
                        <p:par>
                          <p:cTn id="916" fill="hold">
                            <p:stCondLst>
                              <p:cond delay="0"/>
                            </p:stCondLst>
                            <p:childTnLst>
                              <p:par>
                                <p:cTn id="917" nodeType="clickEffect" fill="hold" presetClass="entr" presetID="1">
                                  <p:stCondLst>
                                    <p:cond delay="0"/>
                                  </p:stCondLst>
                                  <p:childTnLst>
                                    <p:set>
                                      <p:cBhvr>
                                        <p:cTn id="918" dur="1" fill="hold">
                                          <p:stCondLst>
                                            <p:cond delay="0"/>
                                          </p:stCondLst>
                                        </p:cTn>
                                        <p:tgtEl>
                                          <p:spTgt spid="821"/>
                                        </p:tgtEl>
                                        <p:attrNameLst>
                                          <p:attrName>style.visibility</p:attrName>
                                        </p:attrNameLst>
                                      </p:cBhvr>
                                      <p:to>
                                        <p:strVal val="visible"/>
                                      </p:to>
                                    </p:set>
                                  </p:childTnLst>
                                </p:cTn>
                              </p:par>
                            </p:childTnLst>
                          </p:cTn>
                        </p:par>
                      </p:childTnLst>
                    </p:cTn>
                  </p:par>
                  <p:par>
                    <p:cTn id="919" fill="hold">
                      <p:stCondLst>
                        <p:cond delay="indefinite"/>
                      </p:stCondLst>
                      <p:childTnLst>
                        <p:par>
                          <p:cTn id="920" fill="hold">
                            <p:stCondLst>
                              <p:cond delay="0"/>
                            </p:stCondLst>
                            <p:childTnLst>
                              <p:par>
                                <p:cTn id="921" nodeType="clickEffect" fill="hold" presetClass="entr" presetID="1">
                                  <p:stCondLst>
                                    <p:cond delay="0"/>
                                  </p:stCondLst>
                                  <p:childTnLst>
                                    <p:set>
                                      <p:cBhvr>
                                        <p:cTn id="922" dur="1" fill="hold">
                                          <p:stCondLst>
                                            <p:cond delay="0"/>
                                          </p:stCondLst>
                                        </p:cTn>
                                        <p:tgtEl>
                                          <p:spTgt spid="82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we </a:t>
            </a:r>
            <a:r>
              <a:rPr b="0" lang="en-US" sz="4400" spc="-1" strike="noStrike">
                <a:solidFill>
                  <a:srgbClr val="000000"/>
                </a:solidFill>
                <a:latin typeface="Avenir Next"/>
                <a:ea typeface="Avenir Next"/>
              </a:rPr>
              <a:t>going to learn?</a:t>
            </a:r>
            <a:endParaRPr b="0" lang="en-US" sz="4400" spc="-1" strike="noStrike">
              <a:solidFill>
                <a:srgbClr val="000000"/>
              </a:solidFill>
              <a:latin typeface="Calibri Light"/>
            </a:endParaRPr>
          </a:p>
        </p:txBody>
      </p:sp>
      <p:sp>
        <p:nvSpPr>
          <p:cNvPr id="191" name="TextShape 2"/>
          <p:cNvSpPr txBox="1"/>
          <p:nvPr/>
        </p:nvSpPr>
        <p:spPr>
          <a:xfrm>
            <a:off x="457200" y="1600200"/>
            <a:ext cx="8229240" cy="47559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Array</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Passing array elements to functions</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Passing array to functions</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Searching / Sorting an array</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Two Dimensional Arrays</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2D array as function parameters</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Char &amp; Char array</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192" name="TextShape 3"/>
          <p:cNvSpPr txBox="1"/>
          <p:nvPr/>
        </p:nvSpPr>
        <p:spPr>
          <a:xfrm>
            <a:off x="6553080" y="6356520"/>
            <a:ext cx="2133360" cy="364680"/>
          </a:xfrm>
          <a:prstGeom prst="rect">
            <a:avLst/>
          </a:prstGeom>
          <a:noFill/>
          <a:ln>
            <a:noFill/>
          </a:ln>
        </p:spPr>
        <p:txBody>
          <a:bodyPr anchor="ctr"/>
          <a:p>
            <a:pPr algn="r">
              <a:lnSpc>
                <a:spcPct val="100000"/>
              </a:lnSpc>
            </a:pPr>
            <a:fld id="{F07148DE-1430-4B91-8F43-1FFAB1AF443C}"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Characte</a:t>
            </a:r>
            <a:r>
              <a:rPr b="0" lang="en-US" sz="4400" spc="-1" strike="noStrike">
                <a:solidFill>
                  <a:srgbClr val="000000"/>
                </a:solidFill>
                <a:latin typeface="Avenir Next"/>
                <a:ea typeface="Avenir Next"/>
              </a:rPr>
              <a:t>r </a:t>
            </a:r>
            <a:r>
              <a:rPr b="0" lang="en-US" sz="4400" spc="-1" strike="noStrike">
                <a:solidFill>
                  <a:srgbClr val="000000"/>
                </a:solidFill>
                <a:latin typeface="Avenir Next"/>
                <a:ea typeface="Avenir Next"/>
              </a:rPr>
              <a:t>Handling </a:t>
            </a:r>
            <a:r>
              <a:rPr b="0" lang="en-US" sz="4400" spc="-1" strike="noStrike">
                <a:solidFill>
                  <a:srgbClr val="000000"/>
                </a:solidFill>
                <a:latin typeface="Avenir Next"/>
                <a:ea typeface="Avenir Next"/>
              </a:rPr>
              <a:t>Function</a:t>
            </a:r>
            <a:r>
              <a:rPr b="0" lang="en-US" sz="4400" spc="-1" strike="noStrike">
                <a:solidFill>
                  <a:srgbClr val="000000"/>
                </a:solidFill>
                <a:latin typeface="Avenir Next"/>
                <a:ea typeface="Avenir Next"/>
              </a:rPr>
              <a:t>s</a:t>
            </a:r>
            <a:endParaRPr b="0" lang="en-US" sz="4400" spc="-1" strike="noStrike">
              <a:solidFill>
                <a:srgbClr val="000000"/>
              </a:solidFill>
              <a:latin typeface="Calibri Light"/>
            </a:endParaRPr>
          </a:p>
        </p:txBody>
      </p:sp>
      <p:sp>
        <p:nvSpPr>
          <p:cNvPr id="824" name="TextShape 2"/>
          <p:cNvSpPr txBox="1"/>
          <p:nvPr/>
        </p:nvSpPr>
        <p:spPr>
          <a:xfrm>
            <a:off x="457200" y="1420920"/>
            <a:ext cx="8229240" cy="4525560"/>
          </a:xfrm>
          <a:prstGeom prst="rect">
            <a:avLst/>
          </a:prstGeom>
          <a:noFill/>
          <a:ln>
            <a:noFill/>
          </a:ln>
        </p:spPr>
        <p:txBody>
          <a:bodyPr/>
          <a:p>
            <a:pPr>
              <a:lnSpc>
                <a:spcPct val="100000"/>
              </a:lnSpc>
              <a:spcBef>
                <a:spcPts val="439"/>
              </a:spcBef>
            </a:pPr>
            <a:r>
              <a:rPr b="0" lang="en-US" sz="2200" spc="-1" strike="noStrike">
                <a:solidFill>
                  <a:srgbClr val="000000"/>
                </a:solidFill>
                <a:latin typeface="Calibri Light"/>
                <a:ea typeface="Calibri Light"/>
              </a:rPr>
              <a:t>The &lt;cctype&gt; header file contains handy functions for character handling.  Here are some examples:</a:t>
            </a:r>
            <a:endParaRPr b="0" lang="en-US" sz="2200" spc="-1" strike="noStrike">
              <a:solidFill>
                <a:srgbClr val="000000"/>
              </a:solidFill>
              <a:latin typeface="Calibri Light"/>
            </a:endParaRPr>
          </a:p>
          <a:p>
            <a:pPr>
              <a:lnSpc>
                <a:spcPct val="100000"/>
              </a:lnSpc>
              <a:spcBef>
                <a:spcPts val="561"/>
              </a:spcBef>
            </a:pPr>
            <a:endParaRPr b="0" lang="en-US" sz="2200" spc="-1" strike="noStrike">
              <a:solidFill>
                <a:srgbClr val="000000"/>
              </a:solidFill>
              <a:latin typeface="Calibri Light"/>
            </a:endParaRPr>
          </a:p>
        </p:txBody>
      </p:sp>
      <p:sp>
        <p:nvSpPr>
          <p:cNvPr id="825" name="TextShape 3"/>
          <p:cNvSpPr txBox="1"/>
          <p:nvPr/>
        </p:nvSpPr>
        <p:spPr>
          <a:xfrm>
            <a:off x="6553080" y="6356520"/>
            <a:ext cx="2133360" cy="364680"/>
          </a:xfrm>
          <a:prstGeom prst="rect">
            <a:avLst/>
          </a:prstGeom>
          <a:noFill/>
          <a:ln>
            <a:noFill/>
          </a:ln>
        </p:spPr>
        <p:txBody>
          <a:bodyPr anchor="ctr"/>
          <a:p>
            <a:pPr algn="r">
              <a:lnSpc>
                <a:spcPct val="100000"/>
              </a:lnSpc>
            </a:pPr>
            <a:fld id="{87CB6D3A-B178-4FCE-B3AD-E5AF0167C13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826" name="Table 4"/>
          <p:cNvGraphicFramePr/>
          <p:nvPr/>
        </p:nvGraphicFramePr>
        <p:xfrm>
          <a:off x="457200" y="2386080"/>
          <a:ext cx="8384760" cy="2595600"/>
        </p:xfrm>
        <a:graphic>
          <a:graphicData uri="http://schemas.openxmlformats.org/drawingml/2006/table">
            <a:tbl>
              <a:tblPr/>
              <a:tblGrid>
                <a:gridCol w="1922760"/>
                <a:gridCol w="6462000"/>
              </a:tblGrid>
              <a:tr h="300600">
                <a:tc>
                  <a:txBody>
                    <a:bodyPr anchor="ctr"/>
                    <a:p>
                      <a:pPr>
                        <a:lnSpc>
                          <a:spcPct val="100000"/>
                        </a:lnSpc>
                      </a:pPr>
                      <a:r>
                        <a:rPr b="0" lang="en-GB" sz="1200" spc="-1" strike="noStrike">
                          <a:solidFill>
                            <a:srgbClr val="000000"/>
                          </a:solidFill>
                          <a:latin typeface="Menlo"/>
                          <a:ea typeface="Menlo"/>
                        </a:rPr>
                        <a:t>int isdigit(int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digit,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300600">
                <a:tc>
                  <a:txBody>
                    <a:bodyPr anchor="ctr"/>
                    <a:p>
                      <a:pPr>
                        <a:lnSpc>
                          <a:spcPct val="100000"/>
                        </a:lnSpc>
                      </a:pPr>
                      <a:r>
                        <a:rPr b="0" lang="en-GB" sz="1200" spc="-1" strike="noStrike">
                          <a:solidFill>
                            <a:srgbClr val="000000"/>
                          </a:solidFill>
                          <a:latin typeface="Menlo"/>
                          <a:ea typeface="Menlo"/>
                        </a:rPr>
                        <a:t>int isalpha(int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isalnum(int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digit or a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 lowercase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isupper(int c) </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Returns a nonzero (true) value if c is an uppercase letter, and 0 (false) otherwise</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tolower(int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If c is a lowercase letter, returns c as an uppercase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r h="509400">
                <a:tc>
                  <a:txBody>
                    <a:bodyPr anchor="ctr"/>
                    <a:p>
                      <a:pPr>
                        <a:lnSpc>
                          <a:spcPct val="100000"/>
                        </a:lnSpc>
                      </a:pPr>
                      <a:r>
                        <a:rPr b="0" lang="en-GB" sz="1200" spc="-1" strike="noStrike">
                          <a:solidFill>
                            <a:srgbClr val="000000"/>
                          </a:solidFill>
                          <a:latin typeface="Menlo"/>
                          <a:ea typeface="Menlo"/>
                        </a:rPr>
                        <a:t>int toupper(int c)</a:t>
                      </a:r>
                      <a:endParaRPr b="0" lang="en-GB" sz="12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c>
                  <a:txBody>
                    <a:bodyPr anchor="ctr"/>
                    <a:p>
                      <a:pPr>
                        <a:lnSpc>
                          <a:spcPct val="100000"/>
                        </a:lnSpc>
                      </a:pPr>
                      <a:r>
                        <a:rPr b="0" lang="en-GB" sz="1400" spc="-1" strike="noStrike">
                          <a:solidFill>
                            <a:srgbClr val="000000"/>
                          </a:solidFill>
                          <a:latin typeface="Avenir Next Condensed"/>
                        </a:rPr>
                        <a:t>If c is an uppercase letter, returns c as  lowercase letter. Otherwise, returns the argument unchanged.</a:t>
                      </a:r>
                      <a:endParaRPr b="0" lang="en-GB" sz="1400" spc="-1" strike="noStrike">
                        <a:latin typeface="Arial"/>
                      </a:endParaRPr>
                    </a:p>
                  </a:txBody>
                  <a:tcPr marL="91440" marR="91440">
                    <a:lnL w="12240">
                      <a:solidFill>
                        <a:srgbClr val="d9d9d9"/>
                      </a:solidFill>
                    </a:lnL>
                    <a:lnR w="12240">
                      <a:solidFill>
                        <a:srgbClr val="d9d9d9"/>
                      </a:solidFill>
                    </a:lnR>
                    <a:lnT w="12240">
                      <a:solidFill>
                        <a:srgbClr val="d9d9d9"/>
                      </a:solidFill>
                    </a:lnT>
                    <a:lnB w="12240">
                      <a:solidFill>
                        <a:srgbClr val="d9d9d9"/>
                      </a:solidFill>
                    </a:lnB>
                    <a:noFill/>
                  </a:tcPr>
                </a:tc>
              </a:tr>
            </a:tbl>
          </a:graphicData>
        </a:graphic>
      </p:graphicFrame>
      <p:sp>
        <p:nvSpPr>
          <p:cNvPr id="827" name="CustomShape 5"/>
          <p:cNvSpPr/>
          <p:nvPr/>
        </p:nvSpPr>
        <p:spPr>
          <a:xfrm>
            <a:off x="-756000" y="6090840"/>
            <a:ext cx="10655640" cy="33372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600" spc="-1" strike="noStrike">
                <a:solidFill>
                  <a:srgbClr val="31859c"/>
                </a:solidFill>
                <a:latin typeface="Calibri Light"/>
              </a:rPr>
              <a:t>Reference only:  </a:t>
            </a:r>
            <a:r>
              <a:rPr b="0" lang="en-GB" sz="1600" spc="-1" strike="noStrike">
                <a:solidFill>
                  <a:srgbClr val="000000"/>
                </a:solidFill>
                <a:latin typeface="Calibri Light"/>
              </a:rPr>
              <a:t>check </a:t>
            </a:r>
            <a:r>
              <a:rPr b="0" lang="en-GB" sz="1600" spc="-1" strike="noStrike" u="sng">
                <a:solidFill>
                  <a:srgbClr val="0000ff"/>
                </a:solidFill>
                <a:uFillTx/>
                <a:latin typeface="Calibri Light"/>
                <a:hlinkClick r:id="rId1"/>
              </a:rPr>
              <a:t>http://cplusplus.com/reference/cctype/</a:t>
            </a:r>
            <a:r>
              <a:rPr b="0" lang="en-GB" sz="1600" spc="-1" strike="noStrike">
                <a:solidFill>
                  <a:srgbClr val="000000"/>
                </a:solidFill>
                <a:latin typeface="Calibri Light"/>
              </a:rPr>
              <a:t> for more character handling functions </a:t>
            </a:r>
            <a:endParaRPr b="0" lang="en-GB" sz="1600" spc="-1" strike="noStrike">
              <a:latin typeface="Arial"/>
            </a:endParaRPr>
          </a:p>
        </p:txBody>
      </p:sp>
    </p:spTree>
  </p:cSld>
  <p:timing>
    <p:tnLst>
      <p:par>
        <p:cTn id="923" dur="indefinite" restart="never" nodeType="tmRoot">
          <p:childTnLst>
            <p:seq>
              <p:cTn id="924"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TextShape 1"/>
          <p:cNvSpPr txBox="1"/>
          <p:nvPr/>
        </p:nvSpPr>
        <p:spPr>
          <a:xfrm>
            <a:off x="6553080" y="6356520"/>
            <a:ext cx="2133360" cy="364680"/>
          </a:xfrm>
          <a:prstGeom prst="rect">
            <a:avLst/>
          </a:prstGeom>
          <a:noFill/>
          <a:ln>
            <a:noFill/>
          </a:ln>
        </p:spPr>
        <p:txBody>
          <a:bodyPr anchor="ctr"/>
          <a:p>
            <a:pPr algn="r">
              <a:lnSpc>
                <a:spcPct val="100000"/>
              </a:lnSpc>
            </a:pPr>
            <a:fld id="{2CFC8871-AD2B-46AA-8DD0-FABC6488EFE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29" name="CustomShape 2"/>
          <p:cNvSpPr/>
          <p:nvPr/>
        </p:nvSpPr>
        <p:spPr>
          <a:xfrm>
            <a:off x="246600" y="251280"/>
            <a:ext cx="7187400" cy="6284160"/>
          </a:xfrm>
          <a:prstGeom prst="rect">
            <a:avLst/>
          </a:prstGeom>
          <a:solidFill>
            <a:schemeClr val="accent1">
              <a:lumMod val="20000"/>
              <a:lumOff val="80000"/>
            </a:schemeClr>
          </a:solidFill>
          <a:ln>
            <a:solidFill>
              <a:schemeClr val="tx2"/>
            </a:solidFill>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100" spc="-1" strike="noStrike">
                <a:solidFill>
                  <a:srgbClr val="000000"/>
                </a:solidFill>
                <a:latin typeface="Menlo"/>
                <a:ea typeface="Menlo"/>
              </a:rPr>
              <a:t>#include &lt;iostream&gt;</a:t>
            </a:r>
            <a:endParaRPr b="0" lang="en-GB" sz="1100" spc="-1" strike="noStrike">
              <a:latin typeface="Arial"/>
            </a:endParaRPr>
          </a:p>
          <a:p>
            <a:pPr>
              <a:lnSpc>
                <a:spcPct val="100000"/>
              </a:lnSpc>
            </a:pPr>
            <a:r>
              <a:rPr b="1" lang="en-GB" sz="1100" spc="-1" strike="noStrike">
                <a:solidFill>
                  <a:srgbClr val="e46c0a"/>
                </a:solidFill>
                <a:latin typeface="Menlo"/>
                <a:ea typeface="Menlo"/>
              </a:rPr>
              <a:t>#include &lt;cctype&gt;</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using namespace std;</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int main()</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char a;</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'7';</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isdigit(a)</a:t>
            </a:r>
            <a:r>
              <a:rPr b="0" lang="en-GB" sz="1100" spc="-1" strike="noStrike">
                <a:solidFill>
                  <a:srgbClr val="000000"/>
                </a:solidFill>
                <a:latin typeface="Menlo"/>
                <a:ea typeface="Menlo"/>
              </a:rPr>
              <a:t> ? " is " : " is not ") &lt;&lt; "a digit"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'b';</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'4';</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isalpha(a)</a:t>
            </a:r>
            <a:r>
              <a:rPr b="0" lang="en-GB" sz="1100" spc="-1" strike="noStrike">
                <a:solidFill>
                  <a:srgbClr val="000000"/>
                </a:solidFill>
                <a:latin typeface="Menlo"/>
                <a:ea typeface="Menlo"/>
              </a:rPr>
              <a:t> ? " is " : " is not ") &lt;&lt; "a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'z';</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'5';</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islower(a)</a:t>
            </a:r>
            <a:r>
              <a:rPr b="0" lang="en-GB" sz="1100" spc="-1" strike="noStrike">
                <a:solidFill>
                  <a:srgbClr val="000000"/>
                </a:solidFill>
                <a:latin typeface="Menlo"/>
                <a:ea typeface="Menlo"/>
              </a:rPr>
              <a:t> ? " is " : " is not ") &lt;&lt; "a lowercase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'm';</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a = '#';</a:t>
            </a: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cout &lt;&lt; a &lt;&lt; (</a:t>
            </a:r>
            <a:r>
              <a:rPr b="1" lang="en-GB" sz="1100" spc="-1" strike="noStrike">
                <a:solidFill>
                  <a:srgbClr val="e46c0a"/>
                </a:solidFill>
                <a:latin typeface="Menlo"/>
                <a:ea typeface="Menlo"/>
              </a:rPr>
              <a:t>isupper(a)</a:t>
            </a:r>
            <a:r>
              <a:rPr b="0" lang="en-GB" sz="1100" spc="-1" strike="noStrike">
                <a:solidFill>
                  <a:srgbClr val="000000"/>
                </a:solidFill>
                <a:latin typeface="Menlo"/>
                <a:ea typeface="Menlo"/>
              </a:rPr>
              <a:t> ? " is " : " is not ") &lt;&lt; "an uppercase letter" &lt;&lt; endl;</a:t>
            </a:r>
            <a:endParaRPr b="0" lang="en-GB" sz="1100" spc="-1" strike="noStrike">
              <a:latin typeface="Arial"/>
            </a:endParaRPr>
          </a:p>
          <a:p>
            <a:pPr>
              <a:lnSpc>
                <a:spcPct val="100000"/>
              </a:lnSpc>
            </a:pPr>
            <a:endParaRPr b="0" lang="en-GB" sz="1100" spc="-1" strike="noStrike">
              <a:latin typeface="Arial"/>
            </a:endParaRPr>
          </a:p>
          <a:p>
            <a:pPr>
              <a:lnSpc>
                <a:spcPct val="100000"/>
              </a:lnSpc>
            </a:pPr>
            <a:r>
              <a:rPr b="0" lang="en-GB" sz="1100" spc="-1" strike="noStrike">
                <a:solidFill>
                  <a:srgbClr val="000000"/>
                </a:solidFill>
                <a:latin typeface="Menlo"/>
                <a:ea typeface="Menlo"/>
              </a:rPr>
              <a:t>  </a:t>
            </a:r>
            <a:r>
              <a:rPr b="0" lang="en-GB" sz="1100" spc="-1" strike="noStrike">
                <a:solidFill>
                  <a:srgbClr val="000000"/>
                </a:solidFill>
                <a:latin typeface="Menlo"/>
                <a:ea typeface="Menlo"/>
              </a:rPr>
              <a:t>return 0;</a:t>
            </a:r>
            <a:endParaRPr b="0" lang="en-GB" sz="1100" spc="-1" strike="noStrike">
              <a:latin typeface="Arial"/>
            </a:endParaRPr>
          </a:p>
          <a:p>
            <a:pPr>
              <a:lnSpc>
                <a:spcPct val="100000"/>
              </a:lnSpc>
            </a:pPr>
            <a:r>
              <a:rPr b="0" lang="en-GB" sz="1100" spc="-1" strike="noStrike">
                <a:solidFill>
                  <a:srgbClr val="000000"/>
                </a:solidFill>
                <a:latin typeface="Menlo"/>
                <a:ea typeface="Menlo"/>
              </a:rPr>
              <a:t>}</a:t>
            </a:r>
            <a:endParaRPr b="0" lang="en-GB" sz="1100" spc="-1" strike="noStrike">
              <a:latin typeface="Arial"/>
            </a:endParaRPr>
          </a:p>
        </p:txBody>
      </p:sp>
      <p:sp>
        <p:nvSpPr>
          <p:cNvPr id="830" name="CustomShape 3"/>
          <p:cNvSpPr/>
          <p:nvPr/>
        </p:nvSpPr>
        <p:spPr>
          <a:xfrm>
            <a:off x="7273080" y="3059640"/>
            <a:ext cx="185436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GB" sz="1800" spc="-1" strike="noStrike">
                <a:solidFill>
                  <a:srgbClr val="31859c"/>
                </a:solidFill>
                <a:latin typeface="Calibri Light"/>
              </a:rPr>
              <a:t>charfunc.cpp</a:t>
            </a:r>
            <a:endParaRPr b="0" lang="en-GB" sz="1800" spc="-1" strike="noStrike">
              <a:latin typeface="Arial"/>
            </a:endParaRPr>
          </a:p>
        </p:txBody>
      </p:sp>
      <p:sp>
        <p:nvSpPr>
          <p:cNvPr id="831" name="CustomShape 4"/>
          <p:cNvSpPr/>
          <p:nvPr/>
        </p:nvSpPr>
        <p:spPr>
          <a:xfrm>
            <a:off x="7503840" y="4267080"/>
            <a:ext cx="1392840" cy="115524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Avenir Next Condensed"/>
              </a:rPr>
              <a:t>We will rewrite this program in C in part IV later.</a:t>
            </a:r>
            <a:endParaRPr b="0" lang="en-GB" sz="1400" spc="-1" strike="noStrike">
              <a:latin typeface="Arial"/>
            </a:endParaRPr>
          </a:p>
        </p:txBody>
      </p:sp>
    </p:spTree>
  </p:cSld>
  <p:timing>
    <p:tnLst>
      <p:par>
        <p:cTn id="925" dur="indefinite" restart="never" nodeType="tmRoot">
          <p:childTnLst>
            <p:seq>
              <p:cTn id="926"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Characte</a:t>
            </a:r>
            <a:r>
              <a:rPr b="0" lang="en-US" sz="4400" spc="-1" strike="noStrike">
                <a:solidFill>
                  <a:srgbClr val="000000"/>
                </a:solidFill>
                <a:latin typeface="Avenir Next"/>
                <a:ea typeface="Avenir Next"/>
              </a:rPr>
              <a:t>r </a:t>
            </a:r>
            <a:r>
              <a:rPr b="0" lang="en-US" sz="4400" spc="-1" strike="noStrike">
                <a:solidFill>
                  <a:srgbClr val="000000"/>
                </a:solidFill>
                <a:latin typeface="Avenir Next"/>
                <a:ea typeface="Avenir Next"/>
              </a:rPr>
              <a:t>Handling </a:t>
            </a:r>
            <a:r>
              <a:rPr b="0" lang="en-US" sz="4400" spc="-1" strike="noStrike">
                <a:solidFill>
                  <a:srgbClr val="000000"/>
                </a:solidFill>
                <a:latin typeface="Avenir Next"/>
                <a:ea typeface="Avenir Next"/>
              </a:rPr>
              <a:t>Function</a:t>
            </a:r>
            <a:r>
              <a:rPr b="0" lang="en-US" sz="4400" spc="-1" strike="noStrike">
                <a:solidFill>
                  <a:srgbClr val="000000"/>
                </a:solidFill>
                <a:latin typeface="Avenir Next"/>
                <a:ea typeface="Avenir Next"/>
              </a:rPr>
              <a:t>s</a:t>
            </a:r>
            <a:endParaRPr b="0" lang="en-US" sz="4400" spc="-1" strike="noStrike">
              <a:solidFill>
                <a:srgbClr val="000000"/>
              </a:solidFill>
              <a:latin typeface="Calibri Light"/>
            </a:endParaRPr>
          </a:p>
        </p:txBody>
      </p:sp>
      <p:sp>
        <p:nvSpPr>
          <p:cNvPr id="833" name="TextShape 2"/>
          <p:cNvSpPr txBox="1"/>
          <p:nvPr/>
        </p:nvSpPr>
        <p:spPr>
          <a:xfrm>
            <a:off x="6553080" y="6356520"/>
            <a:ext cx="2133360" cy="364680"/>
          </a:xfrm>
          <a:prstGeom prst="rect">
            <a:avLst/>
          </a:prstGeom>
          <a:noFill/>
          <a:ln>
            <a:noFill/>
          </a:ln>
        </p:spPr>
        <p:txBody>
          <a:bodyPr anchor="ctr"/>
          <a:p>
            <a:pPr algn="r">
              <a:lnSpc>
                <a:spcPct val="100000"/>
              </a:lnSpc>
            </a:pPr>
            <a:fld id="{07B3BCC9-D6C4-4C32-AA8D-E920AEEA2E2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34" name="CustomShape 3"/>
          <p:cNvSpPr/>
          <p:nvPr/>
        </p:nvSpPr>
        <p:spPr>
          <a:xfrm>
            <a:off x="843840" y="2199240"/>
            <a:ext cx="7024320" cy="2434680"/>
          </a:xfrm>
          <a:prstGeom prst="rect">
            <a:avLst/>
          </a:prstGeom>
          <a:solidFill>
            <a:schemeClr val="bg1">
              <a:lumMod val="95000"/>
            </a:schemeClr>
          </a:solidFill>
          <a:ln>
            <a:solidFill>
              <a:schemeClr val="accent1"/>
            </a:solidFill>
          </a:ln>
          <a:effectLst>
            <a:outerShdw algn="tl" blurRad="50800" dir="2700000" dist="38100" rotWithShape="0">
              <a:srgbClr val="000000">
                <a:alpha val="40000"/>
              </a:srgbClr>
            </a:outerShdw>
          </a:effectLst>
        </p:spPr>
        <p:style>
          <a:lnRef idx="0"/>
          <a:fillRef idx="0"/>
          <a:effectRef idx="0"/>
          <a:fontRef idx="minor"/>
        </p:style>
        <p:txBody>
          <a:bodyPr lIns="90000" rIns="90000" tIns="45000" bIns="45000"/>
          <a:p>
            <a:pPr>
              <a:lnSpc>
                <a:spcPct val="100000"/>
              </a:lnSpc>
            </a:pPr>
            <a:r>
              <a:rPr b="0" lang="en-GB" sz="1400" spc="-1" strike="noStrike">
                <a:solidFill>
                  <a:srgbClr val="000000"/>
                </a:solidFill>
                <a:latin typeface="Menlo"/>
                <a:ea typeface="Menlo"/>
              </a:rPr>
              <a:t>7 is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 digit</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b is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4 is not a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z is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5 is not a lowercase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not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m is an uppercase letter</a:t>
            </a:r>
            <a:endParaRPr b="0" lang="en-GB" sz="1400" spc="-1" strike="noStrike">
              <a:latin typeface="Arial"/>
            </a:endParaRPr>
          </a:p>
          <a:p>
            <a:pPr>
              <a:lnSpc>
                <a:spcPct val="100000"/>
              </a:lnSpc>
            </a:pPr>
            <a:r>
              <a:rPr b="0" lang="en-GB" sz="1400" spc="-1" strike="noStrike">
                <a:solidFill>
                  <a:srgbClr val="000000"/>
                </a:solidFill>
                <a:latin typeface="Menlo"/>
                <a:ea typeface="Menlo"/>
              </a:rPr>
              <a:t># is not an uppercase letter</a:t>
            </a:r>
            <a:endParaRPr b="0" lang="en-GB" sz="1400" spc="-1" strike="noStrike">
              <a:latin typeface="Arial"/>
            </a:endParaRPr>
          </a:p>
        </p:txBody>
      </p:sp>
      <p:sp>
        <p:nvSpPr>
          <p:cNvPr id="835" name="CustomShape 4"/>
          <p:cNvSpPr/>
          <p:nvPr/>
        </p:nvSpPr>
        <p:spPr>
          <a:xfrm>
            <a:off x="563400" y="1794600"/>
            <a:ext cx="324756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alibri Light"/>
              </a:rPr>
              <a:t>Screen output of charfunc.cpp</a:t>
            </a:r>
            <a:endParaRPr b="0" lang="en-GB" sz="1600" spc="-1" strike="noStrike">
              <a:latin typeface="Arial"/>
            </a:endParaRPr>
          </a:p>
        </p:txBody>
      </p:sp>
    </p:spTree>
  </p:cSld>
  <p:timing>
    <p:tnLst>
      <p:par>
        <p:cTn id="927" dur="indefinite" restart="never" nodeType="tmRoot">
          <p:childTnLst>
            <p:seq>
              <p:cTn id="928" dur="indefinite" nodeType="mainSeq">
                <p:childTnLst>
                  <p:par>
                    <p:cTn id="929" fill="hold">
                      <p:stCondLst>
                        <p:cond delay="indefinite"/>
                      </p:stCondLst>
                      <p:childTnLst>
                        <p:par>
                          <p:cTn id="930" fill="hold">
                            <p:stCondLst>
                              <p:cond delay="0"/>
                            </p:stCondLst>
                            <p:childTnLst>
                              <p:par>
                                <p:cTn id="931" nodeType="clickEffect" fill="hold" presetClass="entr" presetID="1">
                                  <p:stCondLst>
                                    <p:cond delay="0"/>
                                  </p:stCondLst>
                                  <p:childTnLst>
                                    <p:set>
                                      <p:cBhvr>
                                        <p:cTn id="932" dur="1" fill="hold">
                                          <p:stCondLst>
                                            <p:cond delay="0"/>
                                          </p:stCondLst>
                                        </p:cTn>
                                        <p:tgtEl>
                                          <p:spTgt spid="835"/>
                                        </p:tgtEl>
                                        <p:attrNameLst>
                                          <p:attrName>style.visibility</p:attrName>
                                        </p:attrNameLst>
                                      </p:cBhvr>
                                      <p:to>
                                        <p:strVal val="visible"/>
                                      </p:to>
                                    </p:set>
                                  </p:childTnLst>
                                </p:cTn>
                              </p:par>
                              <p:par>
                                <p:cTn id="933" nodeType="withEffect" fill="hold" presetClass="entr" presetID="1">
                                  <p:stCondLst>
                                    <p:cond delay="0"/>
                                  </p:stCondLst>
                                  <p:childTnLst>
                                    <p:set>
                                      <p:cBhvr>
                                        <p:cTn id="934" dur="1" fill="hold">
                                          <p:stCondLst>
                                            <p:cond delay="0"/>
                                          </p:stCondLst>
                                        </p:cTn>
                                        <p:tgtEl>
                                          <p:spTgt spid="83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Text as </a:t>
            </a:r>
            <a:r>
              <a:rPr b="0" lang="en-US" sz="4400" spc="-1" strike="noStrike">
                <a:solidFill>
                  <a:srgbClr val="000000"/>
                </a:solidFill>
                <a:latin typeface="Avenir Next"/>
                <a:ea typeface="Avenir Next"/>
              </a:rPr>
              <a:t>Strings</a:t>
            </a:r>
            <a:endParaRPr b="0" lang="en-US" sz="4400" spc="-1" strike="noStrike">
              <a:solidFill>
                <a:srgbClr val="000000"/>
              </a:solidFill>
              <a:latin typeface="Calibri Light"/>
            </a:endParaRPr>
          </a:p>
        </p:txBody>
      </p:sp>
      <p:sp>
        <p:nvSpPr>
          <p:cNvPr id="837" name="TextShape 2"/>
          <p:cNvSpPr txBox="1"/>
          <p:nvPr/>
        </p:nvSpPr>
        <p:spPr>
          <a:xfrm>
            <a:off x="457200" y="1600200"/>
            <a:ext cx="8229240" cy="315108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We talked about characters.  </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How about if we want to represent a sequence of characters?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r>
              <a:rPr b="1" lang="en-US" sz="2800" spc="-1" strike="noStrike">
                <a:solidFill>
                  <a:srgbClr val="e46c0a"/>
                </a:solidFill>
                <a:latin typeface="Calibri Light"/>
                <a:ea typeface="Calibri Light"/>
              </a:rPr>
              <a:t>Strings</a:t>
            </a:r>
            <a:r>
              <a:rPr b="0" lang="en-US" sz="2800" spc="-1" strike="noStrike">
                <a:solidFill>
                  <a:srgbClr val="000000"/>
                </a:solidFill>
                <a:latin typeface="Calibri Light"/>
                <a:ea typeface="Calibri Light"/>
              </a:rPr>
              <a:t> are a sequence of characters and in C++ we use a pair of </a:t>
            </a:r>
            <a:r>
              <a:rPr b="1" lang="en-US" sz="2800" spc="-1" strike="noStrike">
                <a:solidFill>
                  <a:srgbClr val="31859c"/>
                </a:solidFill>
                <a:latin typeface="Calibri Light"/>
                <a:ea typeface="Calibri Light"/>
              </a:rPr>
              <a:t>double quotation marks </a:t>
            </a:r>
            <a:r>
              <a:rPr b="0" lang="en-US" sz="2800" spc="-1" strike="noStrike">
                <a:solidFill>
                  <a:srgbClr val="000000"/>
                </a:solidFill>
                <a:latin typeface="Calibri Light"/>
                <a:ea typeface="Calibri Light"/>
              </a:rPr>
              <a:t>to enclose a string. </a:t>
            </a:r>
            <a:endParaRPr b="0" lang="en-US" sz="2800" spc="-1" strike="noStrike">
              <a:solidFill>
                <a:srgbClr val="000000"/>
              </a:solidFill>
              <a:latin typeface="Calibri Light"/>
            </a:endParaRPr>
          </a:p>
        </p:txBody>
      </p:sp>
      <p:sp>
        <p:nvSpPr>
          <p:cNvPr id="838" name="TextShape 3"/>
          <p:cNvSpPr txBox="1"/>
          <p:nvPr/>
        </p:nvSpPr>
        <p:spPr>
          <a:xfrm>
            <a:off x="6553080" y="6356520"/>
            <a:ext cx="2133360" cy="364680"/>
          </a:xfrm>
          <a:prstGeom prst="rect">
            <a:avLst/>
          </a:prstGeom>
          <a:noFill/>
          <a:ln>
            <a:noFill/>
          </a:ln>
        </p:spPr>
        <p:txBody>
          <a:bodyPr anchor="ctr"/>
          <a:p>
            <a:pPr algn="r">
              <a:lnSpc>
                <a:spcPct val="100000"/>
              </a:lnSpc>
            </a:pPr>
            <a:fld id="{4F88207D-3C24-44C7-9D85-E190C54BBAC7}"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39" name="CustomShape 4"/>
          <p:cNvSpPr/>
          <p:nvPr/>
        </p:nvSpPr>
        <p:spPr>
          <a:xfrm>
            <a:off x="2222640" y="2608920"/>
            <a:ext cx="4998600" cy="956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0" lang="en-GB" sz="1800" spc="-1" strike="noStrike">
                <a:solidFill>
                  <a:srgbClr val="000000"/>
                </a:solidFill>
                <a:latin typeface="Consolas"/>
                <a:ea typeface="Consolas"/>
              </a:rPr>
              <a:t>cout &lt;&lt; </a:t>
            </a:r>
            <a:r>
              <a:rPr b="1" lang="en-GB" sz="1800" spc="-1" strike="noStrike">
                <a:solidFill>
                  <a:srgbClr val="e46c0a"/>
                </a:solidFill>
                <a:latin typeface="Consolas"/>
                <a:ea typeface="Consolas"/>
              </a:rPr>
              <a:t>"Hello World!" </a:t>
            </a:r>
            <a:r>
              <a:rPr b="0" lang="en-GB" sz="1800" spc="-1" strike="noStrike">
                <a:solidFill>
                  <a:srgbClr val="000000"/>
                </a:solidFill>
                <a:latin typeface="Consolas"/>
                <a:ea typeface="Consolas"/>
              </a:rPr>
              <a:t>&lt;&lt; endl;</a:t>
            </a:r>
            <a:endParaRPr b="0" lang="en-GB" sz="1800" spc="-1" strike="noStrike">
              <a:latin typeface="Arial"/>
            </a:endParaRPr>
          </a:p>
        </p:txBody>
      </p:sp>
      <p:sp>
        <p:nvSpPr>
          <p:cNvPr id="840" name="CustomShape 5"/>
          <p:cNvSpPr/>
          <p:nvPr/>
        </p:nvSpPr>
        <p:spPr>
          <a:xfrm>
            <a:off x="2222640" y="4847040"/>
            <a:ext cx="4998600" cy="11959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marL="457200">
              <a:lnSpc>
                <a:spcPct val="100000"/>
              </a:lnSpc>
            </a:pPr>
            <a:r>
              <a:rPr b="1" lang="en-GB" sz="1800" spc="-1" strike="noStrike">
                <a:solidFill>
                  <a:srgbClr val="e46c0a"/>
                </a:solidFill>
                <a:latin typeface="Consolas"/>
                <a:ea typeface="Consolas"/>
              </a:rPr>
              <a:t>"Hello World!"</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"ENGG1112"</a:t>
            </a:r>
            <a:endParaRPr b="0" lang="en-GB" sz="1800" spc="-1" strike="noStrike">
              <a:latin typeface="Arial"/>
            </a:endParaRPr>
          </a:p>
          <a:p>
            <a:pPr marL="457200">
              <a:lnSpc>
                <a:spcPct val="100000"/>
              </a:lnSpc>
            </a:pPr>
            <a:r>
              <a:rPr b="1" lang="en-GB" sz="1800" spc="-1" strike="noStrike">
                <a:solidFill>
                  <a:srgbClr val="e46c0a"/>
                </a:solidFill>
                <a:latin typeface="Consolas"/>
                <a:ea typeface="Consolas"/>
              </a:rPr>
              <a:t>"@_@"</a:t>
            </a:r>
            <a:endParaRPr b="0" lang="en-GB" sz="1800" spc="-1" strike="noStrike">
              <a:latin typeface="Arial"/>
            </a:endParaRPr>
          </a:p>
        </p:txBody>
      </p:sp>
    </p:spTree>
  </p:cSld>
  <p:timing>
    <p:tnLst>
      <p:par>
        <p:cTn id="935" dur="indefinite" restart="never" nodeType="tmRoot">
          <p:childTnLst>
            <p:seq>
              <p:cTn id="936" dur="indefinite" nodeType="mainSeq">
                <p:childTnLst>
                  <p:par>
                    <p:cTn id="937" fill="hold">
                      <p:stCondLst>
                        <p:cond delay="indefinite"/>
                      </p:stCondLst>
                      <p:childTnLst>
                        <p:par>
                          <p:cTn id="938" fill="hold">
                            <p:stCondLst>
                              <p:cond delay="0"/>
                            </p:stCondLst>
                            <p:childTnLst>
                              <p:par>
                                <p:cTn id="939" nodeType="clickEffect" fill="hold" presetClass="entr" presetID="1">
                                  <p:stCondLst>
                                    <p:cond delay="0"/>
                                  </p:stCondLst>
                                  <p:childTnLst>
                                    <p:set>
                                      <p:cBhvr>
                                        <p:cTn id="940" dur="1" fill="hold">
                                          <p:stCondLst>
                                            <p:cond delay="0"/>
                                          </p:stCondLst>
                                        </p:cTn>
                                        <p:tgtEl>
                                          <p:spTgt spid="837">
                                            <p:txEl>
                                              <p:pRg st="5" end="5"/>
                                            </p:txEl>
                                          </p:spTgt>
                                        </p:tgtEl>
                                        <p:attrNameLst>
                                          <p:attrName>style.visibility</p:attrName>
                                        </p:attrNameLst>
                                      </p:cBhvr>
                                      <p:to>
                                        <p:strVal val="visible"/>
                                      </p:to>
                                    </p:set>
                                  </p:childTnLst>
                                </p:cTn>
                              </p:par>
                              <p:par>
                                <p:cTn id="941" nodeType="withEffect" fill="hold" presetClass="entr" presetID="1">
                                  <p:stCondLst>
                                    <p:cond delay="0"/>
                                  </p:stCondLst>
                                  <p:childTnLst>
                                    <p:set>
                                      <p:cBhvr>
                                        <p:cTn id="942" dur="1" fill="hold">
                                          <p:stCondLst>
                                            <p:cond delay="0"/>
                                          </p:stCondLst>
                                        </p:cTn>
                                        <p:tgtEl>
                                          <p:spTgt spid="84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42" name="TextShape 2"/>
          <p:cNvSpPr txBox="1"/>
          <p:nvPr/>
        </p:nvSpPr>
        <p:spPr>
          <a:xfrm>
            <a:off x="457200" y="1532160"/>
            <a:ext cx="8229240" cy="1554480"/>
          </a:xfrm>
          <a:prstGeom prst="rect">
            <a:avLst/>
          </a:prstGeom>
          <a:noFill/>
          <a:ln>
            <a:noFill/>
          </a:ln>
        </p:spPr>
        <p:txBody>
          <a:bodyPr>
            <a:normAutofit/>
          </a:bodyPr>
          <a:p>
            <a:pPr>
              <a:lnSpc>
                <a:spcPct val="110000"/>
              </a:lnSpc>
              <a:spcBef>
                <a:spcPts val="561"/>
              </a:spcBef>
            </a:pPr>
            <a:r>
              <a:rPr b="0" lang="en-US" sz="2800" spc="-1" strike="noStrike">
                <a:solidFill>
                  <a:srgbClr val="000000"/>
                </a:solidFill>
                <a:latin typeface="Calibri Light"/>
                <a:ea typeface="Calibri Light"/>
              </a:rPr>
              <a:t>The low-level internal representation in C/C++ of a string (i.e., how a string is stored in memory) is an </a:t>
            </a:r>
            <a:r>
              <a:rPr b="1" lang="en-US" sz="2800" spc="-1" strike="noStrike">
                <a:solidFill>
                  <a:srgbClr val="e46c0a"/>
                </a:solidFill>
                <a:latin typeface="Calibri Light"/>
                <a:ea typeface="Calibri Light"/>
              </a:rPr>
              <a:t>array of char </a:t>
            </a:r>
            <a:r>
              <a:rPr b="0" lang="en-US" sz="2800" spc="-1" strike="noStrike">
                <a:solidFill>
                  <a:srgbClr val="000000"/>
                </a:solidFill>
                <a:latin typeface="Calibri Light"/>
                <a:ea typeface="Calibri Light"/>
              </a:rPr>
              <a:t>(i.e.,  a </a:t>
            </a:r>
            <a:r>
              <a:rPr b="0" lang="en-US" sz="2800" spc="-1" strike="noStrike">
                <a:solidFill>
                  <a:srgbClr val="e46c0a"/>
                </a:solidFill>
                <a:latin typeface="Calibri Light"/>
                <a:ea typeface="Calibri Light"/>
              </a:rPr>
              <a:t>character array</a:t>
            </a:r>
            <a:r>
              <a:rPr b="0" lang="en-US" sz="2800" spc="-1" strike="noStrike">
                <a:solidFill>
                  <a:srgbClr val="000000"/>
                </a:solidFill>
                <a:latin typeface="Calibri Light"/>
                <a:ea typeface="Calibri Light"/>
              </a:rPr>
              <a:t>), which is ended by a </a:t>
            </a:r>
            <a:r>
              <a:rPr b="1" lang="en-US" sz="2800" spc="-1" strike="noStrike">
                <a:solidFill>
                  <a:srgbClr val="31859c"/>
                </a:solidFill>
                <a:latin typeface="Calibri Light"/>
                <a:ea typeface="Calibri Light"/>
              </a:rPr>
              <a:t>null character </a:t>
            </a:r>
            <a:r>
              <a:rPr b="0" lang="en-US" sz="2800" spc="-1" strike="noStrike">
                <a:solidFill>
                  <a:srgbClr val="000000"/>
                </a:solidFill>
                <a:latin typeface="Calibri Light"/>
                <a:ea typeface="Calibri Light"/>
              </a:rPr>
              <a:t>(</a:t>
            </a:r>
            <a:r>
              <a:rPr b="0" lang="en-US" sz="2800" spc="-1" strike="noStrike">
                <a:solidFill>
                  <a:srgbClr val="31859c"/>
                </a:solidFill>
                <a:latin typeface="Calibri Light"/>
                <a:ea typeface="Calibri Light"/>
              </a:rPr>
              <a:t>'\0'</a:t>
            </a:r>
            <a:r>
              <a:rPr b="0" lang="en-US" sz="2800" spc="-1" strike="noStrike">
                <a:solidFill>
                  <a:srgbClr val="000000"/>
                </a:solidFill>
                <a:latin typeface="Calibri Light"/>
                <a:ea typeface="Calibri Light"/>
              </a:rPr>
              <a:t>).  We call this a </a:t>
            </a:r>
            <a:r>
              <a:rPr b="1" lang="en-US" sz="2800" spc="-1" strike="noStrike">
                <a:solidFill>
                  <a:srgbClr val="e46c0a"/>
                </a:solidFill>
                <a:latin typeface="Calibri Light"/>
                <a:ea typeface="Calibri Light"/>
              </a:rPr>
              <a:t>C-String</a:t>
            </a:r>
            <a:r>
              <a:rPr b="0" lang="en-US" sz="2800" spc="-1" strike="noStrike">
                <a:solidFill>
                  <a:srgbClr val="000000"/>
                </a:solidFill>
                <a:latin typeface="Calibri Light"/>
                <a:ea typeface="Calibri Light"/>
              </a:rPr>
              <a:t> or a null-terminated string.</a:t>
            </a:r>
            <a:endParaRPr b="0" lang="en-US" sz="2800" spc="-1" strike="noStrike">
              <a:solidFill>
                <a:srgbClr val="000000"/>
              </a:solidFill>
              <a:latin typeface="Calibri Light"/>
            </a:endParaRPr>
          </a:p>
          <a:p>
            <a:pPr>
              <a:lnSpc>
                <a:spcPct val="110000"/>
              </a:lnSpc>
              <a:spcBef>
                <a:spcPts val="561"/>
              </a:spcBef>
            </a:pPr>
            <a:endParaRPr b="0" lang="en-US" sz="2800" spc="-1" strike="noStrike">
              <a:solidFill>
                <a:srgbClr val="000000"/>
              </a:solidFill>
              <a:latin typeface="Calibri Light"/>
            </a:endParaRPr>
          </a:p>
        </p:txBody>
      </p:sp>
      <p:sp>
        <p:nvSpPr>
          <p:cNvPr id="843" name="TextShape 3"/>
          <p:cNvSpPr txBox="1"/>
          <p:nvPr/>
        </p:nvSpPr>
        <p:spPr>
          <a:xfrm>
            <a:off x="6553080" y="6570720"/>
            <a:ext cx="2133360" cy="364680"/>
          </a:xfrm>
          <a:prstGeom prst="rect">
            <a:avLst/>
          </a:prstGeom>
          <a:noFill/>
          <a:ln>
            <a:noFill/>
          </a:ln>
        </p:spPr>
        <p:txBody>
          <a:bodyPr anchor="ctr"/>
          <a:p>
            <a:pPr algn="r">
              <a:lnSpc>
                <a:spcPct val="100000"/>
              </a:lnSpc>
            </a:pPr>
            <a:fld id="{BB4E1A33-537C-46FE-89C4-401337E6378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44" name="CustomShape 4"/>
          <p:cNvSpPr/>
          <p:nvPr/>
        </p:nvSpPr>
        <p:spPr>
          <a:xfrm>
            <a:off x="-608040" y="3256200"/>
            <a:ext cx="7417080" cy="3952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000" spc="-1" strike="noStrike">
                <a:solidFill>
                  <a:srgbClr val="604a7b"/>
                </a:solidFill>
                <a:latin typeface="Calibri Light"/>
              </a:rPr>
              <a:t>The internal representation of the string </a:t>
            </a:r>
            <a:r>
              <a:rPr b="1" lang="en-GB" sz="2000" spc="-1" strike="noStrike">
                <a:solidFill>
                  <a:srgbClr val="604a7b"/>
                </a:solidFill>
                <a:latin typeface="Calibri Light"/>
              </a:rPr>
              <a:t>"Hello World!"</a:t>
            </a:r>
            <a:endParaRPr b="0" lang="en-GB" sz="2000" spc="-1" strike="noStrike">
              <a:latin typeface="Arial"/>
            </a:endParaRPr>
          </a:p>
        </p:txBody>
      </p:sp>
      <p:graphicFrame>
        <p:nvGraphicFramePr>
          <p:cNvPr id="845" name="Table 5"/>
          <p:cNvGraphicFramePr/>
          <p:nvPr/>
        </p:nvGraphicFramePr>
        <p:xfrm>
          <a:off x="173520" y="4111200"/>
          <a:ext cx="8816400" cy="370440"/>
        </p:xfrm>
        <a:graphic>
          <a:graphicData uri="http://schemas.openxmlformats.org/drawingml/2006/table">
            <a:tbl>
              <a:tblPr/>
              <a:tblGrid>
                <a:gridCol w="677880"/>
                <a:gridCol w="677880"/>
                <a:gridCol w="677880"/>
                <a:gridCol w="677880"/>
                <a:gridCol w="677880"/>
                <a:gridCol w="677880"/>
                <a:gridCol w="677880"/>
                <a:gridCol w="677880"/>
                <a:gridCol w="677880"/>
                <a:gridCol w="677880"/>
                <a:gridCol w="677880"/>
                <a:gridCol w="677880"/>
                <a:gridCol w="681840"/>
              </a:tblGrid>
              <a:tr h="370440">
                <a:tc>
                  <a:txBody>
                    <a:bodyPr/>
                    <a:p>
                      <a:pPr algn="ctr">
                        <a:lnSpc>
                          <a:spcPct val="100000"/>
                        </a:lnSpc>
                      </a:pPr>
                      <a:r>
                        <a:rPr b="1" lang="en-GB" sz="1600" spc="-1" strike="noStrike">
                          <a:solidFill>
                            <a:srgbClr val="604a7b"/>
                          </a:solidFill>
                          <a:latin typeface="Consolas"/>
                        </a:rPr>
                        <a:t>'H'</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'e'</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  '</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'W'</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'o'</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'r'</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'l'</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'd'</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600" spc="-1" strike="noStrike">
                          <a:solidFill>
                            <a:srgbClr val="604a7b"/>
                          </a:solidFill>
                          <a:latin typeface="Consolas"/>
                        </a:rPr>
                        <a:t>'\0'</a:t>
                      </a:r>
                      <a:endParaRPr b="0" lang="en-GB" sz="16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46" name="CustomShape 6"/>
          <p:cNvSpPr/>
          <p:nvPr/>
        </p:nvSpPr>
        <p:spPr>
          <a:xfrm>
            <a:off x="5193720" y="3623040"/>
            <a:ext cx="39682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A character array of 13 elements</a:t>
            </a:r>
            <a:endParaRPr b="0" lang="en-GB" sz="1800" spc="-1" strike="noStrike">
              <a:latin typeface="Arial"/>
            </a:endParaRPr>
          </a:p>
        </p:txBody>
      </p:sp>
      <p:sp>
        <p:nvSpPr>
          <p:cNvPr id="847" name="CustomShape 7"/>
          <p:cNvSpPr/>
          <p:nvPr/>
        </p:nvSpPr>
        <p:spPr>
          <a:xfrm>
            <a:off x="283680" y="5295960"/>
            <a:ext cx="352188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Each element is of type </a:t>
            </a:r>
            <a:r>
              <a:rPr b="1" lang="en-GB" sz="1800" spc="-1" strike="noStrike">
                <a:solidFill>
                  <a:srgbClr val="000000"/>
                </a:solidFill>
                <a:latin typeface="Calibri Light"/>
              </a:rPr>
              <a:t>char</a:t>
            </a:r>
            <a:endParaRPr b="0" lang="en-GB" sz="1800" spc="-1" strike="noStrike">
              <a:latin typeface="Arial"/>
            </a:endParaRPr>
          </a:p>
        </p:txBody>
      </p:sp>
      <p:sp>
        <p:nvSpPr>
          <p:cNvPr id="848" name="CustomShape 8"/>
          <p:cNvSpPr/>
          <p:nvPr/>
        </p:nvSpPr>
        <p:spPr>
          <a:xfrm flipV="1">
            <a:off x="1298880" y="4479840"/>
            <a:ext cx="68040" cy="8146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49" name="CustomShape 9"/>
          <p:cNvSpPr/>
          <p:nvPr/>
        </p:nvSpPr>
        <p:spPr>
          <a:xfrm>
            <a:off x="2752560" y="4786560"/>
            <a:ext cx="2464200" cy="3646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1800" spc="-1" strike="noStrike">
                <a:solidFill>
                  <a:srgbClr val="000000"/>
                </a:solidFill>
                <a:latin typeface="Calibri Light"/>
              </a:rPr>
              <a:t>the space character</a:t>
            </a:r>
            <a:endParaRPr b="0" lang="en-GB" sz="1800" spc="-1" strike="noStrike">
              <a:latin typeface="Arial"/>
            </a:endParaRPr>
          </a:p>
        </p:txBody>
      </p:sp>
      <p:sp>
        <p:nvSpPr>
          <p:cNvPr id="850" name="CustomShape 10"/>
          <p:cNvSpPr/>
          <p:nvPr/>
        </p:nvSpPr>
        <p:spPr>
          <a:xfrm flipH="1" flipV="1">
            <a:off x="3984840" y="4480200"/>
            <a:ext cx="133920" cy="3060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51" name="CustomShape 11"/>
          <p:cNvSpPr/>
          <p:nvPr/>
        </p:nvSpPr>
        <p:spPr>
          <a:xfrm>
            <a:off x="6737400" y="4834080"/>
            <a:ext cx="2133360" cy="11869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1" lang="en-GB" sz="1800" spc="-1" strike="noStrike">
                <a:solidFill>
                  <a:srgbClr val="000000"/>
                </a:solidFill>
                <a:latin typeface="Calibri Light"/>
              </a:rPr>
              <a:t>the null character </a:t>
            </a:r>
            <a:r>
              <a:rPr b="0" lang="en-GB" sz="1800" spc="-1" strike="noStrike">
                <a:solidFill>
                  <a:srgbClr val="000000"/>
                </a:solidFill>
                <a:latin typeface="Calibri Light"/>
              </a:rPr>
              <a:t>to indicate </a:t>
            </a:r>
            <a:r>
              <a:rPr b="0" lang="en-GB" sz="1800" spc="-1" strike="noStrike">
                <a:solidFill>
                  <a:srgbClr val="31859c"/>
                </a:solidFill>
                <a:latin typeface="Calibri Light"/>
              </a:rPr>
              <a:t>the end of string</a:t>
            </a:r>
            <a:endParaRPr b="0" lang="en-GB" sz="1800" spc="-1" strike="noStrike">
              <a:latin typeface="Arial"/>
            </a:endParaRPr>
          </a:p>
        </p:txBody>
      </p:sp>
      <p:sp>
        <p:nvSpPr>
          <p:cNvPr id="852" name="CustomShape 12"/>
          <p:cNvSpPr/>
          <p:nvPr/>
        </p:nvSpPr>
        <p:spPr>
          <a:xfrm flipV="1">
            <a:off x="7964640" y="4528440"/>
            <a:ext cx="603360" cy="3052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853" name="CustomShape 13"/>
          <p:cNvSpPr/>
          <p:nvPr/>
        </p:nvSpPr>
        <p:spPr>
          <a:xfrm flipH="1">
            <a:off x="1085400" y="5796720"/>
            <a:ext cx="5400720" cy="63900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1800" spc="-1" strike="noStrike">
                <a:solidFill>
                  <a:srgbClr val="000000"/>
                </a:solidFill>
                <a:latin typeface="Calibri Light"/>
              </a:rPr>
              <a:t>A question:  What is the minimum size of an array for holding a string of </a:t>
            </a:r>
            <a:r>
              <a:rPr b="1" lang="en-GB" sz="1800" spc="-1" strike="noStrike">
                <a:solidFill>
                  <a:srgbClr val="000000"/>
                </a:solidFill>
                <a:latin typeface="Calibri Light"/>
              </a:rPr>
              <a:t>N</a:t>
            </a:r>
            <a:r>
              <a:rPr b="0" lang="en-GB" sz="1800" spc="-1" strike="noStrike">
                <a:solidFill>
                  <a:srgbClr val="000000"/>
                </a:solidFill>
                <a:latin typeface="Calibri Light"/>
              </a:rPr>
              <a:t> characters?</a:t>
            </a:r>
            <a:endParaRPr b="0" lang="en-GB" sz="1800" spc="-1" strike="noStrike">
              <a:latin typeface="Arial"/>
            </a:endParaRPr>
          </a:p>
        </p:txBody>
      </p:sp>
      <p:sp>
        <p:nvSpPr>
          <p:cNvPr id="854" name="CustomShape 14"/>
          <p:cNvSpPr/>
          <p:nvPr/>
        </p:nvSpPr>
        <p:spPr>
          <a:xfrm>
            <a:off x="5648400" y="6258240"/>
            <a:ext cx="1676160" cy="364680"/>
          </a:xfrm>
          <a:prstGeom prst="rect">
            <a:avLst/>
          </a:prstGeom>
          <a:ln>
            <a:round/>
          </a:ln>
        </p:spPr>
        <p:style>
          <a:lnRef idx="2">
            <a:schemeClr val="accent4"/>
          </a:lnRef>
          <a:fillRef idx="1">
            <a:schemeClr val="lt1"/>
          </a:fillRef>
          <a:effectRef idx="0">
            <a:schemeClr val="accent4"/>
          </a:effectRef>
          <a:fontRef idx="minor"/>
        </p:style>
        <p:txBody>
          <a:bodyPr wrap="none" lIns="90000" rIns="90000" tIns="45000" bIns="45000"/>
          <a:p>
            <a:pPr>
              <a:lnSpc>
                <a:spcPct val="100000"/>
              </a:lnSpc>
            </a:pPr>
            <a:r>
              <a:rPr b="0" lang="en-GB" sz="1800" spc="-1" strike="noStrike">
                <a:solidFill>
                  <a:srgbClr val="000000"/>
                </a:solidFill>
                <a:latin typeface="Calibri Light"/>
              </a:rPr>
              <a:t>Answer: N+1</a:t>
            </a:r>
            <a:endParaRPr b="0" lang="en-GB" sz="1800" spc="-1" strike="noStrike">
              <a:latin typeface="Arial"/>
            </a:endParaRPr>
          </a:p>
        </p:txBody>
      </p:sp>
    </p:spTree>
  </p:cSld>
  <p:timing>
    <p:tnLst>
      <p:par>
        <p:cTn id="943" dur="indefinite" restart="never" nodeType="tmRoot">
          <p:childTnLst>
            <p:seq>
              <p:cTn id="944" dur="indefinite" nodeType="mainSeq">
                <p:childTnLst>
                  <p:par>
                    <p:cTn id="945" fill="hold">
                      <p:stCondLst>
                        <p:cond delay="indefinite"/>
                      </p:stCondLst>
                      <p:childTnLst>
                        <p:par>
                          <p:cTn id="946" fill="hold">
                            <p:stCondLst>
                              <p:cond delay="0"/>
                            </p:stCondLst>
                            <p:childTnLst>
                              <p:par>
                                <p:cTn id="947" nodeType="clickEffect" fill="hold" presetClass="entr" presetID="1">
                                  <p:stCondLst>
                                    <p:cond delay="0"/>
                                  </p:stCondLst>
                                  <p:childTnLst>
                                    <p:set>
                                      <p:cBhvr>
                                        <p:cTn id="948" dur="1" fill="hold">
                                          <p:stCondLst>
                                            <p:cond delay="0"/>
                                          </p:stCondLst>
                                        </p:cTn>
                                        <p:tgtEl>
                                          <p:spTgt spid="848"/>
                                        </p:tgtEl>
                                        <p:attrNameLst>
                                          <p:attrName>style.visibility</p:attrName>
                                        </p:attrNameLst>
                                      </p:cBhvr>
                                      <p:to>
                                        <p:strVal val="visible"/>
                                      </p:to>
                                    </p:set>
                                  </p:childTnLst>
                                </p:cTn>
                              </p:par>
                              <p:par>
                                <p:cTn id="949" nodeType="withEffect" fill="hold" presetClass="entr" presetID="1">
                                  <p:stCondLst>
                                    <p:cond delay="0"/>
                                  </p:stCondLst>
                                  <p:childTnLst>
                                    <p:set>
                                      <p:cBhvr>
                                        <p:cTn id="950" dur="1" fill="hold">
                                          <p:stCondLst>
                                            <p:cond delay="0"/>
                                          </p:stCondLst>
                                        </p:cTn>
                                        <p:tgtEl>
                                          <p:spTgt spid="847"/>
                                        </p:tgtEl>
                                        <p:attrNameLst>
                                          <p:attrName>style.visibility</p:attrName>
                                        </p:attrNameLst>
                                      </p:cBhvr>
                                      <p:to>
                                        <p:strVal val="visible"/>
                                      </p:to>
                                    </p:set>
                                  </p:childTnLst>
                                </p:cTn>
                              </p:par>
                            </p:childTnLst>
                          </p:cTn>
                        </p:par>
                      </p:childTnLst>
                    </p:cTn>
                  </p:par>
                  <p:par>
                    <p:cTn id="951" fill="hold">
                      <p:stCondLst>
                        <p:cond delay="indefinite"/>
                      </p:stCondLst>
                      <p:childTnLst>
                        <p:par>
                          <p:cTn id="952" fill="hold">
                            <p:stCondLst>
                              <p:cond delay="0"/>
                            </p:stCondLst>
                            <p:childTnLst>
                              <p:par>
                                <p:cTn id="953" nodeType="clickEffect" fill="hold" presetClass="entr" presetID="1">
                                  <p:stCondLst>
                                    <p:cond delay="0"/>
                                  </p:stCondLst>
                                  <p:childTnLst>
                                    <p:set>
                                      <p:cBhvr>
                                        <p:cTn id="954" dur="1" fill="hold">
                                          <p:stCondLst>
                                            <p:cond delay="0"/>
                                          </p:stCondLst>
                                        </p:cTn>
                                        <p:tgtEl>
                                          <p:spTgt spid="850"/>
                                        </p:tgtEl>
                                        <p:attrNameLst>
                                          <p:attrName>style.visibility</p:attrName>
                                        </p:attrNameLst>
                                      </p:cBhvr>
                                      <p:to>
                                        <p:strVal val="visible"/>
                                      </p:to>
                                    </p:set>
                                  </p:childTnLst>
                                </p:cTn>
                              </p:par>
                              <p:par>
                                <p:cTn id="955" nodeType="withEffect" fill="hold" presetClass="entr" presetID="1">
                                  <p:stCondLst>
                                    <p:cond delay="0"/>
                                  </p:stCondLst>
                                  <p:childTnLst>
                                    <p:set>
                                      <p:cBhvr>
                                        <p:cTn id="956" dur="1" fill="hold">
                                          <p:stCondLst>
                                            <p:cond delay="0"/>
                                          </p:stCondLst>
                                        </p:cTn>
                                        <p:tgtEl>
                                          <p:spTgt spid="849"/>
                                        </p:tgtEl>
                                        <p:attrNameLst>
                                          <p:attrName>style.visibility</p:attrName>
                                        </p:attrNameLst>
                                      </p:cBhvr>
                                      <p:to>
                                        <p:strVal val="visible"/>
                                      </p:to>
                                    </p:set>
                                  </p:childTnLst>
                                </p:cTn>
                              </p:par>
                            </p:childTnLst>
                          </p:cTn>
                        </p:par>
                      </p:childTnLst>
                    </p:cTn>
                  </p:par>
                  <p:par>
                    <p:cTn id="957" fill="hold">
                      <p:stCondLst>
                        <p:cond delay="indefinite"/>
                      </p:stCondLst>
                      <p:childTnLst>
                        <p:par>
                          <p:cTn id="958" fill="hold">
                            <p:stCondLst>
                              <p:cond delay="0"/>
                            </p:stCondLst>
                            <p:childTnLst>
                              <p:par>
                                <p:cTn id="959" nodeType="clickEffect" fill="hold" presetClass="entr" presetID="1">
                                  <p:stCondLst>
                                    <p:cond delay="0"/>
                                  </p:stCondLst>
                                  <p:childTnLst>
                                    <p:set>
                                      <p:cBhvr>
                                        <p:cTn id="960" dur="1" fill="hold">
                                          <p:stCondLst>
                                            <p:cond delay="0"/>
                                          </p:stCondLst>
                                        </p:cTn>
                                        <p:tgtEl>
                                          <p:spTgt spid="852"/>
                                        </p:tgtEl>
                                        <p:attrNameLst>
                                          <p:attrName>style.visibility</p:attrName>
                                        </p:attrNameLst>
                                      </p:cBhvr>
                                      <p:to>
                                        <p:strVal val="visible"/>
                                      </p:to>
                                    </p:set>
                                  </p:childTnLst>
                                </p:cTn>
                              </p:par>
                              <p:par>
                                <p:cTn id="961" nodeType="withEffect" fill="hold" presetClass="entr" presetID="1">
                                  <p:stCondLst>
                                    <p:cond delay="0"/>
                                  </p:stCondLst>
                                  <p:childTnLst>
                                    <p:set>
                                      <p:cBhvr>
                                        <p:cTn id="962" dur="1" fill="hold">
                                          <p:stCondLst>
                                            <p:cond delay="0"/>
                                          </p:stCondLst>
                                        </p:cTn>
                                        <p:tgtEl>
                                          <p:spTgt spid="851"/>
                                        </p:tgtEl>
                                        <p:attrNameLst>
                                          <p:attrName>style.visibility</p:attrName>
                                        </p:attrNameLst>
                                      </p:cBhvr>
                                      <p:to>
                                        <p:strVal val="visible"/>
                                      </p:to>
                                    </p:set>
                                  </p:childTnLst>
                                </p:cTn>
                              </p:par>
                            </p:childTnLst>
                          </p:cTn>
                        </p:par>
                      </p:childTnLst>
                    </p:cTn>
                  </p:par>
                  <p:par>
                    <p:cTn id="963" fill="hold">
                      <p:stCondLst>
                        <p:cond delay="indefinite"/>
                      </p:stCondLst>
                      <p:childTnLst>
                        <p:par>
                          <p:cTn id="964" fill="hold">
                            <p:stCondLst>
                              <p:cond delay="0"/>
                            </p:stCondLst>
                            <p:childTnLst>
                              <p:par>
                                <p:cTn id="965" nodeType="clickEffect" fill="hold" presetClass="entr" presetID="1">
                                  <p:stCondLst>
                                    <p:cond delay="0"/>
                                  </p:stCondLst>
                                  <p:childTnLst>
                                    <p:set>
                                      <p:cBhvr>
                                        <p:cTn id="966" dur="1" fill="hold">
                                          <p:stCondLst>
                                            <p:cond delay="0"/>
                                          </p:stCondLst>
                                        </p:cTn>
                                        <p:tgtEl>
                                          <p:spTgt spid="853"/>
                                        </p:tgtEl>
                                        <p:attrNameLst>
                                          <p:attrName>style.visibility</p:attrName>
                                        </p:attrNameLst>
                                      </p:cBhvr>
                                      <p:to>
                                        <p:strVal val="visible"/>
                                      </p:to>
                                    </p:set>
                                  </p:childTnLst>
                                </p:cTn>
                              </p:par>
                            </p:childTnLst>
                          </p:cTn>
                        </p:par>
                      </p:childTnLst>
                    </p:cTn>
                  </p:par>
                  <p:par>
                    <p:cTn id="967" fill="hold">
                      <p:stCondLst>
                        <p:cond delay="indefinite"/>
                      </p:stCondLst>
                      <p:childTnLst>
                        <p:par>
                          <p:cTn id="968" fill="hold">
                            <p:stCondLst>
                              <p:cond delay="0"/>
                            </p:stCondLst>
                            <p:childTnLst>
                              <p:par>
                                <p:cTn id="969" nodeType="clickEffect" fill="hold" presetClass="entr" presetID="1">
                                  <p:stCondLst>
                                    <p:cond delay="0"/>
                                  </p:stCondLst>
                                  <p:childTnLst>
                                    <p:set>
                                      <p:cBhvr>
                                        <p:cTn id="970" dur="1" fill="hold">
                                          <p:stCondLst>
                                            <p:cond delay="0"/>
                                          </p:stCondLst>
                                        </p:cTn>
                                        <p:tgtEl>
                                          <p:spTgt spid="85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56" name="TextShape 2"/>
          <p:cNvSpPr txBox="1"/>
          <p:nvPr/>
        </p:nvSpPr>
        <p:spPr>
          <a:xfrm>
            <a:off x="457200" y="1600200"/>
            <a:ext cx="8229240" cy="338148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What is the difference between </a:t>
            </a:r>
            <a:r>
              <a:rPr b="1" lang="en-US" sz="2800" spc="-1" strike="noStrike">
                <a:solidFill>
                  <a:srgbClr val="31859c"/>
                </a:solidFill>
                <a:latin typeface="Consolas"/>
                <a:ea typeface="Consolas"/>
              </a:rPr>
              <a:t>'A'</a:t>
            </a:r>
            <a:r>
              <a:rPr b="0" lang="en-US" sz="2800" spc="-1" strike="noStrike">
                <a:solidFill>
                  <a:srgbClr val="000000"/>
                </a:solidFill>
                <a:latin typeface="Calibri Light"/>
                <a:ea typeface="Calibri Light"/>
              </a:rPr>
              <a:t> and </a:t>
            </a:r>
            <a:r>
              <a:rPr b="1" lang="en-US" sz="2800" spc="-1" strike="noStrike">
                <a:solidFill>
                  <a:srgbClr val="31859c"/>
                </a:solidFill>
                <a:latin typeface="Consolas"/>
                <a:ea typeface="Consolas"/>
              </a:rPr>
              <a:t>"A"</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What is the difference between </a:t>
            </a:r>
            <a:r>
              <a:rPr b="1" lang="en-US" sz="2800" spc="-1" strike="noStrike">
                <a:solidFill>
                  <a:srgbClr val="31859c"/>
                </a:solidFill>
                <a:latin typeface="Consolas"/>
                <a:ea typeface="Consolas"/>
              </a:rPr>
              <a:t>'0'</a:t>
            </a:r>
            <a:r>
              <a:rPr b="0" lang="en-US" sz="2800" spc="-1" strike="noStrike">
                <a:solidFill>
                  <a:srgbClr val="000000"/>
                </a:solidFill>
                <a:latin typeface="Calibri Light"/>
                <a:ea typeface="Calibri Light"/>
              </a:rPr>
              <a:t> and </a:t>
            </a:r>
            <a:r>
              <a:rPr b="1" lang="en-US" sz="2800" spc="-1" strike="noStrike">
                <a:solidFill>
                  <a:srgbClr val="31859c"/>
                </a:solidFill>
                <a:latin typeface="Consolas"/>
                <a:ea typeface="Consolas"/>
              </a:rPr>
              <a:t>'\0'</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857" name="TextShape 3"/>
          <p:cNvSpPr txBox="1"/>
          <p:nvPr/>
        </p:nvSpPr>
        <p:spPr>
          <a:xfrm>
            <a:off x="6553080" y="6356520"/>
            <a:ext cx="2133360" cy="364680"/>
          </a:xfrm>
          <a:prstGeom prst="rect">
            <a:avLst/>
          </a:prstGeom>
          <a:noFill/>
          <a:ln>
            <a:noFill/>
          </a:ln>
        </p:spPr>
        <p:txBody>
          <a:bodyPr anchor="ctr"/>
          <a:p>
            <a:pPr algn="r">
              <a:lnSpc>
                <a:spcPct val="100000"/>
              </a:lnSpc>
            </a:pPr>
            <a:fld id="{C7CC9A13-B3FF-40A0-AE85-18F6CFBE0D92}"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858" name="Table 4"/>
          <p:cNvGraphicFramePr/>
          <p:nvPr/>
        </p:nvGraphicFramePr>
        <p:xfrm>
          <a:off x="2011320" y="228996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59" name="Table 5"/>
          <p:cNvGraphicFramePr/>
          <p:nvPr/>
        </p:nvGraphicFramePr>
        <p:xfrm>
          <a:off x="5447160" y="2278800"/>
          <a:ext cx="1369080" cy="370440"/>
        </p:xfrm>
        <a:graphic>
          <a:graphicData uri="http://schemas.openxmlformats.org/drawingml/2006/table">
            <a:tbl>
              <a:tblPr/>
              <a:tblGrid>
                <a:gridCol w="684360"/>
                <a:gridCol w="684720"/>
              </a:tblGrid>
              <a:tr h="622440">
                <a:tc>
                  <a:txBody>
                    <a:bodyPr/>
                    <a:p>
                      <a:pPr algn="ctr">
                        <a:lnSpc>
                          <a:spcPct val="100000"/>
                        </a:lnSpc>
                      </a:pPr>
                      <a:r>
                        <a:rPr b="1" lang="en-GB" sz="1800" spc="-1" strike="noStrike">
                          <a:solidFill>
                            <a:srgbClr val="604a7b"/>
                          </a:solidFill>
                          <a:latin typeface="Consolas"/>
                          <a:ea typeface="Consolas"/>
                        </a:rPr>
                        <a:t>'A'</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60" name="CustomShape 6"/>
          <p:cNvSpPr/>
          <p:nvPr/>
        </p:nvSpPr>
        <p:spPr>
          <a:xfrm>
            <a:off x="780840" y="2660760"/>
            <a:ext cx="360000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alibri Light"/>
              </a:rPr>
              <a:t>a char </a:t>
            </a:r>
            <a:r>
              <a:rPr b="0" lang="en-GB" sz="1800" spc="-1" strike="noStrike">
                <a:solidFill>
                  <a:srgbClr val="000000"/>
                </a:solidFill>
                <a:latin typeface="Consolas"/>
                <a:ea typeface="Consolas"/>
              </a:rPr>
              <a:t>‘A’ </a:t>
            </a:r>
            <a:r>
              <a:rPr b="0" lang="en-GB" sz="1800" spc="-1" strike="noStrike">
                <a:solidFill>
                  <a:srgbClr val="000000"/>
                </a:solidFill>
                <a:latin typeface="Calibri Light"/>
                <a:ea typeface="Calibri Light"/>
              </a:rPr>
              <a:t>is represented internally (i.e., in memory) using one byte</a:t>
            </a:r>
            <a:endParaRPr b="0" lang="en-GB" sz="1800" spc="-1" strike="noStrike">
              <a:latin typeface="Arial"/>
            </a:endParaRPr>
          </a:p>
        </p:txBody>
      </p:sp>
      <p:sp>
        <p:nvSpPr>
          <p:cNvPr id="861" name="CustomShape 7"/>
          <p:cNvSpPr/>
          <p:nvPr/>
        </p:nvSpPr>
        <p:spPr>
          <a:xfrm>
            <a:off x="4484880" y="2660760"/>
            <a:ext cx="373716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alibri Light"/>
              </a:rPr>
              <a:t>a string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is represented internally using two bytes </a:t>
            </a:r>
            <a:r>
              <a:rPr b="0" lang="en-GB" sz="1800" spc="-1" strike="noStrike">
                <a:solidFill>
                  <a:srgbClr val="000000"/>
                </a:solidFill>
                <a:latin typeface="Consolas"/>
                <a:ea typeface="Consolas"/>
              </a:rPr>
              <a:t>'A'</a:t>
            </a:r>
            <a:r>
              <a:rPr b="0" lang="en-GB" sz="1800" spc="-1" strike="noStrike">
                <a:solidFill>
                  <a:srgbClr val="000000"/>
                </a:solidFill>
                <a:latin typeface="Calibri Light"/>
                <a:ea typeface="Calibri Light"/>
              </a:rPr>
              <a:t> and </a:t>
            </a:r>
            <a:r>
              <a:rPr b="0" lang="en-GB" sz="1800" spc="-1" strike="noStrike">
                <a:solidFill>
                  <a:srgbClr val="000000"/>
                </a:solidFill>
                <a:latin typeface="Consolas"/>
                <a:ea typeface="Consolas"/>
              </a:rPr>
              <a:t>'\0'</a:t>
            </a:r>
            <a:endParaRPr b="0" lang="en-GB" sz="1800" spc="-1" strike="noStrike">
              <a:latin typeface="Arial"/>
            </a:endParaRPr>
          </a:p>
        </p:txBody>
      </p:sp>
      <p:graphicFrame>
        <p:nvGraphicFramePr>
          <p:cNvPr id="862" name="Table 8"/>
          <p:cNvGraphicFramePr/>
          <p:nvPr/>
        </p:nvGraphicFramePr>
        <p:xfrm>
          <a:off x="2011320" y="4887000"/>
          <a:ext cx="626760" cy="370440"/>
        </p:xfrm>
        <a:graphic>
          <a:graphicData uri="http://schemas.openxmlformats.org/drawingml/2006/table">
            <a:tbl>
              <a:tblPr/>
              <a:tblGrid>
                <a:gridCol w="62712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graphicFrame>
        <p:nvGraphicFramePr>
          <p:cNvPr id="863" name="Table 9"/>
          <p:cNvGraphicFramePr/>
          <p:nvPr/>
        </p:nvGraphicFramePr>
        <p:xfrm>
          <a:off x="5668920" y="4887000"/>
          <a:ext cx="684360" cy="370440"/>
        </p:xfrm>
        <a:graphic>
          <a:graphicData uri="http://schemas.openxmlformats.org/drawingml/2006/table">
            <a:tbl>
              <a:tblPr/>
              <a:tblGrid>
                <a:gridCol w="684360"/>
              </a:tblGrid>
              <a:tr h="370800">
                <a:tc>
                  <a:txBody>
                    <a:bodyPr/>
                    <a:p>
                      <a:pPr algn="ctr">
                        <a:lnSpc>
                          <a:spcPct val="100000"/>
                        </a:lnSpc>
                      </a:pPr>
                      <a:r>
                        <a:rPr b="1" lang="en-GB" sz="1800" spc="-1" strike="noStrike">
                          <a:solidFill>
                            <a:srgbClr val="604a7b"/>
                          </a:solidFill>
                          <a:latin typeface="Consolas"/>
                          <a:ea typeface="Consolas"/>
                        </a:rPr>
                        <a:t>'\0'</a:t>
                      </a:r>
                      <a:endParaRPr b="0" lang="en-GB"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864" name="CustomShape 10"/>
          <p:cNvSpPr/>
          <p:nvPr/>
        </p:nvSpPr>
        <p:spPr>
          <a:xfrm>
            <a:off x="921600" y="5257800"/>
            <a:ext cx="3282840" cy="9126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the byte value of this char is 48, representing the digit 0 </a:t>
            </a:r>
            <a:endParaRPr b="0" lang="en-GB" sz="1800" spc="-1" strike="noStrike">
              <a:latin typeface="Arial"/>
            </a:endParaRPr>
          </a:p>
        </p:txBody>
      </p:sp>
      <p:sp>
        <p:nvSpPr>
          <p:cNvPr id="865" name="CustomShape 11"/>
          <p:cNvSpPr/>
          <p:nvPr/>
        </p:nvSpPr>
        <p:spPr>
          <a:xfrm>
            <a:off x="4484880" y="5257800"/>
            <a:ext cx="3737160" cy="91260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solidFill>
                  <a:srgbClr val="000000"/>
                </a:solidFill>
                <a:latin typeface="Calibri Light"/>
                <a:ea typeface="Consolas"/>
              </a:rPr>
              <a:t>the byte value of this char is 0, representing the null character </a:t>
            </a:r>
            <a:endParaRPr b="0" lang="en-GB" sz="1800" spc="-1" strike="noStrike">
              <a:latin typeface="Arial"/>
            </a:endParaRPr>
          </a:p>
        </p:txBody>
      </p:sp>
      <p:sp>
        <p:nvSpPr>
          <p:cNvPr id="866" name="CustomShape 12"/>
          <p:cNvSpPr/>
          <p:nvPr/>
        </p:nvSpPr>
        <p:spPr>
          <a:xfrm>
            <a:off x="2516040" y="6066720"/>
            <a:ext cx="570600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ea typeface="Consolas"/>
              </a:rPr>
              <a:t>Also refer to the ASCII table on this page. </a:t>
            </a:r>
            <a:endParaRPr b="0" lang="en-GB" sz="1800" spc="-1" strike="noStrike">
              <a:latin typeface="Arial"/>
            </a:endParaRPr>
          </a:p>
        </p:txBody>
      </p:sp>
    </p:spTree>
  </p:cSld>
  <p:timing>
    <p:tnLst>
      <p:par>
        <p:cTn id="971" dur="indefinite" restart="never" nodeType="tmRoot">
          <p:childTnLst>
            <p:seq>
              <p:cTn id="972" dur="indefinite" nodeType="mainSeq">
                <p:childTnLst>
                  <p:par>
                    <p:cTn id="973" fill="hold">
                      <p:stCondLst>
                        <p:cond delay="indefinite"/>
                      </p:stCondLst>
                      <p:childTnLst>
                        <p:par>
                          <p:cTn id="974" fill="hold">
                            <p:stCondLst>
                              <p:cond delay="0"/>
                            </p:stCondLst>
                            <p:childTnLst>
                              <p:par>
                                <p:cTn id="975" nodeType="clickEffect" fill="hold" presetClass="entr" presetID="1">
                                  <p:stCondLst>
                                    <p:cond delay="0"/>
                                  </p:stCondLst>
                                  <p:childTnLst>
                                    <p:set>
                                      <p:cBhvr>
                                        <p:cTn id="976" dur="1" fill="hold">
                                          <p:stCondLst>
                                            <p:cond delay="0"/>
                                          </p:stCondLst>
                                        </p:cTn>
                                        <p:tgtEl>
                                          <p:spTgt spid="860"/>
                                        </p:tgtEl>
                                        <p:attrNameLst>
                                          <p:attrName>style.visibility</p:attrName>
                                        </p:attrNameLst>
                                      </p:cBhvr>
                                      <p:to>
                                        <p:strVal val="visible"/>
                                      </p:to>
                                    </p:set>
                                  </p:childTnLst>
                                </p:cTn>
                              </p:par>
                              <p:par>
                                <p:cTn id="977" nodeType="withEffect" fill="hold" presetClass="entr" presetID="1">
                                  <p:stCondLst>
                                    <p:cond delay="0"/>
                                  </p:stCondLst>
                                  <p:childTnLst>
                                    <p:set>
                                      <p:cBhvr>
                                        <p:cTn id="978" dur="1" fill="hold">
                                          <p:stCondLst>
                                            <p:cond delay="0"/>
                                          </p:stCondLst>
                                        </p:cTn>
                                        <p:tgtEl>
                                          <p:spTgt spid="858"/>
                                        </p:tgtEl>
                                        <p:attrNameLst>
                                          <p:attrName>style.visibility</p:attrName>
                                        </p:attrNameLst>
                                      </p:cBhvr>
                                      <p:to>
                                        <p:strVal val="visible"/>
                                      </p:to>
                                    </p:set>
                                  </p:childTnLst>
                                </p:cTn>
                              </p:par>
                            </p:childTnLst>
                          </p:cTn>
                        </p:par>
                      </p:childTnLst>
                    </p:cTn>
                  </p:par>
                  <p:par>
                    <p:cTn id="979" fill="hold">
                      <p:stCondLst>
                        <p:cond delay="indefinite"/>
                      </p:stCondLst>
                      <p:childTnLst>
                        <p:par>
                          <p:cTn id="980" fill="hold">
                            <p:stCondLst>
                              <p:cond delay="0"/>
                            </p:stCondLst>
                            <p:childTnLst>
                              <p:par>
                                <p:cTn id="981" nodeType="clickEffect" fill="hold" presetClass="entr" presetID="1">
                                  <p:stCondLst>
                                    <p:cond delay="0"/>
                                  </p:stCondLst>
                                  <p:childTnLst>
                                    <p:set>
                                      <p:cBhvr>
                                        <p:cTn id="982" dur="1" fill="hold">
                                          <p:stCondLst>
                                            <p:cond delay="0"/>
                                          </p:stCondLst>
                                        </p:cTn>
                                        <p:tgtEl>
                                          <p:spTgt spid="859"/>
                                        </p:tgtEl>
                                        <p:attrNameLst>
                                          <p:attrName>style.visibility</p:attrName>
                                        </p:attrNameLst>
                                      </p:cBhvr>
                                      <p:to>
                                        <p:strVal val="visible"/>
                                      </p:to>
                                    </p:set>
                                  </p:childTnLst>
                                </p:cTn>
                              </p:par>
                              <p:par>
                                <p:cTn id="983" nodeType="withEffect" fill="hold" presetClass="entr" presetID="1">
                                  <p:stCondLst>
                                    <p:cond delay="0"/>
                                  </p:stCondLst>
                                  <p:childTnLst>
                                    <p:set>
                                      <p:cBhvr>
                                        <p:cTn id="984" dur="1" fill="hold">
                                          <p:stCondLst>
                                            <p:cond delay="0"/>
                                          </p:stCondLst>
                                        </p:cTn>
                                        <p:tgtEl>
                                          <p:spTgt spid="861"/>
                                        </p:tgtEl>
                                        <p:attrNameLst>
                                          <p:attrName>style.visibility</p:attrName>
                                        </p:attrNameLst>
                                      </p:cBhvr>
                                      <p:to>
                                        <p:strVal val="visible"/>
                                      </p:to>
                                    </p:set>
                                  </p:childTnLst>
                                </p:cTn>
                              </p:par>
                            </p:childTnLst>
                          </p:cTn>
                        </p:par>
                      </p:childTnLst>
                    </p:cTn>
                  </p:par>
                  <p:par>
                    <p:cTn id="985" fill="hold">
                      <p:stCondLst>
                        <p:cond delay="indefinite"/>
                      </p:stCondLst>
                      <p:childTnLst>
                        <p:par>
                          <p:cTn id="986" fill="hold">
                            <p:stCondLst>
                              <p:cond delay="0"/>
                            </p:stCondLst>
                            <p:childTnLst>
                              <p:par>
                                <p:cTn id="987" nodeType="clickEffect" fill="hold" presetClass="entr" presetID="1">
                                  <p:stCondLst>
                                    <p:cond delay="0"/>
                                  </p:stCondLst>
                                  <p:childTnLst>
                                    <p:set>
                                      <p:cBhvr>
                                        <p:cTn id="988" dur="1" fill="hold">
                                          <p:stCondLst>
                                            <p:cond delay="0"/>
                                          </p:stCondLst>
                                        </p:cTn>
                                        <p:tgtEl>
                                          <p:spTgt spid="856">
                                            <p:txEl>
                                              <p:pRg st="5" end="5"/>
                                            </p:txEl>
                                          </p:spTgt>
                                        </p:tgtEl>
                                        <p:attrNameLst>
                                          <p:attrName>style.visibility</p:attrName>
                                        </p:attrNameLst>
                                      </p:cBhvr>
                                      <p:to>
                                        <p:strVal val="visible"/>
                                      </p:to>
                                    </p:set>
                                  </p:childTnLst>
                                </p:cTn>
                              </p:par>
                            </p:childTnLst>
                          </p:cTn>
                        </p:par>
                      </p:childTnLst>
                    </p:cTn>
                  </p:par>
                  <p:par>
                    <p:cTn id="989" fill="hold">
                      <p:stCondLst>
                        <p:cond delay="indefinite"/>
                      </p:stCondLst>
                      <p:childTnLst>
                        <p:par>
                          <p:cTn id="990" fill="hold">
                            <p:stCondLst>
                              <p:cond delay="0"/>
                            </p:stCondLst>
                            <p:childTnLst>
                              <p:par>
                                <p:cTn id="991" nodeType="clickEffect" fill="hold" presetClass="entr" presetID="1">
                                  <p:stCondLst>
                                    <p:cond delay="0"/>
                                  </p:stCondLst>
                                  <p:childTnLst>
                                    <p:set>
                                      <p:cBhvr>
                                        <p:cTn id="992" dur="1" fill="hold">
                                          <p:stCondLst>
                                            <p:cond delay="0"/>
                                          </p:stCondLst>
                                        </p:cTn>
                                        <p:tgtEl>
                                          <p:spTgt spid="864"/>
                                        </p:tgtEl>
                                        <p:attrNameLst>
                                          <p:attrName>style.visibility</p:attrName>
                                        </p:attrNameLst>
                                      </p:cBhvr>
                                      <p:to>
                                        <p:strVal val="visible"/>
                                      </p:to>
                                    </p:set>
                                  </p:childTnLst>
                                </p:cTn>
                              </p:par>
                              <p:par>
                                <p:cTn id="993" nodeType="withEffect" fill="hold" presetClass="entr" presetID="1">
                                  <p:stCondLst>
                                    <p:cond delay="0"/>
                                  </p:stCondLst>
                                  <p:childTnLst>
                                    <p:set>
                                      <p:cBhvr>
                                        <p:cTn id="994" dur="1" fill="hold">
                                          <p:stCondLst>
                                            <p:cond delay="0"/>
                                          </p:stCondLst>
                                        </p:cTn>
                                        <p:tgtEl>
                                          <p:spTgt spid="862"/>
                                        </p:tgtEl>
                                        <p:attrNameLst>
                                          <p:attrName>style.visibility</p:attrName>
                                        </p:attrNameLst>
                                      </p:cBhvr>
                                      <p:to>
                                        <p:strVal val="visible"/>
                                      </p:to>
                                    </p:set>
                                  </p:childTnLst>
                                </p:cTn>
                              </p:par>
                            </p:childTnLst>
                          </p:cTn>
                        </p:par>
                      </p:childTnLst>
                    </p:cTn>
                  </p:par>
                  <p:par>
                    <p:cTn id="995" fill="hold">
                      <p:stCondLst>
                        <p:cond delay="indefinite"/>
                      </p:stCondLst>
                      <p:childTnLst>
                        <p:par>
                          <p:cTn id="996" fill="hold">
                            <p:stCondLst>
                              <p:cond delay="0"/>
                            </p:stCondLst>
                            <p:childTnLst>
                              <p:par>
                                <p:cTn id="997" nodeType="clickEffect" fill="hold" presetClass="entr" presetID="1">
                                  <p:stCondLst>
                                    <p:cond delay="0"/>
                                  </p:stCondLst>
                                  <p:childTnLst>
                                    <p:set>
                                      <p:cBhvr>
                                        <p:cTn id="998" dur="1" fill="hold">
                                          <p:stCondLst>
                                            <p:cond delay="0"/>
                                          </p:stCondLst>
                                        </p:cTn>
                                        <p:tgtEl>
                                          <p:spTgt spid="863"/>
                                        </p:tgtEl>
                                        <p:attrNameLst>
                                          <p:attrName>style.visibility</p:attrName>
                                        </p:attrNameLst>
                                      </p:cBhvr>
                                      <p:to>
                                        <p:strVal val="visible"/>
                                      </p:to>
                                    </p:set>
                                  </p:childTnLst>
                                </p:cTn>
                              </p:par>
                              <p:par>
                                <p:cTn id="999" nodeType="withEffect" fill="hold" presetClass="entr" presetID="1">
                                  <p:stCondLst>
                                    <p:cond delay="0"/>
                                  </p:stCondLst>
                                  <p:childTnLst>
                                    <p:set>
                                      <p:cBhvr>
                                        <p:cTn id="1000" dur="1" fill="hold">
                                          <p:stCondLst>
                                            <p:cond delay="0"/>
                                          </p:stCondLst>
                                        </p:cTn>
                                        <p:tgtEl>
                                          <p:spTgt spid="865"/>
                                        </p:tgtEl>
                                        <p:attrNameLst>
                                          <p:attrName>style.visibility</p:attrName>
                                        </p:attrNameLst>
                                      </p:cBhvr>
                                      <p:to>
                                        <p:strVal val="visible"/>
                                      </p:to>
                                    </p:set>
                                  </p:childTnLst>
                                </p:cTn>
                              </p:par>
                              <p:par>
                                <p:cTn id="1001" nodeType="withEffect" fill="hold" presetClass="entr" presetID="1">
                                  <p:stCondLst>
                                    <p:cond delay="0"/>
                                  </p:stCondLst>
                                  <p:childTnLst>
                                    <p:set>
                                      <p:cBhvr>
                                        <p:cTn id="1002" dur="1" fill="hold">
                                          <p:stCondLst>
                                            <p:cond delay="0"/>
                                          </p:stCondLst>
                                        </p:cTn>
                                        <p:tgtEl>
                                          <p:spTgt spid="86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68" name="TextShape 2"/>
          <p:cNvSpPr txBox="1"/>
          <p:nvPr/>
        </p:nvSpPr>
        <p:spPr>
          <a:xfrm>
            <a:off x="457200" y="1842840"/>
            <a:ext cx="8229240" cy="31388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Declaring a character array and assign a string to it:</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Examples:</a:t>
            </a:r>
            <a:endParaRPr b="0" lang="en-US" sz="2800" spc="-1" strike="noStrike">
              <a:solidFill>
                <a:srgbClr val="000000"/>
              </a:solidFill>
              <a:latin typeface="Calibri Light"/>
            </a:endParaRPr>
          </a:p>
        </p:txBody>
      </p:sp>
      <p:sp>
        <p:nvSpPr>
          <p:cNvPr id="869" name="TextShape 3"/>
          <p:cNvSpPr txBox="1"/>
          <p:nvPr/>
        </p:nvSpPr>
        <p:spPr>
          <a:xfrm>
            <a:off x="6553080" y="6356520"/>
            <a:ext cx="2133360" cy="364680"/>
          </a:xfrm>
          <a:prstGeom prst="rect">
            <a:avLst/>
          </a:prstGeom>
          <a:noFill/>
          <a:ln>
            <a:noFill/>
          </a:ln>
        </p:spPr>
        <p:txBody>
          <a:bodyPr anchor="ctr"/>
          <a:p>
            <a:pPr algn="r">
              <a:lnSpc>
                <a:spcPct val="100000"/>
              </a:lnSpc>
            </a:pPr>
            <a:fld id="{3CB98D2C-89DE-4EF0-A559-910C0CB6057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70" name="CustomShape 4"/>
          <p:cNvSpPr/>
          <p:nvPr/>
        </p:nvSpPr>
        <p:spPr>
          <a:xfrm>
            <a:off x="1673640" y="2513520"/>
            <a:ext cx="6360120" cy="556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 'J', 'o', 'h', 'n', '\0'};</a:t>
            </a:r>
            <a:endParaRPr b="0" lang="en-GB" sz="2000" spc="-1" strike="noStrike">
              <a:latin typeface="Arial"/>
            </a:endParaRPr>
          </a:p>
        </p:txBody>
      </p:sp>
      <p:sp>
        <p:nvSpPr>
          <p:cNvPr id="871" name="CustomShape 5"/>
          <p:cNvSpPr/>
          <p:nvPr/>
        </p:nvSpPr>
        <p:spPr>
          <a:xfrm>
            <a:off x="1673640" y="4039200"/>
            <a:ext cx="5864400" cy="81036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1800" spc="-1" strike="noStrike">
                <a:solidFill>
                  <a:srgbClr val="31859c"/>
                </a:solidFill>
                <a:latin typeface="Consolas"/>
                <a:ea typeface="Consolas"/>
              </a:rPr>
              <a:t>char</a:t>
            </a:r>
            <a:r>
              <a:rPr b="0" lang="en-GB" sz="1800" spc="-1" strike="noStrike">
                <a:solidFill>
                  <a:srgbClr val="000000"/>
                </a:solidFill>
                <a:latin typeface="Consolas"/>
                <a:ea typeface="Consolas"/>
              </a:rPr>
              <a:t> name[16] = { 'J', 'o', 'h', 'n', '\0'};</a:t>
            </a:r>
            <a:endParaRPr b="0" lang="en-GB" sz="1800" spc="-1" strike="noStrike">
              <a:latin typeface="Arial"/>
            </a:endParaRPr>
          </a:p>
          <a:p>
            <a:pPr>
              <a:lnSpc>
                <a:spcPct val="100000"/>
              </a:lnSpc>
            </a:pPr>
            <a:r>
              <a:rPr b="0" lang="en-GB" sz="1800" spc="-1" strike="noStrike">
                <a:solidFill>
                  <a:srgbClr val="000000"/>
                </a:solidFill>
                <a:latin typeface="Consolas"/>
                <a:ea typeface="Consolas"/>
              </a:rPr>
              <a:t>cout &lt;&lt; name;</a:t>
            </a:r>
            <a:r>
              <a:rPr b="0" lang="en-GB" sz="1800" spc="-1" strike="noStrike">
                <a:solidFill>
                  <a:srgbClr val="000000"/>
                </a:solidFill>
                <a:latin typeface="Consolas"/>
                <a:ea typeface="Consolas"/>
              </a:rPr>
              <a:t>	</a:t>
            </a:r>
            <a:endParaRPr b="0" lang="en-GB" sz="1800" spc="-1" strike="noStrike">
              <a:latin typeface="Arial"/>
            </a:endParaRPr>
          </a:p>
        </p:txBody>
      </p:sp>
      <p:sp>
        <p:nvSpPr>
          <p:cNvPr id="872" name="CustomShape 6"/>
          <p:cNvSpPr/>
          <p:nvPr/>
        </p:nvSpPr>
        <p:spPr>
          <a:xfrm>
            <a:off x="4326840" y="4650120"/>
            <a:ext cx="2103840" cy="672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John</a:t>
            </a:r>
            <a:endParaRPr b="0" lang="en-GB" sz="1800" spc="-1" strike="noStrike">
              <a:latin typeface="Arial"/>
            </a:endParaRPr>
          </a:p>
          <a:p>
            <a:pPr>
              <a:lnSpc>
                <a:spcPct val="100000"/>
              </a:lnSpc>
            </a:pPr>
            <a:endParaRPr b="0" lang="en-GB" sz="1800" spc="-1" strike="noStrike">
              <a:latin typeface="Arial"/>
            </a:endParaRPr>
          </a:p>
        </p:txBody>
      </p:sp>
      <p:sp>
        <p:nvSpPr>
          <p:cNvPr id="873" name="CustomShape 7"/>
          <p:cNvSpPr/>
          <p:nvPr/>
        </p:nvSpPr>
        <p:spPr>
          <a:xfrm>
            <a:off x="4145400" y="52750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alibri Light"/>
              </a:rPr>
              <a:t>Screen output</a:t>
            </a:r>
            <a:endParaRPr b="0" lang="en-GB" sz="1400" spc="-1" strike="noStrike">
              <a:latin typeface="Arial"/>
            </a:endParaRPr>
          </a:p>
        </p:txBody>
      </p:sp>
      <p:sp>
        <p:nvSpPr>
          <p:cNvPr id="874" name="CustomShape 8"/>
          <p:cNvSpPr/>
          <p:nvPr/>
        </p:nvSpPr>
        <p:spPr>
          <a:xfrm>
            <a:off x="919440" y="5691600"/>
            <a:ext cx="7964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You can see that C++ treats the character array name[] as a string </a:t>
            </a:r>
            <a:endParaRPr b="0" lang="en-GB" sz="1800" spc="-1" strike="noStrike">
              <a:latin typeface="Arial"/>
            </a:endParaRPr>
          </a:p>
        </p:txBody>
      </p:sp>
    </p:spTree>
  </p:cSld>
  <p:timing>
    <p:tnLst>
      <p:par>
        <p:cTn id="1003" dur="indefinite" restart="never" nodeType="tmRoot">
          <p:childTnLst>
            <p:seq>
              <p:cTn id="1004" dur="indefinite" nodeType="mainSeq">
                <p:childTnLst>
                  <p:par>
                    <p:cTn id="1005" fill="hold">
                      <p:stCondLst>
                        <p:cond delay="indefinite"/>
                      </p:stCondLst>
                      <p:childTnLst>
                        <p:par>
                          <p:cTn id="1006" fill="hold">
                            <p:stCondLst>
                              <p:cond delay="0"/>
                            </p:stCondLst>
                            <p:childTnLst>
                              <p:par>
                                <p:cTn id="1007" nodeType="clickEffect" fill="hold" presetClass="entr" presetID="1">
                                  <p:stCondLst>
                                    <p:cond delay="0"/>
                                  </p:stCondLst>
                                  <p:childTnLst>
                                    <p:set>
                                      <p:cBhvr>
                                        <p:cTn id="1008" dur="1" fill="hold">
                                          <p:stCondLst>
                                            <p:cond delay="0"/>
                                          </p:stCondLst>
                                        </p:cTn>
                                        <p:tgtEl>
                                          <p:spTgt spid="868">
                                            <p:txEl>
                                              <p:pRg st="0" end="0"/>
                                            </p:txEl>
                                          </p:spTgt>
                                        </p:tgtEl>
                                        <p:attrNameLst>
                                          <p:attrName>style.visibility</p:attrName>
                                        </p:attrNameLst>
                                      </p:cBhvr>
                                      <p:to>
                                        <p:strVal val="visible"/>
                                      </p:to>
                                    </p:set>
                                  </p:childTnLst>
                                </p:cTn>
                              </p:par>
                            </p:childTnLst>
                          </p:cTn>
                        </p:par>
                      </p:childTnLst>
                    </p:cTn>
                  </p:par>
                  <p:par>
                    <p:cTn id="1009" fill="hold">
                      <p:stCondLst>
                        <p:cond delay="indefinite"/>
                      </p:stCondLst>
                      <p:childTnLst>
                        <p:par>
                          <p:cTn id="1010" fill="hold">
                            <p:stCondLst>
                              <p:cond delay="0"/>
                            </p:stCondLst>
                            <p:childTnLst>
                              <p:par>
                                <p:cTn id="1011" nodeType="clickEffect" fill="hold" presetClass="entr" presetID="1">
                                  <p:stCondLst>
                                    <p:cond delay="0"/>
                                  </p:stCondLst>
                                  <p:childTnLst>
                                    <p:set>
                                      <p:cBhvr>
                                        <p:cTn id="1012" dur="1" fill="hold">
                                          <p:stCondLst>
                                            <p:cond delay="0"/>
                                          </p:stCondLst>
                                        </p:cTn>
                                        <p:tgtEl>
                                          <p:spTgt spid="870"/>
                                        </p:tgtEl>
                                        <p:attrNameLst>
                                          <p:attrName>style.visibility</p:attrName>
                                        </p:attrNameLst>
                                      </p:cBhvr>
                                      <p:to>
                                        <p:strVal val="visible"/>
                                      </p:to>
                                    </p:set>
                                  </p:childTnLst>
                                </p:cTn>
                              </p:par>
                            </p:childTnLst>
                          </p:cTn>
                        </p:par>
                      </p:childTnLst>
                    </p:cTn>
                  </p:par>
                  <p:par>
                    <p:cTn id="1013" fill="hold">
                      <p:stCondLst>
                        <p:cond delay="indefinite"/>
                      </p:stCondLst>
                      <p:childTnLst>
                        <p:par>
                          <p:cTn id="1014" fill="hold">
                            <p:stCondLst>
                              <p:cond delay="0"/>
                            </p:stCondLst>
                            <p:childTnLst>
                              <p:par>
                                <p:cTn id="1015" nodeType="clickEffect" fill="hold" presetClass="entr" presetID="1">
                                  <p:stCondLst>
                                    <p:cond delay="0"/>
                                  </p:stCondLst>
                                  <p:childTnLst>
                                    <p:set>
                                      <p:cBhvr>
                                        <p:cTn id="1016" dur="1" fill="hold">
                                          <p:stCondLst>
                                            <p:cond delay="0"/>
                                          </p:stCondLst>
                                        </p:cTn>
                                        <p:tgtEl>
                                          <p:spTgt spid="868">
                                            <p:txEl>
                                              <p:pRg st="3" end="3"/>
                                            </p:txEl>
                                          </p:spTgt>
                                        </p:tgtEl>
                                        <p:attrNameLst>
                                          <p:attrName>style.visibility</p:attrName>
                                        </p:attrNameLst>
                                      </p:cBhvr>
                                      <p:to>
                                        <p:strVal val="visible"/>
                                      </p:to>
                                    </p:set>
                                  </p:childTnLst>
                                </p:cTn>
                              </p:par>
                              <p:par>
                                <p:cTn id="1017" nodeType="withEffect" fill="hold" presetClass="entr" presetID="1">
                                  <p:stCondLst>
                                    <p:cond delay="0"/>
                                  </p:stCondLst>
                                  <p:childTnLst>
                                    <p:set>
                                      <p:cBhvr>
                                        <p:cTn id="1018" dur="1" fill="hold">
                                          <p:stCondLst>
                                            <p:cond delay="0"/>
                                          </p:stCondLst>
                                        </p:cTn>
                                        <p:tgtEl>
                                          <p:spTgt spid="871"/>
                                        </p:tgtEl>
                                        <p:attrNameLst>
                                          <p:attrName>style.visibility</p:attrName>
                                        </p:attrNameLst>
                                      </p:cBhvr>
                                      <p:to>
                                        <p:strVal val="visible"/>
                                      </p:to>
                                    </p:set>
                                  </p:childTnLst>
                                </p:cTn>
                              </p:par>
                            </p:childTnLst>
                          </p:cTn>
                        </p:par>
                      </p:childTnLst>
                    </p:cTn>
                  </p:par>
                  <p:par>
                    <p:cTn id="1019" fill="hold">
                      <p:stCondLst>
                        <p:cond delay="indefinite"/>
                      </p:stCondLst>
                      <p:childTnLst>
                        <p:par>
                          <p:cTn id="1020" fill="hold">
                            <p:stCondLst>
                              <p:cond delay="0"/>
                            </p:stCondLst>
                            <p:childTnLst>
                              <p:par>
                                <p:cTn id="1021" nodeType="clickEffect" fill="hold" presetClass="entr" presetID="1">
                                  <p:stCondLst>
                                    <p:cond delay="0"/>
                                  </p:stCondLst>
                                  <p:childTnLst>
                                    <p:set>
                                      <p:cBhvr>
                                        <p:cTn id="1022" dur="1" fill="hold">
                                          <p:stCondLst>
                                            <p:cond delay="0"/>
                                          </p:stCondLst>
                                        </p:cTn>
                                        <p:tgtEl>
                                          <p:spTgt spid="873"/>
                                        </p:tgtEl>
                                        <p:attrNameLst>
                                          <p:attrName>style.visibility</p:attrName>
                                        </p:attrNameLst>
                                      </p:cBhvr>
                                      <p:to>
                                        <p:strVal val="visible"/>
                                      </p:to>
                                    </p:set>
                                  </p:childTnLst>
                                </p:cTn>
                              </p:par>
                              <p:par>
                                <p:cTn id="1023" nodeType="withEffect" fill="hold" presetClass="entr" presetID="1">
                                  <p:stCondLst>
                                    <p:cond delay="0"/>
                                  </p:stCondLst>
                                  <p:childTnLst>
                                    <p:set>
                                      <p:cBhvr>
                                        <p:cTn id="1024" dur="1" fill="hold">
                                          <p:stCondLst>
                                            <p:cond delay="0"/>
                                          </p:stCondLst>
                                        </p:cTn>
                                        <p:tgtEl>
                                          <p:spTgt spid="87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TextShape 1"/>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Or you can simply do the followings to declare a C-string:</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876" name="TextShape 2"/>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77" name="TextShape 3"/>
          <p:cNvSpPr txBox="1"/>
          <p:nvPr/>
        </p:nvSpPr>
        <p:spPr>
          <a:xfrm>
            <a:off x="6553080" y="6356520"/>
            <a:ext cx="2133360" cy="364680"/>
          </a:xfrm>
          <a:prstGeom prst="rect">
            <a:avLst/>
          </a:prstGeom>
          <a:noFill/>
          <a:ln>
            <a:noFill/>
          </a:ln>
        </p:spPr>
        <p:txBody>
          <a:bodyPr anchor="ctr"/>
          <a:p>
            <a:pPr algn="r">
              <a:lnSpc>
                <a:spcPct val="100000"/>
              </a:lnSpc>
            </a:pPr>
            <a:fld id="{08D97067-3E8E-4900-B3E5-5E9DD108E268}"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78" name="CustomShape 4"/>
          <p:cNvSpPr/>
          <p:nvPr/>
        </p:nvSpPr>
        <p:spPr>
          <a:xfrm>
            <a:off x="1672920" y="2586240"/>
            <a:ext cx="4124520" cy="632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 = "John";</a:t>
            </a:r>
            <a:endParaRPr b="0" lang="en-GB" sz="2000" spc="-1" strike="noStrike">
              <a:latin typeface="Arial"/>
            </a:endParaRPr>
          </a:p>
        </p:txBody>
      </p:sp>
      <p:sp>
        <p:nvSpPr>
          <p:cNvPr id="879" name="CustomShape 5"/>
          <p:cNvSpPr/>
          <p:nvPr/>
        </p:nvSpPr>
        <p:spPr>
          <a:xfrm>
            <a:off x="1672920" y="3520800"/>
            <a:ext cx="4124520" cy="6325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80" name="CustomShape 6"/>
          <p:cNvSpPr/>
          <p:nvPr/>
        </p:nvSpPr>
        <p:spPr>
          <a:xfrm>
            <a:off x="6019920" y="2666880"/>
            <a:ext cx="471960" cy="4719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rPr>
              <a:t>1</a:t>
            </a:r>
            <a:endParaRPr b="0" lang="en-GB" sz="1800" spc="-1" strike="noStrike">
              <a:latin typeface="Arial"/>
            </a:endParaRPr>
          </a:p>
        </p:txBody>
      </p:sp>
      <p:sp>
        <p:nvSpPr>
          <p:cNvPr id="881" name="CustomShape 7"/>
          <p:cNvSpPr/>
          <p:nvPr/>
        </p:nvSpPr>
        <p:spPr>
          <a:xfrm>
            <a:off x="6019920" y="3571200"/>
            <a:ext cx="471960" cy="4719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rPr>
              <a:t>2</a:t>
            </a:r>
            <a:endParaRPr b="0" lang="en-GB" sz="1800" spc="-1" strike="noStrike">
              <a:latin typeface="Arial"/>
            </a:endParaRPr>
          </a:p>
        </p:txBody>
      </p:sp>
      <p:sp>
        <p:nvSpPr>
          <p:cNvPr id="882" name="CustomShape 8"/>
          <p:cNvSpPr/>
          <p:nvPr/>
        </p:nvSpPr>
        <p:spPr>
          <a:xfrm>
            <a:off x="-356040" y="4586040"/>
            <a:ext cx="928260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2400" spc="-1" strike="noStrike">
                <a:solidFill>
                  <a:srgbClr val="000000"/>
                </a:solidFill>
                <a:latin typeface="Calibri Light"/>
                <a:ea typeface="Calibri Light"/>
              </a:rPr>
              <a:t>What's the difference between the above two declarations?</a:t>
            </a:r>
            <a:endParaRPr b="0" lang="en-GB" sz="2400" spc="-1" strike="noStrike">
              <a:latin typeface="Arial"/>
            </a:endParaRPr>
          </a:p>
          <a:p>
            <a:pPr>
              <a:lnSpc>
                <a:spcPct val="100000"/>
              </a:lnSpc>
            </a:pPr>
            <a:endParaRPr b="0" lang="en-GB" sz="2400" spc="-1" strike="noStrike">
              <a:latin typeface="Arial"/>
            </a:endParaRPr>
          </a:p>
        </p:txBody>
      </p:sp>
      <p:grpSp>
        <p:nvGrpSpPr>
          <p:cNvPr id="883" name="Group 9"/>
          <p:cNvGrpSpPr/>
          <p:nvPr/>
        </p:nvGrpSpPr>
        <p:grpSpPr>
          <a:xfrm>
            <a:off x="1576080" y="5180760"/>
            <a:ext cx="6754680" cy="1918440"/>
            <a:chOff x="1576080" y="5180760"/>
            <a:chExt cx="6754680" cy="1918440"/>
          </a:xfrm>
        </p:grpSpPr>
        <p:sp>
          <p:nvSpPr>
            <p:cNvPr id="884" name="CustomShape 10"/>
            <p:cNvSpPr/>
            <p:nvPr/>
          </p:nvSpPr>
          <p:spPr>
            <a:xfrm>
              <a:off x="1576080" y="5180760"/>
              <a:ext cx="6754680" cy="191844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2400" spc="-1" strike="noStrike">
                  <a:solidFill>
                    <a:srgbClr val="000000"/>
                  </a:solidFill>
                  <a:latin typeface="Calibri Light"/>
                  <a:ea typeface="Calibri Light"/>
                </a:rPr>
                <a:t>In      , the size of the array </a:t>
              </a:r>
              <a:r>
                <a:rPr b="1" lang="en-GB" sz="2400" spc="-1" strike="noStrike">
                  <a:solidFill>
                    <a:srgbClr val="000000"/>
                  </a:solidFill>
                  <a:latin typeface="Calibri Light"/>
                  <a:ea typeface="Calibri Light"/>
                </a:rPr>
                <a:t>name</a:t>
              </a:r>
              <a:r>
                <a:rPr b="0" lang="en-GB" sz="2400" spc="-1" strike="noStrike">
                  <a:solidFill>
                    <a:srgbClr val="000000"/>
                  </a:solidFill>
                  <a:latin typeface="Calibri Light"/>
                  <a:ea typeface="Calibri Light"/>
                </a:rPr>
                <a:t> is of 16 chars; </a:t>
              </a:r>
              <a:endParaRPr b="0" lang="en-GB" sz="2400" spc="-1" strike="noStrike">
                <a:latin typeface="Arial"/>
              </a:endParaRPr>
            </a:p>
            <a:p>
              <a:pPr>
                <a:lnSpc>
                  <a:spcPct val="100000"/>
                </a:lnSpc>
              </a:pPr>
              <a:r>
                <a:rPr b="0" lang="en-GB" sz="2400" spc="-1" strike="noStrike">
                  <a:solidFill>
                    <a:srgbClr val="000000"/>
                  </a:solidFill>
                  <a:latin typeface="Calibri Light"/>
                  <a:ea typeface="Calibri Light"/>
                </a:rPr>
                <a:t>and in      , the size is of 5 chars (i.e., C/C++ automatically determines the array size in this case.)</a:t>
              </a:r>
              <a:endParaRPr b="0" lang="en-GB" sz="2400" spc="-1" strike="noStrike">
                <a:latin typeface="Arial"/>
              </a:endParaRPr>
            </a:p>
          </p:txBody>
        </p:sp>
        <p:sp>
          <p:nvSpPr>
            <p:cNvPr id="885" name="CustomShape 11"/>
            <p:cNvSpPr/>
            <p:nvPr/>
          </p:nvSpPr>
          <p:spPr>
            <a:xfrm>
              <a:off x="1989000" y="5279760"/>
              <a:ext cx="273960" cy="2739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rPr>
                <a:t>1</a:t>
              </a:r>
              <a:endParaRPr b="0" lang="en-GB" sz="1800" spc="-1" strike="noStrike">
                <a:latin typeface="Arial"/>
              </a:endParaRPr>
            </a:p>
          </p:txBody>
        </p:sp>
        <p:sp>
          <p:nvSpPr>
            <p:cNvPr id="886" name="CustomShape 12"/>
            <p:cNvSpPr/>
            <p:nvPr/>
          </p:nvSpPr>
          <p:spPr>
            <a:xfrm>
              <a:off x="2480040" y="5658120"/>
              <a:ext cx="273960" cy="273960"/>
            </a:xfrm>
            <a:prstGeom prst="ellipse">
              <a:avLst/>
            </a:prstGeom>
            <a:ln>
              <a:round/>
            </a:ln>
            <a:effectLst>
              <a:outerShdw blurRad="40000" dir="5400000" dist="20000" rotWithShape="0">
                <a:srgbClr val="000000">
                  <a:alpha val="38000"/>
                </a:srgbClr>
              </a:outerShdw>
            </a:effectLst>
          </p:spPr>
          <p:style>
            <a:lnRef idx="3">
              <a:schemeClr val="lt1"/>
            </a:lnRef>
            <a:fillRef idx="1">
              <a:schemeClr val="accent4"/>
            </a:fillRef>
            <a:effectRef idx="1">
              <a:schemeClr val="accent4"/>
            </a:effectRef>
            <a:fontRef idx="minor"/>
          </p:style>
          <p:txBody>
            <a:bodyPr lIns="90000" rIns="90000" tIns="45000" bIns="45000" anchor="ctr"/>
            <a:p>
              <a:pPr algn="ctr">
                <a:lnSpc>
                  <a:spcPct val="100000"/>
                </a:lnSpc>
              </a:pPr>
              <a:r>
                <a:rPr b="0" lang="en-GB" sz="1800" spc="-1" strike="noStrike">
                  <a:solidFill>
                    <a:srgbClr val="ffffff"/>
                  </a:solidFill>
                  <a:latin typeface="Calibri Light"/>
                </a:rPr>
                <a:t>2</a:t>
              </a:r>
              <a:endParaRPr b="0" lang="en-GB" sz="1800" spc="-1" strike="noStrike">
                <a:latin typeface="Arial"/>
              </a:endParaRPr>
            </a:p>
          </p:txBody>
        </p:sp>
      </p:grpSp>
      <p:sp>
        <p:nvSpPr>
          <p:cNvPr id="887" name="CustomShape 13"/>
          <p:cNvSpPr/>
          <p:nvPr/>
        </p:nvSpPr>
        <p:spPr>
          <a:xfrm>
            <a:off x="4136760" y="6296040"/>
            <a:ext cx="4370760" cy="364680"/>
          </a:xfrm>
          <a:prstGeom prst="rect">
            <a:avLst/>
          </a:prstGeom>
          <a:solidFill>
            <a:schemeClr val="bg1"/>
          </a:solidFill>
          <a:ln>
            <a:solidFill>
              <a:schemeClr val="accent1"/>
            </a:solid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alibri Light"/>
              </a:rPr>
              <a:t>Q: Why is the size 5 chars in case 2?</a:t>
            </a:r>
            <a:endParaRPr b="0" lang="en-GB" sz="1800" spc="-1" strike="noStrike">
              <a:latin typeface="Arial"/>
            </a:endParaRPr>
          </a:p>
        </p:txBody>
      </p:sp>
    </p:spTree>
  </p:cSld>
  <p:timing>
    <p:tnLst>
      <p:par>
        <p:cTn id="1025" dur="indefinite" restart="never" nodeType="tmRoot">
          <p:childTnLst>
            <p:seq>
              <p:cTn id="1026" dur="indefinite" nodeType="mainSeq">
                <p:childTnLst>
                  <p:par>
                    <p:cTn id="1027" fill="hold">
                      <p:stCondLst>
                        <p:cond delay="indefinite"/>
                      </p:stCondLst>
                      <p:childTnLst>
                        <p:par>
                          <p:cTn id="1028" fill="hold">
                            <p:stCondLst>
                              <p:cond delay="0"/>
                            </p:stCondLst>
                            <p:childTnLst>
                              <p:par>
                                <p:cTn id="1029" nodeType="clickEffect" fill="hold" presetClass="entr" presetID="1">
                                  <p:stCondLst>
                                    <p:cond delay="0"/>
                                  </p:stCondLst>
                                  <p:childTnLst>
                                    <p:set>
                                      <p:cBhvr>
                                        <p:cTn id="1030" dur="1" fill="hold">
                                          <p:stCondLst>
                                            <p:cond delay="0"/>
                                          </p:stCondLst>
                                        </p:cTn>
                                        <p:tgtEl>
                                          <p:spTgt spid="882"/>
                                        </p:tgtEl>
                                        <p:attrNameLst>
                                          <p:attrName>style.visibility</p:attrName>
                                        </p:attrNameLst>
                                      </p:cBhvr>
                                      <p:to>
                                        <p:strVal val="visible"/>
                                      </p:to>
                                    </p:se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1">
                                  <p:stCondLst>
                                    <p:cond delay="0"/>
                                  </p:stCondLst>
                                  <p:childTnLst>
                                    <p:set>
                                      <p:cBhvr>
                                        <p:cTn id="1034" dur="1" fill="hold">
                                          <p:stCondLst>
                                            <p:cond delay="0"/>
                                          </p:stCondLst>
                                        </p:cTn>
                                        <p:tgtEl>
                                          <p:spTgt spid="883"/>
                                        </p:tgtEl>
                                        <p:attrNameLst>
                                          <p:attrName>style.visibility</p:attrName>
                                        </p:attrNameLst>
                                      </p:cBhvr>
                                      <p:to>
                                        <p:strVal val="visible"/>
                                      </p:to>
                                    </p:set>
                                  </p:childTnLst>
                                </p:cTn>
                              </p:par>
                            </p:childTnLst>
                          </p:cTn>
                        </p:par>
                      </p:childTnLst>
                    </p:cTn>
                  </p:par>
                  <p:par>
                    <p:cTn id="1035" fill="hold">
                      <p:stCondLst>
                        <p:cond delay="indefinite"/>
                      </p:stCondLst>
                      <p:childTnLst>
                        <p:par>
                          <p:cTn id="1036" fill="hold">
                            <p:stCondLst>
                              <p:cond delay="0"/>
                            </p:stCondLst>
                            <p:childTnLst>
                              <p:par>
                                <p:cTn id="1037" nodeType="clickEffect" fill="hold" presetClass="entr" presetID="1">
                                  <p:stCondLst>
                                    <p:cond delay="0"/>
                                  </p:stCondLst>
                                  <p:childTnLst>
                                    <p:set>
                                      <p:cBhvr>
                                        <p:cTn id="1038" dur="1" fill="hold">
                                          <p:stCondLst>
                                            <p:cond delay="0"/>
                                          </p:stCondLst>
                                        </p:cTn>
                                        <p:tgtEl>
                                          <p:spTgt spid="887"/>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89" name="TextShape 2"/>
          <p:cNvSpPr txBox="1"/>
          <p:nvPr/>
        </p:nvSpPr>
        <p:spPr>
          <a:xfrm>
            <a:off x="457200" y="1600200"/>
            <a:ext cx="8229240" cy="187632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Like regular arrays, it is </a:t>
            </a:r>
            <a:r>
              <a:rPr b="0" lang="en-US" sz="2800" spc="-1" strike="noStrike">
                <a:solidFill>
                  <a:srgbClr val="e46c0a"/>
                </a:solidFill>
                <a:latin typeface="Calibri Light"/>
                <a:ea typeface="Calibri Light"/>
              </a:rPr>
              <a:t>not possible </a:t>
            </a:r>
            <a:r>
              <a:rPr b="0" lang="en-US" sz="2800" spc="-1" strike="noStrike">
                <a:solidFill>
                  <a:srgbClr val="000000"/>
                </a:solidFill>
                <a:latin typeface="Calibri Light"/>
                <a:ea typeface="Calibri Light"/>
              </a:rPr>
              <a:t>to copy blocks of data to a character array using an equal sign (i.e., an assignment) after its declaration.</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Hence, all the assignment statements below are </a:t>
            </a:r>
            <a:r>
              <a:rPr b="0" lang="en-US" sz="2800" spc="-1" strike="noStrike">
                <a:solidFill>
                  <a:srgbClr val="ff0000"/>
                </a:solidFill>
                <a:latin typeface="Calibri Light"/>
                <a:ea typeface="Calibri Light"/>
              </a:rPr>
              <a:t>invalid</a:t>
            </a:r>
            <a:r>
              <a:rPr b="0" lang="en-US" sz="2800" spc="-1" strike="noStrike">
                <a:solidFill>
                  <a:srgbClr val="000000"/>
                </a:solidFill>
                <a:latin typeface="Calibri Light"/>
                <a:ea typeface="Calibri Light"/>
              </a:rPr>
              <a:t>.</a:t>
            </a:r>
            <a:endParaRPr b="0" lang="en-US" sz="2800" spc="-1" strike="noStrike">
              <a:solidFill>
                <a:srgbClr val="000000"/>
              </a:solidFill>
              <a:latin typeface="Calibri Light"/>
            </a:endParaRPr>
          </a:p>
        </p:txBody>
      </p:sp>
      <p:sp>
        <p:nvSpPr>
          <p:cNvPr id="890" name="TextShape 3"/>
          <p:cNvSpPr txBox="1"/>
          <p:nvPr/>
        </p:nvSpPr>
        <p:spPr>
          <a:xfrm>
            <a:off x="6553080" y="6356520"/>
            <a:ext cx="2133360" cy="364680"/>
          </a:xfrm>
          <a:prstGeom prst="rect">
            <a:avLst/>
          </a:prstGeom>
          <a:noFill/>
          <a:ln>
            <a:noFill/>
          </a:ln>
        </p:spPr>
        <p:txBody>
          <a:bodyPr anchor="ctr"/>
          <a:p>
            <a:pPr algn="r">
              <a:lnSpc>
                <a:spcPct val="100000"/>
              </a:lnSpc>
            </a:pPr>
            <a:fld id="{364C9D5D-2726-496B-9AEE-07E2803917E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91" name="CustomShape 4"/>
          <p:cNvSpPr/>
          <p:nvPr/>
        </p:nvSpPr>
        <p:spPr>
          <a:xfrm>
            <a:off x="1776960" y="3476880"/>
            <a:ext cx="6275880" cy="25016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name[16];</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 'J', 'o', 'h', 'n', '\0'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 = "John";</a:t>
            </a:r>
            <a:r>
              <a:rPr b="0" lang="en-GB" sz="2000" spc="-1" strike="noStrike">
                <a:solidFill>
                  <a:srgbClr val="000000"/>
                </a:solidFill>
                <a:latin typeface="Consolas"/>
                <a:ea typeface="Consolas"/>
              </a:rPr>
              <a:t>	</a:t>
            </a:r>
            <a:endParaRPr b="0" lang="en-GB" sz="2000" spc="-1" strike="noStrike">
              <a:latin typeface="Arial"/>
            </a:endParaRPr>
          </a:p>
        </p:txBody>
      </p:sp>
      <p:sp>
        <p:nvSpPr>
          <p:cNvPr id="892" name="CustomShape 5"/>
          <p:cNvSpPr/>
          <p:nvPr/>
        </p:nvSpPr>
        <p:spPr>
          <a:xfrm>
            <a:off x="7547760" y="4085640"/>
            <a:ext cx="818280" cy="100476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6000" spc="-1" strike="noStrike">
                <a:solidFill>
                  <a:srgbClr val="ff0000"/>
                </a:solidFill>
                <a:latin typeface="Zapf Dingbats"/>
                <a:ea typeface="Zapf Dingbats"/>
              </a:rPr>
              <a:t>✗</a:t>
            </a:r>
            <a:endParaRPr b="0" lang="en-GB" sz="6000" spc="-1" strike="noStrike">
              <a:latin typeface="Arial"/>
            </a:endParaRPr>
          </a:p>
        </p:txBody>
      </p:sp>
      <p:sp>
        <p:nvSpPr>
          <p:cNvPr id="893" name="CustomShape 6"/>
          <p:cNvSpPr/>
          <p:nvPr/>
        </p:nvSpPr>
        <p:spPr>
          <a:xfrm>
            <a:off x="4489920" y="4986720"/>
            <a:ext cx="754200" cy="91332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5400" spc="-1" strike="noStrike">
                <a:solidFill>
                  <a:srgbClr val="ff0000"/>
                </a:solidFill>
                <a:latin typeface="Zapf Dingbats"/>
                <a:ea typeface="Zapf Dingbats"/>
              </a:rPr>
              <a:t>✗</a:t>
            </a:r>
            <a:endParaRPr b="0" lang="en-GB" sz="5400" spc="-1" strike="noStrike">
              <a:latin typeface="Arial"/>
            </a:endParaRPr>
          </a:p>
        </p:txBody>
      </p:sp>
    </p:spTree>
  </p:cSld>
  <p:timing>
    <p:tnLst>
      <p:par>
        <p:cTn id="1039" dur="indefinite" restart="never" nodeType="tmRoot">
          <p:childTnLst>
            <p:seq>
              <p:cTn id="1040" dur="indefinite" nodeType="mainSeq">
                <p:childTnLst>
                  <p:par>
                    <p:cTn id="1041" fill="hold">
                      <p:stCondLst>
                        <p:cond delay="indefinite"/>
                      </p:stCondLst>
                      <p:childTnLst>
                        <p:par>
                          <p:cTn id="1042" fill="hold">
                            <p:stCondLst>
                              <p:cond delay="0"/>
                            </p:stCondLst>
                            <p:childTnLst>
                              <p:par>
                                <p:cTn id="1043" nodeType="clickEffect" fill="hold" presetClass="entr" presetID="1">
                                  <p:stCondLst>
                                    <p:cond delay="0"/>
                                  </p:stCondLst>
                                  <p:childTnLst>
                                    <p:set>
                                      <p:cBhvr>
                                        <p:cTn id="1044" dur="1" fill="hold">
                                          <p:stCondLst>
                                            <p:cond delay="0"/>
                                          </p:stCondLst>
                                        </p:cTn>
                                        <p:tgtEl>
                                          <p:spTgt spid="892"/>
                                        </p:tgtEl>
                                        <p:attrNameLst>
                                          <p:attrName>style.visibility</p:attrName>
                                        </p:attrNameLst>
                                      </p:cBhvr>
                                      <p:to>
                                        <p:strVal val="visible"/>
                                      </p:to>
                                    </p:set>
                                  </p:childTnLst>
                                </p:cTn>
                              </p:par>
                            </p:childTnLst>
                          </p:cTn>
                        </p:par>
                      </p:childTnLst>
                    </p:cTn>
                  </p:par>
                  <p:par>
                    <p:cTn id="1045" fill="hold">
                      <p:stCondLst>
                        <p:cond delay="indefinite"/>
                      </p:stCondLst>
                      <p:childTnLst>
                        <p:par>
                          <p:cTn id="1046" fill="hold">
                            <p:stCondLst>
                              <p:cond delay="0"/>
                            </p:stCondLst>
                            <p:childTnLst>
                              <p:par>
                                <p:cTn id="1047" nodeType="clickEffect" fill="hold" presetClass="entr" presetID="1">
                                  <p:stCondLst>
                                    <p:cond delay="0"/>
                                  </p:stCondLst>
                                  <p:childTnLst>
                                    <p:set>
                                      <p:cBhvr>
                                        <p:cTn id="1048" dur="1" fill="hold">
                                          <p:stCondLst>
                                            <p:cond delay="0"/>
                                          </p:stCondLst>
                                        </p:cTn>
                                        <p:tgtEl>
                                          <p:spTgt spid="89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C-Strings </a:t>
            </a:r>
            <a:r>
              <a:rPr b="0" lang="en-US" sz="4400" spc="-1" strike="noStrike">
                <a:solidFill>
                  <a:srgbClr val="000000"/>
                </a:solidFill>
                <a:latin typeface="Avenir Next"/>
                <a:ea typeface="Avenir Next"/>
              </a:rPr>
              <a:t>(Charact</a:t>
            </a:r>
            <a:r>
              <a:rPr b="0" lang="en-US" sz="4400" spc="-1" strike="noStrike">
                <a:solidFill>
                  <a:srgbClr val="000000"/>
                </a:solidFill>
                <a:latin typeface="Avenir Next"/>
                <a:ea typeface="Avenir Next"/>
              </a:rPr>
              <a:t>er </a:t>
            </a:r>
            <a:r>
              <a:rPr b="0" lang="en-US" sz="4400" spc="-1" strike="noStrike">
                <a:solidFill>
                  <a:srgbClr val="000000"/>
                </a:solidFill>
                <a:latin typeface="Avenir Next"/>
                <a:ea typeface="Avenir Next"/>
              </a:rPr>
              <a:t>Arrays)</a:t>
            </a:r>
            <a:endParaRPr b="0" lang="en-US" sz="4400" spc="-1" strike="noStrike">
              <a:solidFill>
                <a:srgbClr val="000000"/>
              </a:solidFill>
              <a:latin typeface="Calibri Light"/>
            </a:endParaRPr>
          </a:p>
        </p:txBody>
      </p:sp>
      <p:sp>
        <p:nvSpPr>
          <p:cNvPr id="895" name="TextShape 2"/>
          <p:cNvSpPr txBox="1"/>
          <p:nvPr/>
        </p:nvSpPr>
        <p:spPr>
          <a:xfrm>
            <a:off x="457200" y="1600200"/>
            <a:ext cx="8229240" cy="4525560"/>
          </a:xfrm>
          <a:prstGeom prst="rect">
            <a:avLst/>
          </a:prstGeom>
          <a:noFill/>
          <a:ln>
            <a:noFill/>
          </a:ln>
        </p:spPr>
        <p:txBody>
          <a:bodyPr/>
          <a:p>
            <a:pPr>
              <a:lnSpc>
                <a:spcPct val="100000"/>
              </a:lnSpc>
              <a:spcBef>
                <a:spcPts val="519"/>
              </a:spcBef>
            </a:pPr>
            <a:r>
              <a:rPr b="0" lang="en-US" sz="2600" spc="-1" strike="noStrike">
                <a:solidFill>
                  <a:srgbClr val="000000"/>
                </a:solidFill>
                <a:latin typeface="Calibri Light"/>
                <a:ea typeface="Calibri Light"/>
              </a:rPr>
              <a:t>We may access each individual character using the subscript operator [], just as for an ordinary array.</a:t>
            </a:r>
            <a:endParaRPr b="0" lang="en-US" sz="2600" spc="-1" strike="noStrike">
              <a:solidFill>
                <a:srgbClr val="000000"/>
              </a:solidFill>
              <a:latin typeface="Calibri Light"/>
            </a:endParaRPr>
          </a:p>
          <a:p>
            <a:pPr>
              <a:lnSpc>
                <a:spcPct val="100000"/>
              </a:lnSpc>
              <a:spcBef>
                <a:spcPts val="561"/>
              </a:spcBef>
            </a:pPr>
            <a:endParaRPr b="0" lang="en-US" sz="2600" spc="-1" strike="noStrike">
              <a:solidFill>
                <a:srgbClr val="000000"/>
              </a:solidFill>
              <a:latin typeface="Calibri Light"/>
            </a:endParaRPr>
          </a:p>
        </p:txBody>
      </p:sp>
      <p:sp>
        <p:nvSpPr>
          <p:cNvPr id="896" name="TextShape 3"/>
          <p:cNvSpPr txBox="1"/>
          <p:nvPr/>
        </p:nvSpPr>
        <p:spPr>
          <a:xfrm>
            <a:off x="6553080" y="6356520"/>
            <a:ext cx="2133360" cy="364680"/>
          </a:xfrm>
          <a:prstGeom prst="rect">
            <a:avLst/>
          </a:prstGeom>
          <a:noFill/>
          <a:ln>
            <a:noFill/>
          </a:ln>
        </p:spPr>
        <p:txBody>
          <a:bodyPr anchor="ctr"/>
          <a:p>
            <a:pPr algn="r">
              <a:lnSpc>
                <a:spcPct val="100000"/>
              </a:lnSpc>
            </a:pPr>
            <a:fld id="{1636E3B7-49F7-4C47-B05E-B499ECD3726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897" name="CustomShape 4"/>
          <p:cNvSpPr/>
          <p:nvPr/>
        </p:nvSpPr>
        <p:spPr>
          <a:xfrm>
            <a:off x="636840" y="2725560"/>
            <a:ext cx="5244120" cy="2531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name[2] = ‘o';</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898" name="CustomShape 5"/>
          <p:cNvSpPr/>
          <p:nvPr/>
        </p:nvSpPr>
        <p:spPr>
          <a:xfrm>
            <a:off x="4788720" y="3356280"/>
            <a:ext cx="47916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899" name="CustomShape 6"/>
          <p:cNvSpPr/>
          <p:nvPr/>
        </p:nvSpPr>
        <p:spPr>
          <a:xfrm>
            <a:off x="6900120" y="273204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00" name="CustomShape 7"/>
          <p:cNvSpPr/>
          <p:nvPr/>
        </p:nvSpPr>
        <p:spPr>
          <a:xfrm>
            <a:off x="5529240" y="306072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01" name="CustomShape 8"/>
          <p:cNvSpPr/>
          <p:nvPr/>
        </p:nvSpPr>
        <p:spPr>
          <a:xfrm>
            <a:off x="5505480" y="3463200"/>
            <a:ext cx="8654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Stove</a:t>
            </a:r>
            <a:endParaRPr b="0" lang="en-GB" sz="1800" spc="-1" strike="noStrike">
              <a:latin typeface="Arial"/>
            </a:endParaRPr>
          </a:p>
        </p:txBody>
      </p:sp>
    </p:spTree>
  </p:cSld>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1">
                                  <p:stCondLst>
                                    <p:cond delay="0"/>
                                  </p:stCondLst>
                                  <p:childTnLst>
                                    <p:set>
                                      <p:cBhvr>
                                        <p:cTn id="1054" dur="1" fill="hold">
                                          <p:stCondLst>
                                            <p:cond delay="0"/>
                                          </p:stCondLst>
                                        </p:cTn>
                                        <p:tgtEl>
                                          <p:spTgt spid="898"/>
                                        </p:tgtEl>
                                        <p:attrNameLst>
                                          <p:attrName>style.visibility</p:attrName>
                                        </p:attrNameLst>
                                      </p:cBhvr>
                                      <p:to>
                                        <p:strVal val="visible"/>
                                      </p:to>
                                    </p:set>
                                  </p:childTnLst>
                                </p:cTn>
                              </p:par>
                              <p:par>
                                <p:cTn id="1055" nodeType="withEffect" fill="hold" presetClass="entr" presetID="1">
                                  <p:stCondLst>
                                    <p:cond delay="0"/>
                                  </p:stCondLst>
                                  <p:childTnLst>
                                    <p:set>
                                      <p:cBhvr>
                                        <p:cTn id="1056" dur="1" fill="hold">
                                          <p:stCondLst>
                                            <p:cond delay="0"/>
                                          </p:stCondLst>
                                        </p:cTn>
                                        <p:tgtEl>
                                          <p:spTgt spid="899"/>
                                        </p:tgtEl>
                                        <p:attrNameLst>
                                          <p:attrName>style.visibility</p:attrName>
                                        </p:attrNameLst>
                                      </p:cBhvr>
                                      <p:to>
                                        <p:strVal val="visible"/>
                                      </p:to>
                                    </p:set>
                                  </p:childTnLst>
                                </p:cTn>
                              </p:par>
                              <p:par>
                                <p:cTn id="1057" nodeType="withEffect" fill="hold" presetClass="entr" presetID="1">
                                  <p:stCondLst>
                                    <p:cond delay="0"/>
                                  </p:stCondLst>
                                  <p:childTnLst>
                                    <p:set>
                                      <p:cBhvr>
                                        <p:cTn id="1058" dur="1" fill="hold">
                                          <p:stCondLst>
                                            <p:cond delay="0"/>
                                          </p:stCondLst>
                                        </p:cTn>
                                        <p:tgtEl>
                                          <p:spTgt spid="900"/>
                                        </p:tgtEl>
                                        <p:attrNameLst>
                                          <p:attrName>style.visibility</p:attrName>
                                        </p:attrNameLst>
                                      </p:cBhvr>
                                      <p:to>
                                        <p:strVal val="visible"/>
                                      </p:to>
                                    </p:set>
                                  </p:childTnLst>
                                </p:cTn>
                              </p:par>
                            </p:childTnLst>
                          </p:cTn>
                        </p:par>
                      </p:childTnLst>
                    </p:cTn>
                  </p:par>
                  <p:par>
                    <p:cTn id="1059" fill="hold">
                      <p:stCondLst>
                        <p:cond delay="indefinite"/>
                      </p:stCondLst>
                      <p:childTnLst>
                        <p:par>
                          <p:cTn id="1060" fill="hold">
                            <p:stCondLst>
                              <p:cond delay="0"/>
                            </p:stCondLst>
                            <p:childTnLst>
                              <p:par>
                                <p:cTn id="1061" nodeType="clickEffect" fill="hold" presetClass="entr" presetID="1">
                                  <p:stCondLst>
                                    <p:cond delay="0"/>
                                  </p:stCondLst>
                                  <p:childTnLst>
                                    <p:set>
                                      <p:cBhvr>
                                        <p:cTn id="1062" dur="1" fill="hold">
                                          <p:stCondLst>
                                            <p:cond delay="0"/>
                                          </p:stCondLst>
                                        </p:cTn>
                                        <p:tgtEl>
                                          <p:spTgt spid="90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Recommended </a:t>
            </a:r>
            <a:r>
              <a:rPr b="0" lang="en-US" sz="4400" spc="-1" strike="noStrike">
                <a:solidFill>
                  <a:srgbClr val="000000"/>
                </a:solidFill>
                <a:latin typeface="Avenir Next"/>
                <a:ea typeface="Avenir Next"/>
              </a:rPr>
              <a:t>Readings</a:t>
            </a:r>
            <a:endParaRPr b="0" lang="en-US" sz="4400" spc="-1" strike="noStrike">
              <a:solidFill>
                <a:srgbClr val="000000"/>
              </a:solidFill>
              <a:latin typeface="Calibri Light"/>
            </a:endParaRPr>
          </a:p>
        </p:txBody>
      </p:sp>
      <p:sp>
        <p:nvSpPr>
          <p:cNvPr id="194" name="TextShape 2"/>
          <p:cNvSpPr txBox="1"/>
          <p:nvPr/>
        </p:nvSpPr>
        <p:spPr>
          <a:xfrm>
            <a:off x="457200" y="1600200"/>
            <a:ext cx="8229240" cy="4525560"/>
          </a:xfrm>
          <a:prstGeom prst="rect">
            <a:avLst/>
          </a:prstGeom>
          <a:noFill/>
          <a:ln>
            <a:noFill/>
          </a:ln>
        </p:spPr>
        <p:txBody>
          <a:bodyPr>
            <a:normAutofit/>
          </a:bodyPr>
          <a:p>
            <a:pPr>
              <a:lnSpc>
                <a:spcPct val="80000"/>
              </a:lnSpc>
              <a:spcBef>
                <a:spcPts val="1199"/>
              </a:spcBef>
            </a:pPr>
            <a:r>
              <a:rPr b="0" lang="en-US" sz="2800" spc="-1" strike="noStrike">
                <a:solidFill>
                  <a:srgbClr val="000000"/>
                </a:solidFill>
                <a:latin typeface="Calibri Light"/>
                <a:ea typeface="Calibri Light"/>
              </a:rPr>
              <a:t>You may want to check out the following supplementary readings:</a:t>
            </a:r>
            <a:endParaRPr b="0" lang="en-US" sz="2800" spc="-1" strike="noStrike">
              <a:solidFill>
                <a:srgbClr val="000000"/>
              </a:solidFill>
              <a:latin typeface="Calibri Light"/>
            </a:endParaRPr>
          </a:p>
          <a:p>
            <a:pPr>
              <a:lnSpc>
                <a:spcPct val="80000"/>
              </a:lnSpc>
              <a:spcBef>
                <a:spcPts val="1199"/>
              </a:spcBef>
            </a:pPr>
            <a:endParaRPr b="0" lang="en-US" sz="2800" spc="-1" strike="noStrike">
              <a:solidFill>
                <a:srgbClr val="000000"/>
              </a:solidFill>
              <a:latin typeface="Calibri Light"/>
            </a:endParaRPr>
          </a:p>
          <a:p>
            <a:pPr marL="343080" indent="-342720">
              <a:lnSpc>
                <a:spcPct val="80000"/>
              </a:lnSpc>
              <a:spcBef>
                <a:spcPts val="1199"/>
              </a:spcBef>
              <a:buClr>
                <a:srgbClr val="000000"/>
              </a:buClr>
              <a:buFont typeface="Arial"/>
              <a:buChar char="•"/>
            </a:pPr>
            <a:r>
              <a:rPr b="0" lang="en-US" sz="2800" spc="-1" strike="noStrike">
                <a:solidFill>
                  <a:srgbClr val="000000"/>
                </a:solidFill>
                <a:latin typeface="Calibri Light"/>
                <a:ea typeface="Calibri Light"/>
              </a:rPr>
              <a:t>Book Chapters </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1"/>
              </a:rPr>
              <a:t>Problem Solving with C++</a:t>
            </a:r>
            <a:endParaRPr b="0" lang="en-US" sz="24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2000" spc="-1" strike="noStrike">
                <a:solidFill>
                  <a:srgbClr val="000000"/>
                </a:solidFill>
                <a:latin typeface="Calibri Light"/>
                <a:ea typeface="Calibri Light"/>
              </a:rPr>
              <a:t>Ch. 7</a:t>
            </a:r>
            <a:endParaRPr b="0" lang="en-US" sz="20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800" spc="-1" strike="noStrike">
                <a:solidFill>
                  <a:srgbClr val="000000"/>
                </a:solidFill>
                <a:latin typeface="Calibri Light"/>
                <a:ea typeface="Calibri Light"/>
              </a:rPr>
              <a:t>From C++ tutorials</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2"/>
              </a:rPr>
              <a:t>Arrays</a:t>
            </a:r>
            <a:endParaRPr b="0" lang="en-US" sz="2400" spc="-1" strike="noStrike">
              <a:solidFill>
                <a:srgbClr val="000000"/>
              </a:solidFill>
              <a:latin typeface="Calibri Light"/>
            </a:endParaRPr>
          </a:p>
        </p:txBody>
      </p:sp>
      <p:sp>
        <p:nvSpPr>
          <p:cNvPr id="195" name="TextShape 3"/>
          <p:cNvSpPr txBox="1"/>
          <p:nvPr/>
        </p:nvSpPr>
        <p:spPr>
          <a:xfrm>
            <a:off x="6553080" y="6356520"/>
            <a:ext cx="2133360" cy="364680"/>
          </a:xfrm>
          <a:prstGeom prst="rect">
            <a:avLst/>
          </a:prstGeom>
          <a:noFill/>
          <a:ln>
            <a:noFill/>
          </a:ln>
        </p:spPr>
        <p:txBody>
          <a:bodyPr anchor="ctr"/>
          <a:p>
            <a:pPr algn="r">
              <a:lnSpc>
                <a:spcPct val="100000"/>
              </a:lnSpc>
            </a:pPr>
            <a:fld id="{13D53061-B10D-4864-A123-5C8477FA1699}"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Null </a:t>
            </a:r>
            <a:r>
              <a:rPr b="0" lang="en-US" sz="4400" spc="-1" strike="noStrike">
                <a:solidFill>
                  <a:srgbClr val="000000"/>
                </a:solidFill>
                <a:latin typeface="Avenir Next"/>
                <a:ea typeface="Avenir Next"/>
              </a:rPr>
              <a:t>characte</a:t>
            </a:r>
            <a:r>
              <a:rPr b="0" lang="en-US" sz="4400" spc="-1" strike="noStrike">
                <a:solidFill>
                  <a:srgbClr val="000000"/>
                </a:solidFill>
                <a:latin typeface="Avenir Next"/>
                <a:ea typeface="Avenir Next"/>
              </a:rPr>
              <a:t>r</a:t>
            </a:r>
            <a:endParaRPr b="0" lang="en-US" sz="4400" spc="-1" strike="noStrike">
              <a:solidFill>
                <a:srgbClr val="000000"/>
              </a:solidFill>
              <a:latin typeface="Calibri Light"/>
            </a:endParaRPr>
          </a:p>
        </p:txBody>
      </p:sp>
      <p:sp>
        <p:nvSpPr>
          <p:cNvPr id="903" name="TextShape 2"/>
          <p:cNvSpPr txBox="1"/>
          <p:nvPr/>
        </p:nvSpPr>
        <p:spPr>
          <a:xfrm>
            <a:off x="457200" y="1600200"/>
            <a:ext cx="8229240" cy="111060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Recall that the null character '\0' is to indicate end of string.  </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What is the output of the following program segment?</a:t>
            </a:r>
            <a:endParaRPr b="0" lang="en-US" sz="2800" spc="-1" strike="noStrike">
              <a:solidFill>
                <a:srgbClr val="000000"/>
              </a:solidFill>
              <a:latin typeface="Calibri Light"/>
            </a:endParaRPr>
          </a:p>
        </p:txBody>
      </p:sp>
      <p:sp>
        <p:nvSpPr>
          <p:cNvPr id="904" name="TextShape 3"/>
          <p:cNvSpPr txBox="1"/>
          <p:nvPr/>
        </p:nvSpPr>
        <p:spPr>
          <a:xfrm>
            <a:off x="6553080" y="6356520"/>
            <a:ext cx="2133360" cy="364680"/>
          </a:xfrm>
          <a:prstGeom prst="rect">
            <a:avLst/>
          </a:prstGeom>
          <a:noFill/>
          <a:ln>
            <a:noFill/>
          </a:ln>
        </p:spPr>
        <p:txBody>
          <a:bodyPr anchor="ctr"/>
          <a:p>
            <a:pPr algn="r">
              <a:lnSpc>
                <a:spcPct val="100000"/>
              </a:lnSpc>
            </a:pPr>
            <a:fld id="{8D3A8BA2-7269-40CC-9180-031835B35060}"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05" name="CustomShape 4"/>
          <p:cNvSpPr/>
          <p:nvPr/>
        </p:nvSpPr>
        <p:spPr>
          <a:xfrm>
            <a:off x="636840" y="2885760"/>
            <a:ext cx="3934800" cy="20714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	</a:t>
            </a: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 = "Steve";</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name[5] = 'n';</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name &lt;&lt; endl;</a:t>
            </a:r>
            <a:endParaRPr b="0" lang="en-GB" sz="2000" spc="-1" strike="noStrike">
              <a:latin typeface="Arial"/>
            </a:endParaRPr>
          </a:p>
        </p:txBody>
      </p:sp>
      <p:sp>
        <p:nvSpPr>
          <p:cNvPr id="906" name="CustomShape 5"/>
          <p:cNvSpPr/>
          <p:nvPr/>
        </p:nvSpPr>
        <p:spPr>
          <a:xfrm>
            <a:off x="4788720" y="3356280"/>
            <a:ext cx="479160" cy="224640"/>
          </a:xfrm>
          <a:prstGeom prst="rightArrow">
            <a:avLst>
              <a:gd name="adj1" fmla="val 50000"/>
              <a:gd name="adj2" fmla="val 50000"/>
            </a:avLst>
          </a:prstGeom>
          <a:ln>
            <a:solidFill>
              <a:srgbClr val="be4b48"/>
            </a:solidFill>
            <a:round/>
          </a:ln>
          <a:effectLst>
            <a:outerShdw blurRad="40000" dir="5400000" dist="23000" rotWithShape="0">
              <a:srgbClr val="000000">
                <a:alpha val="35000"/>
              </a:srgbClr>
            </a:outerShdw>
          </a:effectLst>
        </p:spPr>
        <p:style>
          <a:lnRef idx="1">
            <a:schemeClr val="accent2"/>
          </a:lnRef>
          <a:fillRef idx="3">
            <a:schemeClr val="accent2"/>
          </a:fillRef>
          <a:effectRef idx="2">
            <a:schemeClr val="accent2"/>
          </a:effectRef>
          <a:fontRef idx="minor"/>
        </p:style>
      </p:sp>
      <p:sp>
        <p:nvSpPr>
          <p:cNvPr id="907" name="CustomShape 6"/>
          <p:cNvSpPr/>
          <p:nvPr/>
        </p:nvSpPr>
        <p:spPr>
          <a:xfrm>
            <a:off x="5450400" y="3025440"/>
            <a:ext cx="2788200" cy="111060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Steve</a:t>
            </a:r>
            <a:endParaRPr b="0" lang="en-GB" sz="1800" spc="-1" strike="noStrike">
              <a:latin typeface="Arial"/>
            </a:endParaRPr>
          </a:p>
          <a:p>
            <a:pPr>
              <a:lnSpc>
                <a:spcPct val="100000"/>
              </a:lnSpc>
            </a:pPr>
            <a:endParaRPr b="0" lang="en-GB" sz="1800" spc="-1" strike="noStrike">
              <a:latin typeface="Arial"/>
            </a:endParaRPr>
          </a:p>
          <a:p>
            <a:pPr>
              <a:lnSpc>
                <a:spcPct val="100000"/>
              </a:lnSpc>
            </a:pPr>
            <a:endParaRPr b="0" lang="en-GB" sz="1800" spc="-1" strike="noStrike">
              <a:latin typeface="Arial"/>
            </a:endParaRPr>
          </a:p>
        </p:txBody>
      </p:sp>
      <p:sp>
        <p:nvSpPr>
          <p:cNvPr id="908" name="CustomShape 7"/>
          <p:cNvSpPr/>
          <p:nvPr/>
        </p:nvSpPr>
        <p:spPr>
          <a:xfrm>
            <a:off x="6900120" y="273204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
        <p:nvSpPr>
          <p:cNvPr id="909" name="CustomShape 8"/>
          <p:cNvSpPr/>
          <p:nvPr/>
        </p:nvSpPr>
        <p:spPr>
          <a:xfrm>
            <a:off x="5394960" y="3396240"/>
            <a:ext cx="16884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000000"/>
                </a:solidFill>
                <a:latin typeface="Consolas"/>
                <a:ea typeface="Consolas"/>
              </a:rPr>
              <a:t>Steven??@#v</a:t>
            </a:r>
            <a:endParaRPr b="0" lang="en-GB" sz="1800" spc="-1" strike="noStrike">
              <a:latin typeface="Arial"/>
            </a:endParaRPr>
          </a:p>
        </p:txBody>
      </p:sp>
      <p:sp>
        <p:nvSpPr>
          <p:cNvPr id="910" name="CustomShape 9"/>
          <p:cNvSpPr/>
          <p:nvPr/>
        </p:nvSpPr>
        <p:spPr>
          <a:xfrm>
            <a:off x="398520" y="5493600"/>
            <a:ext cx="4263480" cy="1614240"/>
          </a:xfrm>
          <a:prstGeom prst="rect">
            <a:avLst/>
          </a:prstGeom>
          <a:ln>
            <a:round/>
          </a:ln>
        </p:spPr>
        <p:style>
          <a:lnRef idx="2">
            <a:schemeClr val="accent5"/>
          </a:lnRef>
          <a:fillRef idx="1">
            <a:schemeClr val="lt1"/>
          </a:fillRef>
          <a:effectRef idx="0">
            <a:schemeClr val="accent5"/>
          </a:effectRef>
          <a:fontRef idx="minor"/>
        </p:style>
        <p:txBody>
          <a:bodyPr lIns="90000" rIns="90000" tIns="45000" bIns="45000"/>
          <a:p>
            <a:pPr>
              <a:lnSpc>
                <a:spcPct val="100000"/>
              </a:lnSpc>
            </a:pPr>
            <a:r>
              <a:rPr b="0" lang="en-GB" sz="2000" spc="-1" strike="noStrike">
                <a:solidFill>
                  <a:srgbClr val="000000"/>
                </a:solidFill>
                <a:latin typeface="Avenir Next Condensed"/>
                <a:ea typeface="Avenir Next Condensed"/>
              </a:rPr>
              <a:t>Note that here we overwrite the null character </a:t>
            </a:r>
            <a:r>
              <a:rPr b="0" lang="en-GB" sz="1800" spc="-1" strike="noStrike">
                <a:solidFill>
                  <a:srgbClr val="000000"/>
                </a:solidFill>
                <a:latin typeface="Consolas"/>
                <a:ea typeface="Consolas"/>
              </a:rPr>
              <a:t>'\0'</a:t>
            </a:r>
            <a:r>
              <a:rPr b="0" lang="en-GB" sz="2000" spc="-1" strike="noStrike">
                <a:solidFill>
                  <a:srgbClr val="000000"/>
                </a:solidFill>
                <a:latin typeface="Avenir Next Condensed"/>
                <a:ea typeface="Avenir Next Condensed"/>
              </a:rPr>
              <a:t> at </a:t>
            </a:r>
            <a:r>
              <a:rPr b="0" lang="en-GB" sz="1800" spc="-1" strike="noStrike">
                <a:solidFill>
                  <a:srgbClr val="000000"/>
                </a:solidFill>
                <a:latin typeface="Consolas"/>
                <a:ea typeface="Consolas"/>
              </a:rPr>
              <a:t>name[5]</a:t>
            </a:r>
            <a:r>
              <a:rPr b="0" lang="en-GB" sz="2000" spc="-1" strike="noStrike">
                <a:solidFill>
                  <a:srgbClr val="000000"/>
                </a:solidFill>
                <a:latin typeface="Avenir Next Condensed"/>
                <a:ea typeface="Avenir Next Condensed"/>
              </a:rPr>
              <a:t> with </a:t>
            </a:r>
            <a:r>
              <a:rPr b="0" lang="en-GB" sz="1800" spc="-1" strike="noStrike">
                <a:solidFill>
                  <a:srgbClr val="000000"/>
                </a:solidFill>
                <a:latin typeface="Consolas"/>
                <a:ea typeface="Consolas"/>
              </a:rPr>
              <a:t>'n'</a:t>
            </a:r>
            <a:r>
              <a:rPr b="0" lang="en-GB" sz="2000" spc="-1" strike="noStrike">
                <a:solidFill>
                  <a:srgbClr val="000000"/>
                </a:solidFill>
                <a:latin typeface="Avenir Next Condensed"/>
                <a:ea typeface="Avenir Next Condensed"/>
              </a:rPr>
              <a:t>,  so what will be the output of the cout statement?</a:t>
            </a:r>
            <a:endParaRPr b="0" lang="en-GB" sz="2000" spc="-1" strike="noStrike">
              <a:latin typeface="Arial"/>
            </a:endParaRPr>
          </a:p>
        </p:txBody>
      </p:sp>
      <p:sp>
        <p:nvSpPr>
          <p:cNvPr id="911" name="CustomShape 10"/>
          <p:cNvSpPr/>
          <p:nvPr/>
        </p:nvSpPr>
        <p:spPr>
          <a:xfrm flipH="1" rot="10800000">
            <a:off x="1078560" y="6001200"/>
            <a:ext cx="679680" cy="1804320"/>
          </a:xfrm>
          <a:prstGeom prst="curvedConnector3">
            <a:avLst>
              <a:gd name="adj1" fmla="val -33615"/>
            </a:avLst>
          </a:prstGeom>
          <a:noFill/>
          <a:ln>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912" name="CustomShape 11"/>
          <p:cNvSpPr/>
          <p:nvPr/>
        </p:nvSpPr>
        <p:spPr>
          <a:xfrm>
            <a:off x="4935960" y="4196880"/>
            <a:ext cx="3934800" cy="365580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Since the null character is overwritten, we have an unexpected end of string.  The ‘garbage’ byte contents in the memory that follows the array memory will just be printed out, as if they constitute part of the string.</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Avenir Next Condensed"/>
                <a:ea typeface="Avenir Next Condensed"/>
              </a:rPr>
              <a:t>In this particular example, the size of name[] is 6.  The cout statement will also risk an index-out-of-bound error.   </a:t>
            </a:r>
            <a:endParaRPr b="0" lang="en-GB" sz="1800" spc="-1" strike="noStrike">
              <a:latin typeface="Arial"/>
            </a:endParaRPr>
          </a:p>
        </p:txBody>
      </p:sp>
      <p:sp>
        <p:nvSpPr>
          <p:cNvPr id="913" name="CustomShape 12"/>
          <p:cNvSpPr/>
          <p:nvPr/>
        </p:nvSpPr>
        <p:spPr>
          <a:xfrm>
            <a:off x="1078560" y="3996720"/>
            <a:ext cx="248400" cy="399600"/>
          </a:xfrm>
          <a:prstGeom prst="rect">
            <a:avLst/>
          </a:prstGeom>
          <a:noFill/>
          <a:ln>
            <a:noFill/>
          </a:ln>
        </p:spPr>
        <p:style>
          <a:lnRef idx="2">
            <a:schemeClr val="accent5"/>
          </a:lnRef>
          <a:fillRef idx="1">
            <a:schemeClr val="lt1"/>
          </a:fillRef>
          <a:effectRef idx="0">
            <a:schemeClr val="accent5"/>
          </a:effectRef>
          <a:fontRef idx="minor"/>
        </p:style>
      </p:sp>
    </p:spTree>
  </p:cSld>
  <p:timing>
    <p:tnLst>
      <p:par>
        <p:cTn id="1063" dur="indefinite" restart="never" nodeType="tmRoot">
          <p:childTnLst>
            <p:seq>
              <p:cTn id="1064" dur="indefinite" nodeType="mainSeq">
                <p:childTnLst>
                  <p:par>
                    <p:cTn id="1065" fill="hold">
                      <p:stCondLst>
                        <p:cond delay="indefinite"/>
                      </p:stCondLst>
                      <p:childTnLst>
                        <p:par>
                          <p:cTn id="1066" fill="hold">
                            <p:stCondLst>
                              <p:cond delay="0"/>
                            </p:stCondLst>
                            <p:childTnLst>
                              <p:par>
                                <p:cTn id="1067" nodeType="clickEffect" fill="hold" presetClass="entr" presetID="1">
                                  <p:stCondLst>
                                    <p:cond delay="0"/>
                                  </p:stCondLst>
                                  <p:childTnLst>
                                    <p:set>
                                      <p:cBhvr>
                                        <p:cTn id="1068" dur="1" fill="hold">
                                          <p:stCondLst>
                                            <p:cond delay="0"/>
                                          </p:stCondLst>
                                        </p:cTn>
                                        <p:tgtEl>
                                          <p:spTgt spid="911"/>
                                        </p:tgtEl>
                                        <p:attrNameLst>
                                          <p:attrName>style.visibility</p:attrName>
                                        </p:attrNameLst>
                                      </p:cBhvr>
                                      <p:to>
                                        <p:strVal val="visible"/>
                                      </p:to>
                                    </p:set>
                                  </p:childTnLst>
                                </p:cTn>
                              </p:par>
                              <p:par>
                                <p:cTn id="1069" nodeType="withEffect" fill="hold" presetClass="entr" presetID="1">
                                  <p:stCondLst>
                                    <p:cond delay="0"/>
                                  </p:stCondLst>
                                  <p:childTnLst>
                                    <p:set>
                                      <p:cBhvr>
                                        <p:cTn id="1070" dur="1" fill="hold">
                                          <p:stCondLst>
                                            <p:cond delay="0"/>
                                          </p:stCondLst>
                                        </p:cTn>
                                        <p:tgtEl>
                                          <p:spTgt spid="910"/>
                                        </p:tgtEl>
                                        <p:attrNameLst>
                                          <p:attrName>style.visibility</p:attrName>
                                        </p:attrNameLst>
                                      </p:cBhvr>
                                      <p:to>
                                        <p:strVal val="visible"/>
                                      </p:to>
                                    </p:se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1">
                                  <p:stCondLst>
                                    <p:cond delay="0"/>
                                  </p:stCondLst>
                                  <p:childTnLst>
                                    <p:set>
                                      <p:cBhvr>
                                        <p:cTn id="1074" dur="1" fill="hold">
                                          <p:stCondLst>
                                            <p:cond delay="0"/>
                                          </p:stCondLst>
                                        </p:cTn>
                                        <p:tgtEl>
                                          <p:spTgt spid="906"/>
                                        </p:tgtEl>
                                        <p:attrNameLst>
                                          <p:attrName>style.visibility</p:attrName>
                                        </p:attrNameLst>
                                      </p:cBhvr>
                                      <p:to>
                                        <p:strVal val="visible"/>
                                      </p:to>
                                    </p:set>
                                  </p:childTnLst>
                                </p:cTn>
                              </p:par>
                              <p:par>
                                <p:cTn id="1075" nodeType="withEffect" fill="hold" presetClass="entr" presetID="1">
                                  <p:stCondLst>
                                    <p:cond delay="0"/>
                                  </p:stCondLst>
                                  <p:childTnLst>
                                    <p:set>
                                      <p:cBhvr>
                                        <p:cTn id="1076" dur="1" fill="hold">
                                          <p:stCondLst>
                                            <p:cond delay="0"/>
                                          </p:stCondLst>
                                        </p:cTn>
                                        <p:tgtEl>
                                          <p:spTgt spid="907"/>
                                        </p:tgtEl>
                                        <p:attrNameLst>
                                          <p:attrName>style.visibility</p:attrName>
                                        </p:attrNameLst>
                                      </p:cBhvr>
                                      <p:to>
                                        <p:strVal val="visible"/>
                                      </p:to>
                                    </p:set>
                                  </p:childTnLst>
                                </p:cTn>
                              </p:par>
                              <p:par>
                                <p:cTn id="1077" nodeType="withEffect" fill="hold" presetClass="entr" presetID="1">
                                  <p:stCondLst>
                                    <p:cond delay="0"/>
                                  </p:stCondLst>
                                  <p:childTnLst>
                                    <p:set>
                                      <p:cBhvr>
                                        <p:cTn id="1078" dur="1" fill="hold">
                                          <p:stCondLst>
                                            <p:cond delay="0"/>
                                          </p:stCondLst>
                                        </p:cTn>
                                        <p:tgtEl>
                                          <p:spTgt spid="908"/>
                                        </p:tgtEl>
                                        <p:attrNameLst>
                                          <p:attrName>style.visibility</p:attrName>
                                        </p:attrNameLst>
                                      </p:cBhvr>
                                      <p:to>
                                        <p:strVal val="visible"/>
                                      </p:to>
                                    </p:set>
                                  </p:childTnLst>
                                </p:cTn>
                              </p:par>
                            </p:childTnLst>
                          </p:cTn>
                        </p:par>
                      </p:childTnLst>
                    </p:cTn>
                  </p:par>
                  <p:par>
                    <p:cTn id="1079" fill="hold">
                      <p:stCondLst>
                        <p:cond delay="indefinite"/>
                      </p:stCondLst>
                      <p:childTnLst>
                        <p:par>
                          <p:cTn id="1080" fill="hold">
                            <p:stCondLst>
                              <p:cond delay="0"/>
                            </p:stCondLst>
                            <p:childTnLst>
                              <p:par>
                                <p:cTn id="1081" nodeType="clickEffect" fill="hold" presetClass="entr" presetID="1">
                                  <p:stCondLst>
                                    <p:cond delay="0"/>
                                  </p:stCondLst>
                                  <p:childTnLst>
                                    <p:set>
                                      <p:cBhvr>
                                        <p:cTn id="1082" dur="1" fill="hold">
                                          <p:stCondLst>
                                            <p:cond delay="0"/>
                                          </p:stCondLst>
                                        </p:cTn>
                                        <p:tgtEl>
                                          <p:spTgt spid="909"/>
                                        </p:tgtEl>
                                        <p:attrNameLst>
                                          <p:attrName>style.visibility</p:attrName>
                                        </p:attrNameLst>
                                      </p:cBhvr>
                                      <p:to>
                                        <p:strVal val="visible"/>
                                      </p:to>
                                    </p:set>
                                  </p:childTnLst>
                                </p:cTn>
                              </p:par>
                            </p:childTnLst>
                          </p:cTn>
                        </p:par>
                      </p:childTnLst>
                    </p:cTn>
                  </p:par>
                  <p:par>
                    <p:cTn id="1083" fill="hold">
                      <p:stCondLst>
                        <p:cond delay="indefinite"/>
                      </p:stCondLst>
                      <p:childTnLst>
                        <p:par>
                          <p:cTn id="1084" fill="hold">
                            <p:stCondLst>
                              <p:cond delay="0"/>
                            </p:stCondLst>
                            <p:childTnLst>
                              <p:par>
                                <p:cTn id="1085" nodeType="clickEffect" fill="hold" presetClass="entr" presetID="1">
                                  <p:stCondLst>
                                    <p:cond delay="0"/>
                                  </p:stCondLst>
                                  <p:childTnLst>
                                    <p:set>
                                      <p:cBhvr>
                                        <p:cTn id="1086" dur="1" fill="hold">
                                          <p:stCondLst>
                                            <p:cond delay="0"/>
                                          </p:stCondLst>
                                        </p:cTn>
                                        <p:tgtEl>
                                          <p:spTgt spid="91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Working </a:t>
            </a:r>
            <a:r>
              <a:rPr b="0" lang="en-US" sz="4400" spc="-1" strike="noStrike">
                <a:solidFill>
                  <a:srgbClr val="000000"/>
                </a:solidFill>
                <a:latin typeface="Avenir Next"/>
                <a:ea typeface="Avenir Next"/>
              </a:rPr>
              <a:t>with C-</a:t>
            </a:r>
            <a:r>
              <a:rPr b="0" lang="en-US" sz="4400" spc="-1" strike="noStrike">
                <a:solidFill>
                  <a:srgbClr val="000000"/>
                </a:solidFill>
                <a:latin typeface="Avenir Next"/>
                <a:ea typeface="Avenir Next"/>
              </a:rPr>
              <a:t>Strings</a:t>
            </a:r>
            <a:endParaRPr b="0" lang="en-US" sz="4400" spc="-1" strike="noStrike">
              <a:solidFill>
                <a:srgbClr val="000000"/>
              </a:solidFill>
              <a:latin typeface="Calibri Light"/>
            </a:endParaRPr>
          </a:p>
        </p:txBody>
      </p:sp>
      <p:sp>
        <p:nvSpPr>
          <p:cNvPr id="915" name="TextShape 2"/>
          <p:cNvSpPr txBox="1"/>
          <p:nvPr/>
        </p:nvSpPr>
        <p:spPr>
          <a:xfrm>
            <a:off x="457200" y="1600200"/>
            <a:ext cx="8229240" cy="49352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cout and cin can be used for I/O for C-strings: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268200" indent="-267840">
              <a:lnSpc>
                <a:spcPct val="120000"/>
              </a:lnSpc>
              <a:spcBef>
                <a:spcPts val="439"/>
              </a:spcBef>
            </a:pPr>
            <a:r>
              <a:rPr b="1" lang="en-US" sz="2200" spc="-1" strike="noStrike">
                <a:solidFill>
                  <a:srgbClr val="e46c0a"/>
                </a:solidFill>
                <a:latin typeface="Calibri Light"/>
                <a:ea typeface="Calibri Light"/>
              </a:rPr>
              <a:t>Side-notes only:  </a:t>
            </a:r>
            <a:r>
              <a:rPr b="0" lang="en-US" sz="2200" spc="-1" strike="noStrike">
                <a:solidFill>
                  <a:srgbClr val="000000"/>
                </a:solidFill>
                <a:latin typeface="Calibri Light"/>
                <a:ea typeface="Calibri Light"/>
              </a:rPr>
              <a:t>The &lt;cstring&gt; header in C++ provides a set of functions for C-string manipulation, e.g., string copy </a:t>
            </a:r>
            <a:r>
              <a:rPr b="1" lang="en-US" sz="2200" spc="-1" strike="noStrike">
                <a:solidFill>
                  <a:srgbClr val="000000"/>
                </a:solidFill>
                <a:latin typeface="Calibri Light"/>
                <a:ea typeface="Calibri Light"/>
              </a:rPr>
              <a:t>strcpy()</a:t>
            </a:r>
            <a:r>
              <a:rPr b="0" lang="en-US" sz="2200" spc="-1" strike="noStrike">
                <a:solidFill>
                  <a:srgbClr val="000000"/>
                </a:solidFill>
                <a:latin typeface="Calibri Light"/>
                <a:ea typeface="Calibri Light"/>
              </a:rPr>
              <a:t>, string compare </a:t>
            </a:r>
            <a:r>
              <a:rPr b="1" lang="en-US" sz="2200" spc="-1" strike="noStrike">
                <a:solidFill>
                  <a:srgbClr val="000000"/>
                </a:solidFill>
                <a:latin typeface="Calibri Light"/>
                <a:ea typeface="Calibri Light"/>
              </a:rPr>
              <a:t>strcmp()</a:t>
            </a:r>
            <a:r>
              <a:rPr b="0" lang="en-US" sz="2200" spc="-1" strike="noStrike">
                <a:solidFill>
                  <a:srgbClr val="000000"/>
                </a:solidFill>
                <a:latin typeface="Calibri Light"/>
                <a:ea typeface="Calibri Light"/>
              </a:rPr>
              <a:t>, string length </a:t>
            </a:r>
            <a:r>
              <a:rPr b="1" lang="en-US" sz="2200" spc="-1" strike="noStrike">
                <a:solidFill>
                  <a:srgbClr val="000000"/>
                </a:solidFill>
                <a:latin typeface="Calibri Light"/>
                <a:ea typeface="Calibri Light"/>
              </a:rPr>
              <a:t>strlen()</a:t>
            </a:r>
            <a:r>
              <a:rPr b="0" lang="en-US" sz="2200" spc="-1" strike="noStrike">
                <a:solidFill>
                  <a:srgbClr val="000000"/>
                </a:solidFill>
                <a:latin typeface="Calibri Light"/>
                <a:ea typeface="Calibri Light"/>
              </a:rPr>
              <a:t>.  See </a:t>
            </a:r>
            <a:r>
              <a:rPr b="0" lang="en-US" sz="2200" spc="-1" strike="noStrike" u="sng">
                <a:solidFill>
                  <a:srgbClr val="0000ff"/>
                </a:solidFill>
                <a:uFillTx/>
                <a:latin typeface="Calibri Light"/>
                <a:ea typeface="Calibri Light"/>
                <a:hlinkClick r:id="rId1"/>
              </a:rPr>
              <a:t>http://cplusplus.com/reference/cstring/</a:t>
            </a:r>
            <a:r>
              <a:rPr b="0" lang="en-US" sz="2200" spc="-1" strike="noStrike">
                <a:solidFill>
                  <a:srgbClr val="000000"/>
                </a:solidFill>
                <a:latin typeface="Calibri Light"/>
                <a:ea typeface="Calibri Light"/>
              </a:rPr>
              <a:t> for details.</a:t>
            </a:r>
            <a:endParaRPr b="0" lang="en-US" sz="2200" spc="-1" strike="noStrike">
              <a:solidFill>
                <a:srgbClr val="000000"/>
              </a:solidFill>
              <a:latin typeface="Calibri Light"/>
            </a:endParaRPr>
          </a:p>
        </p:txBody>
      </p:sp>
      <p:sp>
        <p:nvSpPr>
          <p:cNvPr id="916" name="TextShape 3"/>
          <p:cNvSpPr txBox="1"/>
          <p:nvPr/>
        </p:nvSpPr>
        <p:spPr>
          <a:xfrm>
            <a:off x="6553080" y="6356520"/>
            <a:ext cx="2133360" cy="364680"/>
          </a:xfrm>
          <a:prstGeom prst="rect">
            <a:avLst/>
          </a:prstGeom>
          <a:noFill/>
          <a:ln>
            <a:noFill/>
          </a:ln>
        </p:spPr>
        <p:txBody>
          <a:bodyPr anchor="ctr"/>
          <a:p>
            <a:pPr algn="r">
              <a:lnSpc>
                <a:spcPct val="100000"/>
              </a:lnSpc>
            </a:pPr>
            <a:fld id="{79AF826E-3461-4E01-8506-E4B694E7935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17" name="CustomShape 4"/>
          <p:cNvSpPr/>
          <p:nvPr/>
        </p:nvSpPr>
        <p:spPr>
          <a:xfrm>
            <a:off x="809640" y="2129040"/>
            <a:ext cx="6058440" cy="2531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1" lang="en-GB" sz="2000" spc="-1" strike="noStrike">
                <a:solidFill>
                  <a:srgbClr val="31859c"/>
                </a:solidFill>
                <a:latin typeface="Consolas"/>
                <a:ea typeface="Consolas"/>
              </a:rPr>
              <a:t>char</a:t>
            </a:r>
            <a:r>
              <a:rPr b="0" lang="en-GB" sz="1800" spc="-1" strike="noStrike">
                <a:solidFill>
                  <a:srgbClr val="000000"/>
                </a:solidFill>
                <a:latin typeface="Consolas"/>
                <a:ea typeface="Consolas"/>
              </a:rPr>
              <a:t> msg[] = "Please enter your name: ";</a:t>
            </a:r>
            <a:endParaRPr b="0" lang="en-GB" sz="1800" spc="-1" strike="noStrike">
              <a:latin typeface="Arial"/>
            </a:endParaRPr>
          </a:p>
          <a:p>
            <a:pPr>
              <a:lnSpc>
                <a:spcPct val="100000"/>
              </a:lnSpc>
            </a:pPr>
            <a:r>
              <a:rPr b="1" lang="en-GB" sz="2000" spc="-1" strike="noStrike">
                <a:solidFill>
                  <a:srgbClr val="31859c"/>
                </a:solidFill>
                <a:latin typeface="Consolas"/>
                <a:ea typeface="Consolas"/>
              </a:rPr>
              <a:t>char</a:t>
            </a:r>
            <a:r>
              <a:rPr b="0" lang="en-GB" sz="2000" spc="-1" strike="noStrike">
                <a:solidFill>
                  <a:srgbClr val="000000"/>
                </a:solidFill>
                <a:latin typeface="Consolas"/>
                <a:ea typeface="Consolas"/>
              </a:rPr>
              <a:t> name[80];</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msg;</a:t>
            </a: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cin &gt;&gt; name &lt;&lt; endl;</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endParaRPr b="0" lang="en-GB" sz="2000" spc="-1" strike="noStrike">
              <a:latin typeface="Arial"/>
            </a:endParaRPr>
          </a:p>
          <a:p>
            <a:pPr>
              <a:lnSpc>
                <a:spcPct val="100000"/>
              </a:lnSpc>
            </a:pPr>
            <a:r>
              <a:rPr b="0" lang="en-GB" sz="2000" spc="-1" strike="noStrike">
                <a:solidFill>
                  <a:srgbClr val="000000"/>
                </a:solidFill>
                <a:latin typeface="Consolas"/>
                <a:ea typeface="Consolas"/>
              </a:rPr>
              <a:t>cout &lt;&lt; "Hello " &lt;&lt; name &lt;&lt; "!" &lt;&lt; endl;</a:t>
            </a:r>
            <a:endParaRPr b="0" lang="en-GB" sz="2000" spc="-1" strike="noStrike">
              <a:latin typeface="Arial"/>
            </a:endParaRPr>
          </a:p>
        </p:txBody>
      </p:sp>
      <p:sp>
        <p:nvSpPr>
          <p:cNvPr id="918" name="CustomShape 5"/>
          <p:cNvSpPr/>
          <p:nvPr/>
        </p:nvSpPr>
        <p:spPr>
          <a:xfrm>
            <a:off x="5577480" y="2719440"/>
            <a:ext cx="3286440" cy="1104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enter your name:  </a:t>
            </a:r>
            <a:r>
              <a:rPr b="0" lang="en-GB" sz="1800" spc="-1" strike="noStrike">
                <a:solidFill>
                  <a:srgbClr val="e46c0a"/>
                </a:solidFill>
                <a:latin typeface="Consolas"/>
                <a:ea typeface="Consolas"/>
              </a:rPr>
              <a:t>Steve</a:t>
            </a:r>
            <a:endParaRPr b="0" lang="en-GB" sz="1800" spc="-1" strike="noStrike">
              <a:latin typeface="Arial"/>
            </a:endParaRPr>
          </a:p>
          <a:p>
            <a:pPr>
              <a:lnSpc>
                <a:spcPct val="100000"/>
              </a:lnSpc>
            </a:pPr>
            <a:r>
              <a:rPr b="0" lang="en-GB" sz="1800" spc="-1" strike="noStrike">
                <a:solidFill>
                  <a:srgbClr val="000000"/>
                </a:solidFill>
                <a:latin typeface="Consolas"/>
                <a:ea typeface="Consolas"/>
              </a:rPr>
              <a:t>Hello Steve!</a:t>
            </a:r>
            <a:endParaRPr b="0" lang="en-GB" sz="1800" spc="-1" strike="noStrike">
              <a:latin typeface="Arial"/>
            </a:endParaRPr>
          </a:p>
        </p:txBody>
      </p:sp>
      <p:sp>
        <p:nvSpPr>
          <p:cNvPr id="919" name="CustomShape 6"/>
          <p:cNvSpPr/>
          <p:nvPr/>
        </p:nvSpPr>
        <p:spPr>
          <a:xfrm>
            <a:off x="7533720" y="382428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halkduster"/>
              </a:rPr>
              <a:t>Screen output</a:t>
            </a:r>
            <a:endParaRPr b="0" lang="en-GB" sz="1400" spc="-1" strike="noStrike">
              <a:latin typeface="Arial"/>
            </a:endParaRPr>
          </a:p>
        </p:txBody>
      </p:sp>
    </p:spTree>
  </p:cSld>
  <p:timing>
    <p:tnLst>
      <p:par>
        <p:cTn id="1087" dur="indefinite" restart="never" nodeType="tmRoot">
          <p:childTnLst>
            <p:seq>
              <p:cTn id="1088" dur="indefinite" nodeType="mainSeq">
                <p:childTnLst>
                  <p:par>
                    <p:cTn id="1089" fill="hold">
                      <p:stCondLst>
                        <p:cond delay="indefinite"/>
                      </p:stCondLst>
                      <p:childTnLst>
                        <p:par>
                          <p:cTn id="1090" fill="hold">
                            <p:stCondLst>
                              <p:cond delay="0"/>
                            </p:stCondLst>
                            <p:childTnLst>
                              <p:par>
                                <p:cTn id="1091" nodeType="clickEffect" fill="hold" presetClass="entr" presetID="1">
                                  <p:stCondLst>
                                    <p:cond delay="0"/>
                                  </p:stCondLst>
                                  <p:childTnLst>
                                    <p:set>
                                      <p:cBhvr>
                                        <p:cTn id="1092" dur="1" fill="hold">
                                          <p:stCondLst>
                                            <p:cond delay="0"/>
                                          </p:stCondLst>
                                        </p:cTn>
                                        <p:tgtEl>
                                          <p:spTgt spid="919"/>
                                        </p:tgtEl>
                                        <p:attrNameLst>
                                          <p:attrName>style.visibility</p:attrName>
                                        </p:attrNameLst>
                                      </p:cBhvr>
                                      <p:to>
                                        <p:strVal val="visible"/>
                                      </p:to>
                                    </p:set>
                                  </p:childTnLst>
                                </p:cTn>
                              </p:par>
                              <p:par>
                                <p:cTn id="1093" nodeType="withEffect" fill="hold" presetClass="entr" presetID="1">
                                  <p:stCondLst>
                                    <p:cond delay="0"/>
                                  </p:stCondLst>
                                  <p:childTnLst>
                                    <p:set>
                                      <p:cBhvr>
                                        <p:cTn id="1094" dur="1" fill="hold">
                                          <p:stCondLst>
                                            <p:cond delay="0"/>
                                          </p:stCondLst>
                                        </p:cTn>
                                        <p:tgtEl>
                                          <p:spTgt spid="918"/>
                                        </p:tgtEl>
                                        <p:attrNameLst>
                                          <p:attrName>style.visibility</p:attrName>
                                        </p:attrNameLst>
                                      </p:cBhvr>
                                      <p:to>
                                        <p:strVal val="visible"/>
                                      </p:to>
                                    </p:set>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1">
                                  <p:stCondLst>
                                    <p:cond delay="0"/>
                                  </p:stCondLst>
                                  <p:childTnLst>
                                    <p:set>
                                      <p:cBhvr>
                                        <p:cTn id="1098" dur="1" fill="hold">
                                          <p:stCondLst>
                                            <p:cond delay="0"/>
                                          </p:stCondLst>
                                        </p:cTn>
                                        <p:tgtEl>
                                          <p:spTgt spid="915">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Program</a:t>
            </a:r>
            <a:r>
              <a:rPr b="0" lang="en-US" sz="4400" spc="-1" strike="noStrike">
                <a:solidFill>
                  <a:srgbClr val="000000"/>
                </a:solidFill>
                <a:latin typeface="Avenir Next"/>
                <a:ea typeface="Avenir Next"/>
              </a:rPr>
              <a:t>ming </a:t>
            </a:r>
            <a:r>
              <a:rPr b="0" lang="en-US" sz="4400" spc="-1" strike="noStrike">
                <a:solidFill>
                  <a:srgbClr val="000000"/>
                </a:solidFill>
                <a:latin typeface="Avenir Next"/>
                <a:ea typeface="Avenir Next"/>
              </a:rPr>
              <a:t>Problems </a:t>
            </a:r>
            <a:r>
              <a:rPr b="0" lang="en-US" sz="4400" spc="-1" strike="noStrike">
                <a:solidFill>
                  <a:srgbClr val="000000"/>
                </a:solidFill>
                <a:latin typeface="Avenir Next"/>
                <a:ea typeface="Avenir Next"/>
              </a:rPr>
              <a:t>7-9</a:t>
            </a:r>
            <a:endParaRPr b="0" lang="en-US" sz="4400" spc="-1" strike="noStrike">
              <a:solidFill>
                <a:srgbClr val="000000"/>
              </a:solidFill>
              <a:latin typeface="Calibri Light"/>
            </a:endParaRPr>
          </a:p>
        </p:txBody>
      </p:sp>
      <p:sp>
        <p:nvSpPr>
          <p:cNvPr id="921" name="TextShape 2"/>
          <p:cNvSpPr txBox="1"/>
          <p:nvPr/>
        </p:nvSpPr>
        <p:spPr>
          <a:xfrm>
            <a:off x="457200" y="1600200"/>
            <a:ext cx="8229240" cy="46443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Try the followings with/without using the &lt;cctype&gt; functions: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514440" indent="-514080">
              <a:lnSpc>
                <a:spcPct val="100000"/>
              </a:lnSpc>
              <a:spcBef>
                <a:spcPts val="561"/>
              </a:spcBef>
              <a:buClr>
                <a:srgbClr val="000000"/>
              </a:buClr>
              <a:buFont typeface="Calibri"/>
              <a:buAutoNum type="arabicPeriod" startAt="7"/>
            </a:pPr>
            <a:r>
              <a:rPr b="0" lang="en-US" sz="2800" spc="-1" strike="noStrike">
                <a:solidFill>
                  <a:srgbClr val="000000"/>
                </a:solidFill>
                <a:latin typeface="Calibri Light"/>
                <a:ea typeface="Calibri Light"/>
              </a:rPr>
              <a:t>Write a function </a:t>
            </a:r>
            <a:r>
              <a:rPr b="0" lang="en-US" sz="2800" spc="-1" strike="noStrike">
                <a:solidFill>
                  <a:srgbClr val="000000"/>
                </a:solidFill>
                <a:latin typeface="Consolas"/>
                <a:ea typeface="Consolas"/>
              </a:rPr>
              <a:t>charToInt</a:t>
            </a:r>
            <a:r>
              <a:rPr b="0" lang="en-US" sz="2800" spc="-1" strike="noStrike">
                <a:solidFill>
                  <a:srgbClr val="000000"/>
                </a:solidFill>
                <a:latin typeface="Calibri Light"/>
                <a:ea typeface="Calibri Light"/>
              </a:rPr>
              <a:t> that will take a </a:t>
            </a:r>
            <a:r>
              <a:rPr b="0" lang="en-US" sz="2800" spc="-1" strike="noStrike">
                <a:solidFill>
                  <a:srgbClr val="000000"/>
                </a:solidFill>
                <a:latin typeface="Consolas"/>
                <a:ea typeface="Consolas"/>
              </a:rPr>
              <a:t>char</a:t>
            </a:r>
            <a:r>
              <a:rPr b="0" lang="en-US" sz="2800" spc="-1" strike="noStrike">
                <a:solidFill>
                  <a:srgbClr val="000000"/>
                </a:solidFill>
                <a:latin typeface="Calibri Light"/>
                <a:ea typeface="Calibri Light"/>
              </a:rPr>
              <a:t> integer and returns an </a:t>
            </a:r>
            <a:r>
              <a:rPr b="0" lang="en-US" sz="2800" spc="-1" strike="noStrike">
                <a:solidFill>
                  <a:srgbClr val="000000"/>
                </a:solidFill>
                <a:latin typeface="Consolas"/>
                <a:ea typeface="Consolas"/>
              </a:rPr>
              <a:t>int</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a:t>
            </a:r>
            <a:r>
              <a:rPr b="0" lang="en-US" sz="2400" spc="-1" strike="noStrike">
                <a:solidFill>
                  <a:srgbClr val="000000"/>
                </a:solidFill>
                <a:latin typeface="Consolas"/>
                <a:ea typeface="Consolas"/>
              </a:rPr>
              <a:t>charToInt('9')</a:t>
            </a:r>
            <a:r>
              <a:rPr b="0" lang="en-US" sz="2400" spc="-1" strike="noStrike">
                <a:solidFill>
                  <a:srgbClr val="000000"/>
                </a:solidFill>
                <a:latin typeface="Calibri Light"/>
                <a:ea typeface="Calibri Light"/>
              </a:rPr>
              <a:t> will return </a:t>
            </a:r>
            <a:r>
              <a:rPr b="0" lang="en-US" sz="2400" spc="-1" strike="noStrike">
                <a:solidFill>
                  <a:srgbClr val="000000"/>
                </a:solidFill>
                <a:latin typeface="Consolas"/>
                <a:ea typeface="Consolas"/>
              </a:rPr>
              <a:t>9</a:t>
            </a:r>
            <a:r>
              <a:rPr b="0" lang="en-US" sz="2400" spc="-1" strike="noStrike">
                <a:solidFill>
                  <a:srgbClr val="000000"/>
                </a:solidFill>
                <a:latin typeface="Calibri Light"/>
                <a:ea typeface="Calibri Light"/>
              </a:rPr>
              <a:t> </a:t>
            </a:r>
            <a:br/>
            <a:r>
              <a:rPr b="0" lang="en-US" sz="2400" spc="-1" strike="noStrike">
                <a:solidFill>
                  <a:srgbClr val="000000"/>
                </a:solidFill>
                <a:latin typeface="Calibri Light"/>
              </a:rPr>
              <a:t> </a:t>
            </a:r>
            <a:endParaRPr b="0" lang="en-US" sz="2400" spc="-1" strike="noStrike">
              <a:solidFill>
                <a:srgbClr val="000000"/>
              </a:solidFill>
              <a:latin typeface="Calibri Light"/>
            </a:endParaRPr>
          </a:p>
          <a:p>
            <a:pPr marL="457200" indent="-456840">
              <a:lnSpc>
                <a:spcPct val="100000"/>
              </a:lnSpc>
              <a:spcBef>
                <a:spcPts val="561"/>
              </a:spcBef>
              <a:buClr>
                <a:srgbClr val="000000"/>
              </a:buClr>
              <a:buFont typeface="Calibri"/>
              <a:buAutoNum type="arabicPeriod" startAt="7"/>
            </a:pPr>
            <a:r>
              <a:rPr b="0" lang="en-US" sz="2800" spc="-1" strike="noStrike">
                <a:solidFill>
                  <a:srgbClr val="000000"/>
                </a:solidFill>
                <a:latin typeface="Calibri Light"/>
                <a:ea typeface="Calibri Light"/>
              </a:rPr>
              <a:t>Write a function </a:t>
            </a:r>
            <a:r>
              <a:rPr b="0" lang="en-US" sz="2800" spc="-1" strike="noStrike">
                <a:solidFill>
                  <a:srgbClr val="000000"/>
                </a:solidFill>
                <a:latin typeface="Consolas"/>
                <a:ea typeface="Consolas"/>
              </a:rPr>
              <a:t>toUpper</a:t>
            </a:r>
            <a:r>
              <a:rPr b="0" lang="en-US" sz="2800" spc="-1" strike="noStrike">
                <a:solidFill>
                  <a:srgbClr val="000000"/>
                </a:solidFill>
                <a:latin typeface="Calibri Light"/>
                <a:ea typeface="Calibri Light"/>
              </a:rPr>
              <a:t> that will take a lower case char and returns its upper case.</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E.g., </a:t>
            </a:r>
            <a:r>
              <a:rPr b="0" lang="en-US" sz="2400" spc="-1" strike="noStrike">
                <a:solidFill>
                  <a:srgbClr val="000000"/>
                </a:solidFill>
                <a:latin typeface="Consolas"/>
                <a:ea typeface="Consolas"/>
              </a:rPr>
              <a:t>toUpper('a')</a:t>
            </a:r>
            <a:r>
              <a:rPr b="0" lang="en-US" sz="2400" spc="-1" strike="noStrike">
                <a:solidFill>
                  <a:srgbClr val="000000"/>
                </a:solidFill>
                <a:latin typeface="Calibri Light"/>
                <a:ea typeface="Calibri Light"/>
              </a:rPr>
              <a:t> will return </a:t>
            </a:r>
            <a:r>
              <a:rPr b="0" lang="en-US" sz="2400" spc="-1" strike="noStrike">
                <a:solidFill>
                  <a:srgbClr val="000000"/>
                </a:solidFill>
                <a:latin typeface="Consolas"/>
                <a:ea typeface="Consolas"/>
              </a:rPr>
              <a:t>'A'</a:t>
            </a:r>
            <a:br/>
            <a:r>
              <a:rPr b="0" lang="en-US" sz="2400" spc="-1" strike="noStrike">
                <a:solidFill>
                  <a:srgbClr val="000000"/>
                </a:solidFill>
                <a:latin typeface="Calibri Light"/>
              </a:rPr>
              <a:t> </a:t>
            </a:r>
            <a:endParaRPr b="0" lang="en-US" sz="2400" spc="-1" strike="noStrike">
              <a:solidFill>
                <a:srgbClr val="000000"/>
              </a:solidFill>
              <a:latin typeface="Calibri Light"/>
            </a:endParaRPr>
          </a:p>
          <a:p>
            <a:pPr marL="457200" indent="-456840">
              <a:lnSpc>
                <a:spcPct val="100000"/>
              </a:lnSpc>
              <a:spcBef>
                <a:spcPts val="561"/>
              </a:spcBef>
              <a:buClr>
                <a:srgbClr val="000000"/>
              </a:buClr>
              <a:buFont typeface="Calibri"/>
              <a:buAutoNum type="arabicPeriod" startAt="7"/>
            </a:pPr>
            <a:r>
              <a:rPr b="0" lang="en-US" sz="2800" spc="-1" strike="noStrike">
                <a:solidFill>
                  <a:srgbClr val="000000"/>
                </a:solidFill>
                <a:latin typeface="Calibri Light"/>
                <a:ea typeface="Calibri Light"/>
              </a:rPr>
              <a:t>Write a function </a:t>
            </a:r>
            <a:r>
              <a:rPr b="0" lang="en-US" sz="2800" spc="-1" strike="noStrike">
                <a:solidFill>
                  <a:srgbClr val="000000"/>
                </a:solidFill>
                <a:latin typeface="Consolas"/>
                <a:ea typeface="Consolas"/>
              </a:rPr>
              <a:t>toUpper2</a:t>
            </a:r>
            <a:r>
              <a:rPr b="0" lang="en-US" sz="2800" spc="-1" strike="noStrike">
                <a:solidFill>
                  <a:srgbClr val="000000"/>
                </a:solidFill>
                <a:latin typeface="Calibri Light"/>
                <a:ea typeface="Calibri Light"/>
              </a:rPr>
              <a:t> that will take a lower case char array and change it to its upper case equivalent. </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You may assume that the char array is filled with chars from </a:t>
            </a:r>
            <a:r>
              <a:rPr b="0" lang="en-US" sz="2400" spc="-1" strike="noStrike">
                <a:solidFill>
                  <a:srgbClr val="000000"/>
                </a:solidFill>
                <a:latin typeface="Consolas"/>
                <a:ea typeface="Consolas"/>
              </a:rPr>
              <a:t>'a'</a:t>
            </a:r>
            <a:r>
              <a:rPr b="0" lang="en-US" sz="2400" spc="-1" strike="noStrike">
                <a:solidFill>
                  <a:srgbClr val="000000"/>
                </a:solidFill>
                <a:latin typeface="Calibri Light"/>
                <a:ea typeface="Calibri Light"/>
              </a:rPr>
              <a:t> to </a:t>
            </a:r>
            <a:r>
              <a:rPr b="0" lang="en-US" sz="2400" spc="-1" strike="noStrike">
                <a:solidFill>
                  <a:srgbClr val="000000"/>
                </a:solidFill>
                <a:latin typeface="Consolas"/>
                <a:ea typeface="Consolas"/>
              </a:rPr>
              <a:t>'z'</a:t>
            </a:r>
            <a:r>
              <a:rPr b="0" lang="en-US" sz="2400" spc="-1" strike="noStrike">
                <a:solidFill>
                  <a:srgbClr val="000000"/>
                </a:solidFill>
                <a:latin typeface="Calibri Light"/>
                <a:ea typeface="Calibri Light"/>
              </a:rPr>
              <a:t> </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922" name="TextShape 3"/>
          <p:cNvSpPr txBox="1"/>
          <p:nvPr/>
        </p:nvSpPr>
        <p:spPr>
          <a:xfrm>
            <a:off x="6553080" y="6356520"/>
            <a:ext cx="2133360" cy="364680"/>
          </a:xfrm>
          <a:prstGeom prst="rect">
            <a:avLst/>
          </a:prstGeom>
          <a:noFill/>
          <a:ln>
            <a:noFill/>
          </a:ln>
        </p:spPr>
        <p:txBody>
          <a:bodyPr anchor="ctr"/>
          <a:p>
            <a:pPr algn="r">
              <a:lnSpc>
                <a:spcPct val="100000"/>
              </a:lnSpc>
            </a:pPr>
            <a:fld id="{41237024-7A8A-4281-9919-1F77CBFF9B3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099" dur="indefinite" restart="never" nodeType="tmRoot">
          <p:childTnLst>
            <p:seq>
              <p:cTn id="1100"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CHALLEN</a:t>
            </a:r>
            <a:r>
              <a:rPr b="1" lang="en-US" sz="4000" spc="-1" strike="noStrike" cap="all">
                <a:solidFill>
                  <a:srgbClr val="000000"/>
                </a:solidFill>
                <a:latin typeface="Avenir Next"/>
                <a:ea typeface="Avenir Next"/>
              </a:rPr>
              <a:t>GES</a:t>
            </a:r>
            <a:endParaRPr b="0" lang="en-US" sz="4000" spc="-1" strike="noStrike">
              <a:solidFill>
                <a:srgbClr val="000000"/>
              </a:solidFill>
              <a:latin typeface="Calibri Light"/>
            </a:endParaRPr>
          </a:p>
        </p:txBody>
      </p:sp>
      <p:sp>
        <p:nvSpPr>
          <p:cNvPr id="924" name="TextShape 2"/>
          <p:cNvSpPr txBox="1"/>
          <p:nvPr/>
        </p:nvSpPr>
        <p:spPr>
          <a:xfrm>
            <a:off x="722160" y="2906640"/>
            <a:ext cx="7772040" cy="1499760"/>
          </a:xfrm>
          <a:prstGeom prst="rect">
            <a:avLst/>
          </a:prstGeom>
          <a:noFill/>
          <a:ln>
            <a:noFill/>
          </a:ln>
        </p:spPr>
        <p:txBody>
          <a:bodyPr anchor="b">
            <a:normAutofit/>
          </a:bodyPr>
          <a:p>
            <a:pPr>
              <a:lnSpc>
                <a:spcPct val="100000"/>
              </a:lnSpc>
              <a:spcBef>
                <a:spcPts val="281"/>
              </a:spcBef>
            </a:pPr>
            <a:r>
              <a:rPr b="0" lang="en-US" sz="1400" spc="-1" strike="noStrike">
                <a:solidFill>
                  <a:srgbClr val="8b8b8b"/>
                </a:solidFill>
                <a:latin typeface="Calibri Light"/>
                <a:ea typeface="Calibri Light"/>
              </a:rPr>
              <a:t>Optional.  </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For those who would like to challenge yourselves.</a:t>
            </a:r>
            <a:br/>
            <a:r>
              <a:rPr b="0" lang="en-US" sz="1400" spc="-1" strike="noStrike">
                <a:solidFill>
                  <a:srgbClr val="8b8b8b"/>
                </a:solidFill>
                <a:latin typeface="Calibri Light"/>
                <a:ea typeface="Calibri Light"/>
              </a:rPr>
              <a:t>Even for those of you who are beginners in C++ programming, it’s highly recommended for you to take a look at these problems and try to tackle them as well.</a:t>
            </a:r>
            <a:endParaRPr b="0" lang="en-US" sz="1400" spc="-1" strike="noStrike">
              <a:solidFill>
                <a:srgbClr val="000000"/>
              </a:solidFill>
              <a:latin typeface="Calibri Light"/>
            </a:endParaRPr>
          </a:p>
          <a:p>
            <a:pPr>
              <a:lnSpc>
                <a:spcPct val="100000"/>
              </a:lnSpc>
              <a:spcBef>
                <a:spcPts val="281"/>
              </a:spcBef>
            </a:pPr>
            <a:r>
              <a:rPr b="0" lang="en-US" sz="1400" spc="-1" strike="noStrike">
                <a:solidFill>
                  <a:srgbClr val="8b8b8b"/>
                </a:solidFill>
                <a:latin typeface="Calibri Light"/>
                <a:ea typeface="Calibri Light"/>
              </a:rPr>
              <a:t>You are welcome to discuss these problems in the Moodle forum.</a:t>
            </a:r>
            <a:endParaRPr b="0" lang="en-US" sz="1400" spc="-1" strike="noStrike">
              <a:solidFill>
                <a:srgbClr val="000000"/>
              </a:solidFill>
              <a:latin typeface="Calibri Light"/>
            </a:endParaRPr>
          </a:p>
        </p:txBody>
      </p:sp>
      <p:sp>
        <p:nvSpPr>
          <p:cNvPr id="925" name="TextShape 3"/>
          <p:cNvSpPr txBox="1"/>
          <p:nvPr/>
        </p:nvSpPr>
        <p:spPr>
          <a:xfrm>
            <a:off x="6553080" y="6356520"/>
            <a:ext cx="2133360" cy="364680"/>
          </a:xfrm>
          <a:prstGeom prst="rect">
            <a:avLst/>
          </a:prstGeom>
          <a:noFill/>
          <a:ln>
            <a:noFill/>
          </a:ln>
        </p:spPr>
        <p:txBody>
          <a:bodyPr anchor="ctr"/>
          <a:p>
            <a:pPr algn="r">
              <a:lnSpc>
                <a:spcPct val="100000"/>
              </a:lnSpc>
            </a:pPr>
            <a:fld id="{10D35C76-CB81-4CA3-91EB-E90572ABFED9}"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01" dur="indefinite" restart="never" nodeType="tmRoot">
          <p:childTnLst>
            <p:seq>
              <p:cTn id="1102"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Challeng</a:t>
            </a:r>
            <a:r>
              <a:rPr b="0" lang="en-US" sz="4400" spc="-1" strike="noStrike">
                <a:solidFill>
                  <a:srgbClr val="000000"/>
                </a:solidFill>
                <a:latin typeface="Avenir Next"/>
                <a:ea typeface="Avenir Next"/>
              </a:rPr>
              <a:t>e 3  </a:t>
            </a:r>
            <a:endParaRPr b="0" lang="en-US" sz="4400" spc="-1" strike="noStrike">
              <a:solidFill>
                <a:srgbClr val="000000"/>
              </a:solidFill>
              <a:latin typeface="Calibri Light"/>
            </a:endParaRPr>
          </a:p>
        </p:txBody>
      </p:sp>
      <p:sp>
        <p:nvSpPr>
          <p:cNvPr id="927" name="TextShape 2"/>
          <p:cNvSpPr txBox="1"/>
          <p:nvPr/>
        </p:nvSpPr>
        <p:spPr>
          <a:xfrm>
            <a:off x="457200" y="161064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Implement a function </a:t>
            </a:r>
            <a:r>
              <a:rPr b="0" lang="en-US" sz="2800" spc="-1" strike="noStrike">
                <a:solidFill>
                  <a:srgbClr val="000000"/>
                </a:solidFill>
                <a:latin typeface="Consolas"/>
                <a:ea typeface="Calibri Light"/>
              </a:rPr>
              <a:t>erase</a:t>
            </a:r>
            <a:r>
              <a:rPr b="0" lang="en-US" sz="2800" spc="-1" strike="noStrike">
                <a:solidFill>
                  <a:srgbClr val="000000"/>
                </a:solidFill>
                <a:latin typeface="Calibri Light"/>
                <a:ea typeface="Calibri Light"/>
              </a:rPr>
              <a:t> which takes a C-string as an input and remove part of characters in the C-string.</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The function header should be:</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onsolas"/>
                <a:ea typeface="Calibri Light"/>
              </a:rPr>
              <a:t>void erase(char str[], int pos, int len)</a:t>
            </a: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which removes a part of characters stored in </a:t>
            </a:r>
            <a:r>
              <a:rPr b="0" lang="en-US" sz="2800" spc="-1" strike="noStrike">
                <a:solidFill>
                  <a:srgbClr val="000000"/>
                </a:solidFill>
                <a:latin typeface="Consolas"/>
                <a:ea typeface="Calibri Light"/>
              </a:rPr>
              <a:t>str</a:t>
            </a:r>
            <a:r>
              <a:rPr b="0" lang="en-US" sz="2800" spc="-1" strike="noStrike">
                <a:solidFill>
                  <a:srgbClr val="000000"/>
                </a:solidFill>
                <a:latin typeface="Calibri Light"/>
                <a:ea typeface="Calibri Light"/>
              </a:rPr>
              <a:t>, starting from position, and with length </a:t>
            </a:r>
            <a:r>
              <a:rPr b="0" lang="en-US" sz="2800" spc="-1" strike="noStrike">
                <a:solidFill>
                  <a:srgbClr val="000000"/>
                </a:solidFill>
                <a:latin typeface="Consolas"/>
                <a:ea typeface="Calibri Light"/>
              </a:rPr>
              <a:t>len</a:t>
            </a:r>
            <a:r>
              <a:rPr b="0" lang="en-US" sz="2800" spc="-1" strike="noStrike">
                <a:solidFill>
                  <a:srgbClr val="000000"/>
                </a:solidFill>
                <a:latin typeface="Calibri Light"/>
                <a:ea typeface="Calibri Light"/>
              </a:rPr>
              <a:t>.  </a:t>
            </a:r>
            <a:endParaRPr b="0" lang="en-US" sz="2800" spc="-1" strike="noStrike">
              <a:solidFill>
                <a:srgbClr val="000000"/>
              </a:solidFill>
              <a:latin typeface="Calibri Light"/>
            </a:endParaRPr>
          </a:p>
        </p:txBody>
      </p:sp>
      <p:sp>
        <p:nvSpPr>
          <p:cNvPr id="928" name="TextShape 3"/>
          <p:cNvSpPr txBox="1"/>
          <p:nvPr/>
        </p:nvSpPr>
        <p:spPr>
          <a:xfrm>
            <a:off x="6553080" y="6356520"/>
            <a:ext cx="2133360" cy="364680"/>
          </a:xfrm>
          <a:prstGeom prst="rect">
            <a:avLst/>
          </a:prstGeom>
          <a:noFill/>
          <a:ln>
            <a:noFill/>
          </a:ln>
        </p:spPr>
        <p:txBody>
          <a:bodyPr anchor="ctr"/>
          <a:p>
            <a:pPr algn="r">
              <a:lnSpc>
                <a:spcPct val="100000"/>
              </a:lnSpc>
            </a:pPr>
            <a:fld id="{6588C407-FB1C-4F51-B6F9-AD449A5A2954}"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03" dur="indefinite" restart="never" nodeType="tmRoot">
          <p:childTnLst>
            <p:seq>
              <p:cTn id="1104"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Challeng</a:t>
            </a:r>
            <a:r>
              <a:rPr b="0" lang="en-US" sz="4400" spc="-1" strike="noStrike">
                <a:solidFill>
                  <a:srgbClr val="000000"/>
                </a:solidFill>
                <a:latin typeface="Avenir Next"/>
                <a:ea typeface="Avenir Next"/>
              </a:rPr>
              <a:t>e 3 </a:t>
            </a:r>
            <a:r>
              <a:rPr b="0" lang="en-US" sz="4400" spc="-1" strike="noStrike">
                <a:solidFill>
                  <a:srgbClr val="000000"/>
                </a:solidFill>
                <a:latin typeface="Avenir Next"/>
                <a:ea typeface="Avenir Next"/>
              </a:rPr>
              <a:t>(Continu</a:t>
            </a:r>
            <a:r>
              <a:rPr b="0" lang="en-US" sz="4400" spc="-1" strike="noStrike">
                <a:solidFill>
                  <a:srgbClr val="000000"/>
                </a:solidFill>
                <a:latin typeface="Avenir Next"/>
                <a:ea typeface="Avenir Next"/>
              </a:rPr>
              <a:t>e)</a:t>
            </a:r>
            <a:endParaRPr b="0" lang="en-US" sz="4400" spc="-1" strike="noStrike">
              <a:solidFill>
                <a:srgbClr val="000000"/>
              </a:solidFill>
              <a:latin typeface="Calibri Light"/>
            </a:endParaRPr>
          </a:p>
        </p:txBody>
      </p:sp>
      <p:sp>
        <p:nvSpPr>
          <p:cNvPr id="930" name="TextShape 2"/>
          <p:cNvSpPr txBox="1"/>
          <p:nvPr/>
        </p:nvSpPr>
        <p:spPr>
          <a:xfrm>
            <a:off x="457200" y="160020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For example, if </a:t>
            </a:r>
            <a:r>
              <a:rPr b="0" lang="en-US" sz="2800" spc="-1" strike="noStrike">
                <a:solidFill>
                  <a:srgbClr val="000000"/>
                </a:solidFill>
                <a:latin typeface="Consolas"/>
                <a:ea typeface="Calibri Light"/>
              </a:rPr>
              <a:t>text[] </a:t>
            </a:r>
            <a:r>
              <a:rPr b="0" lang="en-US" sz="2800" spc="-1" strike="noStrike">
                <a:solidFill>
                  <a:srgbClr val="000000"/>
                </a:solidFill>
                <a:latin typeface="Calibri Light"/>
                <a:ea typeface="Calibri Light"/>
              </a:rPr>
              <a:t>stores "Happy B-day":</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then after calling </a:t>
            </a:r>
            <a:r>
              <a:rPr b="0" lang="en-US" sz="2800" spc="-1" strike="noStrike">
                <a:solidFill>
                  <a:srgbClr val="000000"/>
                </a:solidFill>
                <a:latin typeface="Consolas"/>
                <a:ea typeface="Calibri Light"/>
              </a:rPr>
              <a:t>erase(text, 6, 2)</a:t>
            </a:r>
            <a:r>
              <a:rPr b="0" lang="en-US" sz="2800" spc="-1" strike="noStrike">
                <a:solidFill>
                  <a:srgbClr val="000000"/>
                </a:solidFill>
                <a:latin typeface="Calibri Light"/>
                <a:ea typeface="Calibri Light"/>
              </a:rPr>
              <a:t>, </a:t>
            </a:r>
            <a:r>
              <a:rPr b="0" lang="en-US" sz="2800" spc="-1" strike="noStrike">
                <a:solidFill>
                  <a:srgbClr val="000000"/>
                </a:solidFill>
                <a:latin typeface="Consolas"/>
                <a:ea typeface="Calibri Light"/>
              </a:rPr>
              <a:t>text[] </a:t>
            </a:r>
            <a:r>
              <a:rPr b="0" lang="en-US" sz="2800" spc="-1" strike="noStrike">
                <a:solidFill>
                  <a:srgbClr val="000000"/>
                </a:solidFill>
                <a:latin typeface="Calibri Light"/>
                <a:ea typeface="Calibri Light"/>
              </a:rPr>
              <a:t>should store "Happy day":</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931" name="TextShape 3"/>
          <p:cNvSpPr txBox="1"/>
          <p:nvPr/>
        </p:nvSpPr>
        <p:spPr>
          <a:xfrm>
            <a:off x="6553080" y="6356520"/>
            <a:ext cx="2133360" cy="364680"/>
          </a:xfrm>
          <a:prstGeom prst="rect">
            <a:avLst/>
          </a:prstGeom>
          <a:noFill/>
          <a:ln>
            <a:noFill/>
          </a:ln>
        </p:spPr>
        <p:txBody>
          <a:bodyPr anchor="ctr"/>
          <a:p>
            <a:pPr algn="r">
              <a:lnSpc>
                <a:spcPct val="100000"/>
              </a:lnSpc>
            </a:pPr>
            <a:fld id="{E6DE358B-7606-4AB5-B937-94FFF804AFC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aphicFrame>
        <p:nvGraphicFramePr>
          <p:cNvPr id="932" name="Table 4"/>
          <p:cNvGraphicFramePr/>
          <p:nvPr/>
        </p:nvGraphicFramePr>
        <p:xfrm>
          <a:off x="457200" y="2195280"/>
          <a:ext cx="7864560" cy="37044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56124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'B'</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933" name="Table 5"/>
          <p:cNvGraphicFramePr/>
          <p:nvPr/>
        </p:nvGraphicFramePr>
        <p:xfrm>
          <a:off x="457200" y="3677760"/>
          <a:ext cx="7864560" cy="370440"/>
        </p:xfrm>
        <a:graphic>
          <a:graphicData uri="http://schemas.openxmlformats.org/drawingml/2006/table">
            <a:tbl>
              <a:tblPr/>
              <a:tblGrid>
                <a:gridCol w="655200"/>
                <a:gridCol w="655200"/>
                <a:gridCol w="655200"/>
                <a:gridCol w="655200"/>
                <a:gridCol w="655200"/>
                <a:gridCol w="655200"/>
                <a:gridCol w="655200"/>
                <a:gridCol w="655200"/>
                <a:gridCol w="655200"/>
                <a:gridCol w="655200"/>
                <a:gridCol w="655200"/>
                <a:gridCol w="657360"/>
              </a:tblGrid>
              <a:tr h="370440">
                <a:tc>
                  <a:txBody>
                    <a:bodyPr/>
                    <a:p>
                      <a:pPr algn="ctr">
                        <a:lnSpc>
                          <a:spcPct val="100000"/>
                        </a:lnSpc>
                      </a:pPr>
                      <a:r>
                        <a:rPr b="0" lang="en-GB" sz="1600" spc="-1" strike="noStrike">
                          <a:solidFill>
                            <a:srgbClr val="000000"/>
                          </a:solidFill>
                          <a:latin typeface="Consolas"/>
                        </a:rPr>
                        <a:t>'H'</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'p'</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'd'</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'a'</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'y'</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pPr>
                      <a:r>
                        <a:rPr b="0" lang="en-GB" sz="1600" spc="-1" strike="noStrike">
                          <a:solidFill>
                            <a:srgbClr val="000000"/>
                          </a:solidFill>
                          <a:latin typeface="Consolas"/>
                        </a:rPr>
                        <a:t>'\0</a:t>
                      </a:r>
                      <a:endParaRPr b="0" lang="en-GB"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1105" dur="indefinite" restart="never" nodeType="tmRoot">
          <p:childTnLst>
            <p:seq>
              <p:cTn id="1106"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Challeng</a:t>
            </a:r>
            <a:r>
              <a:rPr b="0" lang="en-US" sz="4400" spc="-1" strike="noStrike">
                <a:solidFill>
                  <a:srgbClr val="000000"/>
                </a:solidFill>
                <a:latin typeface="Avenir Next"/>
                <a:ea typeface="Avenir Next"/>
              </a:rPr>
              <a:t>e 3 </a:t>
            </a:r>
            <a:r>
              <a:rPr b="0" lang="en-US" sz="4400" spc="-1" strike="noStrike">
                <a:solidFill>
                  <a:srgbClr val="000000"/>
                </a:solidFill>
                <a:latin typeface="Avenir Next"/>
                <a:ea typeface="Avenir Next"/>
              </a:rPr>
              <a:t>(Continu</a:t>
            </a:r>
            <a:r>
              <a:rPr b="0" lang="en-US" sz="4400" spc="-1" strike="noStrike">
                <a:solidFill>
                  <a:srgbClr val="000000"/>
                </a:solidFill>
                <a:latin typeface="Avenir Next"/>
                <a:ea typeface="Avenir Next"/>
              </a:rPr>
              <a:t>e)</a:t>
            </a:r>
            <a:endParaRPr b="0" lang="en-US" sz="4400" spc="-1" strike="noStrike">
              <a:solidFill>
                <a:srgbClr val="000000"/>
              </a:solidFill>
              <a:latin typeface="Calibri Light"/>
            </a:endParaRPr>
          </a:p>
        </p:txBody>
      </p:sp>
      <p:sp>
        <p:nvSpPr>
          <p:cNvPr id="935" name="TextShape 2"/>
          <p:cNvSpPr txBox="1"/>
          <p:nvPr/>
        </p:nvSpPr>
        <p:spPr>
          <a:xfrm>
            <a:off x="457200" y="1600200"/>
            <a:ext cx="8229240" cy="4525560"/>
          </a:xfrm>
          <a:prstGeom prst="rect">
            <a:avLst/>
          </a:prstGeom>
          <a:noFill/>
          <a:ln>
            <a:noFill/>
          </a:ln>
        </p:spPr>
        <p:txBody>
          <a:bodyPr>
            <a:normAutofit/>
          </a:bodyPr>
          <a:p>
            <a:pPr>
              <a:lnSpc>
                <a:spcPct val="100000"/>
              </a:lnSpc>
              <a:spcBef>
                <a:spcPts val="561"/>
              </a:spcBef>
            </a:pPr>
            <a:r>
              <a:rPr b="0" lang="en-US" sz="2800" spc="-1" strike="noStrike">
                <a:solidFill>
                  <a:srgbClr val="000000"/>
                </a:solidFill>
                <a:latin typeface="Calibri Light"/>
                <a:ea typeface="Calibri Light"/>
              </a:rPr>
              <a:t>To erase a character from a array, you may use a for loop to shift some portion of the string leftwards, and reduce the length of the character array by one.</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r>
              <a:rPr b="0" lang="en-US" sz="2800" spc="-1" strike="noStrike">
                <a:solidFill>
                  <a:srgbClr val="000000"/>
                </a:solidFill>
                <a:latin typeface="Calibri Light"/>
                <a:ea typeface="Calibri Light"/>
              </a:rPr>
              <a:t>Implement the erase function and also write a program with the main body to test the function.</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p:txBody>
      </p:sp>
      <p:sp>
        <p:nvSpPr>
          <p:cNvPr id="936" name="TextShape 3"/>
          <p:cNvSpPr txBox="1"/>
          <p:nvPr/>
        </p:nvSpPr>
        <p:spPr>
          <a:xfrm>
            <a:off x="6553080" y="6356520"/>
            <a:ext cx="2133360" cy="364680"/>
          </a:xfrm>
          <a:prstGeom prst="rect">
            <a:avLst/>
          </a:prstGeom>
          <a:noFill/>
          <a:ln>
            <a:noFill/>
          </a:ln>
        </p:spPr>
        <p:txBody>
          <a:bodyPr anchor="ctr"/>
          <a:p>
            <a:pPr algn="r">
              <a:lnSpc>
                <a:spcPct val="100000"/>
              </a:lnSpc>
            </a:pPr>
            <a:fld id="{A58E8FF1-F0D9-455B-948E-E3D27B465D8A}"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pic>
        <p:nvPicPr>
          <p:cNvPr id="937" name="Picture 7" descr=""/>
          <p:cNvPicPr/>
          <p:nvPr/>
        </p:nvPicPr>
        <p:blipFill>
          <a:blip r:embed="rId1"/>
          <a:stretch/>
        </p:blipFill>
        <p:spPr>
          <a:xfrm>
            <a:off x="552240" y="3005280"/>
            <a:ext cx="4736880" cy="1990800"/>
          </a:xfrm>
          <a:prstGeom prst="rect">
            <a:avLst/>
          </a:prstGeom>
          <a:ln>
            <a:noFill/>
          </a:ln>
        </p:spPr>
      </p:pic>
    </p:spTree>
  </p:cSld>
  <p:timing>
    <p:tnLst>
      <p:par>
        <p:cTn id="1107" dur="indefinite" restart="never" nodeType="tmRoot">
          <p:childTnLst>
            <p:seq>
              <p:cTn id="1108"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TextShape 1"/>
          <p:cNvSpPr txBox="1"/>
          <p:nvPr/>
        </p:nvSpPr>
        <p:spPr>
          <a:xfrm>
            <a:off x="722160" y="4406760"/>
            <a:ext cx="7772040" cy="1361880"/>
          </a:xfrm>
          <a:prstGeom prst="rect">
            <a:avLst/>
          </a:prstGeom>
          <a:noFill/>
          <a:ln>
            <a:noFill/>
          </a:ln>
        </p:spPr>
        <p:txBody>
          <a:bodyPr/>
          <a:p>
            <a:pPr>
              <a:lnSpc>
                <a:spcPct val="100000"/>
              </a:lnSpc>
            </a:pPr>
            <a:r>
              <a:rPr b="1" lang="en-US" sz="4000" spc="-1" strike="noStrike" cap="all">
                <a:solidFill>
                  <a:srgbClr val="000000"/>
                </a:solidFill>
                <a:latin typeface="Avenir Next"/>
                <a:ea typeface="Avenir Next"/>
              </a:rPr>
              <a:t>C++ </a:t>
            </a:r>
            <a:r>
              <a:rPr b="1" lang="en-US" sz="4000" spc="-1" strike="noStrike" cap="all">
                <a:solidFill>
                  <a:srgbClr val="000000"/>
                </a:solidFill>
                <a:latin typeface="Avenir Next"/>
                <a:ea typeface="Avenir Next"/>
              </a:rPr>
              <a:t>Strings</a:t>
            </a:r>
            <a:endParaRPr b="0" lang="en-US" sz="4000" spc="-1" strike="noStrike">
              <a:solidFill>
                <a:srgbClr val="000000"/>
              </a:solidFill>
              <a:latin typeface="Calibri Light"/>
            </a:endParaRPr>
          </a:p>
        </p:txBody>
      </p:sp>
      <p:sp>
        <p:nvSpPr>
          <p:cNvPr id="939" name="TextShape 2"/>
          <p:cNvSpPr txBox="1"/>
          <p:nvPr/>
        </p:nvSpPr>
        <p:spPr>
          <a:xfrm>
            <a:off x="722160" y="2906640"/>
            <a:ext cx="7772040" cy="1499760"/>
          </a:xfrm>
          <a:prstGeom prst="rect">
            <a:avLst/>
          </a:prstGeom>
          <a:noFill/>
          <a:ln>
            <a:noFill/>
          </a:ln>
        </p:spPr>
        <p:txBody>
          <a:bodyPr anchor="b"/>
          <a:p>
            <a:pPr>
              <a:lnSpc>
                <a:spcPct val="100000"/>
              </a:lnSpc>
              <a:spcBef>
                <a:spcPts val="400"/>
              </a:spcBef>
            </a:pPr>
            <a:r>
              <a:rPr b="0" lang="en-US" sz="2000" spc="-1" strike="noStrike">
                <a:solidFill>
                  <a:srgbClr val="8b8b8b"/>
                </a:solidFill>
                <a:latin typeface="Calibri Light"/>
                <a:ea typeface="Calibri Light"/>
              </a:rPr>
              <a:t>Part III</a:t>
            </a:r>
            <a:endParaRPr b="0" lang="en-US" sz="2000" spc="-1" strike="noStrike">
              <a:solidFill>
                <a:srgbClr val="000000"/>
              </a:solidFill>
              <a:latin typeface="Calibri Light"/>
            </a:endParaRPr>
          </a:p>
        </p:txBody>
      </p:sp>
      <p:sp>
        <p:nvSpPr>
          <p:cNvPr id="940" name="TextShape 3"/>
          <p:cNvSpPr txBox="1"/>
          <p:nvPr/>
        </p:nvSpPr>
        <p:spPr>
          <a:xfrm>
            <a:off x="6553080" y="6356520"/>
            <a:ext cx="2133360" cy="364680"/>
          </a:xfrm>
          <a:prstGeom prst="rect">
            <a:avLst/>
          </a:prstGeom>
          <a:noFill/>
          <a:ln>
            <a:noFill/>
          </a:ln>
        </p:spPr>
        <p:txBody>
          <a:bodyPr anchor="ctr"/>
          <a:p>
            <a:pPr algn="r">
              <a:lnSpc>
                <a:spcPct val="100000"/>
              </a:lnSpc>
            </a:pPr>
            <a:fld id="{28C7BDC3-2E89-4C27-BB40-0270B985459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09" dur="indefinite" restart="never" nodeType="tmRoot">
          <p:childTnLst>
            <p:seq>
              <p:cTn id="1110"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What are </a:t>
            </a:r>
            <a:r>
              <a:rPr b="0" lang="en-US" sz="4400" spc="-1" strike="noStrike">
                <a:solidFill>
                  <a:srgbClr val="000000"/>
                </a:solidFill>
                <a:latin typeface="Avenir Next"/>
                <a:ea typeface="Avenir Next"/>
              </a:rPr>
              <a:t>we going </a:t>
            </a:r>
            <a:r>
              <a:rPr b="0" lang="en-US" sz="4400" spc="-1" strike="noStrike">
                <a:solidFill>
                  <a:srgbClr val="000000"/>
                </a:solidFill>
                <a:latin typeface="Avenir Next"/>
                <a:ea typeface="Avenir Next"/>
              </a:rPr>
              <a:t>to learn?</a:t>
            </a:r>
            <a:endParaRPr b="0" lang="en-US" sz="4400" spc="-1" strike="noStrike">
              <a:solidFill>
                <a:srgbClr val="000000"/>
              </a:solidFill>
              <a:latin typeface="Calibri Light"/>
            </a:endParaRPr>
          </a:p>
        </p:txBody>
      </p:sp>
      <p:sp>
        <p:nvSpPr>
          <p:cNvPr id="942" name="TextShape 2"/>
          <p:cNvSpPr txBox="1"/>
          <p:nvPr/>
        </p:nvSpPr>
        <p:spPr>
          <a:xfrm>
            <a:off x="457200" y="1600200"/>
            <a:ext cx="8229240" cy="4525560"/>
          </a:xfrm>
          <a:prstGeom prst="rect">
            <a:avLst/>
          </a:prstGeom>
          <a:noFill/>
          <a:ln>
            <a:noFill/>
          </a:ln>
        </p:spPr>
        <p:txBody>
          <a:bodyPr>
            <a:normAutofit/>
          </a:bodyPr>
          <a:p>
            <a:pPr marL="343080" indent="-342720">
              <a:lnSpc>
                <a:spcPct val="120000"/>
              </a:lnSpc>
              <a:spcBef>
                <a:spcPts val="561"/>
              </a:spcBef>
              <a:buClr>
                <a:srgbClr val="000000"/>
              </a:buClr>
              <a:buFont typeface="Arial"/>
              <a:buChar char="•"/>
            </a:pPr>
            <a:r>
              <a:rPr b="0" lang="en-US" sz="2800" spc="-1" strike="noStrike">
                <a:solidFill>
                  <a:srgbClr val="000000"/>
                </a:solidFill>
                <a:latin typeface="Calibri Light"/>
                <a:ea typeface="Calibri Light"/>
              </a:rPr>
              <a:t>The </a:t>
            </a:r>
            <a:r>
              <a:rPr b="0" lang="en-US" sz="2800" spc="-1" strike="noStrike">
                <a:solidFill>
                  <a:srgbClr val="000000"/>
                </a:solidFill>
                <a:latin typeface="Consolas"/>
                <a:ea typeface="Consolas"/>
              </a:rPr>
              <a:t>string</a:t>
            </a:r>
            <a:r>
              <a:rPr b="0" lang="en-US" sz="2800" spc="-1" strike="noStrike">
                <a:solidFill>
                  <a:srgbClr val="000000"/>
                </a:solidFill>
                <a:latin typeface="Calibri Light"/>
                <a:ea typeface="Calibri Light"/>
              </a:rPr>
              <a:t> class</a:t>
            </a:r>
            <a:endParaRPr b="0" lang="en-US" sz="2800" spc="-1" strike="noStrike">
              <a:solidFill>
                <a:srgbClr val="000000"/>
              </a:solidFill>
              <a:latin typeface="Calibri Light"/>
            </a:endParaRPr>
          </a:p>
          <a:p>
            <a:pPr marL="343080" indent="-342720">
              <a:lnSpc>
                <a:spcPct val="120000"/>
              </a:lnSpc>
              <a:spcBef>
                <a:spcPts val="561"/>
              </a:spcBef>
              <a:buClr>
                <a:srgbClr val="000000"/>
              </a:buClr>
              <a:buFont typeface="Arial"/>
              <a:buChar char="•"/>
            </a:pPr>
            <a:r>
              <a:rPr b="0" lang="en-US" sz="2800" spc="-1" strike="noStrike">
                <a:solidFill>
                  <a:srgbClr val="000000"/>
                </a:solidFill>
                <a:latin typeface="Calibri Light"/>
                <a:ea typeface="Calibri Light"/>
              </a:rPr>
              <a:t>String concatenation</a:t>
            </a:r>
            <a:endParaRPr b="0" lang="en-US" sz="2800" spc="-1" strike="noStrike">
              <a:solidFill>
                <a:srgbClr val="000000"/>
              </a:solidFill>
              <a:latin typeface="Calibri Light"/>
            </a:endParaRPr>
          </a:p>
          <a:p>
            <a:pPr marL="343080" indent="-342720">
              <a:lnSpc>
                <a:spcPct val="120000"/>
              </a:lnSpc>
              <a:spcBef>
                <a:spcPts val="561"/>
              </a:spcBef>
              <a:buClr>
                <a:srgbClr val="000000"/>
              </a:buClr>
              <a:buFont typeface="Arial"/>
              <a:buChar char="•"/>
            </a:pPr>
            <a:r>
              <a:rPr b="0" lang="en-US" sz="2800" spc="-1" strike="noStrike">
                <a:solidFill>
                  <a:srgbClr val="000000"/>
                </a:solidFill>
                <a:latin typeface="Calibri Light"/>
                <a:ea typeface="Calibri Light"/>
              </a:rPr>
              <a:t>String comparison</a:t>
            </a:r>
            <a:endParaRPr b="0" lang="en-US" sz="2800" spc="-1" strike="noStrike">
              <a:solidFill>
                <a:srgbClr val="000000"/>
              </a:solidFill>
              <a:latin typeface="Calibri Light"/>
            </a:endParaRPr>
          </a:p>
          <a:p>
            <a:pPr marL="343080" indent="-342720">
              <a:lnSpc>
                <a:spcPct val="120000"/>
              </a:lnSpc>
              <a:spcBef>
                <a:spcPts val="561"/>
              </a:spcBef>
              <a:buClr>
                <a:srgbClr val="000000"/>
              </a:buClr>
              <a:buFont typeface="Arial"/>
              <a:buChar char="•"/>
            </a:pPr>
            <a:r>
              <a:rPr b="0" lang="en-US" sz="2800" spc="-1" strike="noStrike">
                <a:solidFill>
                  <a:srgbClr val="000000"/>
                </a:solidFill>
                <a:latin typeface="Calibri Light"/>
                <a:ea typeface="Calibri Light"/>
              </a:rPr>
              <a:t>String I/O</a:t>
            </a:r>
            <a:endParaRPr b="0" lang="en-US" sz="2800" spc="-1" strike="noStrike">
              <a:solidFill>
                <a:srgbClr val="000000"/>
              </a:solidFill>
              <a:latin typeface="Calibri Light"/>
            </a:endParaRPr>
          </a:p>
          <a:p>
            <a:pPr marL="343080" indent="-342720">
              <a:lnSpc>
                <a:spcPct val="120000"/>
              </a:lnSpc>
              <a:spcBef>
                <a:spcPts val="561"/>
              </a:spcBef>
              <a:buClr>
                <a:srgbClr val="000000"/>
              </a:buClr>
              <a:buFont typeface="Arial"/>
              <a:buChar char="•"/>
            </a:pPr>
            <a:r>
              <a:rPr b="0" lang="en-US" sz="2800" spc="-1" strike="noStrike">
                <a:solidFill>
                  <a:srgbClr val="000000"/>
                </a:solidFill>
                <a:latin typeface="Calibri Light"/>
                <a:ea typeface="Calibri Light"/>
              </a:rPr>
              <a:t>Member functions of the string class for string manipulation, e.g.,</a:t>
            </a:r>
            <a:endParaRPr b="0" lang="en-US" sz="28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onsolas"/>
                <a:ea typeface="Consolas"/>
              </a:rPr>
              <a:t>string::length()</a:t>
            </a:r>
            <a:endParaRPr b="0" lang="en-US" sz="24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onsolas"/>
                <a:ea typeface="Consolas"/>
              </a:rPr>
              <a:t>string::empty(</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onsolas"/>
                <a:ea typeface="Consolas"/>
              </a:rPr>
              <a:t>string::substr()</a:t>
            </a:r>
            <a:endParaRPr b="0" lang="en-US" sz="24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onsolas"/>
                <a:ea typeface="Consolas"/>
              </a:rPr>
              <a:t>string::find()</a:t>
            </a:r>
            <a:endParaRPr b="0" lang="en-US" sz="24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onsolas"/>
                <a:ea typeface="Consolas"/>
              </a:rPr>
              <a:t>string::rfind()</a:t>
            </a:r>
            <a:endParaRPr b="0" lang="en-US" sz="2400" spc="-1" strike="noStrike">
              <a:solidFill>
                <a:srgbClr val="000000"/>
              </a:solidFill>
              <a:latin typeface="Calibri Light"/>
            </a:endParaRPr>
          </a:p>
          <a:p>
            <a:pPr lvl="1" marL="743040" indent="-285480">
              <a:lnSpc>
                <a:spcPct val="120000"/>
              </a:lnSpc>
              <a:spcBef>
                <a:spcPts val="479"/>
              </a:spcBef>
              <a:buClr>
                <a:srgbClr val="000000"/>
              </a:buClr>
              <a:buFont typeface="Arial"/>
              <a:buChar char="–"/>
            </a:pP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20000"/>
              </a:lnSpc>
              <a:spcBef>
                <a:spcPts val="561"/>
              </a:spcBef>
            </a:pPr>
            <a:endParaRPr b="0" lang="en-US" sz="2400" spc="-1" strike="noStrike">
              <a:solidFill>
                <a:srgbClr val="000000"/>
              </a:solidFill>
              <a:latin typeface="Calibri Light"/>
            </a:endParaRPr>
          </a:p>
          <a:p>
            <a:pPr>
              <a:lnSpc>
                <a:spcPct val="120000"/>
              </a:lnSpc>
              <a:spcBef>
                <a:spcPts val="561"/>
              </a:spcBef>
            </a:pPr>
            <a:endParaRPr b="0" lang="en-US" sz="2400" spc="-1" strike="noStrike">
              <a:solidFill>
                <a:srgbClr val="000000"/>
              </a:solidFill>
              <a:latin typeface="Calibri Light"/>
            </a:endParaRPr>
          </a:p>
        </p:txBody>
      </p:sp>
      <p:sp>
        <p:nvSpPr>
          <p:cNvPr id="943" name="TextShape 3"/>
          <p:cNvSpPr txBox="1"/>
          <p:nvPr/>
        </p:nvSpPr>
        <p:spPr>
          <a:xfrm>
            <a:off x="6553080" y="6356520"/>
            <a:ext cx="2133360" cy="364680"/>
          </a:xfrm>
          <a:prstGeom prst="rect">
            <a:avLst/>
          </a:prstGeom>
          <a:noFill/>
          <a:ln>
            <a:noFill/>
          </a:ln>
        </p:spPr>
        <p:txBody>
          <a:bodyPr anchor="ctr"/>
          <a:p>
            <a:pPr algn="r">
              <a:lnSpc>
                <a:spcPct val="100000"/>
              </a:lnSpc>
            </a:pPr>
            <a:fld id="{AD7D6AA7-39AB-4D05-8273-88D82995FA75}"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1" dur="indefinite" restart="never" nodeType="tmRoot">
          <p:childTnLst>
            <p:seq>
              <p:cTn id="1112"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Recomm</a:t>
            </a:r>
            <a:r>
              <a:rPr b="0" lang="en-US" sz="4400" spc="-1" strike="noStrike">
                <a:solidFill>
                  <a:srgbClr val="000000"/>
                </a:solidFill>
                <a:latin typeface="Avenir Next"/>
                <a:ea typeface="Avenir Next"/>
              </a:rPr>
              <a:t>ended </a:t>
            </a:r>
            <a:r>
              <a:rPr b="0" lang="en-US" sz="4400" spc="-1" strike="noStrike">
                <a:solidFill>
                  <a:srgbClr val="000000"/>
                </a:solidFill>
                <a:latin typeface="Avenir Next"/>
                <a:ea typeface="Avenir Next"/>
              </a:rPr>
              <a:t>Readings</a:t>
            </a:r>
            <a:endParaRPr b="0" lang="en-US" sz="4400" spc="-1" strike="noStrike">
              <a:solidFill>
                <a:srgbClr val="000000"/>
              </a:solidFill>
              <a:latin typeface="Calibri Light"/>
            </a:endParaRPr>
          </a:p>
        </p:txBody>
      </p:sp>
      <p:sp>
        <p:nvSpPr>
          <p:cNvPr id="945" name="TextShape 2"/>
          <p:cNvSpPr txBox="1"/>
          <p:nvPr/>
        </p:nvSpPr>
        <p:spPr>
          <a:xfrm>
            <a:off x="457200" y="1600200"/>
            <a:ext cx="8229240" cy="4525560"/>
          </a:xfrm>
          <a:prstGeom prst="rect">
            <a:avLst/>
          </a:prstGeom>
          <a:noFill/>
          <a:ln>
            <a:noFill/>
          </a:ln>
        </p:spPr>
        <p:txBody>
          <a:bodyPr>
            <a:normAutofit/>
          </a:bodyPr>
          <a:p>
            <a:pPr>
              <a:lnSpc>
                <a:spcPct val="80000"/>
              </a:lnSpc>
              <a:spcBef>
                <a:spcPts val="1199"/>
              </a:spcBef>
            </a:pPr>
            <a:r>
              <a:rPr b="0" lang="en-US" sz="2800" spc="-1" strike="noStrike">
                <a:solidFill>
                  <a:srgbClr val="000000"/>
                </a:solidFill>
                <a:latin typeface="Calibri Light"/>
                <a:ea typeface="Calibri Light"/>
              </a:rPr>
              <a:t>You may want to check out the following supplementary readings:</a:t>
            </a:r>
            <a:endParaRPr b="0" lang="en-US" sz="2800" spc="-1" strike="noStrike">
              <a:solidFill>
                <a:srgbClr val="000000"/>
              </a:solidFill>
              <a:latin typeface="Calibri Light"/>
            </a:endParaRPr>
          </a:p>
          <a:p>
            <a:pPr>
              <a:lnSpc>
                <a:spcPct val="80000"/>
              </a:lnSpc>
              <a:spcBef>
                <a:spcPts val="1199"/>
              </a:spcBef>
            </a:pPr>
            <a:endParaRPr b="0" lang="en-US" sz="2800" spc="-1" strike="noStrike">
              <a:solidFill>
                <a:srgbClr val="000000"/>
              </a:solidFill>
              <a:latin typeface="Calibri Light"/>
            </a:endParaRPr>
          </a:p>
          <a:p>
            <a:pPr marL="343080" indent="-342720">
              <a:lnSpc>
                <a:spcPct val="80000"/>
              </a:lnSpc>
              <a:spcBef>
                <a:spcPts val="1199"/>
              </a:spcBef>
              <a:buClr>
                <a:srgbClr val="000000"/>
              </a:buClr>
              <a:buFont typeface="Arial"/>
              <a:buChar char="•"/>
            </a:pPr>
            <a:r>
              <a:rPr b="0" lang="en-US" sz="2800" spc="-1" strike="noStrike">
                <a:solidFill>
                  <a:srgbClr val="000000"/>
                </a:solidFill>
                <a:latin typeface="Calibri Light"/>
                <a:ea typeface="Calibri Light"/>
              </a:rPr>
              <a:t>Book Chapters </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1"/>
              </a:rPr>
              <a:t>Problem Solving with C++</a:t>
            </a:r>
            <a:endParaRPr b="0" lang="en-US" sz="2400" spc="-1" strike="noStrike">
              <a:solidFill>
                <a:srgbClr val="000000"/>
              </a:solidFill>
              <a:latin typeface="Calibri Light"/>
            </a:endParaRPr>
          </a:p>
          <a:p>
            <a:pPr lvl="2" marL="1028880" indent="-228240">
              <a:lnSpc>
                <a:spcPct val="80000"/>
              </a:lnSpc>
              <a:spcBef>
                <a:spcPts val="1199"/>
              </a:spcBef>
              <a:buClr>
                <a:srgbClr val="000000"/>
              </a:buClr>
              <a:buFont typeface="Arial"/>
              <a:buChar char="•"/>
            </a:pPr>
            <a:r>
              <a:rPr b="0" lang="en-US" sz="2000" spc="-1" strike="noStrike">
                <a:solidFill>
                  <a:srgbClr val="000000"/>
                </a:solidFill>
                <a:latin typeface="Calibri Light"/>
                <a:ea typeface="Calibri Light"/>
              </a:rPr>
              <a:t>Ch. 8.1-8.2</a:t>
            </a:r>
            <a:endParaRPr b="0" lang="en-US" sz="2000" spc="-1" strike="noStrike">
              <a:solidFill>
                <a:srgbClr val="000000"/>
              </a:solidFill>
              <a:latin typeface="Calibri Light"/>
            </a:endParaRPr>
          </a:p>
          <a:p>
            <a:pPr marL="343080" indent="-342720">
              <a:lnSpc>
                <a:spcPct val="100000"/>
              </a:lnSpc>
              <a:spcBef>
                <a:spcPts val="1199"/>
              </a:spcBef>
              <a:buClr>
                <a:srgbClr val="000000"/>
              </a:buClr>
              <a:buFont typeface="Arial"/>
              <a:buChar char="•"/>
            </a:pPr>
            <a:r>
              <a:rPr b="0" lang="en-US" sz="2800" spc="-1" strike="noStrike">
                <a:solidFill>
                  <a:srgbClr val="000000"/>
                </a:solidFill>
                <a:latin typeface="Calibri Light"/>
                <a:ea typeface="Calibri Light"/>
              </a:rPr>
              <a:t>From C++ tutorials</a:t>
            </a:r>
            <a:endParaRPr b="0" lang="en-US" sz="2800" spc="-1" strike="noStrike">
              <a:solidFill>
                <a:srgbClr val="000000"/>
              </a:solidFill>
              <a:latin typeface="Calibri Light"/>
            </a:endParaRPr>
          </a:p>
          <a:p>
            <a:pPr lvl="1" marL="628560" indent="-228240">
              <a:lnSpc>
                <a:spcPct val="80000"/>
              </a:lnSpc>
              <a:spcBef>
                <a:spcPts val="1199"/>
              </a:spcBef>
              <a:buClr>
                <a:srgbClr val="000000"/>
              </a:buClr>
              <a:buFont typeface="Arial"/>
              <a:buChar char="–"/>
            </a:pPr>
            <a:r>
              <a:rPr b="0" lang="en-US" sz="2400" spc="-1" strike="noStrike" u="sng">
                <a:solidFill>
                  <a:srgbClr val="0000ff"/>
                </a:solidFill>
                <a:uFillTx/>
                <a:latin typeface="Calibri Light"/>
                <a:ea typeface="Calibri Light"/>
                <a:hlinkClick r:id="rId2"/>
              </a:rPr>
              <a:t>Strings</a:t>
            </a:r>
            <a:endParaRPr b="0" lang="en-US" sz="2400" spc="-1" strike="noStrike">
              <a:solidFill>
                <a:srgbClr val="000000"/>
              </a:solidFill>
              <a:latin typeface="Calibri Light"/>
            </a:endParaRPr>
          </a:p>
        </p:txBody>
      </p:sp>
      <p:sp>
        <p:nvSpPr>
          <p:cNvPr id="946" name="TextShape 3"/>
          <p:cNvSpPr txBox="1"/>
          <p:nvPr/>
        </p:nvSpPr>
        <p:spPr>
          <a:xfrm>
            <a:off x="6553080" y="6356520"/>
            <a:ext cx="2133360" cy="364680"/>
          </a:xfrm>
          <a:prstGeom prst="rect">
            <a:avLst/>
          </a:prstGeom>
          <a:noFill/>
          <a:ln>
            <a:noFill/>
          </a:ln>
        </p:spPr>
        <p:txBody>
          <a:bodyPr anchor="ctr"/>
          <a:p>
            <a:pPr algn="r">
              <a:lnSpc>
                <a:spcPct val="100000"/>
              </a:lnSpc>
            </a:pPr>
            <a:fld id="{4AC789D2-CC84-4668-9784-A97B50B6BAD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3" dur="indefinite" restart="never" nodeType="tmRoot">
          <p:childTnLst>
            <p:seq>
              <p:cTn id="111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a:noFill/>
          <a:ln>
            <a:noFill/>
          </a:ln>
        </p:spPr>
        <p:txBody>
          <a:bodyPr anchor="ctr">
            <a:normAutofit/>
          </a:bodyPr>
          <a:p>
            <a:pPr>
              <a:lnSpc>
                <a:spcPct val="100000"/>
              </a:lnSpc>
            </a:pPr>
            <a:r>
              <a:rPr b="0" lang="en-US" sz="4400" spc="-1" strike="noStrike">
                <a:solidFill>
                  <a:srgbClr val="000000"/>
                </a:solidFill>
                <a:latin typeface="Avenir Next"/>
                <a:ea typeface="Avenir Next"/>
              </a:rPr>
              <a:t>Handling Data </a:t>
            </a:r>
            <a:r>
              <a:rPr b="0" lang="en-US" sz="4400" spc="-1" strike="noStrike">
                <a:solidFill>
                  <a:srgbClr val="000000"/>
                </a:solidFill>
                <a:latin typeface="Avenir Next"/>
                <a:ea typeface="Avenir Next"/>
              </a:rPr>
              <a:t>of the Same </a:t>
            </a:r>
            <a:r>
              <a:rPr b="0" lang="en-US" sz="4400" spc="-1" strike="noStrike">
                <a:solidFill>
                  <a:srgbClr val="000000"/>
                </a:solidFill>
                <a:latin typeface="Avenir Next"/>
                <a:ea typeface="Avenir Next"/>
              </a:rPr>
              <a:t>Type</a:t>
            </a:r>
            <a:endParaRPr b="0" lang="en-US" sz="4400" spc="-1" strike="noStrike">
              <a:solidFill>
                <a:srgbClr val="000000"/>
              </a:solidFill>
              <a:latin typeface="Calibri Light"/>
            </a:endParaRPr>
          </a:p>
        </p:txBody>
      </p:sp>
      <p:sp>
        <p:nvSpPr>
          <p:cNvPr id="197" name="TextShape 2"/>
          <p:cNvSpPr txBox="1"/>
          <p:nvPr/>
        </p:nvSpPr>
        <p:spPr>
          <a:xfrm>
            <a:off x="457200" y="1600200"/>
            <a:ext cx="8229240" cy="452556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Very often, a program needs to handle a </a:t>
            </a:r>
            <a:r>
              <a:rPr b="1" lang="en-US" sz="2800" spc="-1" strike="noStrike">
                <a:solidFill>
                  <a:srgbClr val="e46c0a"/>
                </a:solidFill>
                <a:latin typeface="Calibri Light"/>
                <a:ea typeface="Calibri Light"/>
              </a:rPr>
              <a:t>collection</a:t>
            </a:r>
            <a:r>
              <a:rPr b="0" lang="en-US" sz="2800" spc="-1" strike="noStrike">
                <a:solidFill>
                  <a:srgbClr val="000000"/>
                </a:solidFill>
                <a:latin typeface="Calibri Light"/>
                <a:ea typeface="Calibri Light"/>
              </a:rPr>
              <a:t> of data of the </a:t>
            </a:r>
            <a:r>
              <a:rPr b="0" lang="en-US" sz="2800" spc="-1" strike="noStrike">
                <a:solidFill>
                  <a:srgbClr val="e46c0a"/>
                </a:solidFill>
                <a:latin typeface="Calibri Light"/>
                <a:ea typeface="Calibri Light"/>
              </a:rPr>
              <a:t>same type </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Consider the following problem:</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Write a program to input the scores of 80 students in a class and compute their average score and output those scores that are lower than the average.</a:t>
            </a:r>
            <a:endParaRPr b="0" lang="en-US" sz="2400" spc="-1" strike="noStrike">
              <a:solidFill>
                <a:srgbClr val="000000"/>
              </a:solidFill>
              <a:latin typeface="Calibri Light"/>
            </a:endParaRPr>
          </a:p>
          <a:p>
            <a:pPr>
              <a:lnSpc>
                <a:spcPct val="100000"/>
              </a:lnSpc>
              <a:spcBef>
                <a:spcPts val="561"/>
              </a:spcBef>
            </a:pPr>
            <a:endParaRPr b="0" lang="en-US" sz="2400" spc="-1" strike="noStrike">
              <a:solidFill>
                <a:srgbClr val="000000"/>
              </a:solidFill>
              <a:latin typeface="Calibri Light"/>
            </a:endParaRPr>
          </a:p>
        </p:txBody>
      </p:sp>
      <p:sp>
        <p:nvSpPr>
          <p:cNvPr id="198" name="CustomShape 3"/>
          <p:cNvSpPr/>
          <p:nvPr/>
        </p:nvSpPr>
        <p:spPr>
          <a:xfrm>
            <a:off x="374760" y="4208760"/>
            <a:ext cx="6784200" cy="21474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int </a:t>
            </a:r>
            <a:r>
              <a:rPr b="1" lang="en-GB" sz="1400" spc="-1" strike="noStrike">
                <a:solidFill>
                  <a:srgbClr val="0000ff"/>
                </a:solidFill>
                <a:latin typeface="Consolas"/>
                <a:ea typeface="Consolas"/>
              </a:rPr>
              <a:t>score_01, score_02, score_03, score_04, </a:t>
            </a:r>
            <a:r>
              <a:rPr b="1" lang="en-GB" sz="1400" spc="-1" strike="noStrike">
                <a:solidFill>
                  <a:srgbClr val="e46c0a"/>
                </a:solidFill>
                <a:latin typeface="Consolas"/>
                <a:ea typeface="Consolas"/>
              </a:rPr>
              <a:t>…</a:t>
            </a:r>
            <a:r>
              <a:rPr b="1" lang="en-GB" sz="1400" spc="-1" strike="noStrike">
                <a:solidFill>
                  <a:srgbClr val="0000ff"/>
                </a:solidFill>
                <a:latin typeface="Consolas"/>
                <a:ea typeface="Consolas"/>
              </a:rPr>
              <a:t>, score_80</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cin &gt;&gt; score_01 &gt;&gt; score_02 &gt;&gt;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&gt;&gt; score_80;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double average = (score_01 + score_02 + </a:t>
            </a:r>
            <a:r>
              <a:rPr b="1" lang="en-GB" sz="1400" spc="-1" strike="noStrike">
                <a:solidFill>
                  <a:srgbClr val="e46c0a"/>
                </a:solidFill>
                <a:latin typeface="Consolas"/>
                <a:ea typeface="Consolas"/>
              </a:rPr>
              <a:t>…</a:t>
            </a:r>
            <a:r>
              <a:rPr b="0" lang="en-GB" sz="1400" spc="-1" strike="noStrike">
                <a:solidFill>
                  <a:srgbClr val="000000"/>
                </a:solidFill>
                <a:latin typeface="Consolas"/>
                <a:ea typeface="Consolas"/>
              </a:rPr>
              <a:t> + score_80) / 80.0;</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(score_01 &lt; average) cout &lt;&lt; score_01 &lt;&lt; endl;</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(score_02 &lt; average) cout &lt;&lt; score_02 &lt;&lt; endl;</a:t>
            </a:r>
            <a:r>
              <a:rPr b="0" lang="en-GB" sz="1400" spc="-1" strike="noStrike">
                <a:solidFill>
                  <a:srgbClr val="000000"/>
                </a:solidFill>
                <a:latin typeface="Consolas"/>
                <a:ea typeface="Consolas"/>
              </a:rPr>
              <a:t>	</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a:t>
            </a:r>
            <a:endParaRPr b="0" lang="en-GB" sz="1400" spc="-1" strike="noStrike">
              <a:latin typeface="Arial"/>
            </a:endParaRPr>
          </a:p>
          <a:p>
            <a:pPr>
              <a:lnSpc>
                <a:spcPct val="100000"/>
              </a:lnSpc>
            </a:pPr>
            <a:r>
              <a:rPr b="0" lang="en-GB" sz="1400" spc="-1" strike="noStrike">
                <a:solidFill>
                  <a:srgbClr val="000000"/>
                </a:solidFill>
                <a:latin typeface="Consolas"/>
                <a:ea typeface="Consolas"/>
              </a:rPr>
              <a:t>	</a:t>
            </a:r>
            <a:r>
              <a:rPr b="0" lang="en-GB" sz="1400" spc="-1" strike="noStrike">
                <a:solidFill>
                  <a:srgbClr val="000000"/>
                </a:solidFill>
                <a:latin typeface="Consolas"/>
                <a:ea typeface="Consolas"/>
              </a:rPr>
              <a:t>if (score_80 &lt; average) cout &lt;&lt; score_80 &lt;&lt; endl;</a:t>
            </a:r>
            <a:endParaRPr b="0" lang="en-GB" sz="1400" spc="-1" strike="noStrike">
              <a:latin typeface="Arial"/>
            </a:endParaRPr>
          </a:p>
        </p:txBody>
      </p:sp>
      <p:sp>
        <p:nvSpPr>
          <p:cNvPr id="199" name="CustomShape 4"/>
          <p:cNvSpPr/>
          <p:nvPr/>
        </p:nvSpPr>
        <p:spPr>
          <a:xfrm>
            <a:off x="6982920" y="4300200"/>
            <a:ext cx="2160720" cy="28357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Using individually named variables to handle such data is cumbersome, especially for large datasets </a:t>
            </a:r>
            <a:endParaRPr b="0" lang="en-GB" sz="1800" spc="-1" strike="noStrike">
              <a:latin typeface="Arial"/>
            </a:endParaRPr>
          </a:p>
        </p:txBody>
      </p:sp>
      <p:sp>
        <p:nvSpPr>
          <p:cNvPr id="200" name="TextShape 5"/>
          <p:cNvSpPr txBox="1"/>
          <p:nvPr/>
        </p:nvSpPr>
        <p:spPr>
          <a:xfrm>
            <a:off x="6553080" y="6356520"/>
            <a:ext cx="2133360" cy="364680"/>
          </a:xfrm>
          <a:prstGeom prst="rect">
            <a:avLst/>
          </a:prstGeom>
          <a:noFill/>
          <a:ln>
            <a:noFill/>
          </a:ln>
        </p:spPr>
        <p:txBody>
          <a:bodyPr anchor="ctr"/>
          <a:p>
            <a:pPr algn="r">
              <a:lnSpc>
                <a:spcPct val="100000"/>
              </a:lnSpc>
            </a:pPr>
            <a:fld id="{0C77D065-2948-489E-9DBB-053F838E0192}" type="slidenum">
              <a:rPr b="0" lang="en-GB" sz="1200" spc="-1" strike="noStrike">
                <a:solidFill>
                  <a:srgbClr val="8b8b8b"/>
                </a:solidFill>
                <a:latin typeface="Calibri Light"/>
                <a:ea typeface="Calibri Light"/>
              </a:rPr>
              <a:t>1</a:t>
            </a:fld>
            <a:endParaRPr b="0" lang="en-GB" sz="1200" spc="-1" strike="noStrike">
              <a:latin typeface="Times New Roman"/>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97">
                                            <p:txEl>
                                              <p:pRg st="1" end="1"/>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8"/>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The </a:t>
            </a:r>
            <a:r>
              <a:rPr b="1" lang="en-US" sz="4400" spc="-1" strike="noStrike">
                <a:solidFill>
                  <a:srgbClr val="000000"/>
                </a:solidFill>
                <a:latin typeface="Avenir Next"/>
                <a:ea typeface="Avenir Next"/>
              </a:rPr>
              <a:t>string </a:t>
            </a:r>
            <a:r>
              <a:rPr b="0" lang="en-US" sz="4400" spc="-1" strike="noStrike">
                <a:solidFill>
                  <a:srgbClr val="000000"/>
                </a:solidFill>
                <a:latin typeface="Avenir Next"/>
                <a:ea typeface="Avenir Next"/>
              </a:rPr>
              <a:t>Class</a:t>
            </a:r>
            <a:endParaRPr b="0" lang="en-US" sz="4400" spc="-1" strike="noStrike">
              <a:solidFill>
                <a:srgbClr val="000000"/>
              </a:solidFill>
              <a:latin typeface="Calibri Light"/>
            </a:endParaRPr>
          </a:p>
        </p:txBody>
      </p:sp>
      <p:sp>
        <p:nvSpPr>
          <p:cNvPr id="948"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Handling C-string is rather low level, e.g., one will need to deal with the internal representation (i.e., the character array) and the null characters.</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 standard library provides a </a:t>
            </a:r>
            <a:r>
              <a:rPr b="1" lang="en-US" sz="2400" spc="-1" strike="noStrike">
                <a:solidFill>
                  <a:srgbClr val="31859c"/>
                </a:solidFill>
                <a:latin typeface="Calibri Light"/>
                <a:ea typeface="Calibri Light"/>
              </a:rPr>
              <a:t>class</a:t>
            </a:r>
            <a:r>
              <a:rPr b="0" lang="en-US" sz="2400" spc="-1" strike="noStrike">
                <a:solidFill>
                  <a:srgbClr val="000000"/>
                </a:solidFill>
                <a:latin typeface="Calibri Light"/>
                <a:ea typeface="Calibri Light"/>
              </a:rPr>
              <a:t> (i.e., programmer defined data type) named </a:t>
            </a:r>
            <a:r>
              <a:rPr b="1" lang="en-US" sz="2400" spc="-1" strike="noStrike">
                <a:solidFill>
                  <a:srgbClr val="e46c0a"/>
                </a:solidFill>
                <a:latin typeface="Consolas"/>
                <a:ea typeface="Consolas"/>
              </a:rPr>
              <a:t>string</a:t>
            </a:r>
            <a:r>
              <a:rPr b="1" lang="en-US" sz="2400" spc="-1" strike="noStrike">
                <a:solidFill>
                  <a:srgbClr val="000000"/>
                </a:solidFill>
                <a:latin typeface="Calibri Light"/>
                <a:ea typeface="Calibri Light"/>
              </a:rPr>
              <a:t> </a:t>
            </a:r>
            <a:r>
              <a:rPr b="0" lang="en-US" sz="2400" spc="-1" strike="noStrike">
                <a:solidFill>
                  <a:srgbClr val="000000"/>
                </a:solidFill>
                <a:latin typeface="Calibri Light"/>
                <a:ea typeface="Calibri Light"/>
              </a:rPr>
              <a:t>for more convenient handling of strings.  </a:t>
            </a: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You may think of C++ string as a wrapper/container for handling char arrays.  It provides handy string operations so basically you don’t need to care about its underlying representation.</a:t>
            </a:r>
            <a:endParaRPr b="0" lang="en-US" sz="2400" spc="-1" strike="noStrike">
              <a:solidFill>
                <a:srgbClr val="000000"/>
              </a:solidFill>
              <a:latin typeface="Calibri Light"/>
            </a:endParaRPr>
          </a:p>
        </p:txBody>
      </p:sp>
      <p:sp>
        <p:nvSpPr>
          <p:cNvPr id="949" name="TextShape 3"/>
          <p:cNvSpPr txBox="1"/>
          <p:nvPr/>
        </p:nvSpPr>
        <p:spPr>
          <a:xfrm>
            <a:off x="6553080" y="6356520"/>
            <a:ext cx="2133360" cy="364680"/>
          </a:xfrm>
          <a:prstGeom prst="rect">
            <a:avLst/>
          </a:prstGeom>
          <a:noFill/>
          <a:ln>
            <a:noFill/>
          </a:ln>
        </p:spPr>
        <p:txBody>
          <a:bodyPr anchor="ctr"/>
          <a:p>
            <a:pPr algn="r">
              <a:lnSpc>
                <a:spcPct val="100000"/>
              </a:lnSpc>
            </a:pPr>
            <a:fld id="{02370CFA-3BC5-4D35-A94D-343CE729DCF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115" dur="indefinite" restart="never" nodeType="tmRoot">
          <p:childTnLst>
            <p:seq>
              <p:cTn id="1116"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Initialization</a:t>
            </a:r>
            <a:endParaRPr b="0" lang="en-US" sz="4400" spc="-1" strike="noStrike">
              <a:solidFill>
                <a:srgbClr val="000000"/>
              </a:solidFill>
              <a:latin typeface="Calibri Light"/>
            </a:endParaRPr>
          </a:p>
        </p:txBody>
      </p:sp>
      <p:sp>
        <p:nvSpPr>
          <p:cNvPr id="95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need to include the header file &lt;</a:t>
            </a:r>
            <a:r>
              <a:rPr b="0" lang="en-US" sz="2400" spc="-1" strike="noStrike">
                <a:solidFill>
                  <a:srgbClr val="000000"/>
                </a:solidFill>
                <a:latin typeface="Consolas"/>
                <a:ea typeface="Consolas"/>
              </a:rPr>
              <a:t>string&gt;</a:t>
            </a:r>
            <a:r>
              <a:rPr b="0" lang="en-US" sz="2400" spc="-1" strike="noStrike">
                <a:solidFill>
                  <a:srgbClr val="000000"/>
                </a:solidFill>
                <a:latin typeface="Calibri Light"/>
                <a:ea typeface="Calibri Light"/>
              </a:rPr>
              <a:t> to use the class </a:t>
            </a:r>
            <a:r>
              <a:rPr b="0" lang="en-US" sz="2400" spc="-1" strike="noStrike">
                <a:solidFill>
                  <a:srgbClr val="000000"/>
                </a:solidFill>
                <a:latin typeface="Consolas"/>
                <a:ea typeface="Consolas"/>
              </a:rPr>
              <a:t>string</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A string object can be declared using the class name string and </a:t>
            </a:r>
            <a:r>
              <a:rPr b="1" lang="en-US" sz="2400" spc="-1" strike="noStrike">
                <a:solidFill>
                  <a:srgbClr val="31859c"/>
                </a:solidFill>
                <a:latin typeface="Calibri Light"/>
                <a:ea typeface="Calibri Light"/>
              </a:rPr>
              <a:t>initialized</a:t>
            </a:r>
            <a:r>
              <a:rPr b="0" lang="en-US" sz="2400" spc="-1" strike="noStrike">
                <a:solidFill>
                  <a:srgbClr val="000000"/>
                </a:solidFill>
                <a:latin typeface="Calibri Light"/>
                <a:ea typeface="Calibri Light"/>
              </a:rPr>
              <a:t> with a C-string or another string object: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952" name="TextShape 3"/>
          <p:cNvSpPr txBox="1"/>
          <p:nvPr/>
        </p:nvSpPr>
        <p:spPr>
          <a:xfrm>
            <a:off x="6553080" y="6356520"/>
            <a:ext cx="2133360" cy="364680"/>
          </a:xfrm>
          <a:prstGeom prst="rect">
            <a:avLst/>
          </a:prstGeom>
          <a:noFill/>
          <a:ln>
            <a:noFill/>
          </a:ln>
        </p:spPr>
        <p:txBody>
          <a:bodyPr anchor="ctr"/>
          <a:p>
            <a:pPr algn="r">
              <a:lnSpc>
                <a:spcPct val="100000"/>
              </a:lnSpc>
            </a:pPr>
            <a:fld id="{1606DBDC-2E7A-48FA-903A-C07596484EB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53" name="CustomShape 4"/>
          <p:cNvSpPr/>
          <p:nvPr/>
        </p:nvSpPr>
        <p:spPr>
          <a:xfrm>
            <a:off x="2754360" y="2237400"/>
            <a:ext cx="3355560" cy="556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1800" spc="-1" strike="noStrike">
                <a:solidFill>
                  <a:srgbClr val="e46c0a"/>
                </a:solidFill>
                <a:latin typeface="Consolas"/>
                <a:ea typeface="Consolas"/>
              </a:rPr>
              <a:t>#include &lt;string&gt;</a:t>
            </a:r>
            <a:endParaRPr b="0" lang="en-GB" sz="1800" spc="-1" strike="noStrike">
              <a:latin typeface="Arial"/>
            </a:endParaRPr>
          </a:p>
        </p:txBody>
      </p:sp>
      <p:sp>
        <p:nvSpPr>
          <p:cNvPr id="954" name="CustomShape 5"/>
          <p:cNvSpPr/>
          <p:nvPr/>
        </p:nvSpPr>
        <p:spPr>
          <a:xfrm>
            <a:off x="270720" y="4337280"/>
            <a:ext cx="8601840" cy="15584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 C-string </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Tree>
  </p:cSld>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1">
                                  <p:stCondLst>
                                    <p:cond delay="0"/>
                                  </p:stCondLst>
                                  <p:childTnLst>
                                    <p:set>
                                      <p:cBhvr>
                                        <p:cTn id="1122" dur="1" fill="hold">
                                          <p:stCondLst>
                                            <p:cond delay="0"/>
                                          </p:stCondLst>
                                        </p:cTn>
                                        <p:tgtEl>
                                          <p:spTgt spid="951">
                                            <p:txEl>
                                              <p:pRg st="3" end="3"/>
                                            </p:txEl>
                                          </p:spTgt>
                                        </p:tgtEl>
                                        <p:attrNameLst>
                                          <p:attrName>style.visibility</p:attrName>
                                        </p:attrNameLst>
                                      </p:cBhvr>
                                      <p:to>
                                        <p:strVal val="visible"/>
                                      </p:to>
                                    </p:set>
                                  </p:childTnLst>
                                </p:cTn>
                              </p:par>
                            </p:childTnLst>
                          </p:cTn>
                        </p:par>
                      </p:childTnLst>
                    </p:cTn>
                  </p:par>
                  <p:par>
                    <p:cTn id="1123" fill="hold">
                      <p:stCondLst>
                        <p:cond delay="indefinite"/>
                      </p:stCondLst>
                      <p:childTnLst>
                        <p:par>
                          <p:cTn id="1124" fill="hold">
                            <p:stCondLst>
                              <p:cond delay="0"/>
                            </p:stCondLst>
                            <p:childTnLst>
                              <p:par>
                                <p:cTn id="1125" nodeType="clickEffect" fill="hold" presetClass="entr" presetID="1">
                                  <p:stCondLst>
                                    <p:cond delay="0"/>
                                  </p:stCondLst>
                                  <p:childTnLst>
                                    <p:set>
                                      <p:cBhvr>
                                        <p:cTn id="1126" dur="1" fill="hold">
                                          <p:stCondLst>
                                            <p:cond delay="0"/>
                                          </p:stCondLst>
                                        </p:cTn>
                                        <p:tgtEl>
                                          <p:spTgt spid="954"/>
                                        </p:tgtEl>
                                        <p:attrNameLst>
                                          <p:attrName>style.visibility</p:attrName>
                                        </p:attrNameLst>
                                      </p:cBhvr>
                                      <p:to>
                                        <p:strVal val="visible"/>
                                      </p:to>
                                    </p:set>
                                  </p:childTnLst>
                                </p:cTn>
                              </p:par>
                              <p:par>
                                <p:cTn id="1127" nodeType="withEffect" fill="hold" presetClass="entr" presetID="1">
                                  <p:stCondLst>
                                    <p:cond delay="0"/>
                                  </p:stCondLst>
                                  <p:childTnLst>
                                    <p:set>
                                      <p:cBhvr>
                                        <p:cTn id="1128" dur="1" fill="hold">
                                          <p:stCondLst>
                                            <p:cond delay="0"/>
                                          </p:stCondLst>
                                        </p:cTn>
                                        <p:tgtEl>
                                          <p:spTgt spid="954">
                                            <p:txEl>
                                              <p:pRg st="0" end="0"/>
                                            </p:txEl>
                                          </p:spTgt>
                                        </p:tgtEl>
                                        <p:attrNameLst>
                                          <p:attrName>style.visibility</p:attrName>
                                        </p:attrNameLst>
                                      </p:cBhvr>
                                      <p:to>
                                        <p:strVal val="visible"/>
                                      </p:to>
                                    </p:set>
                                  </p:childTnLst>
                                </p:cTn>
                              </p:par>
                              <p:par>
                                <p:cTn id="1129" nodeType="withEffect" fill="hold" presetClass="entr" presetID="1">
                                  <p:stCondLst>
                                    <p:cond delay="0"/>
                                  </p:stCondLst>
                                  <p:childTnLst>
                                    <p:set>
                                      <p:cBhvr>
                                        <p:cTn id="1130" dur="1" fill="hold">
                                          <p:stCondLst>
                                            <p:cond delay="0"/>
                                          </p:stCondLst>
                                        </p:cTn>
                                        <p:tgtEl>
                                          <p:spTgt spid="954">
                                            <p:txEl>
                                              <p:pRg st="1" end="1"/>
                                            </p:txEl>
                                          </p:spTgt>
                                        </p:tgtEl>
                                        <p:attrNameLst>
                                          <p:attrName>style.visibility</p:attrName>
                                        </p:attrNameLst>
                                      </p:cBhvr>
                                      <p:to>
                                        <p:strVal val="visible"/>
                                      </p:to>
                                    </p:set>
                                  </p:childTnLst>
                                </p:cTn>
                              </p:par>
                            </p:childTnLst>
                          </p:cTn>
                        </p:par>
                      </p:childTnLst>
                    </p:cTn>
                  </p:par>
                  <p:par>
                    <p:cTn id="1131" fill="hold">
                      <p:stCondLst>
                        <p:cond delay="indefinite"/>
                      </p:stCondLst>
                      <p:childTnLst>
                        <p:par>
                          <p:cTn id="1132" fill="hold">
                            <p:stCondLst>
                              <p:cond delay="0"/>
                            </p:stCondLst>
                            <p:childTnLst>
                              <p:par>
                                <p:cTn id="1133" nodeType="clickEffect" fill="hold" presetClass="entr" presetID="1">
                                  <p:stCondLst>
                                    <p:cond delay="0"/>
                                  </p:stCondLst>
                                  <p:childTnLst>
                                    <p:set>
                                      <p:cBhvr>
                                        <p:cTn id="1134" dur="1" fill="hold">
                                          <p:stCondLst>
                                            <p:cond delay="0"/>
                                          </p:stCondLst>
                                        </p:cTn>
                                        <p:tgtEl>
                                          <p:spTgt spid="954">
                                            <p:txEl>
                                              <p:pRg st="2" end="2"/>
                                            </p:txEl>
                                          </p:spTgt>
                                        </p:tgtEl>
                                        <p:attrNameLst>
                                          <p:attrName>style.visibility</p:attrName>
                                        </p:attrNameLst>
                                      </p:cBhvr>
                                      <p:to>
                                        <p:strVal val="visible"/>
                                      </p:to>
                                    </p:set>
                                  </p:childTnLst>
                                </p:cTn>
                              </p:par>
                            </p:childTnLst>
                          </p:cTn>
                        </p:par>
                      </p:childTnLst>
                    </p:cTn>
                  </p:par>
                  <p:par>
                    <p:cTn id="1135" fill="hold">
                      <p:stCondLst>
                        <p:cond delay="indefinite"/>
                      </p:stCondLst>
                      <p:childTnLst>
                        <p:par>
                          <p:cTn id="1136" fill="hold">
                            <p:stCondLst>
                              <p:cond delay="0"/>
                            </p:stCondLst>
                            <p:childTnLst>
                              <p:par>
                                <p:cTn id="1137" nodeType="clickEffect" fill="hold" presetClass="entr" presetID="1">
                                  <p:stCondLst>
                                    <p:cond delay="0"/>
                                  </p:stCondLst>
                                  <p:childTnLst>
                                    <p:set>
                                      <p:cBhvr>
                                        <p:cTn id="1138" dur="1" fill="hold">
                                          <p:stCondLst>
                                            <p:cond delay="0"/>
                                          </p:stCondLst>
                                        </p:cTn>
                                        <p:tgtEl>
                                          <p:spTgt spid="954">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Assignment</a:t>
            </a:r>
            <a:endParaRPr b="0" lang="en-US" sz="4400" spc="-1" strike="noStrike">
              <a:solidFill>
                <a:srgbClr val="000000"/>
              </a:solidFill>
              <a:latin typeface="Calibri Light"/>
            </a:endParaRPr>
          </a:p>
        </p:txBody>
      </p:sp>
      <p:sp>
        <p:nvSpPr>
          <p:cNvPr id="95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string class has its own end-of-string representation, for which we do not need to handle.</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Light"/>
                <a:ea typeface="Calibri Light"/>
              </a:rPr>
              <a:t>Unlike C-string</a:t>
            </a:r>
            <a:r>
              <a:rPr b="0" lang="en-US" sz="2400" spc="-1" strike="noStrike">
                <a:solidFill>
                  <a:srgbClr val="000000"/>
                </a:solidFill>
                <a:latin typeface="Calibri Light"/>
                <a:ea typeface="Calibri Light"/>
              </a:rPr>
              <a:t>, we can initialize or change a string object using an assignment statement after its declaration:</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957" name="TextShape 3"/>
          <p:cNvSpPr txBox="1"/>
          <p:nvPr/>
        </p:nvSpPr>
        <p:spPr>
          <a:xfrm>
            <a:off x="6553080" y="6356520"/>
            <a:ext cx="2133360" cy="364680"/>
          </a:xfrm>
          <a:prstGeom prst="rect">
            <a:avLst/>
          </a:prstGeom>
          <a:noFill/>
          <a:ln>
            <a:noFill/>
          </a:ln>
        </p:spPr>
        <p:txBody>
          <a:bodyPr anchor="ctr"/>
          <a:p>
            <a:pPr algn="r">
              <a:lnSpc>
                <a:spcPct val="100000"/>
              </a:lnSpc>
            </a:pPr>
            <a:fld id="{7F4A9C2B-5294-4D07-895D-487553F6B29B}"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58" name="CustomShape 4"/>
          <p:cNvSpPr/>
          <p:nvPr/>
        </p:nvSpPr>
        <p:spPr>
          <a:xfrm>
            <a:off x="836640" y="3987000"/>
            <a:ext cx="7470720" cy="22978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0" lang="en-GB" sz="1800" spc="-1" strike="noStrike">
                <a:solidFill>
                  <a:srgbClr val="000000"/>
                </a:solidFill>
                <a:latin typeface="Consolas"/>
                <a:ea typeface="Consolas"/>
              </a:rPr>
              <a:t>char a[80] = "Hello";</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C-string declaration</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msg2, msg3;</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string declarations</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msg1 = a;</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C-string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msg2 = "World";</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literal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msg3 = msg1;</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 initialized with a string object</a:t>
            </a:r>
            <a:endParaRPr b="0" lang="en-GB" sz="1800" spc="-1" strike="noStrike">
              <a:latin typeface="Arial"/>
            </a:endParaRPr>
          </a:p>
        </p:txBody>
      </p:sp>
      <p:sp>
        <p:nvSpPr>
          <p:cNvPr id="959" name="CustomShape 5"/>
          <p:cNvSpPr/>
          <p:nvPr/>
        </p:nvSpPr>
        <p:spPr>
          <a:xfrm>
            <a:off x="2420280" y="6356880"/>
            <a:ext cx="5886720" cy="6382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alibri Light"/>
              </a:rPr>
              <a:t>Compare the above with C-string declaration on this slide </a:t>
            </a:r>
            <a:endParaRPr b="0" lang="en-GB" sz="1800" spc="-1" strike="noStrike">
              <a:latin typeface="Arial"/>
            </a:endParaRPr>
          </a:p>
        </p:txBody>
      </p:sp>
    </p:spTree>
  </p:cSld>
  <p:timing>
    <p:tnLst>
      <p:par>
        <p:cTn id="1139" dur="indefinite" restart="never" nodeType="tmRoot">
          <p:childTnLst>
            <p:seq>
              <p:cTn id="1140" dur="indefinite" nodeType="mainSeq">
                <p:childTnLst>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0"/>
                                          </p:stCondLst>
                                        </p:cTn>
                                        <p:tgtEl>
                                          <p:spTgt spid="958">
                                            <p:txEl>
                                              <p:pRg st="0" end="0"/>
                                            </p:txEl>
                                          </p:spTgt>
                                        </p:tgtEl>
                                        <p:attrNameLst>
                                          <p:attrName>style.visibility</p:attrName>
                                        </p:attrNameLst>
                                      </p:cBhvr>
                                      <p:to>
                                        <p:strVal val="visible"/>
                                      </p:to>
                                    </p:set>
                                  </p:childTnLst>
                                </p:cTn>
                              </p:par>
                              <p:par>
                                <p:cTn id="1145" nodeType="withEffect" fill="hold" presetClass="entr" presetID="1">
                                  <p:stCondLst>
                                    <p:cond delay="0"/>
                                  </p:stCondLst>
                                  <p:childTnLst>
                                    <p:set>
                                      <p:cBhvr>
                                        <p:cTn id="1146" dur="1" fill="hold">
                                          <p:stCondLst>
                                            <p:cond delay="0"/>
                                          </p:stCondLst>
                                        </p:cTn>
                                        <p:tgtEl>
                                          <p:spTgt spid="958">
                                            <p:txEl>
                                              <p:pRg st="1" end="1"/>
                                            </p:txEl>
                                          </p:spTgt>
                                        </p:tgtEl>
                                        <p:attrNameLst>
                                          <p:attrName>style.visibility</p:attrName>
                                        </p:attrNameLst>
                                      </p:cBhvr>
                                      <p:to>
                                        <p:strVal val="visible"/>
                                      </p:to>
                                    </p:set>
                                  </p:childTnLst>
                                </p:cTn>
                              </p:par>
                            </p:childTnLst>
                          </p:cTn>
                        </p:par>
                      </p:childTnLst>
                    </p:cTn>
                  </p:par>
                  <p:par>
                    <p:cTn id="1147" fill="hold">
                      <p:stCondLst>
                        <p:cond delay="indefinite"/>
                      </p:stCondLst>
                      <p:childTnLst>
                        <p:par>
                          <p:cTn id="1148" fill="hold">
                            <p:stCondLst>
                              <p:cond delay="0"/>
                            </p:stCondLst>
                            <p:childTnLst>
                              <p:par>
                                <p:cTn id="1149" nodeType="clickEffect" fill="hold" presetClass="entr" presetID="1">
                                  <p:stCondLst>
                                    <p:cond delay="0"/>
                                  </p:stCondLst>
                                  <p:childTnLst>
                                    <p:set>
                                      <p:cBhvr>
                                        <p:cTn id="1150" dur="1" fill="hold">
                                          <p:stCondLst>
                                            <p:cond delay="0"/>
                                          </p:stCondLst>
                                        </p:cTn>
                                        <p:tgtEl>
                                          <p:spTgt spid="958">
                                            <p:txEl>
                                              <p:pRg st="3" end="3"/>
                                            </p:txEl>
                                          </p:spTgt>
                                        </p:tgtEl>
                                        <p:attrNameLst>
                                          <p:attrName>style.visibility</p:attrName>
                                        </p:attrNameLst>
                                      </p:cBhvr>
                                      <p:to>
                                        <p:strVal val="visible"/>
                                      </p:to>
                                    </p:set>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1">
                                  <p:stCondLst>
                                    <p:cond delay="0"/>
                                  </p:stCondLst>
                                  <p:childTnLst>
                                    <p:set>
                                      <p:cBhvr>
                                        <p:cTn id="1154" dur="1" fill="hold">
                                          <p:stCondLst>
                                            <p:cond delay="0"/>
                                          </p:stCondLst>
                                        </p:cTn>
                                        <p:tgtEl>
                                          <p:spTgt spid="958">
                                            <p:txEl>
                                              <p:pRg st="4" end="4"/>
                                            </p:txEl>
                                          </p:spTgt>
                                        </p:tgtEl>
                                        <p:attrNameLst>
                                          <p:attrName>style.visibility</p:attrName>
                                        </p:attrNameLst>
                                      </p:cBhvr>
                                      <p:to>
                                        <p:strVal val="visible"/>
                                      </p:to>
                                    </p:set>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1">
                                  <p:stCondLst>
                                    <p:cond delay="0"/>
                                  </p:stCondLst>
                                  <p:childTnLst>
                                    <p:set>
                                      <p:cBhvr>
                                        <p:cTn id="1158" dur="1" fill="hold">
                                          <p:stCondLst>
                                            <p:cond delay="0"/>
                                          </p:stCondLst>
                                        </p:cTn>
                                        <p:tgtEl>
                                          <p:spTgt spid="958">
                                            <p:txEl>
                                              <p:pRg st="5" end="5"/>
                                            </p:txEl>
                                          </p:spTgt>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0"/>
                                          </p:stCondLst>
                                        </p:cTn>
                                        <p:tgtEl>
                                          <p:spTgt spid="95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 Subscript Operator</a:t>
            </a:r>
            <a:endParaRPr b="0" lang="en-US" sz="4400" spc="-1" strike="noStrike">
              <a:solidFill>
                <a:srgbClr val="000000"/>
              </a:solidFill>
              <a:latin typeface="Calibri Light"/>
            </a:endParaRPr>
          </a:p>
        </p:txBody>
      </p:sp>
      <p:sp>
        <p:nvSpPr>
          <p:cNvPr id="961"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may also access individual character using the subscript operator </a:t>
            </a:r>
            <a:r>
              <a:rPr b="0" lang="en-US" sz="2400" spc="-1" strike="noStrike">
                <a:solidFill>
                  <a:srgbClr val="000000"/>
                </a:solidFill>
                <a:latin typeface="Consolas"/>
                <a:ea typeface="Consolas"/>
              </a:rPr>
              <a:t>[]</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962" name="TextShape 3"/>
          <p:cNvSpPr txBox="1"/>
          <p:nvPr/>
        </p:nvSpPr>
        <p:spPr>
          <a:xfrm>
            <a:off x="6553080" y="6356520"/>
            <a:ext cx="2133360" cy="364680"/>
          </a:xfrm>
          <a:prstGeom prst="rect">
            <a:avLst/>
          </a:prstGeom>
          <a:noFill/>
          <a:ln>
            <a:noFill/>
          </a:ln>
        </p:spPr>
        <p:txBody>
          <a:bodyPr anchor="ctr"/>
          <a:p>
            <a:pPr algn="r">
              <a:lnSpc>
                <a:spcPct val="100000"/>
              </a:lnSpc>
            </a:pPr>
            <a:fld id="{89760F93-63DE-444A-9152-F393AE43CA3D}"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63" name="CustomShape 4"/>
          <p:cNvSpPr/>
          <p:nvPr/>
        </p:nvSpPr>
        <p:spPr>
          <a:xfrm>
            <a:off x="1091160" y="2775240"/>
            <a:ext cx="4852080" cy="17791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 = "Hello World!";</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msg[11] = '?';</a:t>
            </a:r>
            <a:endParaRPr b="0" lang="en-GB" sz="2000" spc="-1" strike="noStrike">
              <a:latin typeface="Arial"/>
            </a:endParaRPr>
          </a:p>
          <a:p>
            <a:pPr>
              <a:lnSpc>
                <a:spcPct val="100000"/>
              </a:lnSpc>
            </a:pP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cout &lt;&lt; msg &lt;&lt; endl;</a:t>
            </a:r>
            <a:endParaRPr b="0" lang="en-GB" sz="2000" spc="-1" strike="noStrike">
              <a:latin typeface="Arial"/>
            </a:endParaRPr>
          </a:p>
        </p:txBody>
      </p:sp>
      <p:sp>
        <p:nvSpPr>
          <p:cNvPr id="964" name="CustomShape 5"/>
          <p:cNvSpPr/>
          <p:nvPr/>
        </p:nvSpPr>
        <p:spPr>
          <a:xfrm>
            <a:off x="4754520" y="4184640"/>
            <a:ext cx="3286440" cy="11044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Hello World?</a:t>
            </a:r>
            <a:endParaRPr b="0" lang="en-GB" sz="1800" spc="-1" strike="noStrike">
              <a:latin typeface="Arial"/>
            </a:endParaRPr>
          </a:p>
          <a:p>
            <a:pPr>
              <a:lnSpc>
                <a:spcPct val="100000"/>
              </a:lnSpc>
            </a:pPr>
            <a:endParaRPr b="0" lang="en-GB" sz="1800" spc="-1" strike="noStrike">
              <a:latin typeface="Arial"/>
            </a:endParaRPr>
          </a:p>
        </p:txBody>
      </p:sp>
      <p:sp>
        <p:nvSpPr>
          <p:cNvPr id="965" name="CustomShape 6"/>
          <p:cNvSpPr/>
          <p:nvPr/>
        </p:nvSpPr>
        <p:spPr>
          <a:xfrm>
            <a:off x="6901560" y="5289480"/>
            <a:ext cx="143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a:t>
            </a:r>
            <a:endParaRPr b="0" lang="en-GB" sz="1400" spc="-1" strike="noStrike">
              <a:latin typeface="Arial"/>
            </a:endParaRPr>
          </a:p>
        </p:txBody>
      </p:sp>
    </p:spTree>
  </p:cSld>
  <p:timing>
    <p:tnLst>
      <p:par>
        <p:cTn id="1163" dur="indefinite" restart="never" nodeType="tmRoot">
          <p:childTnLst>
            <p:seq>
              <p:cTn id="1164" dur="indefinite" nodeType="mainSeq">
                <p:childTnLst>
                  <p:par>
                    <p:cTn id="1165" fill="hold">
                      <p:stCondLst>
                        <p:cond delay="indefinite"/>
                      </p:stCondLst>
                      <p:childTnLst>
                        <p:par>
                          <p:cTn id="1166" fill="hold">
                            <p:stCondLst>
                              <p:cond delay="0"/>
                            </p:stCondLst>
                            <p:childTnLst>
                              <p:par>
                                <p:cTn id="1167" nodeType="clickEffect" fill="hold" presetClass="entr" presetID="1">
                                  <p:stCondLst>
                                    <p:cond delay="0"/>
                                  </p:stCondLst>
                                  <p:childTnLst>
                                    <p:set>
                                      <p:cBhvr>
                                        <p:cTn id="1168" dur="1" fill="hold">
                                          <p:stCondLst>
                                            <p:cond delay="0"/>
                                          </p:stCondLst>
                                        </p:cTn>
                                        <p:tgtEl>
                                          <p:spTgt spid="965"/>
                                        </p:tgtEl>
                                        <p:attrNameLst>
                                          <p:attrName>style.visibility</p:attrName>
                                        </p:attrNameLst>
                                      </p:cBhvr>
                                      <p:to>
                                        <p:strVal val="visible"/>
                                      </p:to>
                                    </p:set>
                                  </p:childTnLst>
                                </p:cTn>
                              </p:par>
                            </p:childTnLst>
                          </p:cTn>
                        </p:par>
                      </p:childTnLst>
                    </p:cTn>
                  </p:par>
                  <p:par>
                    <p:cTn id="1169" fill="hold">
                      <p:stCondLst>
                        <p:cond delay="indefinite"/>
                      </p:stCondLst>
                      <p:childTnLst>
                        <p:par>
                          <p:cTn id="1170" fill="hold">
                            <p:stCondLst>
                              <p:cond delay="0"/>
                            </p:stCondLst>
                            <p:childTnLst>
                              <p:par>
                                <p:cTn id="1171" nodeType="clickEffect" fill="hold" presetClass="entr" presetID="1">
                                  <p:stCondLst>
                                    <p:cond delay="0"/>
                                  </p:stCondLst>
                                  <p:childTnLst>
                                    <p:set>
                                      <p:cBhvr>
                                        <p:cTn id="1172" dur="1" fill="hold">
                                          <p:stCondLst>
                                            <p:cond delay="0"/>
                                          </p:stCondLst>
                                        </p:cTn>
                                        <p:tgtEl>
                                          <p:spTgt spid="964"/>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Concatenation </a:t>
            </a:r>
            <a:endParaRPr b="0" lang="en-US" sz="4400" spc="-1" strike="noStrike">
              <a:solidFill>
                <a:srgbClr val="000000"/>
              </a:solidFill>
              <a:latin typeface="Calibri Light"/>
            </a:endParaRPr>
          </a:p>
        </p:txBody>
      </p:sp>
      <p:sp>
        <p:nvSpPr>
          <p:cNvPr id="96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Two strings can be </a:t>
            </a:r>
            <a:r>
              <a:rPr b="1" lang="en-US" sz="2400" spc="-1" strike="noStrike">
                <a:solidFill>
                  <a:srgbClr val="e46c0a"/>
                </a:solidFill>
                <a:latin typeface="Calibri Light"/>
                <a:ea typeface="Calibri Light"/>
              </a:rPr>
              <a:t>concatenated</a:t>
            </a:r>
            <a:r>
              <a:rPr b="0" lang="en-US" sz="2400" spc="-1" strike="noStrike">
                <a:solidFill>
                  <a:srgbClr val="000000"/>
                </a:solidFill>
                <a:latin typeface="Calibri Light"/>
                <a:ea typeface="Calibri Light"/>
              </a:rPr>
              <a:t> to form a longer string using the binary operator </a:t>
            </a:r>
            <a:r>
              <a:rPr b="1" lang="en-US" sz="2400" spc="-1" strike="noStrike">
                <a:solidFill>
                  <a:srgbClr val="31859c"/>
                </a:solidFill>
                <a:latin typeface="Consolas"/>
                <a:ea typeface="Consolas"/>
              </a:rPr>
              <a:t>+</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Note that at least one of the operands of + must be a string object.</a:t>
            </a:r>
            <a:endParaRPr b="0" lang="en-US" sz="2400" spc="-1" strike="noStrike">
              <a:solidFill>
                <a:srgbClr val="000000"/>
              </a:solidFill>
              <a:latin typeface="Calibri Light"/>
            </a:endParaRPr>
          </a:p>
        </p:txBody>
      </p:sp>
      <p:sp>
        <p:nvSpPr>
          <p:cNvPr id="968" name="TextShape 3"/>
          <p:cNvSpPr txBox="1"/>
          <p:nvPr/>
        </p:nvSpPr>
        <p:spPr>
          <a:xfrm>
            <a:off x="6553080" y="6356520"/>
            <a:ext cx="2133360" cy="364680"/>
          </a:xfrm>
          <a:prstGeom prst="rect">
            <a:avLst/>
          </a:prstGeom>
          <a:noFill/>
          <a:ln>
            <a:noFill/>
          </a:ln>
        </p:spPr>
        <p:txBody>
          <a:bodyPr anchor="ctr"/>
          <a:p>
            <a:pPr algn="r">
              <a:lnSpc>
                <a:spcPct val="100000"/>
              </a:lnSpc>
            </a:pPr>
            <a:fld id="{41C3F5DD-C052-4591-A093-420F0F81A21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69" name="CustomShape 4"/>
          <p:cNvSpPr/>
          <p:nvPr/>
        </p:nvSpPr>
        <p:spPr>
          <a:xfrm>
            <a:off x="922320" y="2446560"/>
            <a:ext cx="7494120" cy="19026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2000" spc="-1" strike="noStrike">
                <a:solidFill>
                  <a:srgbClr val="31859c"/>
                </a:solidFill>
                <a:latin typeface="Consolas"/>
                <a:ea typeface="Consolas"/>
              </a:rPr>
              <a:t>string</a:t>
            </a:r>
            <a:r>
              <a:rPr b="0" lang="en-GB" sz="2000" spc="-1" strike="noStrike">
                <a:solidFill>
                  <a:srgbClr val="000000"/>
                </a:solidFill>
                <a:latin typeface="Consolas"/>
                <a:ea typeface="Consolas"/>
              </a:rPr>
              <a:t> msg1 = "I love ";</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msg2 = "cats";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msg3 = msg1 + msg2;</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msg4 = msg1 + "dogs";</a:t>
            </a:r>
            <a:endParaRPr b="0" lang="en-GB" sz="2000" spc="-1" strike="noStrike">
              <a:latin typeface="Arial"/>
            </a:endParaRPr>
          </a:p>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msg5 = "I hate " + msg2 + " and dogs";</a:t>
            </a:r>
            <a:r>
              <a:rPr b="0" lang="en-GB" sz="2000" spc="-1" strike="noStrike">
                <a:solidFill>
                  <a:srgbClr val="000000"/>
                </a:solidFill>
                <a:latin typeface="Consolas"/>
                <a:ea typeface="Consolas"/>
              </a:rPr>
              <a:t>	</a:t>
            </a:r>
            <a:endParaRPr b="0" lang="en-GB" sz="2000" spc="-1" strike="noStrike">
              <a:latin typeface="Arial"/>
            </a:endParaRPr>
          </a:p>
        </p:txBody>
      </p:sp>
      <p:sp>
        <p:nvSpPr>
          <p:cNvPr id="970" name="CustomShape 5"/>
          <p:cNvSpPr/>
          <p:nvPr/>
        </p:nvSpPr>
        <p:spPr>
          <a:xfrm>
            <a:off x="7026480" y="2238840"/>
            <a:ext cx="1872720" cy="3952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cats</a:t>
            </a:r>
            <a:endParaRPr b="0" lang="en-GB" sz="2000" spc="-1" strike="noStrike">
              <a:latin typeface="Arial"/>
            </a:endParaRPr>
          </a:p>
        </p:txBody>
      </p:sp>
      <p:sp>
        <p:nvSpPr>
          <p:cNvPr id="971" name="CustomShape 6"/>
          <p:cNvSpPr/>
          <p:nvPr/>
        </p:nvSpPr>
        <p:spPr>
          <a:xfrm>
            <a:off x="7026480" y="2926800"/>
            <a:ext cx="1872720" cy="3952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love dogs</a:t>
            </a:r>
            <a:endParaRPr b="0" lang="en-GB" sz="2000" spc="-1" strike="noStrike">
              <a:latin typeface="Arial"/>
            </a:endParaRPr>
          </a:p>
        </p:txBody>
      </p:sp>
      <p:sp>
        <p:nvSpPr>
          <p:cNvPr id="972" name="CustomShape 7"/>
          <p:cNvSpPr/>
          <p:nvPr/>
        </p:nvSpPr>
        <p:spPr>
          <a:xfrm>
            <a:off x="5699160" y="4276800"/>
            <a:ext cx="3258000" cy="395280"/>
          </a:xfrm>
          <a:prstGeom prst="rect">
            <a:avLst/>
          </a:prstGeom>
          <a:ln>
            <a:round/>
          </a:ln>
        </p:spPr>
        <p:style>
          <a:lnRef idx="2">
            <a:schemeClr val="accent6"/>
          </a:lnRef>
          <a:fillRef idx="1">
            <a:schemeClr val="lt1"/>
          </a:fillRef>
          <a:effectRef idx="0">
            <a:schemeClr val="accent6"/>
          </a:effectRef>
          <a:fontRef idx="minor"/>
        </p:style>
        <p:txBody>
          <a:bodyPr wrap="none" lIns="90000" rIns="90000" tIns="45000" bIns="45000"/>
          <a:p>
            <a:pPr>
              <a:lnSpc>
                <a:spcPct val="100000"/>
              </a:lnSpc>
            </a:pPr>
            <a:r>
              <a:rPr b="0" lang="en-GB" sz="2000" spc="-1" strike="noStrike">
                <a:solidFill>
                  <a:srgbClr val="000000"/>
                </a:solidFill>
                <a:latin typeface="Consolas"/>
                <a:ea typeface="Consolas"/>
              </a:rPr>
              <a:t>I hate cats and dogs</a:t>
            </a:r>
            <a:endParaRPr b="0" lang="en-GB" sz="2000" spc="-1" strike="noStrike">
              <a:latin typeface="Arial"/>
            </a:endParaRPr>
          </a:p>
        </p:txBody>
      </p:sp>
      <p:sp>
        <p:nvSpPr>
          <p:cNvPr id="973" name="CustomShape 8"/>
          <p:cNvSpPr/>
          <p:nvPr/>
        </p:nvSpPr>
        <p:spPr>
          <a:xfrm flipH="1">
            <a:off x="4943880" y="2638800"/>
            <a:ext cx="2149560" cy="62208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74" name="CustomShape 9"/>
          <p:cNvSpPr/>
          <p:nvPr/>
        </p:nvSpPr>
        <p:spPr>
          <a:xfrm flipH="1">
            <a:off x="5330520" y="3126960"/>
            <a:ext cx="1764000" cy="48780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75" name="CustomShape 10"/>
          <p:cNvSpPr/>
          <p:nvPr/>
        </p:nvSpPr>
        <p:spPr>
          <a:xfrm flipH="1" flipV="1">
            <a:off x="5329800" y="4210560"/>
            <a:ext cx="494280" cy="265320"/>
          </a:xfrm>
          <a:custGeom>
            <a:avLst/>
            <a:gdLst/>
            <a:ahLst/>
            <a:rect l="l" t="t" r="r" b="b"/>
            <a:pathLst>
              <a:path w="21600" h="21600">
                <a:moveTo>
                  <a:pt x="0" y="0"/>
                </a:moveTo>
                <a:lnTo>
                  <a:pt x="21600" y="21600"/>
                </a:lnTo>
              </a:path>
            </a:pathLst>
          </a:custGeom>
          <a:noFill/>
          <a:ln>
            <a:round/>
            <a:tailEnd len="med" type="triangle" w="med"/>
          </a:ln>
          <a:effectLst>
            <a:outerShdw blurRad="40000" dir="5400000" dist="20000" rotWithShape="0">
              <a:srgbClr val="000000">
                <a:alpha val="38000"/>
              </a:srgbClr>
            </a:outerShdw>
          </a:effectLst>
        </p:spPr>
        <p:style>
          <a:lnRef idx="2">
            <a:schemeClr val="accent6"/>
          </a:lnRef>
          <a:fillRef idx="0">
            <a:schemeClr val="accent6"/>
          </a:fillRef>
          <a:effectRef idx="1">
            <a:schemeClr val="accent6"/>
          </a:effectRef>
          <a:fontRef idx="minor"/>
        </p:style>
      </p:sp>
      <p:sp>
        <p:nvSpPr>
          <p:cNvPr id="976" name="CustomShape 11"/>
          <p:cNvSpPr/>
          <p:nvPr/>
        </p:nvSpPr>
        <p:spPr>
          <a:xfrm>
            <a:off x="1860480" y="5808240"/>
            <a:ext cx="6555600" cy="8150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2000" spc="-1" strike="noStrike">
                <a:solidFill>
                  <a:srgbClr val="000000"/>
                </a:solidFill>
                <a:latin typeface="Consolas"/>
                <a:ea typeface="Consolas"/>
              </a:rPr>
              <a:t>	</a:t>
            </a:r>
            <a:r>
              <a:rPr b="0" lang="en-GB" sz="2000" spc="-1" strike="noStrike">
                <a:solidFill>
                  <a:srgbClr val="000000"/>
                </a:solidFill>
                <a:latin typeface="Consolas"/>
                <a:ea typeface="Consolas"/>
              </a:rPr>
              <a:t>string msg = "I love " + "dinosaurs";</a:t>
            </a:r>
            <a:endParaRPr b="0" lang="en-GB" sz="2000" spc="-1" strike="noStrike">
              <a:latin typeface="Arial"/>
            </a:endParaRPr>
          </a:p>
        </p:txBody>
      </p:sp>
      <p:sp>
        <p:nvSpPr>
          <p:cNvPr id="977" name="CustomShape 12"/>
          <p:cNvSpPr/>
          <p:nvPr/>
        </p:nvSpPr>
        <p:spPr>
          <a:xfrm>
            <a:off x="7487640" y="6000840"/>
            <a:ext cx="606240" cy="699840"/>
          </a:xfrm>
          <a:prstGeom prst="rect">
            <a:avLst/>
          </a:prstGeom>
          <a:noFill/>
          <a:ln>
            <a:noFill/>
          </a:ln>
        </p:spPr>
        <p:style>
          <a:lnRef idx="2">
            <a:schemeClr val="accent3"/>
          </a:lnRef>
          <a:fillRef idx="1">
            <a:schemeClr val="lt1"/>
          </a:fillRef>
          <a:effectRef idx="0">
            <a:schemeClr val="accent3"/>
          </a:effectRef>
          <a:fontRef idx="minor"/>
        </p:style>
        <p:txBody>
          <a:bodyPr wrap="none" lIns="90000" rIns="90000" tIns="45000" bIns="45000"/>
          <a:p>
            <a:pPr>
              <a:lnSpc>
                <a:spcPct val="100000"/>
              </a:lnSpc>
            </a:pPr>
            <a:r>
              <a:rPr b="0" lang="en-GB" sz="4000" spc="-1" strike="noStrike">
                <a:solidFill>
                  <a:srgbClr val="ff0000"/>
                </a:solidFill>
                <a:latin typeface="Zapf Dingbats"/>
                <a:ea typeface="Zapf Dingbats"/>
              </a:rPr>
              <a:t>✗</a:t>
            </a:r>
            <a:endParaRPr b="0" lang="en-GB" sz="4000" spc="-1" strike="noStrike">
              <a:latin typeface="Arial"/>
            </a:endParaRPr>
          </a:p>
        </p:txBody>
      </p:sp>
      <p:sp>
        <p:nvSpPr>
          <p:cNvPr id="978" name="CustomShape 13"/>
          <p:cNvSpPr/>
          <p:nvPr/>
        </p:nvSpPr>
        <p:spPr>
          <a:xfrm>
            <a:off x="7317000" y="5514120"/>
            <a:ext cx="1826640" cy="48456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Here, both operands are string literals (i.e., constants)</a:t>
            </a:r>
            <a:endParaRPr b="0" lang="en-GB" sz="1200" spc="-1" strike="noStrike">
              <a:latin typeface="Arial"/>
            </a:endParaRPr>
          </a:p>
        </p:txBody>
      </p:sp>
    </p:spTree>
  </p:cSld>
  <p:timing>
    <p:tnLst>
      <p:par>
        <p:cTn id="1173" dur="indefinite" restart="never" nodeType="tmRoot">
          <p:childTnLst>
            <p:seq>
              <p:cTn id="1174" dur="indefinite" nodeType="mainSeq">
                <p:childTnLst>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0"/>
                                          </p:stCondLst>
                                        </p:cTn>
                                        <p:tgtEl>
                                          <p:spTgt spid="973"/>
                                        </p:tgtEl>
                                        <p:attrNameLst>
                                          <p:attrName>style.visibility</p:attrName>
                                        </p:attrNameLst>
                                      </p:cBhvr>
                                      <p:to>
                                        <p:strVal val="visible"/>
                                      </p:to>
                                    </p:set>
                                  </p:childTnLst>
                                </p:cTn>
                              </p:par>
                              <p:par>
                                <p:cTn id="1179" nodeType="withEffect" fill="hold" presetClass="entr" presetID="1">
                                  <p:stCondLst>
                                    <p:cond delay="0"/>
                                  </p:stCondLst>
                                  <p:childTnLst>
                                    <p:set>
                                      <p:cBhvr>
                                        <p:cTn id="1180" dur="1" fill="hold">
                                          <p:stCondLst>
                                            <p:cond delay="0"/>
                                          </p:stCondLst>
                                        </p:cTn>
                                        <p:tgtEl>
                                          <p:spTgt spid="970"/>
                                        </p:tgtEl>
                                        <p:attrNameLst>
                                          <p:attrName>style.visibility</p:attrName>
                                        </p:attrNameLst>
                                      </p:cBhvr>
                                      <p:to>
                                        <p:strVal val="visible"/>
                                      </p:to>
                                    </p:set>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1">
                                  <p:stCondLst>
                                    <p:cond delay="0"/>
                                  </p:stCondLst>
                                  <p:childTnLst>
                                    <p:set>
                                      <p:cBhvr>
                                        <p:cTn id="1184" dur="1" fill="hold">
                                          <p:stCondLst>
                                            <p:cond delay="0"/>
                                          </p:stCondLst>
                                        </p:cTn>
                                        <p:tgtEl>
                                          <p:spTgt spid="974"/>
                                        </p:tgtEl>
                                        <p:attrNameLst>
                                          <p:attrName>style.visibility</p:attrName>
                                        </p:attrNameLst>
                                      </p:cBhvr>
                                      <p:to>
                                        <p:strVal val="visible"/>
                                      </p:to>
                                    </p:set>
                                  </p:childTnLst>
                                </p:cTn>
                              </p:par>
                              <p:par>
                                <p:cTn id="1185" nodeType="withEffect" fill="hold" presetClass="entr" presetID="1">
                                  <p:stCondLst>
                                    <p:cond delay="0"/>
                                  </p:stCondLst>
                                  <p:childTnLst>
                                    <p:set>
                                      <p:cBhvr>
                                        <p:cTn id="1186" dur="1" fill="hold">
                                          <p:stCondLst>
                                            <p:cond delay="0"/>
                                          </p:stCondLst>
                                        </p:cTn>
                                        <p:tgtEl>
                                          <p:spTgt spid="971"/>
                                        </p:tgtEl>
                                        <p:attrNameLst>
                                          <p:attrName>style.visibility</p:attrName>
                                        </p:attrNameLst>
                                      </p:cBhvr>
                                      <p:to>
                                        <p:strVal val="visible"/>
                                      </p:to>
                                    </p:se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0"/>
                                          </p:stCondLst>
                                        </p:cTn>
                                        <p:tgtEl>
                                          <p:spTgt spid="975"/>
                                        </p:tgtEl>
                                        <p:attrNameLst>
                                          <p:attrName>style.visibility</p:attrName>
                                        </p:attrNameLst>
                                      </p:cBhvr>
                                      <p:to>
                                        <p:strVal val="visible"/>
                                      </p:to>
                                    </p:set>
                                  </p:childTnLst>
                                </p:cTn>
                              </p:par>
                              <p:par>
                                <p:cTn id="1191" nodeType="withEffect" fill="hold" presetClass="entr" presetID="1">
                                  <p:stCondLst>
                                    <p:cond delay="0"/>
                                  </p:stCondLst>
                                  <p:childTnLst>
                                    <p:set>
                                      <p:cBhvr>
                                        <p:cTn id="1192" dur="1" fill="hold">
                                          <p:stCondLst>
                                            <p:cond delay="0"/>
                                          </p:stCondLst>
                                        </p:cTn>
                                        <p:tgtEl>
                                          <p:spTgt spid="972"/>
                                        </p:tgtEl>
                                        <p:attrNameLst>
                                          <p:attrName>style.visibility</p:attrName>
                                        </p:attrNameLst>
                                      </p:cBhvr>
                                      <p:to>
                                        <p:strVal val="visible"/>
                                      </p:to>
                                    </p:set>
                                  </p:childTnLst>
                                </p:cTn>
                              </p:par>
                            </p:childTnLst>
                          </p:cTn>
                        </p:par>
                      </p:childTnLst>
                    </p:cTn>
                  </p:par>
                  <p:par>
                    <p:cTn id="1193" fill="hold">
                      <p:stCondLst>
                        <p:cond delay="indefinite"/>
                      </p:stCondLst>
                      <p:childTnLst>
                        <p:par>
                          <p:cTn id="1194" fill="hold">
                            <p:stCondLst>
                              <p:cond delay="0"/>
                            </p:stCondLst>
                            <p:childTnLst>
                              <p:par>
                                <p:cTn id="1195" nodeType="clickEffect" fill="hold" presetClass="entr" presetID="1">
                                  <p:stCondLst>
                                    <p:cond delay="0"/>
                                  </p:stCondLst>
                                  <p:childTnLst>
                                    <p:set>
                                      <p:cBhvr>
                                        <p:cTn id="1196" dur="1" fill="hold">
                                          <p:stCondLst>
                                            <p:cond delay="0"/>
                                          </p:stCondLst>
                                        </p:cTn>
                                        <p:tgtEl>
                                          <p:spTgt spid="967">
                                            <p:txEl>
                                              <p:pRg st="7" end="7"/>
                                            </p:txEl>
                                          </p:spTgt>
                                        </p:tgtEl>
                                        <p:attrNameLst>
                                          <p:attrName>style.visibility</p:attrName>
                                        </p:attrNameLst>
                                      </p:cBhvr>
                                      <p:to>
                                        <p:strVal val="visible"/>
                                      </p:to>
                                    </p:set>
                                  </p:childTnLst>
                                </p:cTn>
                              </p:par>
                            </p:childTnLst>
                          </p:cTn>
                        </p:par>
                      </p:childTnLst>
                    </p:cTn>
                  </p:par>
                  <p:par>
                    <p:cTn id="1197" fill="hold">
                      <p:stCondLst>
                        <p:cond delay="indefinite"/>
                      </p:stCondLst>
                      <p:childTnLst>
                        <p:par>
                          <p:cTn id="1198" fill="hold">
                            <p:stCondLst>
                              <p:cond delay="0"/>
                            </p:stCondLst>
                            <p:childTnLst>
                              <p:par>
                                <p:cTn id="1199" nodeType="clickEffect" fill="hold" presetClass="entr" presetID="1">
                                  <p:stCondLst>
                                    <p:cond delay="0"/>
                                  </p:stCondLst>
                                  <p:childTnLst>
                                    <p:set>
                                      <p:cBhvr>
                                        <p:cTn id="1200" dur="1" fill="hold">
                                          <p:stCondLst>
                                            <p:cond delay="0"/>
                                          </p:stCondLst>
                                        </p:cTn>
                                        <p:tgtEl>
                                          <p:spTgt spid="976"/>
                                        </p:tgtEl>
                                        <p:attrNameLst>
                                          <p:attrName>style.visibility</p:attrName>
                                        </p:attrNameLst>
                                      </p:cBhvr>
                                      <p:to>
                                        <p:strVal val="visible"/>
                                      </p:to>
                                    </p:set>
                                  </p:childTnLst>
                                </p:cTn>
                              </p:par>
                            </p:childTnLst>
                          </p:cTn>
                        </p:par>
                      </p:childTnLst>
                    </p:cTn>
                  </p:par>
                  <p:par>
                    <p:cTn id="1201" fill="hold">
                      <p:stCondLst>
                        <p:cond delay="indefinite"/>
                      </p:stCondLst>
                      <p:childTnLst>
                        <p:par>
                          <p:cTn id="1202" fill="hold">
                            <p:stCondLst>
                              <p:cond delay="0"/>
                            </p:stCondLst>
                            <p:childTnLst>
                              <p:par>
                                <p:cTn id="1203" nodeType="clickEffect" fill="hold" presetClass="entr" presetID="1">
                                  <p:stCondLst>
                                    <p:cond delay="0"/>
                                  </p:stCondLst>
                                  <p:childTnLst>
                                    <p:set>
                                      <p:cBhvr>
                                        <p:cTn id="1204" dur="1" fill="hold">
                                          <p:stCondLst>
                                            <p:cond delay="0"/>
                                          </p:stCondLst>
                                        </p:cTn>
                                        <p:tgtEl>
                                          <p:spTgt spid="977"/>
                                        </p:tgtEl>
                                        <p:attrNameLst>
                                          <p:attrName>style.visibility</p:attrName>
                                        </p:attrNameLst>
                                      </p:cBhvr>
                                      <p:to>
                                        <p:strVal val="visible"/>
                                      </p:to>
                                    </p:set>
                                  </p:childTnLst>
                                </p:cTn>
                              </p:par>
                              <p:par>
                                <p:cTn id="1205" nodeType="withEffect" fill="hold" presetClass="entr" presetID="1">
                                  <p:stCondLst>
                                    <p:cond delay="0"/>
                                  </p:stCondLst>
                                  <p:childTnLst>
                                    <p:set>
                                      <p:cBhvr>
                                        <p:cTn id="1206" dur="1" fill="hold">
                                          <p:stCondLst>
                                            <p:cond delay="0"/>
                                          </p:stCondLst>
                                        </p:cTn>
                                        <p:tgtEl>
                                          <p:spTgt spid="97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String Comparison</a:t>
            </a:r>
            <a:endParaRPr b="0" lang="en-US" sz="4400" spc="-1" strike="noStrike">
              <a:solidFill>
                <a:srgbClr val="000000"/>
              </a:solidFill>
              <a:latin typeface="Calibri Light"/>
            </a:endParaRPr>
          </a:p>
        </p:txBody>
      </p:sp>
      <p:sp>
        <p:nvSpPr>
          <p:cNvPr id="98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Strings can be compared lexicographically (dictionary order) using relational (</a:t>
            </a:r>
            <a:r>
              <a:rPr b="0" lang="en-US" sz="2400" spc="-1" strike="noStrike">
                <a:solidFill>
                  <a:srgbClr val="000000"/>
                </a:solidFill>
                <a:latin typeface="Consolas"/>
                <a:ea typeface="Consolas"/>
              </a:rPr>
              <a:t>&gt;</a:t>
            </a:r>
            <a:r>
              <a:rPr b="0" lang="en-US" sz="2400" spc="-1" strike="noStrike">
                <a:solidFill>
                  <a:srgbClr val="000000"/>
                </a:solidFill>
                <a:latin typeface="Calibri Light"/>
                <a:ea typeface="Calibri Light"/>
              </a:rPr>
              <a:t>, </a:t>
            </a:r>
            <a:r>
              <a:rPr b="0" lang="en-US" sz="2400" spc="-1" strike="noStrike">
                <a:solidFill>
                  <a:srgbClr val="000000"/>
                </a:solidFill>
                <a:latin typeface="Consolas"/>
                <a:ea typeface="Consolas"/>
              </a:rPr>
              <a:t>&lt;</a:t>
            </a:r>
            <a:r>
              <a:rPr b="0" lang="en-US" sz="2400" spc="-1" strike="noStrike">
                <a:solidFill>
                  <a:srgbClr val="000000"/>
                </a:solidFill>
                <a:latin typeface="Calibri Light"/>
                <a:ea typeface="Calibri Light"/>
              </a:rPr>
              <a:t>, </a:t>
            </a:r>
            <a:r>
              <a:rPr b="0" lang="en-US" sz="2400" spc="-1" strike="noStrike">
                <a:solidFill>
                  <a:srgbClr val="000000"/>
                </a:solidFill>
                <a:latin typeface="Consolas"/>
                <a:ea typeface="Consolas"/>
              </a:rPr>
              <a:t>&gt;=</a:t>
            </a:r>
            <a:r>
              <a:rPr b="0" lang="en-US" sz="2400" spc="-1" strike="noStrike">
                <a:solidFill>
                  <a:srgbClr val="000000"/>
                </a:solidFill>
                <a:latin typeface="Calibri Light"/>
                <a:ea typeface="Calibri Light"/>
              </a:rPr>
              <a:t>, </a:t>
            </a:r>
            <a:r>
              <a:rPr b="0" lang="en-US" sz="2400" spc="-1" strike="noStrike">
                <a:solidFill>
                  <a:srgbClr val="000000"/>
                </a:solidFill>
                <a:latin typeface="Consolas"/>
                <a:ea typeface="Consolas"/>
              </a:rPr>
              <a:t>&lt;=</a:t>
            </a:r>
            <a:r>
              <a:rPr b="0" lang="en-US" sz="2400" spc="-1" strike="noStrike">
                <a:solidFill>
                  <a:srgbClr val="000000"/>
                </a:solidFill>
                <a:latin typeface="Calibri Light"/>
                <a:ea typeface="Calibri Light"/>
              </a:rPr>
              <a:t>) and equality (</a:t>
            </a:r>
            <a:r>
              <a:rPr b="0" lang="en-US" sz="2400" spc="-1" strike="noStrike">
                <a:solidFill>
                  <a:srgbClr val="000000"/>
                </a:solidFill>
                <a:latin typeface="Consolas"/>
                <a:ea typeface="Consolas"/>
              </a:rPr>
              <a:t>==</a:t>
            </a:r>
            <a:r>
              <a:rPr b="0" lang="en-US" sz="2400" spc="-1" strike="noStrike">
                <a:solidFill>
                  <a:srgbClr val="000000"/>
                </a:solidFill>
                <a:latin typeface="Calibri Light"/>
                <a:ea typeface="Calibri Light"/>
              </a:rPr>
              <a:t>, </a:t>
            </a:r>
            <a:r>
              <a:rPr b="0" lang="en-US" sz="2400" spc="-1" strike="noStrike">
                <a:solidFill>
                  <a:srgbClr val="000000"/>
                </a:solidFill>
                <a:latin typeface="Consolas"/>
                <a:ea typeface="Consolas"/>
              </a:rPr>
              <a:t>!=</a:t>
            </a:r>
            <a:r>
              <a:rPr b="0" lang="en-US" sz="2400" spc="-1" strike="noStrike">
                <a:solidFill>
                  <a:srgbClr val="000000"/>
                </a:solidFill>
                <a:latin typeface="Calibri Light"/>
                <a:ea typeface="Calibri Light"/>
              </a:rPr>
              <a:t>) operators.  The comparison is carried out in </a:t>
            </a:r>
            <a:r>
              <a:rPr b="1" lang="en-US" sz="2400" spc="-1" strike="noStrike">
                <a:solidFill>
                  <a:srgbClr val="e46c0a"/>
                </a:solidFill>
                <a:latin typeface="Calibri Light"/>
                <a:ea typeface="Calibri Light"/>
              </a:rPr>
              <a:t>a character by character manner</a:t>
            </a:r>
            <a:r>
              <a:rPr b="0" lang="en-US" sz="2400" spc="-1" strike="noStrike">
                <a:solidFill>
                  <a:srgbClr val="000000"/>
                </a:solidFill>
                <a:latin typeface="Calibri Light"/>
                <a:ea typeface="Calibri Light"/>
              </a:rPr>
              <a:t>.</a:t>
            </a:r>
            <a:endParaRPr b="0" lang="en-US" sz="2400" spc="-1" strike="noStrike">
              <a:solidFill>
                <a:srgbClr val="000000"/>
              </a:solidFill>
              <a:latin typeface="Calibri Light"/>
            </a:endParaRPr>
          </a:p>
        </p:txBody>
      </p:sp>
      <p:sp>
        <p:nvSpPr>
          <p:cNvPr id="981" name="TextShape 3"/>
          <p:cNvSpPr txBox="1"/>
          <p:nvPr/>
        </p:nvSpPr>
        <p:spPr>
          <a:xfrm>
            <a:off x="6553080" y="6356520"/>
            <a:ext cx="2133360" cy="364680"/>
          </a:xfrm>
          <a:prstGeom prst="rect">
            <a:avLst/>
          </a:prstGeom>
          <a:noFill/>
          <a:ln>
            <a:noFill/>
          </a:ln>
        </p:spPr>
        <p:txBody>
          <a:bodyPr anchor="ctr"/>
          <a:p>
            <a:pPr algn="r">
              <a:lnSpc>
                <a:spcPct val="100000"/>
              </a:lnSpc>
            </a:pPr>
            <a:fld id="{662C62D7-AAE8-4453-BA44-CDFDAD12212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982" name="CustomShape 4"/>
          <p:cNvSpPr/>
          <p:nvPr/>
        </p:nvSpPr>
        <p:spPr>
          <a:xfrm>
            <a:off x="924480" y="3311640"/>
            <a:ext cx="6868440" cy="24822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msg1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 msg2  = </a:t>
            </a:r>
            <a:r>
              <a:rPr b="0" lang="en-GB" sz="1800" spc="-1" strike="noStrike">
                <a:solidFill>
                  <a:srgbClr val="e46c0a"/>
                </a:solidFill>
                <a:latin typeface="Consolas"/>
                <a:ea typeface="Consolas"/>
              </a:rPr>
              <a:t>"apple"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msg3 = </a:t>
            </a:r>
            <a:r>
              <a:rPr b="0" lang="en-GB" sz="1800" spc="-1" strike="noStrike">
                <a:solidFill>
                  <a:srgbClr val="e46c0a"/>
                </a:solidFill>
                <a:latin typeface="Consolas"/>
                <a:ea typeface="Consolas"/>
              </a:rPr>
              <a:t>"apples"</a:t>
            </a:r>
            <a:r>
              <a:rPr b="0" lang="en-GB" sz="1800" spc="-1" strike="noStrike">
                <a:solidFill>
                  <a:srgbClr val="000000"/>
                </a:solidFill>
                <a:latin typeface="Consolas"/>
                <a:ea typeface="Consolas"/>
              </a:rPr>
              <a:t>, msg4 = </a:t>
            </a:r>
            <a:r>
              <a:rPr b="0" lang="en-GB" sz="1800" spc="-1" strike="noStrike">
                <a:solidFill>
                  <a:srgbClr val="e46c0a"/>
                </a:solidFill>
                <a:latin typeface="Consolas"/>
                <a:ea typeface="Consolas"/>
              </a:rPr>
              <a:t>"orange"</a:t>
            </a:r>
            <a:r>
              <a:rPr b="0" lang="en-GB" sz="1800" spc="-1" strike="noStrike">
                <a:solidFill>
                  <a:srgbClr val="000000"/>
                </a:solidFill>
                <a:latin typeface="Consolas"/>
                <a:ea typeface="Consolas"/>
              </a:rPr>
              <a:t>;</a:t>
            </a:r>
            <a:endParaRPr b="0" lang="en-GB" sz="1800" spc="-1" strike="noStrike">
              <a:latin typeface="Arial"/>
            </a:endParaRPr>
          </a:p>
          <a:p>
            <a:pPr>
              <a:lnSpc>
                <a:spcPct val="100000"/>
              </a:lnSpc>
            </a:pP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c1 = msg1 ==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c2 = msg1 &lt; msg2;</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c3 = msg2 &lt; msg3;</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c4 = msg3 != msg4;</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bool c5 = msg4 &gt; msg3;</a:t>
            </a:r>
            <a:endParaRPr b="0" lang="en-GB" sz="1800" spc="-1" strike="noStrike">
              <a:latin typeface="Arial"/>
            </a:endParaRPr>
          </a:p>
        </p:txBody>
      </p:sp>
      <p:sp>
        <p:nvSpPr>
          <p:cNvPr id="983" name="CustomShape 5"/>
          <p:cNvSpPr/>
          <p:nvPr/>
        </p:nvSpPr>
        <p:spPr>
          <a:xfrm>
            <a:off x="6867000" y="3081600"/>
            <a:ext cx="1851840" cy="1461240"/>
          </a:xfrm>
          <a:prstGeom prst="rect">
            <a:avLst/>
          </a:prstGeom>
          <a:ln>
            <a:round/>
          </a:ln>
        </p:spPr>
        <p:style>
          <a:lnRef idx="2">
            <a:schemeClr val="accent1"/>
          </a:lnRef>
          <a:fillRef idx="1">
            <a:schemeClr val="lt1"/>
          </a:fillRef>
          <a:effectRef idx="0">
            <a:schemeClr val="accent1"/>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Note: at least one of the operands need to be a string object</a:t>
            </a:r>
            <a:endParaRPr b="0" lang="en-GB" sz="1800" spc="-1" strike="noStrike">
              <a:latin typeface="Arial"/>
            </a:endParaRPr>
          </a:p>
        </p:txBody>
      </p:sp>
      <p:grpSp>
        <p:nvGrpSpPr>
          <p:cNvPr id="984" name="Group 6"/>
          <p:cNvGrpSpPr/>
          <p:nvPr/>
        </p:nvGrpSpPr>
        <p:grpSpPr>
          <a:xfrm>
            <a:off x="678240" y="5971680"/>
            <a:ext cx="1321560" cy="370080"/>
            <a:chOff x="678240" y="5971680"/>
            <a:chExt cx="1321560" cy="370080"/>
          </a:xfrm>
        </p:grpSpPr>
        <p:sp>
          <p:nvSpPr>
            <p:cNvPr id="985" name="CustomShape 7"/>
            <p:cNvSpPr/>
            <p:nvPr/>
          </p:nvSpPr>
          <p:spPr>
            <a:xfrm>
              <a:off x="678240" y="5971680"/>
              <a:ext cx="495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c1</a:t>
              </a:r>
              <a:endParaRPr b="0" lang="en-GB" sz="1800" spc="-1" strike="noStrike">
                <a:latin typeface="Arial"/>
              </a:endParaRPr>
            </a:p>
          </p:txBody>
        </p:sp>
        <p:sp>
          <p:nvSpPr>
            <p:cNvPr id="986" name="CustomShape 8"/>
            <p:cNvSpPr/>
            <p:nvPr/>
          </p:nvSpPr>
          <p:spPr>
            <a:xfrm>
              <a:off x="1173960" y="5977080"/>
              <a:ext cx="825840" cy="3646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87" name="Group 9"/>
          <p:cNvGrpSpPr/>
          <p:nvPr/>
        </p:nvGrpSpPr>
        <p:grpSpPr>
          <a:xfrm>
            <a:off x="2225520" y="5971680"/>
            <a:ext cx="1321560" cy="370080"/>
            <a:chOff x="2225520" y="5971680"/>
            <a:chExt cx="1321560" cy="370080"/>
          </a:xfrm>
        </p:grpSpPr>
        <p:sp>
          <p:nvSpPr>
            <p:cNvPr id="988" name="CustomShape 10"/>
            <p:cNvSpPr/>
            <p:nvPr/>
          </p:nvSpPr>
          <p:spPr>
            <a:xfrm>
              <a:off x="2225520" y="5971680"/>
              <a:ext cx="495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c2</a:t>
              </a:r>
              <a:endParaRPr b="0" lang="en-GB" sz="1800" spc="-1" strike="noStrike">
                <a:latin typeface="Arial"/>
              </a:endParaRPr>
            </a:p>
          </p:txBody>
        </p:sp>
        <p:sp>
          <p:nvSpPr>
            <p:cNvPr id="989" name="CustomShape 11"/>
            <p:cNvSpPr/>
            <p:nvPr/>
          </p:nvSpPr>
          <p:spPr>
            <a:xfrm>
              <a:off x="2721240" y="5977080"/>
              <a:ext cx="825840" cy="3646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90" name="Group 12"/>
          <p:cNvGrpSpPr/>
          <p:nvPr/>
        </p:nvGrpSpPr>
        <p:grpSpPr>
          <a:xfrm>
            <a:off x="3772800" y="5971680"/>
            <a:ext cx="1321200" cy="370080"/>
            <a:chOff x="3772800" y="5971680"/>
            <a:chExt cx="1321200" cy="370080"/>
          </a:xfrm>
        </p:grpSpPr>
        <p:sp>
          <p:nvSpPr>
            <p:cNvPr id="991" name="CustomShape 13"/>
            <p:cNvSpPr/>
            <p:nvPr/>
          </p:nvSpPr>
          <p:spPr>
            <a:xfrm>
              <a:off x="3772800" y="5971680"/>
              <a:ext cx="495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rPr>
                <a:t>c3</a:t>
              </a:r>
              <a:endParaRPr b="0" lang="en-GB" sz="1800" spc="-1" strike="noStrike">
                <a:latin typeface="Arial"/>
              </a:endParaRPr>
            </a:p>
          </p:txBody>
        </p:sp>
        <p:sp>
          <p:nvSpPr>
            <p:cNvPr id="992" name="CustomShape 14"/>
            <p:cNvSpPr/>
            <p:nvPr/>
          </p:nvSpPr>
          <p:spPr>
            <a:xfrm>
              <a:off x="4268160" y="5977080"/>
              <a:ext cx="825840" cy="3646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93" name="Group 15"/>
          <p:cNvGrpSpPr/>
          <p:nvPr/>
        </p:nvGrpSpPr>
        <p:grpSpPr>
          <a:xfrm>
            <a:off x="5319720" y="5971680"/>
            <a:ext cx="1321560" cy="370080"/>
            <a:chOff x="5319720" y="5971680"/>
            <a:chExt cx="1321560" cy="370080"/>
          </a:xfrm>
        </p:grpSpPr>
        <p:sp>
          <p:nvSpPr>
            <p:cNvPr id="994" name="CustomShape 16"/>
            <p:cNvSpPr/>
            <p:nvPr/>
          </p:nvSpPr>
          <p:spPr>
            <a:xfrm>
              <a:off x="5319720" y="5971680"/>
              <a:ext cx="495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c4</a:t>
              </a:r>
              <a:endParaRPr b="0" lang="en-GB" sz="1800" spc="-1" strike="noStrike">
                <a:latin typeface="Arial"/>
              </a:endParaRPr>
            </a:p>
          </p:txBody>
        </p:sp>
        <p:sp>
          <p:nvSpPr>
            <p:cNvPr id="995" name="CustomShape 17"/>
            <p:cNvSpPr/>
            <p:nvPr/>
          </p:nvSpPr>
          <p:spPr>
            <a:xfrm>
              <a:off x="5815440" y="5977080"/>
              <a:ext cx="825840" cy="3646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grpSp>
        <p:nvGrpSpPr>
          <p:cNvPr id="996" name="Group 18"/>
          <p:cNvGrpSpPr/>
          <p:nvPr/>
        </p:nvGrpSpPr>
        <p:grpSpPr>
          <a:xfrm>
            <a:off x="6867000" y="5971680"/>
            <a:ext cx="1321560" cy="370080"/>
            <a:chOff x="6867000" y="5971680"/>
            <a:chExt cx="1321560" cy="370080"/>
          </a:xfrm>
        </p:grpSpPr>
        <p:sp>
          <p:nvSpPr>
            <p:cNvPr id="997" name="CustomShape 19"/>
            <p:cNvSpPr/>
            <p:nvPr/>
          </p:nvSpPr>
          <p:spPr>
            <a:xfrm>
              <a:off x="6867000" y="5971680"/>
              <a:ext cx="495360" cy="364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solidFill>
                    <a:srgbClr val="000000"/>
                  </a:solidFill>
                  <a:latin typeface="Consolas"/>
                  <a:ea typeface="Consolas"/>
                </a:rPr>
                <a:t>c5</a:t>
              </a:r>
              <a:endParaRPr b="0" lang="en-GB" sz="1800" spc="-1" strike="noStrike">
                <a:latin typeface="Arial"/>
              </a:endParaRPr>
            </a:p>
          </p:txBody>
        </p:sp>
        <p:sp>
          <p:nvSpPr>
            <p:cNvPr id="998" name="CustomShape 20"/>
            <p:cNvSpPr/>
            <p:nvPr/>
          </p:nvSpPr>
          <p:spPr>
            <a:xfrm>
              <a:off x="7362720" y="5977080"/>
              <a:ext cx="825840" cy="36468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800" spc="-1" strike="noStrike">
                  <a:solidFill>
                    <a:srgbClr val="000000"/>
                  </a:solidFill>
                  <a:latin typeface="Consolas"/>
                  <a:ea typeface="Consolas"/>
                </a:rPr>
                <a:t>?</a:t>
              </a:r>
              <a:endParaRPr b="0" lang="en-GB" sz="1800" spc="-1" strike="noStrike">
                <a:latin typeface="Arial"/>
              </a:endParaRPr>
            </a:p>
          </p:txBody>
        </p:sp>
      </p:grpSp>
      <p:sp>
        <p:nvSpPr>
          <p:cNvPr id="999" name="CustomShape 21"/>
          <p:cNvSpPr/>
          <p:nvPr/>
        </p:nvSpPr>
        <p:spPr>
          <a:xfrm>
            <a:off x="1226520" y="6002640"/>
            <a:ext cx="720720" cy="30348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false</a:t>
            </a:r>
            <a:endParaRPr b="0" lang="en-GB" sz="1400" spc="-1" strike="noStrike">
              <a:latin typeface="Arial"/>
            </a:endParaRPr>
          </a:p>
        </p:txBody>
      </p:sp>
      <p:sp>
        <p:nvSpPr>
          <p:cNvPr id="1000" name="CustomShape 22"/>
          <p:cNvSpPr/>
          <p:nvPr/>
        </p:nvSpPr>
        <p:spPr>
          <a:xfrm>
            <a:off x="2762280" y="6016320"/>
            <a:ext cx="751680" cy="30348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1001" name="CustomShape 23"/>
          <p:cNvSpPr/>
          <p:nvPr/>
        </p:nvSpPr>
        <p:spPr>
          <a:xfrm>
            <a:off x="4305240" y="6005520"/>
            <a:ext cx="751680" cy="30348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1002" name="CustomShape 24"/>
          <p:cNvSpPr/>
          <p:nvPr/>
        </p:nvSpPr>
        <p:spPr>
          <a:xfrm>
            <a:off x="5852520" y="6016320"/>
            <a:ext cx="751680" cy="30348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
        <p:nvSpPr>
          <p:cNvPr id="1003" name="CustomShape 25"/>
          <p:cNvSpPr/>
          <p:nvPr/>
        </p:nvSpPr>
        <p:spPr>
          <a:xfrm>
            <a:off x="7399800" y="6006240"/>
            <a:ext cx="751680" cy="303480"/>
          </a:xfrm>
          <a:prstGeom prst="rect">
            <a:avLst/>
          </a:prstGeom>
          <a:ln>
            <a:noFill/>
          </a:ln>
        </p:spPr>
        <p:style>
          <a:lnRef idx="2">
            <a:schemeClr val="accent2"/>
          </a:lnRef>
          <a:fillRef idx="1">
            <a:schemeClr val="lt1"/>
          </a:fillRef>
          <a:effectRef idx="0">
            <a:schemeClr val="accent2"/>
          </a:effectRef>
          <a:fontRef idx="minor"/>
        </p:style>
        <p:txBody>
          <a:bodyPr lIns="90000" rIns="90000" tIns="45000" bIns="45000"/>
          <a:p>
            <a:pPr algn="ctr">
              <a:lnSpc>
                <a:spcPct val="100000"/>
              </a:lnSpc>
            </a:pPr>
            <a:r>
              <a:rPr b="1" lang="en-GB" sz="1400" spc="-1" strike="noStrike">
                <a:solidFill>
                  <a:srgbClr val="000000"/>
                </a:solidFill>
                <a:latin typeface="Consolas"/>
                <a:ea typeface="Consolas"/>
              </a:rPr>
              <a:t>true</a:t>
            </a:r>
            <a:endParaRPr b="0" lang="en-GB" sz="1400" spc="-1" strike="noStrike">
              <a:latin typeface="Arial"/>
            </a:endParaRPr>
          </a:p>
        </p:txBody>
      </p:sp>
    </p:spTree>
  </p:cSld>
  <p:timing>
    <p:tnLst>
      <p:par>
        <p:cTn id="1207" dur="indefinite" restart="never" nodeType="tmRoot">
          <p:childTnLst>
            <p:seq>
              <p:cTn id="1208" dur="indefinite" nodeType="mainSeq">
                <p:childTnLst>
                  <p:par>
                    <p:cTn id="1209" fill="hold">
                      <p:stCondLst>
                        <p:cond delay="indefinite"/>
                      </p:stCondLst>
                      <p:childTnLst>
                        <p:par>
                          <p:cTn id="1210" fill="hold">
                            <p:stCondLst>
                              <p:cond delay="0"/>
                            </p:stCondLst>
                            <p:childTnLst>
                              <p:par>
                                <p:cTn id="1211" nodeType="clickEffect" fill="hold" presetClass="entr" presetID="1">
                                  <p:stCondLst>
                                    <p:cond delay="0"/>
                                  </p:stCondLst>
                                  <p:childTnLst>
                                    <p:set>
                                      <p:cBhvr>
                                        <p:cTn id="1212" dur="1" fill="hold">
                                          <p:stCondLst>
                                            <p:cond delay="0"/>
                                          </p:stCondLst>
                                        </p:cTn>
                                        <p:tgtEl>
                                          <p:spTgt spid="999"/>
                                        </p:tgtEl>
                                        <p:attrNameLst>
                                          <p:attrName>style.visibility</p:attrName>
                                        </p:attrNameLst>
                                      </p:cBhvr>
                                      <p:to>
                                        <p:strVal val="visible"/>
                                      </p:to>
                                    </p:set>
                                  </p:childTnLst>
                                </p:cTn>
                              </p:par>
                              <p:par>
                                <p:cTn id="1213" nodeType="withEffect" fill="hold" presetClass="entr" presetID="1">
                                  <p:stCondLst>
                                    <p:cond delay="0"/>
                                  </p:stCondLst>
                                  <p:childTnLst>
                                    <p:set>
                                      <p:cBhvr>
                                        <p:cTn id="1214" dur="1" fill="hold">
                                          <p:stCondLst>
                                            <p:cond delay="0"/>
                                          </p:stCondLst>
                                        </p:cTn>
                                        <p:tgtEl>
                                          <p:spTgt spid="1000"/>
                                        </p:tgtEl>
                                        <p:attrNameLst>
                                          <p:attrName>style.visibility</p:attrName>
                                        </p:attrNameLst>
                                      </p:cBhvr>
                                      <p:to>
                                        <p:strVal val="visible"/>
                                      </p:to>
                                    </p:set>
                                  </p:childTnLst>
                                </p:cTn>
                              </p:par>
                              <p:par>
                                <p:cTn id="1215" nodeType="withEffect" fill="hold" presetClass="entr" presetID="1">
                                  <p:stCondLst>
                                    <p:cond delay="0"/>
                                  </p:stCondLst>
                                  <p:childTnLst>
                                    <p:set>
                                      <p:cBhvr>
                                        <p:cTn id="1216" dur="1" fill="hold">
                                          <p:stCondLst>
                                            <p:cond delay="0"/>
                                          </p:stCondLst>
                                        </p:cTn>
                                        <p:tgtEl>
                                          <p:spTgt spid="1001"/>
                                        </p:tgtEl>
                                        <p:attrNameLst>
                                          <p:attrName>style.visibility</p:attrName>
                                        </p:attrNameLst>
                                      </p:cBhvr>
                                      <p:to>
                                        <p:strVal val="visible"/>
                                      </p:to>
                                    </p:set>
                                  </p:childTnLst>
                                </p:cTn>
                              </p:par>
                              <p:par>
                                <p:cTn id="1217" nodeType="withEffect" fill="hold" presetClass="entr" presetID="1">
                                  <p:stCondLst>
                                    <p:cond delay="0"/>
                                  </p:stCondLst>
                                  <p:childTnLst>
                                    <p:set>
                                      <p:cBhvr>
                                        <p:cTn id="1218" dur="1" fill="hold">
                                          <p:stCondLst>
                                            <p:cond delay="0"/>
                                          </p:stCondLst>
                                        </p:cTn>
                                        <p:tgtEl>
                                          <p:spTgt spid="1002"/>
                                        </p:tgtEl>
                                        <p:attrNameLst>
                                          <p:attrName>style.visibility</p:attrName>
                                        </p:attrNameLst>
                                      </p:cBhvr>
                                      <p:to>
                                        <p:strVal val="visible"/>
                                      </p:to>
                                    </p:set>
                                  </p:childTnLst>
                                </p:cTn>
                              </p:par>
                              <p:par>
                                <p:cTn id="1219" nodeType="withEffect" fill="hold" presetClass="entr" presetID="1">
                                  <p:stCondLst>
                                    <p:cond delay="0"/>
                                  </p:stCondLst>
                                  <p:childTnLst>
                                    <p:set>
                                      <p:cBhvr>
                                        <p:cTn id="1220" dur="1" fill="hold">
                                          <p:stCondLst>
                                            <p:cond delay="0"/>
                                          </p:stCondLst>
                                        </p:cTn>
                                        <p:tgtEl>
                                          <p:spTgt spid="100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I/O with String Objects</a:t>
            </a:r>
            <a:endParaRPr b="0" lang="en-US" sz="4400" spc="-1" strike="noStrike">
              <a:solidFill>
                <a:srgbClr val="000000"/>
              </a:solidFill>
              <a:latin typeface="Calibri Light"/>
            </a:endParaRPr>
          </a:p>
        </p:txBody>
      </p:sp>
      <p:sp>
        <p:nvSpPr>
          <p:cNvPr id="10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Both </a:t>
            </a:r>
            <a:r>
              <a:rPr b="0" lang="en-US" sz="2800" spc="-1" strike="noStrike">
                <a:solidFill>
                  <a:srgbClr val="31859c"/>
                </a:solidFill>
                <a:latin typeface="Consolas"/>
                <a:ea typeface="Consolas"/>
              </a:rPr>
              <a:t>cout</a:t>
            </a:r>
            <a:r>
              <a:rPr b="0" lang="en-US" sz="2800" spc="-1" strike="noStrike">
                <a:solidFill>
                  <a:srgbClr val="000000"/>
                </a:solidFill>
                <a:latin typeface="Calibri Light"/>
                <a:ea typeface="Calibri Light"/>
              </a:rPr>
              <a:t> and </a:t>
            </a:r>
            <a:r>
              <a:rPr b="0" lang="en-US" sz="2800" spc="-1" strike="noStrike">
                <a:solidFill>
                  <a:srgbClr val="31859c"/>
                </a:solidFill>
                <a:latin typeface="Consolas"/>
                <a:ea typeface="Consolas"/>
              </a:rPr>
              <a:t>cin</a:t>
            </a:r>
            <a:r>
              <a:rPr b="0" lang="en-US" sz="2800" spc="-1" strike="noStrike">
                <a:solidFill>
                  <a:srgbClr val="000000"/>
                </a:solidFill>
                <a:latin typeface="Calibri Light"/>
                <a:ea typeface="Calibri Light"/>
              </a:rPr>
              <a:t> support string objects.</a:t>
            </a: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The insertion operator </a:t>
            </a:r>
            <a:r>
              <a:rPr b="0" lang="en-US" sz="2800" spc="-1" strike="noStrike">
                <a:solidFill>
                  <a:srgbClr val="31859c"/>
                </a:solidFill>
                <a:latin typeface="Consolas"/>
                <a:ea typeface="Consolas"/>
              </a:rPr>
              <a:t>&lt;&lt;</a:t>
            </a:r>
            <a:r>
              <a:rPr b="0" lang="en-US" sz="2800" spc="-1" strike="noStrike">
                <a:solidFill>
                  <a:srgbClr val="000000"/>
                </a:solidFill>
                <a:latin typeface="Calibri Light"/>
                <a:ea typeface="Calibri Light"/>
              </a:rPr>
              <a:t> and extraction operator </a:t>
            </a:r>
            <a:r>
              <a:rPr b="0" lang="en-US" sz="2800" spc="-1" strike="noStrike">
                <a:solidFill>
                  <a:srgbClr val="31859c"/>
                </a:solidFill>
                <a:latin typeface="Consolas"/>
                <a:ea typeface="Consolas"/>
              </a:rPr>
              <a:t>&gt;&gt;</a:t>
            </a:r>
            <a:r>
              <a:rPr b="0" lang="en-US" sz="2800" spc="-1" strike="noStrike">
                <a:solidFill>
                  <a:srgbClr val="000000"/>
                </a:solidFill>
                <a:latin typeface="Calibri Light"/>
                <a:ea typeface="Calibri Light"/>
              </a:rPr>
              <a:t> work the same for string objects as for other basic data types</a:t>
            </a: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a:lnSpc>
                <a:spcPct val="100000"/>
              </a:lnSpc>
              <a:spcBef>
                <a:spcPts val="561"/>
              </a:spcBef>
            </a:pPr>
            <a:endParaRPr b="0" lang="en-US" sz="2800" spc="-1" strike="noStrike">
              <a:solidFill>
                <a:srgbClr val="000000"/>
              </a:solidFill>
              <a:latin typeface="Calibri Light"/>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Light"/>
                <a:ea typeface="Calibri Light"/>
              </a:rPr>
              <a:t>Note that</a:t>
            </a:r>
            <a:endParaRPr b="0" lang="en-US" sz="28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extraction operator &gt;&gt; </a:t>
            </a:r>
            <a:r>
              <a:rPr b="0" lang="en-US" sz="2400" spc="-1" strike="noStrike">
                <a:solidFill>
                  <a:srgbClr val="e46c0a"/>
                </a:solidFill>
                <a:latin typeface="Calibri Light"/>
                <a:ea typeface="Calibri Light"/>
              </a:rPr>
              <a:t>ignores whitespace at the beginning of input</a:t>
            </a:r>
            <a:r>
              <a:rPr b="0" lang="en-US" sz="2400" spc="-1" strike="noStrike">
                <a:solidFill>
                  <a:srgbClr val="000000"/>
                </a:solidFill>
                <a:latin typeface="Calibri Light"/>
                <a:ea typeface="Calibri Light"/>
              </a:rPr>
              <a:t> and stops reading when it encounters more whitespace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The word received by a string object will therefore </a:t>
            </a:r>
            <a:r>
              <a:rPr b="0" lang="en-US" sz="2400" spc="-1" strike="noStrike">
                <a:solidFill>
                  <a:srgbClr val="e46c0a"/>
                </a:solidFill>
                <a:latin typeface="Calibri Light"/>
                <a:ea typeface="Calibri Light"/>
              </a:rPr>
              <a:t>have any leading and trailing whitespace deleted </a:t>
            </a:r>
            <a:endParaRPr b="0" lang="en-US" sz="2400" spc="-1" strike="noStrike">
              <a:solidFill>
                <a:srgbClr val="000000"/>
              </a:solidFill>
              <a:latin typeface="Calibri Light"/>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Cannot read in a line or string that contains one or more blanks </a:t>
            </a:r>
            <a:endParaRPr b="0" lang="en-US" sz="2400" spc="-1" strike="noStrike">
              <a:solidFill>
                <a:srgbClr val="000000"/>
              </a:solidFill>
              <a:latin typeface="Calibri Light"/>
            </a:endParaRPr>
          </a:p>
          <a:p>
            <a:endParaRPr b="0" lang="en-US" sz="2400" spc="-1" strike="noStrike">
              <a:solidFill>
                <a:srgbClr val="000000"/>
              </a:solidFill>
              <a:latin typeface="Calibri Light"/>
            </a:endParaRPr>
          </a:p>
        </p:txBody>
      </p:sp>
      <p:sp>
        <p:nvSpPr>
          <p:cNvPr id="1006" name="CustomShape 3"/>
          <p:cNvSpPr/>
          <p:nvPr/>
        </p:nvSpPr>
        <p:spPr>
          <a:xfrm>
            <a:off x="3092400" y="2706480"/>
            <a:ext cx="2552400" cy="115632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cin &gt;&gt; msg;</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msg;</a:t>
            </a:r>
            <a:r>
              <a:rPr b="0" lang="en-GB" sz="1800" spc="-1" strike="noStrike">
                <a:solidFill>
                  <a:srgbClr val="000000"/>
                </a:solidFill>
                <a:latin typeface="Consolas"/>
                <a:ea typeface="Consolas"/>
              </a:rPr>
              <a:t>	</a:t>
            </a:r>
            <a:endParaRPr b="0" lang="en-GB" sz="1800" spc="-1" strike="noStrike">
              <a:latin typeface="Arial"/>
            </a:endParaRPr>
          </a:p>
        </p:txBody>
      </p:sp>
      <p:sp>
        <p:nvSpPr>
          <p:cNvPr id="1007" name="TextShape 4"/>
          <p:cNvSpPr txBox="1"/>
          <p:nvPr/>
        </p:nvSpPr>
        <p:spPr>
          <a:xfrm>
            <a:off x="6553080" y="6356520"/>
            <a:ext cx="2133360" cy="364680"/>
          </a:xfrm>
          <a:prstGeom prst="rect">
            <a:avLst/>
          </a:prstGeom>
          <a:noFill/>
          <a:ln>
            <a:noFill/>
          </a:ln>
        </p:spPr>
        <p:txBody>
          <a:bodyPr anchor="ctr"/>
          <a:p>
            <a:pPr algn="r">
              <a:lnSpc>
                <a:spcPct val="100000"/>
              </a:lnSpc>
            </a:pPr>
            <a:fld id="{475134A6-1CB5-4C55-B984-FE851266F3A3}"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221" dur="indefinite" restart="never" nodeType="tmRoot">
          <p:childTnLst>
            <p:seq>
              <p:cTn id="122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8"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I/O with String Objects</a:t>
            </a:r>
            <a:endParaRPr b="0" lang="en-US" sz="4400" spc="-1" strike="noStrike">
              <a:solidFill>
                <a:srgbClr val="000000"/>
              </a:solidFill>
              <a:latin typeface="Calibri Light"/>
            </a:endParaRPr>
          </a:p>
        </p:txBody>
      </p:sp>
      <p:sp>
        <p:nvSpPr>
          <p:cNvPr id="1009" name="TextShape 2"/>
          <p:cNvSpPr txBox="1"/>
          <p:nvPr/>
        </p:nvSpPr>
        <p:spPr>
          <a:xfrm>
            <a:off x="457200" y="1495080"/>
            <a:ext cx="8229240" cy="4525560"/>
          </a:xfrm>
          <a:prstGeom prst="rect">
            <a:avLst/>
          </a:prstGeom>
          <a:noFill/>
          <a:ln>
            <a:noFill/>
          </a:ln>
        </p:spPr>
        <p:txBody>
          <a:bodyPr/>
          <a:p>
            <a:pPr>
              <a:lnSpc>
                <a:spcPct val="100000"/>
              </a:lnSpc>
              <a:spcBef>
                <a:spcPts val="561"/>
              </a:spcBef>
            </a:pPr>
            <a:r>
              <a:rPr b="0" lang="en-US" sz="2800" spc="-1" strike="noStrike">
                <a:solidFill>
                  <a:srgbClr val="000000"/>
                </a:solidFill>
                <a:latin typeface="Calibri Light"/>
                <a:ea typeface="Calibri Light"/>
              </a:rPr>
              <a:t>Example</a:t>
            </a:r>
            <a:endParaRPr b="0" lang="en-US" sz="2800" spc="-1" strike="noStrike">
              <a:solidFill>
                <a:srgbClr val="000000"/>
              </a:solidFill>
              <a:latin typeface="Calibri Light"/>
            </a:endParaRPr>
          </a:p>
        </p:txBody>
      </p:sp>
      <p:sp>
        <p:nvSpPr>
          <p:cNvPr id="1010" name="CustomShape 3"/>
          <p:cNvSpPr/>
          <p:nvPr/>
        </p:nvSpPr>
        <p:spPr>
          <a:xfrm>
            <a:off x="561240" y="1896120"/>
            <a:ext cx="5826600" cy="427824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#include &lt;iostream&gt;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#include &lt;string&gt;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using namespace std;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int main()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1" lang="en-GB" sz="1600" spc="-1" strike="noStrike">
                <a:solidFill>
                  <a:srgbClr val="31859c"/>
                </a:solidFill>
                <a:latin typeface="Consolas"/>
                <a:ea typeface="Consolas"/>
              </a:rPr>
              <a:t>string</a:t>
            </a:r>
            <a:r>
              <a:rPr b="0" lang="en-GB" sz="1600" spc="-1" strike="noStrike">
                <a:solidFill>
                  <a:srgbClr val="000000"/>
                </a:solidFill>
                <a:latin typeface="Consolas"/>
                <a:ea typeface="Consolas"/>
              </a:rPr>
              <a:t> word1, word2, word3;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Please input a sentence: </a:t>
            </a:r>
            <a:r>
              <a:rPr b="0" lang="en-GB" sz="1600" spc="-1" strike="noStrike">
                <a:solidFill>
                  <a:srgbClr val="000000"/>
                </a:solidFill>
                <a:latin typeface="Consolas"/>
                <a:ea typeface="Consolas"/>
              </a:rPr>
              <a:t>" &lt;&lt; endl;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cin &gt;&gt; word1 &gt;&gt; word2 &gt;&gt; word3; </a:t>
            </a:r>
            <a:endParaRPr b="0" lang="en-GB" sz="1600" spc="-1" strike="noStrike">
              <a:latin typeface="Arial"/>
            </a:endParaRPr>
          </a:p>
          <a:p>
            <a:pPr>
              <a:lnSpc>
                <a:spcPct val="100000"/>
              </a:lnSpc>
            </a:pP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cout &lt;&lt; "</a:t>
            </a:r>
            <a:r>
              <a:rPr b="0" lang="en-GB" sz="1600" spc="-1" strike="noStrike">
                <a:solidFill>
                  <a:srgbClr val="e46c0a"/>
                </a:solidFill>
                <a:latin typeface="Consolas"/>
                <a:ea typeface="Consolas"/>
              </a:rPr>
              <a:t>Word 1 = \"</a:t>
            </a:r>
            <a:r>
              <a:rPr b="0" lang="en-GB" sz="1600" spc="-1" strike="noStrike">
                <a:solidFill>
                  <a:srgbClr val="000000"/>
                </a:solidFill>
                <a:latin typeface="Consolas"/>
                <a:ea typeface="Consolas"/>
              </a:rPr>
              <a:t>" &lt;&lt; word1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2 = \"</a:t>
            </a:r>
            <a:r>
              <a:rPr b="0" lang="en-GB" sz="1600" spc="-1" strike="noStrike">
                <a:solidFill>
                  <a:srgbClr val="000000"/>
                </a:solidFill>
                <a:latin typeface="Consolas"/>
                <a:ea typeface="Consolas"/>
              </a:rPr>
              <a:t>" &lt;&lt; word2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&lt;&lt; "</a:t>
            </a:r>
            <a:r>
              <a:rPr b="0" lang="en-GB" sz="1600" spc="-1" strike="noStrike">
                <a:solidFill>
                  <a:srgbClr val="e46c0a"/>
                </a:solidFill>
                <a:latin typeface="Consolas"/>
                <a:ea typeface="Consolas"/>
              </a:rPr>
              <a:t>Word 3 = \"</a:t>
            </a:r>
            <a:r>
              <a:rPr b="0" lang="en-GB" sz="1600" spc="-1" strike="noStrike">
                <a:solidFill>
                  <a:srgbClr val="000000"/>
                </a:solidFill>
                <a:latin typeface="Consolas"/>
                <a:ea typeface="Consolas"/>
              </a:rPr>
              <a:t>" &lt;&lt; word3 &lt;&lt; "</a:t>
            </a:r>
            <a:r>
              <a:rPr b="0" lang="en-GB" sz="1600" spc="-1" strike="noStrike">
                <a:solidFill>
                  <a:srgbClr val="e46c0a"/>
                </a:solidFill>
                <a:latin typeface="Consolas"/>
                <a:ea typeface="Consolas"/>
              </a:rPr>
              <a:t>\"\n</a:t>
            </a:r>
            <a:r>
              <a:rPr b="0"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r>
              <a:rPr b="0" lang="en-GB" sz="1600" spc="-1" strike="noStrike">
                <a:solidFill>
                  <a:srgbClr val="000000"/>
                </a:solidFill>
                <a:latin typeface="Consolas"/>
                <a:ea typeface="Consolas"/>
              </a:rPr>
              <a:t>return 0; </a:t>
            </a:r>
            <a:endParaRPr b="0" lang="en-GB" sz="1600" spc="-1" strike="noStrike">
              <a:latin typeface="Arial"/>
            </a:endParaRPr>
          </a:p>
          <a:p>
            <a:pPr>
              <a:lnSpc>
                <a:spcPct val="100000"/>
              </a:lnSpc>
            </a:pPr>
            <a:r>
              <a:rPr b="0" lang="en-GB" sz="1600" spc="-1" strike="noStrike">
                <a:solidFill>
                  <a:srgbClr val="000000"/>
                </a:solidFill>
                <a:latin typeface="Consolas"/>
                <a:ea typeface="Consolas"/>
              </a:rPr>
              <a:t>} </a:t>
            </a:r>
            <a:endParaRPr b="0" lang="en-GB" sz="1600" spc="-1" strike="noStrike">
              <a:latin typeface="Arial"/>
            </a:endParaRPr>
          </a:p>
        </p:txBody>
      </p:sp>
      <p:sp>
        <p:nvSpPr>
          <p:cNvPr id="1011" name="CustomShape 4"/>
          <p:cNvSpPr/>
          <p:nvPr/>
        </p:nvSpPr>
        <p:spPr>
          <a:xfrm>
            <a:off x="4910040" y="1649160"/>
            <a:ext cx="3286440" cy="164088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600" spc="-1" strike="noStrike">
                <a:solidFill>
                  <a:srgbClr val="000000"/>
                </a:solidFill>
                <a:latin typeface="Consolas"/>
                <a:ea typeface="Consolas"/>
              </a:rPr>
              <a:t>Please input a sentence: </a:t>
            </a:r>
            <a:endParaRPr b="0" lang="en-GB" sz="1600" spc="-1" strike="noStrike">
              <a:latin typeface="Arial"/>
            </a:endParaRPr>
          </a:p>
          <a:p>
            <a:pPr>
              <a:lnSpc>
                <a:spcPct val="100000"/>
              </a:lnSpc>
            </a:pPr>
            <a:r>
              <a:rPr b="0" lang="en-GB" sz="1600" spc="-1" strike="noStrike">
                <a:solidFill>
                  <a:srgbClr val="558ed5"/>
                </a:solidFill>
                <a:latin typeface="Consolas"/>
                <a:ea typeface="Consolas"/>
              </a:rPr>
              <a:t>I   love       dogs</a:t>
            </a:r>
            <a:r>
              <a:rPr b="0" i="1" lang="en-GB" sz="1600" spc="-1" strike="noStrike">
                <a:solidFill>
                  <a:srgbClr val="000000"/>
                </a:solidFill>
                <a:latin typeface="Consolas"/>
                <a:ea typeface="Consolas"/>
              </a:rPr>
              <a:t> </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1 = "I"</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2 = "love"</a:t>
            </a:r>
            <a:endParaRPr b="0" lang="en-GB" sz="1600" spc="-1" strike="noStrike">
              <a:latin typeface="Arial"/>
            </a:endParaRPr>
          </a:p>
          <a:p>
            <a:pPr>
              <a:lnSpc>
                <a:spcPct val="100000"/>
              </a:lnSpc>
            </a:pPr>
            <a:r>
              <a:rPr b="0" lang="en-GB" sz="1600" spc="-1" strike="noStrike">
                <a:solidFill>
                  <a:srgbClr val="000000"/>
                </a:solidFill>
                <a:latin typeface="Consolas"/>
                <a:ea typeface="Consolas"/>
              </a:rPr>
              <a:t>Word 3 = "dogs" </a:t>
            </a:r>
            <a:endParaRPr b="0" lang="en-GB" sz="1600" spc="-1" strike="noStrike">
              <a:latin typeface="Arial"/>
            </a:endParaRPr>
          </a:p>
        </p:txBody>
      </p:sp>
      <p:sp>
        <p:nvSpPr>
          <p:cNvPr id="1012" name="CustomShape 5"/>
          <p:cNvSpPr/>
          <p:nvPr/>
        </p:nvSpPr>
        <p:spPr>
          <a:xfrm>
            <a:off x="6804000" y="3290400"/>
            <a:ext cx="14385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a:t>
            </a:r>
            <a:endParaRPr b="0" lang="en-GB" sz="1400" spc="-1" strike="noStrike">
              <a:latin typeface="Arial"/>
            </a:endParaRPr>
          </a:p>
        </p:txBody>
      </p:sp>
      <p:sp>
        <p:nvSpPr>
          <p:cNvPr id="1013" name="CustomShape 6"/>
          <p:cNvSpPr/>
          <p:nvPr/>
        </p:nvSpPr>
        <p:spPr>
          <a:xfrm>
            <a:off x="6338160" y="5805720"/>
            <a:ext cx="176472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string_io.cpp</a:t>
            </a:r>
            <a:endParaRPr b="0" lang="en-GB" sz="1600" spc="-1" strike="noStrike">
              <a:latin typeface="Arial"/>
            </a:endParaRPr>
          </a:p>
        </p:txBody>
      </p:sp>
      <p:sp>
        <p:nvSpPr>
          <p:cNvPr id="1014" name="TextShape 7"/>
          <p:cNvSpPr txBox="1"/>
          <p:nvPr/>
        </p:nvSpPr>
        <p:spPr>
          <a:xfrm>
            <a:off x="6553080" y="6356520"/>
            <a:ext cx="2133360" cy="364680"/>
          </a:xfrm>
          <a:prstGeom prst="rect">
            <a:avLst/>
          </a:prstGeom>
          <a:noFill/>
          <a:ln>
            <a:noFill/>
          </a:ln>
        </p:spPr>
        <p:txBody>
          <a:bodyPr anchor="ctr"/>
          <a:p>
            <a:pPr algn="r">
              <a:lnSpc>
                <a:spcPct val="100000"/>
              </a:lnSpc>
            </a:pPr>
            <a:fld id="{5B3B81BA-DBE2-4D5F-8171-E2728E3408AC}"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grpSp>
        <p:nvGrpSpPr>
          <p:cNvPr id="1015" name="Group 8"/>
          <p:cNvGrpSpPr/>
          <p:nvPr/>
        </p:nvGrpSpPr>
        <p:grpSpPr>
          <a:xfrm>
            <a:off x="5546880" y="4347720"/>
            <a:ext cx="2919600" cy="913320"/>
            <a:chOff x="5546880" y="4347720"/>
            <a:chExt cx="2919600" cy="913320"/>
          </a:xfrm>
        </p:grpSpPr>
        <p:sp>
          <p:nvSpPr>
            <p:cNvPr id="1016" name="CustomShape 9"/>
            <p:cNvSpPr/>
            <p:nvPr/>
          </p:nvSpPr>
          <p:spPr>
            <a:xfrm>
              <a:off x="6773400" y="4347720"/>
              <a:ext cx="1693080" cy="913320"/>
            </a:xfrm>
            <a:prstGeom prst="rect">
              <a:avLst/>
            </a:prstGeom>
            <a:ln>
              <a:round/>
            </a:ln>
          </p:spPr>
          <p:style>
            <a:lnRef idx="2">
              <a:schemeClr val="accent6"/>
            </a:lnRef>
            <a:fillRef idx="1">
              <a:schemeClr val="lt1"/>
            </a:fillRef>
            <a:effectRef idx="0">
              <a:schemeClr val="accent6"/>
            </a:effectRef>
            <a:fontRef idx="minor"/>
          </p:style>
          <p:txBody>
            <a:bodyPr lIns="90000" rIns="90000" tIns="45000" bIns="45000"/>
            <a:p>
              <a:pPr>
                <a:lnSpc>
                  <a:spcPct val="100000"/>
                </a:lnSpc>
              </a:pPr>
              <a:r>
                <a:rPr b="0" lang="en-GB" sz="1800" spc="-1" strike="noStrike">
                  <a:solidFill>
                    <a:srgbClr val="000000"/>
                  </a:solidFill>
                  <a:latin typeface="Avenir Next Condensed"/>
                  <a:ea typeface="Avenir Next Condensed"/>
                </a:rPr>
                <a:t>Use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for a </a:t>
              </a:r>
              <a:r>
                <a:rPr b="0" lang="en-GB" sz="1800" spc="-1" strike="noStrike">
                  <a:solidFill>
                    <a:srgbClr val="000000"/>
                  </a:solidFill>
                  <a:latin typeface="Consolas"/>
                  <a:ea typeface="Consolas"/>
                </a:rPr>
                <a:t>"</a:t>
              </a:r>
              <a:r>
                <a:rPr b="0" lang="en-GB" sz="1800" spc="-1" strike="noStrike">
                  <a:solidFill>
                    <a:srgbClr val="000000"/>
                  </a:solidFill>
                  <a:latin typeface="Avenir Next Condensed"/>
                  <a:ea typeface="Avenir Next Condensed"/>
                </a:rPr>
                <a:t> character in a string </a:t>
              </a:r>
              <a:endParaRPr b="0" lang="en-GB" sz="1800" spc="-1" strike="noStrike">
                <a:latin typeface="Arial"/>
              </a:endParaRPr>
            </a:p>
          </p:txBody>
        </p:sp>
        <p:sp>
          <p:nvSpPr>
            <p:cNvPr id="1017" name="CustomShape 10"/>
            <p:cNvSpPr/>
            <p:nvPr/>
          </p:nvSpPr>
          <p:spPr>
            <a:xfrm flipH="1">
              <a:off x="5546880" y="4809600"/>
              <a:ext cx="1226160" cy="63360"/>
            </a:xfrm>
            <a:custGeom>
              <a:avLst/>
              <a:gdLst/>
              <a:ahLst/>
              <a:rect l="l" t="t" r="r" b="b"/>
              <a:pathLst>
                <a:path w="21600" h="21600">
                  <a:moveTo>
                    <a:pt x="0" y="0"/>
                  </a:moveTo>
                  <a:lnTo>
                    <a:pt x="21600" y="21600"/>
                  </a:lnTo>
                </a:path>
              </a:pathLst>
            </a:custGeom>
            <a:noFill/>
            <a:ln>
              <a:solidFill>
                <a:schemeClr val="accent6"/>
              </a:solidFill>
              <a:round/>
              <a:tailEnd len="med" type="triangle" w="med"/>
            </a:ln>
            <a:effectLst>
              <a:outerShdw blurRad="40000" dir="5400000" dist="20000" rotWithShape="0">
                <a:srgbClr val="000000">
                  <a:alpha val="38000"/>
                </a:srgbClr>
              </a:outerShdw>
            </a:effectLst>
          </p:spPr>
          <p:style>
            <a:lnRef idx="2">
              <a:schemeClr val="accent1"/>
            </a:lnRef>
            <a:fillRef idx="0">
              <a:schemeClr val="accent1"/>
            </a:fillRef>
            <a:effectRef idx="1">
              <a:schemeClr val="accent1"/>
            </a:effectRef>
            <a:fontRef idx="minor"/>
          </p:style>
        </p:sp>
      </p:grpSp>
      <p:sp>
        <p:nvSpPr>
          <p:cNvPr id="1018" name="CustomShape 11"/>
          <p:cNvSpPr/>
          <p:nvPr/>
        </p:nvSpPr>
        <p:spPr>
          <a:xfrm>
            <a:off x="-258120" y="6309360"/>
            <a:ext cx="829656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800" spc="-1" strike="noStrike">
                <a:solidFill>
                  <a:srgbClr val="31859c"/>
                </a:solidFill>
                <a:latin typeface="Calibri Light"/>
              </a:rPr>
              <a:t>How do we read in an entire line including spaces from the input then?</a:t>
            </a:r>
            <a:endParaRPr b="0" lang="en-GB" sz="1800" spc="-1" strike="noStrike">
              <a:latin typeface="Arial"/>
            </a:endParaRPr>
          </a:p>
        </p:txBody>
      </p:sp>
    </p:spTree>
  </p:cSld>
  <p:timing>
    <p:tnLst>
      <p:par>
        <p:cTn id="1223" dur="indefinite" restart="never" nodeType="tmRoot">
          <p:childTnLst>
            <p:seq>
              <p:cTn id="1224" dur="indefinite" nodeType="mainSeq">
                <p:childTnLst>
                  <p:par>
                    <p:cTn id="1225" fill="hold">
                      <p:stCondLst>
                        <p:cond delay="indefinite"/>
                      </p:stCondLst>
                      <p:childTnLst>
                        <p:par>
                          <p:cTn id="1226" fill="hold">
                            <p:stCondLst>
                              <p:cond delay="0"/>
                            </p:stCondLst>
                            <p:childTnLst>
                              <p:par>
                                <p:cTn id="1227" nodeType="clickEffect" fill="hold" presetClass="entr" presetID="1">
                                  <p:stCondLst>
                                    <p:cond delay="0"/>
                                  </p:stCondLst>
                                  <p:childTnLst>
                                    <p:set>
                                      <p:cBhvr>
                                        <p:cTn id="1228" dur="1" fill="hold">
                                          <p:stCondLst>
                                            <p:cond delay="0"/>
                                          </p:stCondLst>
                                        </p:cTn>
                                        <p:tgtEl>
                                          <p:spTgt spid="1011"/>
                                        </p:tgtEl>
                                        <p:attrNameLst>
                                          <p:attrName>style.visibility</p:attrName>
                                        </p:attrNameLst>
                                      </p:cBhvr>
                                      <p:to>
                                        <p:strVal val="visible"/>
                                      </p:to>
                                    </p:set>
                                  </p:childTnLst>
                                </p:cTn>
                              </p:par>
                              <p:par>
                                <p:cTn id="1229" nodeType="withEffect" fill="hold" presetClass="entr" presetID="1">
                                  <p:stCondLst>
                                    <p:cond delay="0"/>
                                  </p:stCondLst>
                                  <p:childTnLst>
                                    <p:set>
                                      <p:cBhvr>
                                        <p:cTn id="1230" dur="1" fill="hold">
                                          <p:stCondLst>
                                            <p:cond delay="0"/>
                                          </p:stCondLst>
                                        </p:cTn>
                                        <p:tgtEl>
                                          <p:spTgt spid="1012"/>
                                        </p:tgtEl>
                                        <p:attrNameLst>
                                          <p:attrName>style.visibility</p:attrName>
                                        </p:attrNameLst>
                                      </p:cBhvr>
                                      <p:to>
                                        <p:strVal val="visible"/>
                                      </p:to>
                                    </p:set>
                                  </p:childTnLst>
                                </p:cTn>
                              </p:par>
                            </p:childTnLst>
                          </p:cTn>
                        </p:par>
                      </p:childTnLst>
                    </p:cTn>
                  </p:par>
                  <p:par>
                    <p:cTn id="1231" fill="hold">
                      <p:stCondLst>
                        <p:cond delay="indefinite"/>
                      </p:stCondLst>
                      <p:childTnLst>
                        <p:par>
                          <p:cTn id="1232" fill="hold">
                            <p:stCondLst>
                              <p:cond delay="0"/>
                            </p:stCondLst>
                            <p:childTnLst>
                              <p:par>
                                <p:cTn id="1233" nodeType="clickEffect" fill="hold" presetClass="entr" presetID="1">
                                  <p:stCondLst>
                                    <p:cond delay="0"/>
                                  </p:stCondLst>
                                  <p:childTnLst>
                                    <p:set>
                                      <p:cBhvr>
                                        <p:cTn id="1234" dur="1" fill="hold">
                                          <p:stCondLst>
                                            <p:cond delay="0"/>
                                          </p:stCondLst>
                                        </p:cTn>
                                        <p:tgtEl>
                                          <p:spTgt spid="1015"/>
                                        </p:tgtEl>
                                        <p:attrNameLst>
                                          <p:attrName>style.visibility</p:attrName>
                                        </p:attrNameLst>
                                      </p:cBhvr>
                                      <p:to>
                                        <p:strVal val="visible"/>
                                      </p:to>
                                    </p:set>
                                  </p:childTnLst>
                                </p:cTn>
                              </p:par>
                            </p:childTnLst>
                          </p:cTn>
                        </p:par>
                      </p:childTnLst>
                    </p:cTn>
                  </p:par>
                  <p:par>
                    <p:cTn id="1235" fill="hold">
                      <p:stCondLst>
                        <p:cond delay="indefinite"/>
                      </p:stCondLst>
                      <p:childTnLst>
                        <p:par>
                          <p:cTn id="1236" fill="hold">
                            <p:stCondLst>
                              <p:cond delay="0"/>
                            </p:stCondLst>
                            <p:childTnLst>
                              <p:par>
                                <p:cTn id="1237" nodeType="clickEffect" fill="hold" presetClass="entr" presetID="1">
                                  <p:stCondLst>
                                    <p:cond delay="0"/>
                                  </p:stCondLst>
                                  <p:childTnLst>
                                    <p:set>
                                      <p:cBhvr>
                                        <p:cTn id="1238" dur="1" fill="hold">
                                          <p:stCondLst>
                                            <p:cond delay="0"/>
                                          </p:stCondLst>
                                        </p:cTn>
                                        <p:tgtEl>
                                          <p:spTgt spid="1011">
                                            <p:txEl>
                                              <p:pRg st="2" end="2"/>
                                            </p:txEl>
                                          </p:spTgt>
                                        </p:tgtEl>
                                        <p:attrNameLst>
                                          <p:attrName>style.visibility</p:attrName>
                                        </p:attrNameLst>
                                      </p:cBhvr>
                                      <p:to>
                                        <p:strVal val="visible"/>
                                      </p:to>
                                    </p:set>
                                  </p:childTnLst>
                                </p:cTn>
                              </p:par>
                              <p:par>
                                <p:cTn id="1239" nodeType="withEffect" fill="hold" presetClass="entr" presetID="1">
                                  <p:stCondLst>
                                    <p:cond delay="0"/>
                                  </p:stCondLst>
                                  <p:childTnLst>
                                    <p:set>
                                      <p:cBhvr>
                                        <p:cTn id="1240" dur="1" fill="hold">
                                          <p:stCondLst>
                                            <p:cond delay="0"/>
                                          </p:stCondLst>
                                        </p:cTn>
                                        <p:tgtEl>
                                          <p:spTgt spid="1011">
                                            <p:txEl>
                                              <p:pRg st="3" end="3"/>
                                            </p:txEl>
                                          </p:spTgt>
                                        </p:tgtEl>
                                        <p:attrNameLst>
                                          <p:attrName>style.visibility</p:attrName>
                                        </p:attrNameLst>
                                      </p:cBhvr>
                                      <p:to>
                                        <p:strVal val="visible"/>
                                      </p:to>
                                    </p:set>
                                  </p:childTnLst>
                                </p:cTn>
                              </p:par>
                              <p:par>
                                <p:cTn id="1241" nodeType="withEffect" fill="hold" presetClass="entr" presetID="1">
                                  <p:stCondLst>
                                    <p:cond delay="0"/>
                                  </p:stCondLst>
                                  <p:childTnLst>
                                    <p:set>
                                      <p:cBhvr>
                                        <p:cTn id="1242" dur="1" fill="hold">
                                          <p:stCondLst>
                                            <p:cond delay="0"/>
                                          </p:stCondLst>
                                        </p:cTn>
                                        <p:tgtEl>
                                          <p:spTgt spid="1011">
                                            <p:txEl>
                                              <p:pRg st="4" end="4"/>
                                            </p:txEl>
                                          </p:spTgt>
                                        </p:tgtEl>
                                        <p:attrNameLst>
                                          <p:attrName>style.visibility</p:attrName>
                                        </p:attrNameLst>
                                      </p:cBhvr>
                                      <p:to>
                                        <p:strVal val="visible"/>
                                      </p:to>
                                    </p:set>
                                  </p:childTnLst>
                                </p:cTn>
                              </p:par>
                            </p:childTnLst>
                          </p:cTn>
                        </p:par>
                      </p:childTnLst>
                    </p:cTn>
                  </p:par>
                  <p:par>
                    <p:cTn id="1243" fill="hold">
                      <p:stCondLst>
                        <p:cond delay="indefinite"/>
                      </p:stCondLst>
                      <p:childTnLst>
                        <p:par>
                          <p:cTn id="1244" fill="hold">
                            <p:stCondLst>
                              <p:cond delay="0"/>
                            </p:stCondLst>
                            <p:childTnLst>
                              <p:par>
                                <p:cTn id="1245" nodeType="clickEffect" fill="hold" presetClass="entr" presetID="1">
                                  <p:stCondLst>
                                    <p:cond delay="0"/>
                                  </p:stCondLst>
                                  <p:childTnLst>
                                    <p:set>
                                      <p:cBhvr>
                                        <p:cTn id="1246" dur="1" fill="hold">
                                          <p:stCondLst>
                                            <p:cond delay="0"/>
                                          </p:stCondLst>
                                        </p:cTn>
                                        <p:tgtEl>
                                          <p:spTgt spid="101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a Line from Input</a:t>
            </a:r>
            <a:endParaRPr b="0" lang="en-US" sz="4400" spc="-1" strike="noStrike">
              <a:solidFill>
                <a:srgbClr val="000000"/>
              </a:solidFill>
              <a:latin typeface="Calibri Light"/>
            </a:endParaRPr>
          </a:p>
        </p:txBody>
      </p:sp>
      <p:sp>
        <p:nvSpPr>
          <p:cNvPr id="1020"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Light"/>
                <a:ea typeface="Calibri Light"/>
              </a:rPr>
              <a:t>We use the library function </a:t>
            </a:r>
            <a:r>
              <a:rPr b="1" lang="en-US" sz="2400" spc="-1" strike="noStrike">
                <a:solidFill>
                  <a:srgbClr val="e46c0a"/>
                </a:solidFill>
                <a:latin typeface="Consolas"/>
                <a:ea typeface="Consolas"/>
              </a:rPr>
              <a:t>getline()</a:t>
            </a:r>
            <a:r>
              <a:rPr b="0" lang="en-US" sz="2400" spc="-1" strike="noStrike">
                <a:solidFill>
                  <a:srgbClr val="000000"/>
                </a:solidFill>
                <a:latin typeface="Calibri Light"/>
                <a:ea typeface="Calibri Light"/>
              </a:rPr>
              <a:t> to read in a line from the standard input and store the line in a string:</a:t>
            </a:r>
            <a:endParaRPr b="0" lang="en-US" sz="2400" spc="-1" strike="noStrike">
              <a:solidFill>
                <a:srgbClr val="000000"/>
              </a:solidFill>
              <a:latin typeface="Calibri Light"/>
            </a:endParaRPr>
          </a:p>
          <a:p>
            <a:pPr>
              <a:lnSpc>
                <a:spcPct val="100000"/>
              </a:lnSpc>
              <a:spcBef>
                <a:spcPts val="479"/>
              </a:spcBef>
            </a:pPr>
            <a:endParaRPr b="0" lang="en-US" sz="2400" spc="-1" strike="noStrike">
              <a:solidFill>
                <a:srgbClr val="000000"/>
              </a:solidFill>
              <a:latin typeface="Calibri Light"/>
            </a:endParaRPr>
          </a:p>
        </p:txBody>
      </p:sp>
      <p:sp>
        <p:nvSpPr>
          <p:cNvPr id="1021" name="CustomShape 3"/>
          <p:cNvSpPr/>
          <p:nvPr/>
        </p:nvSpPr>
        <p:spPr>
          <a:xfrm>
            <a:off x="1269720" y="2748240"/>
            <a:ext cx="6668640" cy="149508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"Please input a sentence: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1" lang="en-GB" sz="1800" spc="-1" strike="noStrike">
                <a:solidFill>
                  <a:srgbClr val="0070c0"/>
                </a:solidFill>
                <a:latin typeface="Consolas"/>
                <a:ea typeface="Consolas"/>
              </a:rPr>
              <a:t>cin</a:t>
            </a:r>
            <a:r>
              <a:rPr b="1" lang="en-GB" sz="1800" spc="-1" strike="noStrike">
                <a:solidFill>
                  <a:srgbClr val="000000"/>
                </a:solidFill>
                <a:latin typeface="Consolas"/>
                <a:ea typeface="Consolas"/>
              </a:rPr>
              <a:t>, </a:t>
            </a:r>
            <a:r>
              <a:rPr b="1" lang="en-GB" sz="1800" spc="-1" strike="noStrike">
                <a:solidFill>
                  <a:srgbClr val="0070c0"/>
                </a:solidFill>
                <a:latin typeface="Consolas"/>
                <a:ea typeface="Consolas"/>
              </a:rPr>
              <a:t>s</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a:t>
            </a:r>
            <a:r>
              <a:rPr b="0" lang="en-GB" sz="1800" spc="-1" strike="noStrike">
                <a:solidFill>
                  <a:srgbClr val="e46c0a"/>
                </a:solidFill>
                <a:latin typeface="Consolas"/>
                <a:ea typeface="Consolas"/>
              </a:rPr>
              <a:t>s = \"</a:t>
            </a:r>
            <a:r>
              <a:rPr b="0" lang="en-GB" sz="1800" spc="-1" strike="noStrike">
                <a:solidFill>
                  <a:srgbClr val="000000"/>
                </a:solidFill>
                <a:latin typeface="Consolas"/>
                <a:ea typeface="Consolas"/>
              </a:rPr>
              <a:t>" &lt;&lt; s &lt;&lt; "</a:t>
            </a:r>
            <a:r>
              <a:rPr b="0" lang="en-GB" sz="1800" spc="-1" strike="noStrike">
                <a:solidFill>
                  <a:srgbClr val="e46c0a"/>
                </a:solidFill>
                <a:latin typeface="Consolas"/>
                <a:ea typeface="Consolas"/>
              </a:rPr>
              <a:t>\"\n</a:t>
            </a:r>
            <a:r>
              <a:rPr b="0" lang="en-GB" sz="1800" spc="-1" strike="noStrike">
                <a:solidFill>
                  <a:srgbClr val="000000"/>
                </a:solidFill>
                <a:latin typeface="Consolas"/>
                <a:ea typeface="Consolas"/>
              </a:rPr>
              <a:t>";</a:t>
            </a:r>
            <a:r>
              <a:rPr b="0" lang="en-GB" sz="1800" spc="-1" strike="noStrike">
                <a:solidFill>
                  <a:srgbClr val="000000"/>
                </a:solidFill>
                <a:latin typeface="Consolas"/>
                <a:ea typeface="Consolas"/>
              </a:rPr>
              <a:t>	</a:t>
            </a:r>
            <a:endParaRPr b="0" lang="en-GB" sz="1800" spc="-1" strike="noStrike">
              <a:latin typeface="Arial"/>
            </a:endParaRPr>
          </a:p>
        </p:txBody>
      </p:sp>
      <p:sp>
        <p:nvSpPr>
          <p:cNvPr id="1022" name="CustomShape 4"/>
          <p:cNvSpPr/>
          <p:nvPr/>
        </p:nvSpPr>
        <p:spPr>
          <a:xfrm>
            <a:off x="1269720" y="4534560"/>
            <a:ext cx="4538520" cy="1059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Please input a sentence: </a:t>
            </a:r>
            <a:endParaRPr b="0" lang="en-GB" sz="1800" spc="-1" strike="noStrike">
              <a:latin typeface="Arial"/>
            </a:endParaRPr>
          </a:p>
          <a:p>
            <a:pPr>
              <a:lnSpc>
                <a:spcPct val="100000"/>
              </a:lnSpc>
            </a:pPr>
            <a:r>
              <a:rPr b="0" lang="en-GB" sz="1800" spc="-1" strike="noStrike">
                <a:solidFill>
                  <a:srgbClr val="558ed5"/>
                </a:solidFill>
                <a:latin typeface="Consolas"/>
                <a:ea typeface="Consolas"/>
              </a:rPr>
              <a:t>I   love        dogs</a:t>
            </a:r>
            <a:endParaRPr b="0" lang="en-GB" sz="1800" spc="-1" strike="noStrike">
              <a:latin typeface="Arial"/>
            </a:endParaRPr>
          </a:p>
          <a:p>
            <a:pPr>
              <a:lnSpc>
                <a:spcPct val="100000"/>
              </a:lnSpc>
            </a:pPr>
            <a:r>
              <a:rPr b="0" lang="en-GB" sz="1800" spc="-1" strike="noStrike">
                <a:solidFill>
                  <a:srgbClr val="000000"/>
                </a:solidFill>
                <a:latin typeface="Consolas"/>
                <a:ea typeface="Consolas"/>
              </a:rPr>
              <a:t>s = "I   love        dogs"</a:t>
            </a:r>
            <a:endParaRPr b="0" lang="en-GB" sz="1800" spc="-1" strike="noStrike">
              <a:latin typeface="Arial"/>
            </a:endParaRPr>
          </a:p>
        </p:txBody>
      </p:sp>
      <p:sp>
        <p:nvSpPr>
          <p:cNvPr id="1023" name="CustomShape 5"/>
          <p:cNvSpPr/>
          <p:nvPr/>
        </p:nvSpPr>
        <p:spPr>
          <a:xfrm>
            <a:off x="4626360" y="559476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24" name="CustomShape 6"/>
          <p:cNvSpPr/>
          <p:nvPr/>
        </p:nvSpPr>
        <p:spPr>
          <a:xfrm>
            <a:off x="6037200" y="4226760"/>
            <a:ext cx="20998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Consolas"/>
                <a:ea typeface="Consolas"/>
              </a:rPr>
              <a:t>string_getline.cpp</a:t>
            </a:r>
            <a:endParaRPr b="0" lang="en-GB" sz="1400" spc="-1" strike="noStrike">
              <a:latin typeface="Arial"/>
            </a:endParaRPr>
          </a:p>
        </p:txBody>
      </p:sp>
      <p:sp>
        <p:nvSpPr>
          <p:cNvPr id="1025" name="TextShape 7"/>
          <p:cNvSpPr txBox="1"/>
          <p:nvPr/>
        </p:nvSpPr>
        <p:spPr>
          <a:xfrm>
            <a:off x="6553080" y="6356520"/>
            <a:ext cx="2133360" cy="364680"/>
          </a:xfrm>
          <a:prstGeom prst="rect">
            <a:avLst/>
          </a:prstGeom>
          <a:noFill/>
          <a:ln>
            <a:noFill/>
          </a:ln>
        </p:spPr>
        <p:txBody>
          <a:bodyPr anchor="ctr"/>
          <a:p>
            <a:pPr algn="r">
              <a:lnSpc>
                <a:spcPct val="100000"/>
              </a:lnSpc>
            </a:pPr>
            <a:fld id="{34FFF1BC-EDDE-4C7B-BA75-C3DF51217B46}"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Tree>
  </p:cSld>
  <p:timing>
    <p:tnLst>
      <p:par>
        <p:cTn id="1247" dur="indefinite" restart="never" nodeType="tmRoot">
          <p:childTnLst>
            <p:seq>
              <p:cTn id="1248" dur="indefinite" nodeType="mainSeq">
                <p:childTnLst>
                  <p:par>
                    <p:cTn id="1249" fill="hold">
                      <p:stCondLst>
                        <p:cond delay="indefinite"/>
                      </p:stCondLst>
                      <p:childTnLst>
                        <p:par>
                          <p:cTn id="1250" fill="hold">
                            <p:stCondLst>
                              <p:cond delay="0"/>
                            </p:stCondLst>
                            <p:childTnLst>
                              <p:par>
                                <p:cTn id="1251" nodeType="clickEffect" fill="hold" presetClass="entr" presetID="1">
                                  <p:stCondLst>
                                    <p:cond delay="0"/>
                                  </p:stCondLst>
                                  <p:childTnLst>
                                    <p:set>
                                      <p:cBhvr>
                                        <p:cTn id="1252" dur="1" fill="hold">
                                          <p:stCondLst>
                                            <p:cond delay="0"/>
                                          </p:stCondLst>
                                        </p:cTn>
                                        <p:tgtEl>
                                          <p:spTgt spid="1021"/>
                                        </p:tgtEl>
                                        <p:attrNameLst>
                                          <p:attrName>style.visibility</p:attrName>
                                        </p:attrNameLst>
                                      </p:cBhvr>
                                      <p:to>
                                        <p:strVal val="visible"/>
                                      </p:to>
                                    </p:set>
                                  </p:childTnLst>
                                </p:cTn>
                              </p:par>
                              <p:par>
                                <p:cTn id="1253" nodeType="withEffect" fill="hold" presetClass="entr" presetID="1">
                                  <p:stCondLst>
                                    <p:cond delay="0"/>
                                  </p:stCondLst>
                                  <p:childTnLst>
                                    <p:set>
                                      <p:cBhvr>
                                        <p:cTn id="1254" dur="1" fill="hold">
                                          <p:stCondLst>
                                            <p:cond delay="0"/>
                                          </p:stCondLst>
                                        </p:cTn>
                                        <p:tgtEl>
                                          <p:spTgt spid="1024"/>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1">
                                  <p:stCondLst>
                                    <p:cond delay="0"/>
                                  </p:stCondLst>
                                  <p:childTnLst>
                                    <p:set>
                                      <p:cBhvr>
                                        <p:cTn id="1258" dur="1" fill="hold">
                                          <p:stCondLst>
                                            <p:cond delay="0"/>
                                          </p:stCondLst>
                                        </p:cTn>
                                        <p:tgtEl>
                                          <p:spTgt spid="1023"/>
                                        </p:tgtEl>
                                        <p:attrNameLst>
                                          <p:attrName>style.visibility</p:attrName>
                                        </p:attrNameLst>
                                      </p:cBhvr>
                                      <p:to>
                                        <p:strVal val="visible"/>
                                      </p:to>
                                    </p:set>
                                  </p:childTnLst>
                                </p:cTn>
                              </p:par>
                              <p:par>
                                <p:cTn id="1259" nodeType="withEffect" fill="hold" presetClass="entr" presetID="1">
                                  <p:stCondLst>
                                    <p:cond delay="0"/>
                                  </p:stCondLst>
                                  <p:childTnLst>
                                    <p:set>
                                      <p:cBhvr>
                                        <p:cTn id="1260" dur="1" fill="hold">
                                          <p:stCondLst>
                                            <p:cond delay="0"/>
                                          </p:stCondLst>
                                        </p:cTn>
                                        <p:tgtEl>
                                          <p:spTgt spid="1022"/>
                                        </p:tgtEl>
                                        <p:attrNameLst>
                                          <p:attrName>style.visibility</p:attrName>
                                        </p:attrNameLst>
                                      </p:cBhvr>
                                      <p:to>
                                        <p:strVal val="visible"/>
                                      </p:to>
                                    </p:set>
                                  </p:childTnLst>
                                </p:cTn>
                              </p:par>
                              <p:par>
                                <p:cTn id="1261" nodeType="withEffect" fill="hold" presetClass="entr" presetID="1">
                                  <p:stCondLst>
                                    <p:cond delay="0"/>
                                  </p:stCondLst>
                                  <p:childTnLst>
                                    <p:set>
                                      <p:cBhvr>
                                        <p:cTn id="1262" dur="1" fill="hold">
                                          <p:stCondLst>
                                            <p:cond delay="0"/>
                                          </p:stCondLst>
                                        </p:cTn>
                                        <p:tgtEl>
                                          <p:spTgt spid="1022">
                                            <p:txEl>
                                              <p:pRg st="0" end="0"/>
                                            </p:txEl>
                                          </p:spTgt>
                                        </p:tgtEl>
                                        <p:attrNameLst>
                                          <p:attrName>style.visibility</p:attrName>
                                        </p:attrNameLst>
                                      </p:cBhvr>
                                      <p:to>
                                        <p:strVal val="visible"/>
                                      </p:to>
                                    </p:set>
                                  </p:childTnLst>
                                </p:cTn>
                              </p:par>
                              <p:par>
                                <p:cTn id="1263" nodeType="withEffect" fill="hold" presetClass="entr" presetID="1">
                                  <p:stCondLst>
                                    <p:cond delay="0"/>
                                  </p:stCondLst>
                                  <p:childTnLst>
                                    <p:set>
                                      <p:cBhvr>
                                        <p:cTn id="1264" dur="1" fill="hold">
                                          <p:stCondLst>
                                            <p:cond delay="0"/>
                                          </p:stCondLst>
                                        </p:cTn>
                                        <p:tgtEl>
                                          <p:spTgt spid="1022">
                                            <p:txEl>
                                              <p:pRg st="1" end="1"/>
                                            </p:txEl>
                                          </p:spTgt>
                                        </p:tgtEl>
                                        <p:attrNameLst>
                                          <p:attrName>style.visibility</p:attrName>
                                        </p:attrNameLst>
                                      </p:cBhvr>
                                      <p:to>
                                        <p:strVal val="visible"/>
                                      </p:to>
                                    </p:set>
                                  </p:childTnLst>
                                </p:cTn>
                              </p:par>
                            </p:childTnLst>
                          </p:cTn>
                        </p:par>
                      </p:childTnLst>
                    </p:cTn>
                  </p:par>
                  <p:par>
                    <p:cTn id="1265" fill="hold">
                      <p:stCondLst>
                        <p:cond delay="indefinite"/>
                      </p:stCondLst>
                      <p:childTnLst>
                        <p:par>
                          <p:cTn id="1266" fill="hold">
                            <p:stCondLst>
                              <p:cond delay="0"/>
                            </p:stCondLst>
                            <p:childTnLst>
                              <p:par>
                                <p:cTn id="1267" nodeType="clickEffect" fill="hold" presetClass="entr" presetID="1">
                                  <p:stCondLst>
                                    <p:cond delay="0"/>
                                  </p:stCondLst>
                                  <p:childTnLst>
                                    <p:set>
                                      <p:cBhvr>
                                        <p:cTn id="1268" dur="1" fill="hold">
                                          <p:stCondLst>
                                            <p:cond delay="0"/>
                                          </p:stCondLst>
                                        </p:cTn>
                                        <p:tgtEl>
                                          <p:spTgt spid="102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6" name="TextShape 1"/>
          <p:cNvSpPr txBox="1"/>
          <p:nvPr/>
        </p:nvSpPr>
        <p:spPr>
          <a:xfrm>
            <a:off x="457200" y="274680"/>
            <a:ext cx="8229240" cy="1142640"/>
          </a:xfrm>
          <a:prstGeom prst="rect">
            <a:avLst/>
          </a:prstGeom>
          <a:noFill/>
          <a:ln>
            <a:noFill/>
          </a:ln>
        </p:spPr>
        <p:txBody>
          <a:bodyPr anchor="ctr"/>
          <a:p>
            <a:pPr>
              <a:lnSpc>
                <a:spcPct val="100000"/>
              </a:lnSpc>
            </a:pPr>
            <a:r>
              <a:rPr b="0" lang="en-US" sz="4400" spc="-1" strike="noStrike">
                <a:solidFill>
                  <a:srgbClr val="000000"/>
                </a:solidFill>
                <a:latin typeface="Avenir Next"/>
                <a:ea typeface="Avenir Next"/>
              </a:rPr>
              <a:t>Reading a Line from Input</a:t>
            </a:r>
            <a:endParaRPr b="0" lang="en-US" sz="4400" spc="-1" strike="noStrike">
              <a:solidFill>
                <a:srgbClr val="000000"/>
              </a:solidFill>
              <a:latin typeface="Calibri Light"/>
            </a:endParaRPr>
          </a:p>
        </p:txBody>
      </p:sp>
      <p:sp>
        <p:nvSpPr>
          <p:cNvPr id="1027" name="TextShape 2"/>
          <p:cNvSpPr txBox="1"/>
          <p:nvPr/>
        </p:nvSpPr>
        <p:spPr>
          <a:xfrm>
            <a:off x="221400" y="1319040"/>
            <a:ext cx="8857080" cy="4908960"/>
          </a:xfrm>
          <a:prstGeom prst="rect">
            <a:avLst/>
          </a:prstGeom>
          <a:noFill/>
          <a:ln>
            <a:noFill/>
          </a:ln>
        </p:spPr>
        <p:txBody>
          <a:bodyPr>
            <a:normAutofit/>
          </a:bodyPr>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Light"/>
                <a:ea typeface="Calibri Light"/>
              </a:rPr>
              <a:t>The function </a:t>
            </a:r>
            <a:r>
              <a:rPr b="0" lang="en-US" sz="2600" spc="-1" strike="noStrike">
                <a:solidFill>
                  <a:srgbClr val="e46c0a"/>
                </a:solidFill>
                <a:latin typeface="Consolas"/>
                <a:ea typeface="Consolas"/>
              </a:rPr>
              <a:t>getline()</a:t>
            </a:r>
            <a:r>
              <a:rPr b="0" lang="en-US" sz="2600" spc="-1" strike="noStrike">
                <a:solidFill>
                  <a:srgbClr val="000000"/>
                </a:solidFill>
                <a:latin typeface="Calibri Light"/>
                <a:ea typeface="Calibri Light"/>
              </a:rPr>
              <a:t> can be used to read in a line from the current position until a </a:t>
            </a:r>
            <a:r>
              <a:rPr b="1" lang="en-US" sz="2600" spc="-1" strike="noStrike">
                <a:solidFill>
                  <a:srgbClr val="e46c0a"/>
                </a:solidFill>
                <a:latin typeface="Calibri Light"/>
                <a:ea typeface="Calibri Light"/>
              </a:rPr>
              <a:t>delimitation character</a:t>
            </a:r>
            <a:r>
              <a:rPr b="0" lang="en-US" sz="2600" spc="-1" strike="noStrike">
                <a:solidFill>
                  <a:srgbClr val="000000"/>
                </a:solidFill>
                <a:latin typeface="Calibri Light"/>
                <a:ea typeface="Calibri Light"/>
              </a:rPr>
              <a:t> is encountered </a:t>
            </a:r>
            <a:endParaRPr b="0" lang="en-US" sz="2600" spc="-1" strike="noStrike">
              <a:solidFill>
                <a:srgbClr val="000000"/>
              </a:solidFill>
              <a:latin typeface="Calibri Light"/>
            </a:endParaRPr>
          </a:p>
          <a:p>
            <a:pPr>
              <a:lnSpc>
                <a:spcPct val="100000"/>
              </a:lnSpc>
              <a:spcBef>
                <a:spcPts val="519"/>
              </a:spcBef>
            </a:pPr>
            <a:endParaRPr b="0" lang="en-US" sz="2600" spc="-1" strike="noStrike">
              <a:solidFill>
                <a:srgbClr val="000000"/>
              </a:solidFill>
              <a:latin typeface="Calibri Light"/>
            </a:endParaRPr>
          </a:p>
        </p:txBody>
      </p:sp>
      <p:sp>
        <p:nvSpPr>
          <p:cNvPr id="1028" name="CustomShape 3"/>
          <p:cNvSpPr/>
          <p:nvPr/>
        </p:nvSpPr>
        <p:spPr>
          <a:xfrm>
            <a:off x="920520" y="2941560"/>
            <a:ext cx="7329600" cy="1476000"/>
          </a:xfrm>
          <a:prstGeom prst="rect">
            <a:avLst/>
          </a:prstGeom>
          <a:solidFill>
            <a:schemeClr val="accent1">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e46c0a"/>
                </a:solidFill>
                <a:latin typeface="Consolas"/>
                <a:ea typeface="Consolas"/>
              </a:rPr>
              <a:t>	</a:t>
            </a:r>
            <a:r>
              <a:rPr b="1" lang="en-GB" sz="1800" spc="-1" strike="noStrike">
                <a:solidFill>
                  <a:srgbClr val="31859c"/>
                </a:solidFill>
                <a:latin typeface="Consolas"/>
                <a:ea typeface="Consolas"/>
              </a:rPr>
              <a:t>string</a:t>
            </a:r>
            <a:r>
              <a:rPr b="0" lang="en-GB" sz="1800" spc="-1" strike="noStrike">
                <a:solidFill>
                  <a:srgbClr val="000000"/>
                </a:solidFill>
                <a:latin typeface="Consolas"/>
                <a:ea typeface="Consolas"/>
              </a:rPr>
              <a:t> s;</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"Input 2 comma-separated phrases: " &lt;&lt; endl;</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1" lang="en-GB" sz="1800" spc="-1" strike="noStrike">
                <a:solidFill>
                  <a:srgbClr val="e46c0a"/>
                </a:solidFill>
                <a:latin typeface="Consolas"/>
                <a:ea typeface="Consolas"/>
              </a:rPr>
              <a:t>getline</a:t>
            </a:r>
            <a:r>
              <a:rPr b="1" lang="en-GB" sz="1800" spc="-1" strike="noStrike">
                <a:solidFill>
                  <a:srgbClr val="000000"/>
                </a:solidFill>
                <a:latin typeface="Consolas"/>
                <a:ea typeface="Consolas"/>
              </a:rPr>
              <a:t>(</a:t>
            </a:r>
            <a:r>
              <a:rPr b="0" lang="en-GB" sz="1800" spc="-1" strike="noStrike">
                <a:solidFill>
                  <a:srgbClr val="0070c0"/>
                </a:solidFill>
                <a:latin typeface="Consolas"/>
                <a:ea typeface="Consolas"/>
              </a:rPr>
              <a:t>cin</a:t>
            </a:r>
            <a:r>
              <a:rPr b="0" lang="en-GB" sz="1800" spc="-1" strike="noStrike">
                <a:solidFill>
                  <a:srgbClr val="000000"/>
                </a:solidFill>
                <a:latin typeface="Consolas"/>
                <a:ea typeface="Consolas"/>
              </a:rPr>
              <a:t>, </a:t>
            </a:r>
            <a:r>
              <a:rPr b="0" lang="en-GB" sz="1800" spc="-1" strike="noStrike">
                <a:solidFill>
                  <a:srgbClr val="0070c0"/>
                </a:solidFill>
                <a:latin typeface="Consolas"/>
                <a:ea typeface="Consolas"/>
              </a:rPr>
              <a:t>s,</a:t>
            </a:r>
            <a:r>
              <a:rPr b="1" lang="en-GB" sz="1800" spc="-1" strike="noStrike">
                <a:solidFill>
                  <a:srgbClr val="0070c0"/>
                </a:solidFill>
                <a:latin typeface="Consolas"/>
                <a:ea typeface="Consolas"/>
              </a:rPr>
              <a:t> ','</a:t>
            </a:r>
            <a:r>
              <a:rPr b="1" lang="en-GB" sz="1800" spc="-1" strike="noStrike">
                <a:solidFill>
                  <a:srgbClr val="000000"/>
                </a:solidFill>
                <a:latin typeface="Consolas"/>
                <a:ea typeface="Consolas"/>
              </a:rPr>
              <a:t>);</a:t>
            </a:r>
            <a:endParaRPr b="0" lang="en-GB" sz="1800" spc="-1" strike="noStrike">
              <a:latin typeface="Arial"/>
            </a:endParaRPr>
          </a:p>
          <a:p>
            <a:pPr>
              <a:lnSpc>
                <a:spcPct val="100000"/>
              </a:lnSpc>
            </a:pPr>
            <a:r>
              <a:rPr b="0" lang="en-GB" sz="1800" spc="-1" strike="noStrike">
                <a:solidFill>
                  <a:srgbClr val="000000"/>
                </a:solidFill>
                <a:latin typeface="Consolas"/>
                <a:ea typeface="Consolas"/>
              </a:rPr>
              <a:t>	</a:t>
            </a:r>
            <a:r>
              <a:rPr b="0" lang="en-GB" sz="1800" spc="-1" strike="noStrike">
                <a:solidFill>
                  <a:srgbClr val="000000"/>
                </a:solidFill>
                <a:latin typeface="Consolas"/>
                <a:ea typeface="Consolas"/>
              </a:rPr>
              <a:t>cout &lt;&lt; "1st phrase = \"" &lt;&lt; s &lt;&lt; "\"\n";</a:t>
            </a:r>
            <a:r>
              <a:rPr b="0" lang="en-GB" sz="1800" spc="-1" strike="noStrike">
                <a:solidFill>
                  <a:srgbClr val="000000"/>
                </a:solidFill>
                <a:latin typeface="Consolas"/>
                <a:ea typeface="Consolas"/>
              </a:rPr>
              <a:t>	</a:t>
            </a:r>
            <a:endParaRPr b="0" lang="en-GB" sz="1800" spc="-1" strike="noStrike">
              <a:latin typeface="Arial"/>
            </a:endParaRPr>
          </a:p>
        </p:txBody>
      </p:sp>
      <p:sp>
        <p:nvSpPr>
          <p:cNvPr id="1029" name="CustomShape 4"/>
          <p:cNvSpPr/>
          <p:nvPr/>
        </p:nvSpPr>
        <p:spPr>
          <a:xfrm>
            <a:off x="920520" y="4979520"/>
            <a:ext cx="5441760" cy="1059840"/>
          </a:xfrm>
          <a:prstGeom prst="rect">
            <a:avLst/>
          </a:prstGeom>
          <a:solidFill>
            <a:schemeClr val="bg1">
              <a:lumMod val="85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800" spc="-1" strike="noStrike">
                <a:solidFill>
                  <a:srgbClr val="000000"/>
                </a:solidFill>
                <a:latin typeface="Consolas"/>
                <a:ea typeface="Consolas"/>
              </a:rPr>
              <a:t>Input 2 comma-separated phrases: </a:t>
            </a:r>
            <a:endParaRPr b="0" lang="en-GB" sz="1800" spc="-1" strike="noStrike">
              <a:latin typeface="Arial"/>
            </a:endParaRPr>
          </a:p>
          <a:p>
            <a:pPr>
              <a:lnSpc>
                <a:spcPct val="100000"/>
              </a:lnSpc>
            </a:pPr>
            <a:r>
              <a:rPr b="0" lang="en-GB" sz="1800" spc="-1" strike="noStrike">
                <a:solidFill>
                  <a:srgbClr val="558ed5"/>
                </a:solidFill>
                <a:latin typeface="Consolas"/>
                <a:ea typeface="Consolas"/>
              </a:rPr>
              <a:t>Stay hungry, stay foolish</a:t>
            </a:r>
            <a:endParaRPr b="0" lang="en-GB" sz="1800" spc="-1" strike="noStrike">
              <a:latin typeface="Arial"/>
            </a:endParaRPr>
          </a:p>
          <a:p>
            <a:pPr>
              <a:lnSpc>
                <a:spcPct val="100000"/>
              </a:lnSpc>
            </a:pPr>
            <a:r>
              <a:rPr b="0" lang="en-GB" sz="1800" spc="-1" strike="noStrike">
                <a:solidFill>
                  <a:srgbClr val="000000"/>
                </a:solidFill>
                <a:latin typeface="Consolas"/>
                <a:ea typeface="Consolas"/>
              </a:rPr>
              <a:t>1st phrase = "Stay hungry"</a:t>
            </a:r>
            <a:endParaRPr b="0" lang="en-GB" sz="1800" spc="-1" strike="noStrike">
              <a:latin typeface="Arial"/>
            </a:endParaRPr>
          </a:p>
        </p:txBody>
      </p:sp>
      <p:sp>
        <p:nvSpPr>
          <p:cNvPr id="1030" name="CustomShape 5"/>
          <p:cNvSpPr/>
          <p:nvPr/>
        </p:nvSpPr>
        <p:spPr>
          <a:xfrm>
            <a:off x="5135040" y="6039720"/>
            <a:ext cx="15300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400" spc="-1" strike="noStrike">
                <a:solidFill>
                  <a:srgbClr val="000000"/>
                </a:solidFill>
                <a:latin typeface="Avenir Next Condensed"/>
              </a:rPr>
              <a:t>Screen outputs</a:t>
            </a:r>
            <a:endParaRPr b="0" lang="en-GB" sz="1400" spc="-1" strike="noStrike">
              <a:latin typeface="Arial"/>
            </a:endParaRPr>
          </a:p>
        </p:txBody>
      </p:sp>
      <p:sp>
        <p:nvSpPr>
          <p:cNvPr id="1031" name="CustomShape 6"/>
          <p:cNvSpPr/>
          <p:nvPr/>
        </p:nvSpPr>
        <p:spPr>
          <a:xfrm>
            <a:off x="835560" y="4452480"/>
            <a:ext cx="2374200" cy="333720"/>
          </a:xfrm>
          <a:prstGeom prst="rect">
            <a:avLst/>
          </a:prstGeom>
          <a:noFill/>
          <a:ln>
            <a:noFill/>
          </a:ln>
        </p:spPr>
        <p:style>
          <a:lnRef idx="0"/>
          <a:fillRef idx="0"/>
          <a:effectRef idx="0"/>
          <a:fontRef idx="minor"/>
        </p:style>
        <p:txBody>
          <a:bodyPr wrap="none" lIns="90000" rIns="90000" tIns="45000" bIns="45000"/>
          <a:p>
            <a:pPr>
              <a:lnSpc>
                <a:spcPct val="100000"/>
              </a:lnSpc>
            </a:pPr>
            <a:r>
              <a:rPr b="0" lang="en-GB" sz="1600" spc="-1" strike="noStrike">
                <a:solidFill>
                  <a:srgbClr val="000000"/>
                </a:solidFill>
                <a:latin typeface="Consolas"/>
                <a:ea typeface="Consolas"/>
              </a:rPr>
              <a:t>string_getline.cpp</a:t>
            </a:r>
            <a:endParaRPr b="0" lang="en-GB" sz="1600" spc="-1" strike="noStrike">
              <a:latin typeface="Arial"/>
            </a:endParaRPr>
          </a:p>
        </p:txBody>
      </p:sp>
      <p:sp>
        <p:nvSpPr>
          <p:cNvPr id="1032" name="TextShape 7"/>
          <p:cNvSpPr txBox="1"/>
          <p:nvPr/>
        </p:nvSpPr>
        <p:spPr>
          <a:xfrm>
            <a:off x="6553080" y="6356520"/>
            <a:ext cx="2133360" cy="364680"/>
          </a:xfrm>
          <a:prstGeom prst="rect">
            <a:avLst/>
          </a:prstGeom>
          <a:noFill/>
          <a:ln>
            <a:noFill/>
          </a:ln>
        </p:spPr>
        <p:txBody>
          <a:bodyPr anchor="ctr"/>
          <a:p>
            <a:pPr algn="r">
              <a:lnSpc>
                <a:spcPct val="100000"/>
              </a:lnSpc>
            </a:pPr>
            <a:fld id="{3C1F247C-9803-4B1F-817D-69D8A2587F21}" type="slidenum">
              <a:rPr b="0" lang="en-GB" sz="1200" spc="-1" strike="noStrike">
                <a:solidFill>
                  <a:srgbClr val="8b8b8b"/>
                </a:solidFill>
                <a:latin typeface="Calibri Light"/>
                <a:ea typeface="Calibri Light"/>
              </a:rPr>
              <a:t>&lt;number&gt;</a:t>
            </a:fld>
            <a:endParaRPr b="0" lang="en-GB" sz="1200" spc="-1" strike="noStrike">
              <a:latin typeface="Times New Roman"/>
            </a:endParaRPr>
          </a:p>
        </p:txBody>
      </p:sp>
      <p:sp>
        <p:nvSpPr>
          <p:cNvPr id="1033" name="CustomShape 8"/>
          <p:cNvSpPr/>
          <p:nvPr/>
        </p:nvSpPr>
        <p:spPr>
          <a:xfrm>
            <a:off x="6807240" y="4977720"/>
            <a:ext cx="1826640" cy="1250280"/>
          </a:xfrm>
          <a:prstGeom prst="rect">
            <a:avLst/>
          </a:prstGeom>
          <a:solidFill>
            <a:schemeClr val="accent3">
              <a:lumMod val="20000"/>
              <a:lumOff val="80000"/>
            </a:schemeClr>
          </a:solidFill>
          <a:ln>
            <a:round/>
          </a:ln>
          <a:effectLst>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en-GB" sz="1200" spc="-1" strike="noStrike">
                <a:solidFill>
                  <a:srgbClr val="77933c"/>
                </a:solidFill>
                <a:latin typeface="Avenir Next Condensed"/>
                <a:ea typeface="Consolas"/>
              </a:rPr>
              <a:t>As you can see, without providing the third argument (‘,’ in this case), the default delimitation character for the getline function is the newline character ‘\n’.</a:t>
            </a:r>
            <a:endParaRPr b="0" lang="en-GB" sz="1200" spc="-1" strike="noStrike">
              <a:latin typeface="Arial"/>
            </a:endParaRPr>
          </a:p>
        </p:txBody>
      </p:sp>
    </p:spTree>
  </p:cSld>
  <p:timing>
    <p:tnLst>
      <p:par>
        <p:cTn id="1269" dur="indefinite" restart="never" nodeType="tmRoot">
          <p:childTnLst>
            <p:seq>
              <p:cTn id="1270" dur="indefinite" nodeType="mainSeq">
                <p:childTnLst>
                  <p:par>
                    <p:cTn id="1271" fill="hold">
                      <p:stCondLst>
                        <p:cond delay="indefinite"/>
                      </p:stCondLst>
                      <p:childTnLst>
                        <p:par>
                          <p:cTn id="1272" fill="hold">
                            <p:stCondLst>
                              <p:cond delay="0"/>
                            </p:stCondLst>
                            <p:childTnLst>
                              <p:par>
                                <p:cTn id="1273" nodeType="clickEffect" fill="hold" presetClass="entr" presetID="1">
                                  <p:stCondLst>
                                    <p:cond delay="0"/>
                                  </p:stCondLst>
                                  <p:childTnLst>
                                    <p:set>
                                      <p:cBhvr>
                                        <p:cTn id="1274" dur="1" fill="hold">
                                          <p:stCondLst>
                                            <p:cond delay="0"/>
                                          </p:stCondLst>
                                        </p:cTn>
                                        <p:tgtEl>
                                          <p:spTgt spid="1028"/>
                                        </p:tgtEl>
                                        <p:attrNameLst>
                                          <p:attrName>style.visibility</p:attrName>
                                        </p:attrNameLst>
                                      </p:cBhvr>
                                      <p:to>
                                        <p:strVal val="visible"/>
                                      </p:to>
                                    </p:set>
                                  </p:childTnLst>
                                </p:cTn>
                              </p:par>
                              <p:par>
                                <p:cTn id="1275" nodeType="withEffect" fill="hold" presetClass="entr" presetID="1">
                                  <p:stCondLst>
                                    <p:cond delay="0"/>
                                  </p:stCondLst>
                                  <p:childTnLst>
                                    <p:set>
                                      <p:cBhvr>
                                        <p:cTn id="1276" dur="1" fill="hold">
                                          <p:stCondLst>
                                            <p:cond delay="0"/>
                                          </p:stCondLst>
                                        </p:cTn>
                                        <p:tgtEl>
                                          <p:spTgt spid="1031"/>
                                        </p:tgtEl>
                                        <p:attrNameLst>
                                          <p:attrName>style.visibility</p:attrName>
                                        </p:attrNameLst>
                                      </p:cBhvr>
                                      <p:to>
                                        <p:strVal val="visible"/>
                                      </p:to>
                                    </p:set>
                                  </p:childTnLst>
                                </p:cTn>
                              </p:par>
                            </p:childTnLst>
                          </p:cTn>
                        </p:par>
                      </p:childTnLst>
                    </p:cTn>
                  </p:par>
                  <p:par>
                    <p:cTn id="1277" fill="hold">
                      <p:stCondLst>
                        <p:cond delay="indefinite"/>
                      </p:stCondLst>
                      <p:childTnLst>
                        <p:par>
                          <p:cTn id="1278" fill="hold">
                            <p:stCondLst>
                              <p:cond delay="0"/>
                            </p:stCondLst>
                            <p:childTnLst>
                              <p:par>
                                <p:cTn id="1279" nodeType="clickEffect" fill="hold" presetClass="entr" presetID="1">
                                  <p:stCondLst>
                                    <p:cond delay="0"/>
                                  </p:stCondLst>
                                  <p:childTnLst>
                                    <p:set>
                                      <p:cBhvr>
                                        <p:cTn id="1280" dur="1" fill="hold">
                                          <p:stCondLst>
                                            <p:cond delay="0"/>
                                          </p:stCondLst>
                                        </p:cTn>
                                        <p:tgtEl>
                                          <p:spTgt spid="1029"/>
                                        </p:tgtEl>
                                        <p:attrNameLst>
                                          <p:attrName>style.visibility</p:attrName>
                                        </p:attrNameLst>
                                      </p:cBhvr>
                                      <p:to>
                                        <p:strVal val="visible"/>
                                      </p:to>
                                    </p:set>
                                  </p:childTnLst>
                                </p:cTn>
                              </p:par>
                              <p:par>
                                <p:cTn id="1281" nodeType="withEffect" fill="hold" presetClass="entr" presetID="1">
                                  <p:stCondLst>
                                    <p:cond delay="0"/>
                                  </p:stCondLst>
                                  <p:childTnLst>
                                    <p:set>
                                      <p:cBhvr>
                                        <p:cTn id="1282" dur="1" fill="hold">
                                          <p:stCondLst>
                                            <p:cond delay="0"/>
                                          </p:stCondLst>
                                        </p:cTn>
                                        <p:tgtEl>
                                          <p:spTgt spid="1030"/>
                                        </p:tgtEl>
                                        <p:attrNameLst>
                                          <p:attrName>style.visibility</p:attrName>
                                        </p:attrNameLst>
                                      </p:cBhvr>
                                      <p:to>
                                        <p:strVal val="visible"/>
                                      </p:to>
                                    </p:set>
                                  </p:childTnLst>
                                </p:cTn>
                              </p:par>
                              <p:par>
                                <p:cTn id="1283" nodeType="withEffect" fill="hold" presetClass="entr" presetID="1">
                                  <p:stCondLst>
                                    <p:cond delay="0"/>
                                  </p:stCondLst>
                                  <p:childTnLst>
                                    <p:set>
                                      <p:cBhvr>
                                        <p:cTn id="1284" dur="1" fill="hold">
                                          <p:stCondLst>
                                            <p:cond delay="0"/>
                                          </p:stCondLst>
                                        </p:cTn>
                                        <p:tgtEl>
                                          <p:spTgt spid="1029"/>
                                        </p:tgtEl>
                                        <p:attrNameLst>
                                          <p:attrName>style.visibility</p:attrName>
                                        </p:attrNameLst>
                                      </p:cBhvr>
                                      <p:to>
                                        <p:strVal val="visible"/>
                                      </p:to>
                                    </p:set>
                                  </p:childTnLst>
                                </p:cTn>
                              </p:par>
                              <p:par>
                                <p:cTn id="1285" nodeType="withEffect" fill="hold" presetClass="entr" presetID="1">
                                  <p:stCondLst>
                                    <p:cond delay="0"/>
                                  </p:stCondLst>
                                  <p:childTnLst>
                                    <p:set>
                                      <p:cBhvr>
                                        <p:cTn id="1286" dur="1" fill="hold">
                                          <p:stCondLst>
                                            <p:cond delay="0"/>
                                          </p:stCondLst>
                                        </p:cTn>
                                        <p:tgtEl>
                                          <p:spTgt spid="1029">
                                            <p:txEl>
                                              <p:pRg st="0" end="0"/>
                                            </p:txEl>
                                          </p:spTgt>
                                        </p:tgtEl>
                                        <p:attrNameLst>
                                          <p:attrName>style.visibility</p:attrName>
                                        </p:attrNameLst>
                                      </p:cBhvr>
                                      <p:to>
                                        <p:strVal val="visible"/>
                                      </p:to>
                                    </p:set>
                                  </p:childTnLst>
                                </p:cTn>
                              </p:par>
                              <p:par>
                                <p:cTn id="1287" nodeType="withEffect" fill="hold" presetClass="entr" presetID="1">
                                  <p:stCondLst>
                                    <p:cond delay="0"/>
                                  </p:stCondLst>
                                  <p:childTnLst>
                                    <p:set>
                                      <p:cBhvr>
                                        <p:cTn id="1288"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1289" fill="hold">
                      <p:stCondLst>
                        <p:cond delay="indefinite"/>
                      </p:stCondLst>
                      <p:childTnLst>
                        <p:par>
                          <p:cTn id="1290" fill="hold">
                            <p:stCondLst>
                              <p:cond delay="0"/>
                            </p:stCondLst>
                            <p:childTnLst>
                              <p:par>
                                <p:cTn id="1291" nodeType="clickEffect" fill="hold" presetClass="entr" presetID="1">
                                  <p:stCondLst>
                                    <p:cond delay="0"/>
                                  </p:stCondLst>
                                  <p:childTnLst>
                                    <p:set>
                                      <p:cBhvr>
                                        <p:cTn id="1292" dur="1" fill="hold">
                                          <p:stCondLst>
                                            <p:cond delay="0"/>
                                          </p:stCondLst>
                                        </p:cTn>
                                        <p:tgtEl>
                                          <p:spTgt spid="1029">
                                            <p:txEl>
                                              <p:pRg st="2" end="2"/>
                                            </p:txEl>
                                          </p:spTgt>
                                        </p:tgtEl>
                                        <p:attrNameLst>
                                          <p:attrName>style.visibility</p:attrName>
                                        </p:attrNameLst>
                                      </p:cBhvr>
                                      <p:to>
                                        <p:strVal val="visible"/>
                                      </p:to>
                                    </p:set>
                                  </p:childTnLst>
                                </p:cTn>
                              </p:par>
                              <p:par>
                                <p:cTn id="1293" nodeType="withEffect" fill="hold" presetClass="entr" presetID="1">
                                  <p:stCondLst>
                                    <p:cond delay="0"/>
                                  </p:stCondLst>
                                  <p:childTnLst>
                                    <p:set>
                                      <p:cBhvr>
                                        <p:cTn id="129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13379</TotalTime>
  <Application>LibreOffice/6.0.7.3$Linux_X86_64 LibreOffice_project/00m0$Build-3</Application>
  <Words>18348</Words>
  <Paragraphs>2902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2014-07-29T08:55:03Z</dcterms:created>
  <dc:creator>Macbook Pro 2014</dc:creator>
  <dc:description/>
  <dc:language>en-GB</dc:language>
  <cp:lastModifiedBy/>
  <cp:lastPrinted>2017-09-13T13:37:06Z</cp:lastPrinted>
  <dcterms:modified xsi:type="dcterms:W3CDTF">2020-10-16T15:43:04Z</dcterms:modified>
  <cp:revision>664</cp:revision>
  <dc:subject/>
  <dc:title>ENGG1112 Computer Programming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151</vt:i4>
  </property>
</Properties>
</file>