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51.xml.rels" ContentType="application/vnd.openxmlformats-package.relationships+xml"/>
  <Override PartName="/ppt/notesSlides/_rels/notesSlide93.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7.xml.rels" ContentType="application/vnd.openxmlformats-package.relationships+xml"/>
  <Override PartName="/ppt/notesSlides/_rels/notesSlide20.xml.rels" ContentType="application/vnd.openxmlformats-package.relationships+xml"/>
  <Override PartName="/ppt/notesSlides/notesSlide20.xml" ContentType="application/vnd.openxmlformats-officedocument.presentationml.notesSlide+xml"/>
  <Override PartName="/ppt/notesSlides/notesSlide51.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33.xml" ContentType="application/vnd.openxmlformats-officedocument.presentationml.notesSlide+xml"/>
  <Override PartName="/ppt/notesSlides/notesSlide93.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49.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41.xml" ContentType="application/vnd.openxmlformats-officedocument.presentationml.slide+xml"/>
  <Override PartName="/ppt/slides/slide99.xml" ContentType="application/vnd.openxmlformats-officedocument.presentationml.slide+xml"/>
  <Override PartName="/ppt/slides/slide140.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131.xml" ContentType="application/vnd.openxmlformats-officedocument.presentationml.slide+xml"/>
  <Override PartName="/ppt/slides/slide89.xml" ContentType="application/vnd.openxmlformats-officedocument.presentationml.slide+xml"/>
  <Override PartName="/ppt/slides/slide1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21.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51.xml" ContentType="application/vnd.openxmlformats-officedocument.presentationml.slide+xml"/>
  <Override PartName="/ppt/slides/slide18.xml" ContentType="application/vnd.openxmlformats-officedocument.presentationml.slide+xml"/>
  <Override PartName="/ppt/slides/slide150.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49.xml.rels" ContentType="application/vnd.openxmlformats-package.relationships+xml"/>
  <Override PartName="/ppt/slides/_rels/slide148.xml.rels" ContentType="application/vnd.openxmlformats-package.relationships+xml"/>
  <Override PartName="/ppt/slides/_rels/slide147.xml.rels" ContentType="application/vnd.openxmlformats-package.relationships+xml"/>
  <Override PartName="/ppt/slides/_rels/slide146.xml.rels" ContentType="application/vnd.openxmlformats-package.relationships+xml"/>
  <Override PartName="/ppt/slides/_rels/slide145.xml.rels" ContentType="application/vnd.openxmlformats-package.relationships+xml"/>
  <Override PartName="/ppt/slides/_rels/slide144.xml.rels" ContentType="application/vnd.openxmlformats-package.relationships+xml"/>
  <Override PartName="/ppt/slides/_rels/slide141.xml.rels" ContentType="application/vnd.openxmlformats-package.relationships+xml"/>
  <Override PartName="/ppt/slides/_rels/slide139.xml.rels" ContentType="application/vnd.openxmlformats-package.relationships+xml"/>
  <Override PartName="/ppt/slides/_rels/slide138.xml.rels" ContentType="application/vnd.openxmlformats-package.relationships+xml"/>
  <Override PartName="/ppt/slides/_rels/slide137.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4.xml.rels" ContentType="application/vnd.openxmlformats-package.relationships+xml"/>
  <Override PartName="/ppt/slides/_rels/slide133.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29.xml.rels" ContentType="application/vnd.openxmlformats-package.relationships+xml"/>
  <Override PartName="/ppt/slides/_rels/slide128.xml.rels" ContentType="application/vnd.openxmlformats-package.relationships+xml"/>
  <Override PartName="/ppt/slides/_rels/slide127.xml.rels" ContentType="application/vnd.openxmlformats-package.relationships+xml"/>
  <Override PartName="/ppt/slides/_rels/slide122.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26.xml.rels" ContentType="application/vnd.openxmlformats-package.relationships+xml"/>
  <Override PartName="/ppt/slides/_rels/slide99.xml.rels" ContentType="application/vnd.openxmlformats-package.relationships+xml"/>
  <Override PartName="/ppt/slides/_rels/slide143.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130.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23.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51.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50.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142.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124.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125.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140.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a:t>
            </a:r>
            <a:r>
              <a:rPr b="0" lang="en-GB" sz="4400" spc="-1" strike="noStrike">
                <a:latin typeface="Arial"/>
              </a:rPr>
              <a:t>k to </a:t>
            </a:r>
            <a:r>
              <a:rPr b="0" lang="en-GB" sz="4400" spc="-1" strike="noStrike">
                <a:latin typeface="Arial"/>
              </a:rPr>
              <a:t>mov</a:t>
            </a:r>
            <a:r>
              <a:rPr b="0" lang="en-GB" sz="4400" spc="-1" strike="noStrike">
                <a:latin typeface="Arial"/>
              </a:rPr>
              <a:t>e </a:t>
            </a:r>
            <a:r>
              <a:rPr b="0" lang="en-GB" sz="4400" spc="-1" strike="noStrike">
                <a:latin typeface="Arial"/>
              </a:rPr>
              <a:t>the </a:t>
            </a:r>
            <a:r>
              <a:rPr b="0" lang="en-GB" sz="4400" spc="-1" strike="noStrike">
                <a:latin typeface="Arial"/>
              </a:rPr>
              <a:t>slide</a:t>
            </a:r>
            <a:endParaRPr b="0" lang="en-GB" sz="4400" spc="-1" strike="noStrike">
              <a:latin typeface="Arial"/>
            </a:endParaRPr>
          </a:p>
        </p:txBody>
      </p:sp>
      <p:sp>
        <p:nvSpPr>
          <p:cNvPr id="154"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a:t>
            </a:r>
            <a:r>
              <a:rPr b="0" lang="en-GB" sz="2000" spc="-1" strike="noStrike">
                <a:latin typeface="Arial"/>
              </a:rPr>
              <a:t>edit the </a:t>
            </a:r>
            <a:r>
              <a:rPr b="0" lang="en-GB" sz="2000" spc="-1" strike="noStrike">
                <a:latin typeface="Arial"/>
              </a:rPr>
              <a:t>notes' </a:t>
            </a:r>
            <a:r>
              <a:rPr b="0" lang="en-GB" sz="2000" spc="-1" strike="noStrike">
                <a:latin typeface="Arial"/>
              </a:rPr>
              <a:t>format</a:t>
            </a:r>
            <a:endParaRPr b="0" lang="en-GB" sz="2000" spc="-1" strike="noStrike">
              <a:latin typeface="Arial"/>
            </a:endParaRPr>
          </a:p>
        </p:txBody>
      </p:sp>
      <p:sp>
        <p:nvSpPr>
          <p:cNvPr id="155"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56"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57"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58" name="PlaceHolder 6"/>
          <p:cNvSpPr>
            <a:spLocks noGrp="1"/>
          </p:cNvSpPr>
          <p:nvPr>
            <p:ph type="sldNum"/>
          </p:nvPr>
        </p:nvSpPr>
        <p:spPr>
          <a:xfrm>
            <a:off x="4278960" y="10157400"/>
            <a:ext cx="3280680" cy="534240"/>
          </a:xfrm>
          <a:prstGeom prst="rect">
            <a:avLst/>
          </a:prstGeom>
        </p:spPr>
        <p:txBody>
          <a:bodyPr lIns="0" rIns="0" tIns="0" bIns="0" anchor="b"/>
          <a:p>
            <a:pPr algn="r"/>
            <a:fld id="{B5214333-399A-4585-AACF-5F06F54BC94B}"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7" name="PlaceHolder 1"/>
          <p:cNvSpPr>
            <a:spLocks noGrp="1"/>
          </p:cNvSpPr>
          <p:nvPr>
            <p:ph type="sldImg"/>
          </p:nvPr>
        </p:nvSpPr>
        <p:spPr>
          <a:xfrm>
            <a:off x="1143000" y="685800"/>
            <a:ext cx="4571280" cy="3428280"/>
          </a:xfrm>
          <a:prstGeom prst="rect">
            <a:avLst/>
          </a:prstGeom>
        </p:spPr>
      </p:sp>
      <p:sp>
        <p:nvSpPr>
          <p:cNvPr id="1428"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142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9A259EC-9D94-4BA3-8155-F40E3435B34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0" name="PlaceHolder 1"/>
          <p:cNvSpPr>
            <a:spLocks noGrp="1"/>
          </p:cNvSpPr>
          <p:nvPr>
            <p:ph type="sldImg"/>
          </p:nvPr>
        </p:nvSpPr>
        <p:spPr>
          <a:xfrm>
            <a:off x="1143000" y="685800"/>
            <a:ext cx="4571280" cy="3428280"/>
          </a:xfrm>
          <a:prstGeom prst="rect">
            <a:avLst/>
          </a:prstGeom>
        </p:spPr>
      </p:sp>
      <p:sp>
        <p:nvSpPr>
          <p:cNvPr id="1431" name="PlaceHolder 2"/>
          <p:cNvSpPr>
            <a:spLocks noGrp="1"/>
          </p:cNvSpPr>
          <p:nvPr>
            <p:ph type="body"/>
          </p:nvPr>
        </p:nvSpPr>
        <p:spPr>
          <a:xfrm>
            <a:off x="685800" y="4343400"/>
            <a:ext cx="5485680" cy="4114080"/>
          </a:xfrm>
          <a:prstGeom prst="rect">
            <a:avLst/>
          </a:prstGeom>
        </p:spPr>
        <p:txBody>
          <a:bodyPr lIns="0" rIns="0" tIns="0" bIns="0">
            <a:normAutofit/>
          </a:bodyPr>
          <a:p>
            <a:endParaRPr b="0" lang="en-GB" sz="2000" spc="-1" strike="noStrike">
              <a:latin typeface="Arial"/>
            </a:endParaRPr>
          </a:p>
        </p:txBody>
      </p:sp>
      <p:sp>
        <p:nvSpPr>
          <p:cNvPr id="143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F093611-A5B1-41CE-882B-28DB4A5B455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3" name="PlaceHolder 1"/>
          <p:cNvSpPr>
            <a:spLocks noGrp="1"/>
          </p:cNvSpPr>
          <p:nvPr>
            <p:ph type="sldImg"/>
          </p:nvPr>
        </p:nvSpPr>
        <p:spPr>
          <a:xfrm>
            <a:off x="1143000" y="685800"/>
            <a:ext cx="4571280" cy="3428280"/>
          </a:xfrm>
          <a:prstGeom prst="rect">
            <a:avLst/>
          </a:prstGeom>
        </p:spPr>
      </p:sp>
      <p:sp>
        <p:nvSpPr>
          <p:cNvPr id="1434" name="PlaceHolder 2"/>
          <p:cNvSpPr>
            <a:spLocks noGrp="1"/>
          </p:cNvSpPr>
          <p:nvPr>
            <p:ph type="body"/>
          </p:nvPr>
        </p:nvSpPr>
        <p:spPr>
          <a:xfrm>
            <a:off x="685800" y="4343400"/>
            <a:ext cx="5485680" cy="4114080"/>
          </a:xfrm>
          <a:prstGeom prst="rect">
            <a:avLst/>
          </a:prstGeom>
        </p:spPr>
        <p:txBody>
          <a:bodyPr lIns="0" rIns="0" tIns="0" bIns="0">
            <a:normAutofit/>
          </a:bodyPr>
          <a:p>
            <a:endParaRPr b="0" lang="en-GB" sz="2000" spc="-1" strike="noStrike">
              <a:latin typeface="Arial"/>
            </a:endParaRPr>
          </a:p>
        </p:txBody>
      </p:sp>
      <p:sp>
        <p:nvSpPr>
          <p:cNvPr id="143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9209AAB-20DD-451E-8B52-A1AE9169000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PlaceHolder 1"/>
          <p:cNvSpPr>
            <a:spLocks noGrp="1"/>
          </p:cNvSpPr>
          <p:nvPr>
            <p:ph type="sldImg"/>
          </p:nvPr>
        </p:nvSpPr>
        <p:spPr>
          <a:xfrm>
            <a:off x="1143000" y="685800"/>
            <a:ext cx="4571280" cy="3428280"/>
          </a:xfrm>
          <a:prstGeom prst="rect">
            <a:avLst/>
          </a:prstGeom>
        </p:spPr>
      </p:sp>
      <p:sp>
        <p:nvSpPr>
          <p:cNvPr id="1437" name="PlaceHolder 2"/>
          <p:cNvSpPr>
            <a:spLocks noGrp="1"/>
          </p:cNvSpPr>
          <p:nvPr>
            <p:ph type="body"/>
          </p:nvPr>
        </p:nvSpPr>
        <p:spPr>
          <a:xfrm>
            <a:off x="685800" y="4343400"/>
            <a:ext cx="5485680" cy="4114080"/>
          </a:xfrm>
          <a:prstGeom prst="rect">
            <a:avLst/>
          </a:prstGeom>
        </p:spPr>
        <p:txBody>
          <a:bodyPr lIns="0" rIns="0" tIns="0" bIns="0">
            <a:normAutofit/>
          </a:bodyPr>
          <a:p>
            <a:endParaRPr b="0" lang="en-GB" sz="2000" spc="-1" strike="noStrike">
              <a:latin typeface="Arial"/>
            </a:endParaRPr>
          </a:p>
        </p:txBody>
      </p:sp>
      <p:sp>
        <p:nvSpPr>
          <p:cNvPr id="143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9127945-FF58-47AF-95C6-9C2F4CC7BB79}"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4" name="PlaceHolder 1"/>
          <p:cNvSpPr>
            <a:spLocks noGrp="1"/>
          </p:cNvSpPr>
          <p:nvPr>
            <p:ph type="sldImg"/>
          </p:nvPr>
        </p:nvSpPr>
        <p:spPr>
          <a:xfrm>
            <a:off x="1143000" y="685800"/>
            <a:ext cx="4571280" cy="3428280"/>
          </a:xfrm>
          <a:prstGeom prst="rect">
            <a:avLst/>
          </a:prstGeom>
        </p:spPr>
      </p:sp>
      <p:sp>
        <p:nvSpPr>
          <p:cNvPr id="1425"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142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180E896-3D59-4C01-80EC-5BC56975250C}"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9" name="PlaceHolder 1"/>
          <p:cNvSpPr>
            <a:spLocks noGrp="1"/>
          </p:cNvSpPr>
          <p:nvPr>
            <p:ph type="sldImg"/>
          </p:nvPr>
        </p:nvSpPr>
        <p:spPr>
          <a:xfrm>
            <a:off x="1143000" y="685800"/>
            <a:ext cx="4571280" cy="3428280"/>
          </a:xfrm>
          <a:prstGeom prst="rect">
            <a:avLst/>
          </a:prstGeom>
        </p:spPr>
      </p:sp>
      <p:sp>
        <p:nvSpPr>
          <p:cNvPr id="1440"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144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780DC07-1F8A-4511-B0E9-9E96FE9B124C}" type="slidenum">
              <a:rPr b="0" lang="en-GB" sz="1200" spc="-1" strike="noStrike">
                <a:latin typeface="Times New Roman"/>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91"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10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112"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11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1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1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1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1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1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685800" y="4392720"/>
            <a:ext cx="7772400" cy="25920"/>
          </a:xfrm>
          <a:prstGeom prst="line">
            <a:avLst/>
          </a:prstGeom>
          <a:ln w="9360">
            <a:solidFill>
              <a:schemeClr val="bg1">
                <a:lumMod val="85000"/>
              </a:schemeClr>
            </a:solidFill>
            <a:round/>
          </a:ln>
        </p:spPr>
        <p:style>
          <a:lnRef idx="2">
            <a:schemeClr val="dk1"/>
          </a:lnRef>
          <a:fillRef idx="0">
            <a:schemeClr val="dk1"/>
          </a:fillRef>
          <a:effectRef idx="1">
            <a:schemeClr val="dk1"/>
          </a:effectRef>
          <a:fontRef idx="minor"/>
        </p:style>
      </p:sp>
      <p:sp>
        <p:nvSpPr>
          <p:cNvPr id="1" name="PlaceHolder 2"/>
          <p:cNvSpPr>
            <a:spLocks noGrp="1"/>
          </p:cNvSpPr>
          <p:nvPr>
            <p:ph type="title"/>
          </p:nvPr>
        </p:nvSpPr>
        <p:spPr>
          <a:xfrm>
            <a:off x="457200" y="274680"/>
            <a:ext cx="8228880" cy="1142280"/>
          </a:xfrm>
          <a:prstGeom prst="rect">
            <a:avLst/>
          </a:prstGeom>
        </p:spPr>
        <p:txBody>
          <a:bodyPr lIns="0" rIns="0" tIns="0" bIns="0" anchor="ctr"/>
          <a:p>
            <a:r>
              <a:rPr b="0" lang="en-GB" sz="1800" spc="-1" strike="noStrike">
                <a:latin typeface="Arial"/>
              </a:rPr>
              <a:t>Click to </a:t>
            </a:r>
            <a:r>
              <a:rPr b="0" lang="en-GB" sz="1800" spc="-1" strike="noStrike">
                <a:latin typeface="Arial"/>
              </a:rPr>
              <a:t>edit the </a:t>
            </a:r>
            <a:r>
              <a:rPr b="0" lang="en-GB" sz="1800" spc="-1" strike="noStrike">
                <a:latin typeface="Arial"/>
              </a:rPr>
              <a:t>title </a:t>
            </a:r>
            <a:r>
              <a:rPr b="0" lang="en-GB" sz="1800" spc="-1" strike="noStrike">
                <a:latin typeface="Arial"/>
              </a:rPr>
              <a:t>text </a:t>
            </a:r>
            <a:r>
              <a:rPr b="0" lang="en-GB" sz="1800" spc="-1" strike="noStrike">
                <a:latin typeface="Arial"/>
              </a:rPr>
              <a:t>format</a:t>
            </a:r>
            <a:endParaRPr b="0" lang="en-GB" sz="18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a:t>
            </a:r>
            <a:r>
              <a:rPr b="0" lang="en-GB" sz="4400" spc="-1" strike="noStrike">
                <a:latin typeface="Arial"/>
              </a:rPr>
              <a:t>ck </a:t>
            </a:r>
            <a:r>
              <a:rPr b="0" lang="en-GB" sz="4400" spc="-1" strike="noStrike">
                <a:latin typeface="Arial"/>
              </a:rPr>
              <a:t>to </a:t>
            </a:r>
            <a:r>
              <a:rPr b="0" lang="en-GB" sz="4400" spc="-1" strike="noStrike">
                <a:latin typeface="Arial"/>
              </a:rPr>
              <a:t>edi</a:t>
            </a:r>
            <a:r>
              <a:rPr b="0" lang="en-GB" sz="4400" spc="-1" strike="noStrike">
                <a:latin typeface="Arial"/>
              </a:rPr>
              <a:t>t </a:t>
            </a:r>
            <a:r>
              <a:rPr b="0" lang="en-GB" sz="4400" spc="-1" strike="noStrike">
                <a:latin typeface="Arial"/>
              </a:rPr>
              <a:t>the </a:t>
            </a:r>
            <a:r>
              <a:rPr b="0" lang="en-GB" sz="4400" spc="-1" strike="noStrike">
                <a:latin typeface="Arial"/>
              </a:rPr>
              <a:t>titl</a:t>
            </a:r>
            <a:r>
              <a:rPr b="0" lang="en-GB" sz="4400" spc="-1" strike="noStrike">
                <a:latin typeface="Arial"/>
              </a:rPr>
              <a:t>e </a:t>
            </a:r>
            <a:r>
              <a:rPr b="0" lang="en-GB" sz="4400" spc="-1" strike="noStrike">
                <a:latin typeface="Arial"/>
              </a:rPr>
              <a:t>tex</a:t>
            </a:r>
            <a:r>
              <a:rPr b="0" lang="en-GB" sz="4400" spc="-1" strike="noStrike">
                <a:latin typeface="Arial"/>
              </a:rPr>
              <a:t>t </a:t>
            </a:r>
            <a:r>
              <a:rPr b="0" lang="en-GB" sz="4400" spc="-1" strike="noStrike">
                <a:latin typeface="Arial"/>
              </a:rPr>
              <a:t>for</a:t>
            </a:r>
            <a:r>
              <a:rPr b="0" lang="en-GB" sz="4400" spc="-1" strike="noStrike">
                <a:latin typeface="Arial"/>
              </a:rPr>
              <a:t>ma</a:t>
            </a:r>
            <a:r>
              <a:rPr b="0" lang="en-GB" sz="4400" spc="-1" strike="noStrike">
                <a:latin typeface="Arial"/>
              </a:rPr>
              <a:t>t</a:t>
            </a:r>
            <a:endParaRPr b="0" lang="en-GB"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a:t>
            </a:r>
            <a:r>
              <a:rPr b="0" lang="en-GB" sz="4400" spc="-1" strike="noStrike">
                <a:latin typeface="Arial"/>
              </a:rPr>
              <a:t>edit the </a:t>
            </a:r>
            <a:r>
              <a:rPr b="0" lang="en-GB" sz="4400" spc="-1" strike="noStrike">
                <a:latin typeface="Arial"/>
              </a:rPr>
              <a:t>title text </a:t>
            </a:r>
            <a:r>
              <a:rPr b="0" lang="en-GB" sz="4400" spc="-1" strike="noStrike">
                <a:latin typeface="Arial"/>
              </a:rPr>
              <a:t>format</a:t>
            </a:r>
            <a:endParaRPr b="0" lang="en-GB" sz="4400" spc="-1" strike="noStrike">
              <a:latin typeface="Arial"/>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a:t>
            </a:r>
            <a:r>
              <a:rPr b="0" lang="en-GB" sz="4400" spc="-1" strike="noStrike">
                <a:latin typeface="Arial"/>
              </a:rPr>
              <a:t>ck </a:t>
            </a:r>
            <a:r>
              <a:rPr b="0" lang="en-GB" sz="4400" spc="-1" strike="noStrike">
                <a:latin typeface="Arial"/>
              </a:rPr>
              <a:t>to </a:t>
            </a:r>
            <a:r>
              <a:rPr b="0" lang="en-GB" sz="4400" spc="-1" strike="noStrike">
                <a:latin typeface="Arial"/>
              </a:rPr>
              <a:t>edi</a:t>
            </a:r>
            <a:r>
              <a:rPr b="0" lang="en-GB" sz="4400" spc="-1" strike="noStrike">
                <a:latin typeface="Arial"/>
              </a:rPr>
              <a:t>t </a:t>
            </a:r>
            <a:r>
              <a:rPr b="0" lang="en-GB" sz="4400" spc="-1" strike="noStrike">
                <a:latin typeface="Arial"/>
              </a:rPr>
              <a:t>the </a:t>
            </a:r>
            <a:r>
              <a:rPr b="0" lang="en-GB" sz="4400" spc="-1" strike="noStrike">
                <a:latin typeface="Arial"/>
              </a:rPr>
              <a:t>titl</a:t>
            </a:r>
            <a:r>
              <a:rPr b="0" lang="en-GB" sz="4400" spc="-1" strike="noStrike">
                <a:latin typeface="Arial"/>
              </a:rPr>
              <a:t>e </a:t>
            </a:r>
            <a:r>
              <a:rPr b="0" lang="en-GB" sz="4400" spc="-1" strike="noStrike">
                <a:latin typeface="Arial"/>
              </a:rPr>
              <a:t>tex</a:t>
            </a:r>
            <a:r>
              <a:rPr b="0" lang="en-GB" sz="4400" spc="-1" strike="noStrike">
                <a:latin typeface="Arial"/>
              </a:rPr>
              <a:t>t </a:t>
            </a:r>
            <a:r>
              <a:rPr b="0" lang="en-GB" sz="4400" spc="-1" strike="noStrike">
                <a:latin typeface="Arial"/>
              </a:rPr>
              <a:t>for</a:t>
            </a:r>
            <a:r>
              <a:rPr b="0" lang="en-GB" sz="4400" spc="-1" strike="noStrike">
                <a:latin typeface="Arial"/>
              </a:rPr>
              <a:t>ma</a:t>
            </a:r>
            <a:r>
              <a:rPr b="0" lang="en-GB" sz="4400" spc="-1" strike="noStrike">
                <a:latin typeface="Arial"/>
              </a:rPr>
              <a:t>t</a:t>
            </a:r>
            <a:endParaRPr b="0" lang="en-GB" sz="4400" spc="-1" strike="noStrike">
              <a:latin typeface="Arial"/>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hyperlink" Target="http://www.cplusplus.com/reference/string/string" TargetMode="External"/><Relationship Id="rId2"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hyperlink" Target="https://en.cppreference.com/w/c/string/byte" TargetMode="External"/><Relationship Id="rId2" Type="http://schemas.openxmlformats.org/officeDocument/2006/relationships/slideLayout" Target="../slideLayouts/slideLayout13.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6.xml.rels><?xml version="1.0" encoding="UTF-8"?>
<Relationships xmlns="http://schemas.openxmlformats.org/package/2006/relationships"><Relationship Id="rId1" Type="http://schemas.openxmlformats.org/officeDocument/2006/relationships/hyperlink" Target="https://en.cppreference.com/w/c/string/byte" TargetMode="External"/><Relationship Id="rId2"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hyperlink" Target="http://www.cplusplus.com/reference/cctype/" TargetMode="External"/><Relationship Id="rId2" Type="http://schemas.openxmlformats.org/officeDocument/2006/relationships/hyperlink" Target="http://www.cplusplus.com/reference/cctype/" TargetMode="External"/><Relationship Id="rId3" Type="http://schemas.openxmlformats.org/officeDocument/2006/relationships/hyperlink" Target="http://www.cplusplus.com/reference/cctype/" TargetMode="External"/><Relationship Id="rId4" Type="http://schemas.openxmlformats.org/officeDocument/2006/relationships/hyperlink" Target="http://www.cplusplus.com/reference/cstdlib" TargetMode="External"/><Relationship Id="rId5" Type="http://schemas.openxmlformats.org/officeDocument/2006/relationships/hyperlink" Target="http://www.cplusplus.com/reference/cstdlib" TargetMode="External"/><Relationship Id="rId6" Type="http://schemas.openxmlformats.org/officeDocument/2006/relationships/hyperlink" Target="http://www.cplusplus.com/reference/cstdlib" TargetMode="External"/><Relationship Id="rId7" Type="http://schemas.openxmlformats.org/officeDocument/2006/relationships/hyperlink" Target="http://www.cplusplus.com/reference/cstring/" TargetMode="External"/><Relationship Id="rId8" Type="http://schemas.openxmlformats.org/officeDocument/2006/relationships/hyperlink" Target="http://www.cplusplus.com/reference/cstring/" TargetMode="External"/><Relationship Id="rId9" Type="http://schemas.openxmlformats.org/officeDocument/2006/relationships/hyperlink" Target="http://www.cplusplus.com/reference/cstring/" TargetMode="External"/><Relationship Id="rId10" Type="http://schemas.openxmlformats.org/officeDocument/2006/relationships/slideLayout" Target="../slideLayouts/slideLayout13.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hyperlink" Target="http://cplusplus.com/reference/cctype/" TargetMode="External"/><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doc/tutorial/arrays/" TargetMode="External"/><Relationship Id="rId3"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hyperlink" Target="http://cplusplus.com/reference/cstring/" TargetMode="External"/><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reference/string/string/" TargetMode="External"/><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2176920"/>
            <a:ext cx="7771680" cy="210960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601"/>
              </a:spcBef>
              <a:spcAft>
                <a:spcPts val="601"/>
              </a:spcAft>
            </a:pPr>
            <a:r>
              <a:rPr b="0" lang="en-GB" sz="1800" spc="-1" strike="noStrike">
                <a:solidFill>
                  <a:srgbClr val="000000"/>
                </a:solidFill>
                <a:latin typeface="Avenir Next"/>
                <a:ea typeface="Avenir Next"/>
              </a:rPr>
              <a:t>Module 6 Guidance Notes</a:t>
            </a:r>
            <a:br/>
            <a:br/>
            <a:r>
              <a:rPr b="0" lang="en-GB" sz="4800" spc="-1" strike="noStrike">
                <a:solidFill>
                  <a:srgbClr val="000000"/>
                </a:solidFill>
                <a:latin typeface="Avenir Next"/>
                <a:ea typeface="Avenir Next"/>
              </a:rPr>
              <a:t>Arrays &amp; Strings</a:t>
            </a:r>
            <a:endParaRPr b="0" lang="en-GB" sz="4800" spc="-1" strike="noStrike">
              <a:latin typeface="Arial"/>
            </a:endParaRPr>
          </a:p>
        </p:txBody>
      </p:sp>
      <p:sp>
        <p:nvSpPr>
          <p:cNvPr id="160" name="CustomShape 2"/>
          <p:cNvSpPr/>
          <p:nvPr/>
        </p:nvSpPr>
        <p:spPr>
          <a:xfrm>
            <a:off x="685800" y="4573080"/>
            <a:ext cx="6400080" cy="88164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a:t>
            </a:r>
            <a:br/>
            <a:r>
              <a:rPr b="0" lang="en-GB" sz="1600" spc="-1" strike="noStrike">
                <a:solidFill>
                  <a:srgbClr val="8b8b8b"/>
                </a:solidFill>
                <a:latin typeface="Calibri Light"/>
                <a:ea typeface="Calibri Light"/>
              </a:rPr>
              <a:t>Computer Programming II</a:t>
            </a:r>
            <a:endParaRPr b="0" lang="en-GB" sz="1600" spc="-1" strike="noStrike">
              <a:latin typeface="Arial"/>
            </a:endParaRPr>
          </a:p>
        </p:txBody>
      </p:sp>
      <p:sp>
        <p:nvSpPr>
          <p:cNvPr id="161" name="CustomShape 3"/>
          <p:cNvSpPr/>
          <p:nvPr/>
        </p:nvSpPr>
        <p:spPr>
          <a:xfrm>
            <a:off x="3603240" y="4571640"/>
            <a:ext cx="2470320" cy="88164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COMP2113</a:t>
            </a:r>
            <a:br/>
            <a:r>
              <a:rPr b="0" lang="en-GB" sz="1600" spc="-1" strike="noStrike">
                <a:solidFill>
                  <a:srgbClr val="8b8b8b"/>
                </a:solidFill>
                <a:latin typeface="Calibri Light"/>
                <a:ea typeface="Calibri Light"/>
              </a:rPr>
              <a:t>Programming Technologies</a:t>
            </a:r>
            <a:endParaRPr b="0" lang="en-GB"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Arrays</a:t>
            </a:r>
            <a:endParaRPr b="0" lang="en-GB" sz="4400" spc="-1" strike="noStrike">
              <a:latin typeface="Arial"/>
            </a:endParaRPr>
          </a:p>
        </p:txBody>
      </p:sp>
      <p:sp>
        <p:nvSpPr>
          <p:cNvPr id="1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1" lang="en-GB" sz="2800" spc="-1" strike="noStrike">
                <a:solidFill>
                  <a:srgbClr val="e46c0a"/>
                </a:solidFill>
                <a:latin typeface="Calibri Light"/>
                <a:ea typeface="Calibri Light"/>
              </a:rPr>
              <a:t>Arrays</a:t>
            </a:r>
            <a:r>
              <a:rPr b="0" lang="en-GB" sz="2800" spc="-1" strike="noStrike">
                <a:solidFill>
                  <a:srgbClr val="000000"/>
                </a:solidFill>
                <a:latin typeface="Calibri Light"/>
                <a:ea typeface="Calibri Light"/>
              </a:rPr>
              <a:t> in C++ provide a convenient way to process such data</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9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EE4859B-3A63-46D5-844E-51F0FF1D5BF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92" name="Table 4"/>
          <p:cNvGraphicFramePr/>
          <p:nvPr/>
        </p:nvGraphicFramePr>
        <p:xfrm>
          <a:off x="6792120" y="2390760"/>
          <a:ext cx="1344600" cy="4716000"/>
        </p:xfrm>
        <a:graphic>
          <a:graphicData uri="http://schemas.openxmlformats.org/drawingml/2006/table">
            <a:tbl>
              <a:tblPr/>
              <a:tblGrid>
                <a:gridCol w="134496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bl>
          </a:graphicData>
        </a:graphic>
      </p:graphicFrame>
      <p:sp>
        <p:nvSpPr>
          <p:cNvPr id="193" name="CustomShape 5"/>
          <p:cNvSpPr/>
          <p:nvPr/>
        </p:nvSpPr>
        <p:spPr>
          <a:xfrm>
            <a:off x="6710760" y="2082960"/>
            <a:ext cx="14076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Main memory</a:t>
            </a:r>
            <a:endParaRPr b="0" lang="en-GB" sz="1400" spc="-1" strike="noStrike">
              <a:latin typeface="Arial"/>
            </a:endParaRPr>
          </a:p>
        </p:txBody>
      </p:sp>
      <p:sp>
        <p:nvSpPr>
          <p:cNvPr id="194" name="CustomShape 6"/>
          <p:cNvSpPr/>
          <p:nvPr/>
        </p:nvSpPr>
        <p:spPr>
          <a:xfrm>
            <a:off x="5885280" y="240768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1024-1027</a:t>
            </a:r>
            <a:endParaRPr b="0" lang="en-GB" sz="1200" spc="-1" strike="noStrike">
              <a:latin typeface="Arial"/>
            </a:endParaRPr>
          </a:p>
        </p:txBody>
      </p:sp>
      <p:sp>
        <p:nvSpPr>
          <p:cNvPr id="195" name="CustomShape 7"/>
          <p:cNvSpPr/>
          <p:nvPr/>
        </p:nvSpPr>
        <p:spPr>
          <a:xfrm>
            <a:off x="5885280" y="271044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1028-1031</a:t>
            </a:r>
            <a:endParaRPr b="0" lang="en-GB" sz="1200" spc="-1" strike="noStrike">
              <a:latin typeface="Arial"/>
            </a:endParaRPr>
          </a:p>
        </p:txBody>
      </p:sp>
      <p:sp>
        <p:nvSpPr>
          <p:cNvPr id="196" name="CustomShape 8"/>
          <p:cNvSpPr/>
          <p:nvPr/>
        </p:nvSpPr>
        <p:spPr>
          <a:xfrm>
            <a:off x="5885280" y="301320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1032-1035</a:t>
            </a:r>
            <a:endParaRPr b="0" lang="en-GB" sz="1200" spc="-1" strike="noStrike">
              <a:latin typeface="Arial"/>
            </a:endParaRPr>
          </a:p>
        </p:txBody>
      </p:sp>
      <p:sp>
        <p:nvSpPr>
          <p:cNvPr id="197" name="CustomShape 9"/>
          <p:cNvSpPr/>
          <p:nvPr/>
        </p:nvSpPr>
        <p:spPr>
          <a:xfrm>
            <a:off x="5885280" y="331632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1036-1039</a:t>
            </a:r>
            <a:endParaRPr b="0" lang="en-GB" sz="1200" spc="-1" strike="noStrike">
              <a:latin typeface="Arial"/>
            </a:endParaRPr>
          </a:p>
        </p:txBody>
      </p:sp>
      <p:sp>
        <p:nvSpPr>
          <p:cNvPr id="198" name="CustomShape 10"/>
          <p:cNvSpPr/>
          <p:nvPr/>
        </p:nvSpPr>
        <p:spPr>
          <a:xfrm>
            <a:off x="5885280" y="361908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1040-1043</a:t>
            </a:r>
            <a:endParaRPr b="0" lang="en-GB" sz="1200" spc="-1" strike="noStrike">
              <a:latin typeface="Arial"/>
            </a:endParaRPr>
          </a:p>
        </p:txBody>
      </p:sp>
      <p:sp>
        <p:nvSpPr>
          <p:cNvPr id="199" name="CustomShape 11"/>
          <p:cNvSpPr/>
          <p:nvPr/>
        </p:nvSpPr>
        <p:spPr>
          <a:xfrm>
            <a:off x="5885280" y="392184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1044-1047</a:t>
            </a:r>
            <a:endParaRPr b="0" lang="en-GB" sz="1200" spc="-1" strike="noStrike">
              <a:latin typeface="Arial"/>
            </a:endParaRPr>
          </a:p>
        </p:txBody>
      </p:sp>
      <p:sp>
        <p:nvSpPr>
          <p:cNvPr id="200" name="CustomShape 12"/>
          <p:cNvSpPr/>
          <p:nvPr/>
        </p:nvSpPr>
        <p:spPr>
          <a:xfrm>
            <a:off x="5885280" y="422496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1048-1051</a:t>
            </a:r>
            <a:endParaRPr b="0" lang="en-GB" sz="1200" spc="-1" strike="noStrike">
              <a:latin typeface="Arial"/>
            </a:endParaRPr>
          </a:p>
        </p:txBody>
      </p:sp>
      <p:sp>
        <p:nvSpPr>
          <p:cNvPr id="201" name="CustomShape 13"/>
          <p:cNvSpPr/>
          <p:nvPr/>
        </p:nvSpPr>
        <p:spPr>
          <a:xfrm>
            <a:off x="5885280" y="452772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1052-1055</a:t>
            </a:r>
            <a:endParaRPr b="0" lang="en-GB" sz="1200" spc="-1" strike="noStrike">
              <a:latin typeface="Arial"/>
            </a:endParaRPr>
          </a:p>
        </p:txBody>
      </p:sp>
      <p:sp>
        <p:nvSpPr>
          <p:cNvPr id="202" name="CustomShape 14"/>
          <p:cNvSpPr/>
          <p:nvPr/>
        </p:nvSpPr>
        <p:spPr>
          <a:xfrm>
            <a:off x="5885280" y="483048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1056-1059</a:t>
            </a:r>
            <a:endParaRPr b="0" lang="en-GB" sz="1200" spc="-1" strike="noStrike">
              <a:latin typeface="Arial"/>
            </a:endParaRPr>
          </a:p>
        </p:txBody>
      </p:sp>
      <p:sp>
        <p:nvSpPr>
          <p:cNvPr id="203" name="CustomShape 15"/>
          <p:cNvSpPr/>
          <p:nvPr/>
        </p:nvSpPr>
        <p:spPr>
          <a:xfrm>
            <a:off x="5885280" y="513324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1060-1063</a:t>
            </a:r>
            <a:endParaRPr b="0" lang="en-GB" sz="1200" spc="-1" strike="noStrike">
              <a:latin typeface="Arial"/>
            </a:endParaRPr>
          </a:p>
        </p:txBody>
      </p:sp>
      <p:sp>
        <p:nvSpPr>
          <p:cNvPr id="204" name="CustomShape 16"/>
          <p:cNvSpPr/>
          <p:nvPr/>
        </p:nvSpPr>
        <p:spPr>
          <a:xfrm>
            <a:off x="5885280" y="543636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1064-1067</a:t>
            </a:r>
            <a:endParaRPr b="0" lang="en-GB" sz="1200" spc="-1" strike="noStrike">
              <a:latin typeface="Arial"/>
            </a:endParaRPr>
          </a:p>
        </p:txBody>
      </p:sp>
      <p:sp>
        <p:nvSpPr>
          <p:cNvPr id="205" name="CustomShape 17"/>
          <p:cNvSpPr/>
          <p:nvPr/>
        </p:nvSpPr>
        <p:spPr>
          <a:xfrm>
            <a:off x="8114040" y="303912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06" name="CustomShape 18"/>
          <p:cNvSpPr/>
          <p:nvPr/>
        </p:nvSpPr>
        <p:spPr>
          <a:xfrm>
            <a:off x="8114040" y="334224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07" name="CustomShape 19"/>
          <p:cNvSpPr/>
          <p:nvPr/>
        </p:nvSpPr>
        <p:spPr>
          <a:xfrm>
            <a:off x="8114040" y="364500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08" name="CustomShape 20"/>
          <p:cNvSpPr/>
          <p:nvPr/>
        </p:nvSpPr>
        <p:spPr>
          <a:xfrm>
            <a:off x="8114040" y="392184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09" name="CustomShape 21"/>
          <p:cNvSpPr/>
          <p:nvPr/>
        </p:nvSpPr>
        <p:spPr>
          <a:xfrm>
            <a:off x="8114040" y="419904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10" name="CustomShape 22"/>
          <p:cNvSpPr/>
          <p:nvPr/>
        </p:nvSpPr>
        <p:spPr>
          <a:xfrm flipH="1" flipV="1">
            <a:off x="7831080" y="4353120"/>
            <a:ext cx="540000" cy="15994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11" name="CustomShape 23"/>
          <p:cNvSpPr/>
          <p:nvPr/>
        </p:nvSpPr>
        <p:spPr>
          <a:xfrm>
            <a:off x="6974640" y="5954040"/>
            <a:ext cx="21117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an array of 5 integers</a:t>
            </a:r>
            <a:endParaRPr b="0" lang="en-GB" sz="1400" spc="-1" strike="noStrike">
              <a:latin typeface="Arial"/>
            </a:endParaRPr>
          </a:p>
        </p:txBody>
      </p:sp>
      <p:sp>
        <p:nvSpPr>
          <p:cNvPr id="212" name="CustomShape 24"/>
          <p:cNvSpPr/>
          <p:nvPr/>
        </p:nvSpPr>
        <p:spPr>
          <a:xfrm>
            <a:off x="6471000" y="5651640"/>
            <a:ext cx="3315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13" name="CustomShape 25"/>
          <p:cNvSpPr/>
          <p:nvPr/>
        </p:nvSpPr>
        <p:spPr>
          <a:xfrm>
            <a:off x="7360200" y="5651640"/>
            <a:ext cx="3315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14" name="CustomShape 26"/>
          <p:cNvSpPr/>
          <p:nvPr/>
        </p:nvSpPr>
        <p:spPr>
          <a:xfrm>
            <a:off x="286560" y="2407680"/>
            <a:ext cx="5392080" cy="4018320"/>
          </a:xfrm>
          <a:prstGeom prst="rect">
            <a:avLst/>
          </a:prstGeom>
          <a:noFill/>
          <a:ln>
            <a:noFill/>
          </a:ln>
        </p:spPr>
        <p:style>
          <a:lnRef idx="0"/>
          <a:fillRef idx="0"/>
          <a:effectRef idx="0"/>
          <a:fontRef idx="minor"/>
        </p:style>
        <p:txBody>
          <a:bodyPr lIns="90000" rIns="90000" tIns="45000" bIns="45000">
            <a:normAutofit/>
          </a:bodyPr>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behaves like a list of variables (of the same type) with a uniform naming mechanism</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is a </a:t>
            </a:r>
            <a:r>
              <a:rPr b="0" lang="en-GB" sz="2400" spc="-1" strike="noStrike">
                <a:solidFill>
                  <a:srgbClr val="31859c"/>
                </a:solidFill>
                <a:latin typeface="Calibri Light"/>
                <a:ea typeface="Calibri Light"/>
              </a:rPr>
              <a:t>consecutive group of memory locations</a:t>
            </a:r>
            <a:r>
              <a:rPr b="0" lang="en-GB" sz="2400" spc="-1" strike="noStrike">
                <a:solidFill>
                  <a:srgbClr val="000000"/>
                </a:solidFill>
                <a:latin typeface="Calibri Light"/>
                <a:ea typeface="Calibri Light"/>
              </a:rPr>
              <a:t> that share the same type.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1199"/>
              </a:spcBef>
            </a:pPr>
            <a:endParaRPr b="0" lang="en-GB"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Member Functions</a:t>
            </a:r>
            <a:endParaRPr b="0" lang="en-GB" sz="4400" spc="-1" strike="noStrike">
              <a:latin typeface="Arial"/>
            </a:endParaRPr>
          </a:p>
        </p:txBody>
      </p:sp>
      <p:sp>
        <p:nvSpPr>
          <p:cNvPr id="10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class string has a number of </a:t>
            </a:r>
            <a:r>
              <a:rPr b="1" lang="en-GB" sz="2800" spc="-1" strike="noStrike">
                <a:solidFill>
                  <a:srgbClr val="e46c0a"/>
                </a:solidFill>
                <a:latin typeface="Calibri Light"/>
                <a:ea typeface="Calibri Light"/>
              </a:rPr>
              <a:t>member functions </a:t>
            </a:r>
            <a:r>
              <a:rPr b="0" lang="en-GB" sz="2800" spc="-1" strike="noStrike">
                <a:solidFill>
                  <a:srgbClr val="000000"/>
                </a:solidFill>
                <a:latin typeface="Calibri Light"/>
                <a:ea typeface="Calibri Light"/>
              </a:rPr>
              <a:t>which facilitate string manipulation, which includes</a:t>
            </a:r>
            <a:endParaRPr b="0" lang="en-GB" sz="2800" spc="-1" strike="noStrike">
              <a:latin typeface="Arial"/>
            </a:endParaRPr>
          </a:p>
          <a:p>
            <a:pPr lvl="1" marL="743040" indent="-28512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string::length()</a:t>
            </a:r>
            <a:r>
              <a:rPr b="0" lang="en-GB" sz="2400" spc="-1" strike="noStrike">
                <a:solidFill>
                  <a:srgbClr val="000000"/>
                </a:solidFill>
                <a:latin typeface="Calibri Light"/>
                <a:ea typeface="Calibri Light"/>
              </a:rPr>
              <a:t> – returns length of the string </a:t>
            </a:r>
            <a:endParaRPr b="0" lang="en-GB" sz="2400" spc="-1" strike="noStrike">
              <a:latin typeface="Arial"/>
            </a:endParaRPr>
          </a:p>
          <a:p>
            <a:pPr lvl="1" marL="743040" indent="-28512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string::empty() </a:t>
            </a:r>
            <a:r>
              <a:rPr b="0" lang="en-GB" sz="2400" spc="-1" strike="noStrike">
                <a:solidFill>
                  <a:srgbClr val="000000"/>
                </a:solidFill>
                <a:latin typeface="Calibri Light"/>
                <a:ea typeface="Calibri Light"/>
              </a:rPr>
              <a:t>– returns whether the string is empty </a:t>
            </a:r>
            <a:endParaRPr b="0" lang="en-GB" sz="2400" spc="-1" strike="noStrike">
              <a:latin typeface="Arial"/>
            </a:endParaRPr>
          </a:p>
          <a:p>
            <a:pPr lvl="1" marL="743040" indent="-28512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string::substr() </a:t>
            </a:r>
            <a:r>
              <a:rPr b="0" lang="en-GB" sz="2400" spc="-1" strike="noStrike">
                <a:solidFill>
                  <a:srgbClr val="000000"/>
                </a:solidFill>
                <a:latin typeface="Calibri Light"/>
                <a:ea typeface="Calibri Light"/>
              </a:rPr>
              <a:t>– returns a substring </a:t>
            </a:r>
            <a:endParaRPr b="0" lang="en-GB" sz="2400" spc="-1" strike="noStrike">
              <a:latin typeface="Arial"/>
            </a:endParaRPr>
          </a:p>
          <a:p>
            <a:pPr lvl="1" marL="743040" indent="-28512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string::find() </a:t>
            </a:r>
            <a:r>
              <a:rPr b="0" lang="en-GB" sz="2400" spc="-1" strike="noStrike">
                <a:solidFill>
                  <a:srgbClr val="000000"/>
                </a:solidFill>
                <a:latin typeface="Calibri Light"/>
                <a:ea typeface="Calibri Light"/>
              </a:rPr>
              <a:t>– finds the first occurrence of content in the string </a:t>
            </a:r>
            <a:endParaRPr b="0" lang="en-GB" sz="2400" spc="-1" strike="noStrike">
              <a:latin typeface="Arial"/>
            </a:endParaRPr>
          </a:p>
          <a:p>
            <a:pPr lvl="1" marL="743040" indent="-28512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string::rfind()</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 finds the last occurrence of content in the string </a:t>
            </a:r>
            <a:endParaRPr b="0" lang="en-GB" sz="2400" spc="-1" strike="noStrike">
              <a:latin typeface="Arial"/>
            </a:endParaRPr>
          </a:p>
          <a:p>
            <a:pPr lvl="1" marL="743040" indent="-28512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string::insert(</a:t>
            </a:r>
            <a:r>
              <a:rPr b="0" lang="en-GB" sz="2400" spc="-1" strike="noStrike">
                <a:solidFill>
                  <a:srgbClr val="77933c"/>
                </a:solidFill>
                <a:latin typeface="Calibri Light"/>
                <a:ea typeface="Calibri Light"/>
              </a:rPr>
              <a:t>) </a:t>
            </a:r>
            <a:r>
              <a:rPr b="0" lang="en-GB" sz="2400" spc="-1" strike="noStrike">
                <a:solidFill>
                  <a:srgbClr val="000000"/>
                </a:solidFill>
                <a:latin typeface="Calibri Light"/>
                <a:ea typeface="Calibri Light"/>
              </a:rPr>
              <a:t>– inserts content into the string </a:t>
            </a:r>
            <a:endParaRPr b="0" lang="en-GB" sz="2400" spc="-1" strike="noStrike">
              <a:latin typeface="Arial"/>
            </a:endParaRPr>
          </a:p>
          <a:p>
            <a:pPr lvl="1" marL="743040" indent="-285120">
              <a:lnSpc>
                <a:spcPct val="100000"/>
              </a:lnSpc>
              <a:spcBef>
                <a:spcPts val="479"/>
              </a:spcBef>
              <a:buClr>
                <a:srgbClr val="31859c"/>
              </a:buClr>
              <a:buFont typeface="Arial"/>
              <a:buChar char="–"/>
            </a:pPr>
            <a:r>
              <a:rPr b="0" lang="en-GB" sz="2400" spc="-1" strike="noStrike">
                <a:solidFill>
                  <a:srgbClr val="31859c"/>
                </a:solidFill>
                <a:latin typeface="Consolas"/>
                <a:ea typeface="Consolas"/>
              </a:rPr>
              <a:t>string::erase()</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 erases characters from the string </a:t>
            </a:r>
            <a:endParaRPr b="0" lang="en-GB" sz="2400" spc="-1" strike="noStrike">
              <a:latin typeface="Arial"/>
            </a:endParaRPr>
          </a:p>
          <a:p>
            <a:pPr lvl="1" marL="743040" indent="-285120">
              <a:lnSpc>
                <a:spcPct val="100000"/>
              </a:lnSpc>
              <a:spcBef>
                <a:spcPts val="479"/>
              </a:spcBef>
              <a:buClr>
                <a:srgbClr val="77933c"/>
              </a:buClr>
              <a:buFont typeface="Arial"/>
              <a:buChar char="–"/>
            </a:pPr>
            <a:r>
              <a:rPr b="0" lang="en-GB" sz="2400" spc="-1" strike="noStrike">
                <a:solidFill>
                  <a:srgbClr val="77933c"/>
                </a:solidFill>
                <a:latin typeface="Consolas"/>
                <a:ea typeface="Consolas"/>
              </a:rPr>
              <a:t>string::replace()</a:t>
            </a:r>
            <a:r>
              <a:rPr b="0" lang="en-GB" sz="2400" spc="-1" strike="noStrike">
                <a:solidFill>
                  <a:srgbClr val="77933c"/>
                </a:solidFill>
                <a:latin typeface="Calibri Light"/>
                <a:ea typeface="Calibri Light"/>
              </a:rPr>
              <a:t> </a:t>
            </a:r>
            <a:r>
              <a:rPr b="0" lang="en-GB" sz="2400" spc="-1" strike="noStrike">
                <a:solidFill>
                  <a:srgbClr val="000000"/>
                </a:solidFill>
                <a:latin typeface="Calibri Light"/>
                <a:ea typeface="Calibri Light"/>
              </a:rPr>
              <a:t>– replaces part of the string </a:t>
            </a:r>
            <a:endParaRPr b="0" lang="en-GB" sz="2400" spc="-1" strike="noStrike">
              <a:latin typeface="Arial"/>
            </a:endParaRPr>
          </a:p>
        </p:txBody>
      </p:sp>
      <p:sp>
        <p:nvSpPr>
          <p:cNvPr id="1024" name="CustomShape 3"/>
          <p:cNvSpPr/>
          <p:nvPr/>
        </p:nvSpPr>
        <p:spPr>
          <a:xfrm>
            <a:off x="457200" y="6126120"/>
            <a:ext cx="6553800" cy="7286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More member functions can be found at </a:t>
            </a:r>
            <a:r>
              <a:rPr b="0" lang="en-GB" sz="1400" spc="-1" strike="noStrike" u="sng">
                <a:solidFill>
                  <a:srgbClr val="0000ff"/>
                </a:solidFill>
                <a:uFillTx/>
                <a:latin typeface="Avenir Next Condensed"/>
                <a:ea typeface="Avenir Next Condensed"/>
                <a:hlinkClick r:id="rId1"/>
              </a:rPr>
              <a:t>http://www.cplusplus.com/reference/string/string</a:t>
            </a:r>
            <a:r>
              <a:rPr b="0" lang="en-GB" sz="1400" spc="-1" strike="noStrike">
                <a:solidFill>
                  <a:srgbClr val="000000"/>
                </a:solidFill>
                <a:latin typeface="Avenir Next Condensed"/>
                <a:ea typeface="Avenir Next Condensed"/>
              </a:rPr>
              <a:t>, but you are expected to be get familiar with the above functions only for this course.</a:t>
            </a:r>
            <a:endParaRPr b="0" lang="en-GB" sz="1400" spc="-1" strike="noStrike">
              <a:latin typeface="Arial"/>
            </a:endParaRPr>
          </a:p>
        </p:txBody>
      </p:sp>
      <p:sp>
        <p:nvSpPr>
          <p:cNvPr id="102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28EC348-712B-4939-80A2-84E16A7F2CD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95" dur="indefinite" restart="never" nodeType="tmRoot">
          <p:childTnLst>
            <p:seq>
              <p:cTn id="1296"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string::length()</a:t>
            </a:r>
            <a:endParaRPr b="0" lang="en-GB" sz="4400" spc="-1" strike="noStrike">
              <a:latin typeface="Arial"/>
            </a:endParaRPr>
          </a:p>
        </p:txBody>
      </p:sp>
      <p:sp>
        <p:nvSpPr>
          <p:cNvPr id="10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Returns the </a:t>
            </a:r>
            <a:r>
              <a:rPr b="0" lang="en-GB" sz="2800" spc="-1" strike="noStrike">
                <a:solidFill>
                  <a:srgbClr val="e46c0a"/>
                </a:solidFill>
                <a:latin typeface="Calibri Light"/>
                <a:ea typeface="Calibri Light"/>
              </a:rPr>
              <a:t>number of characters </a:t>
            </a:r>
            <a:r>
              <a:rPr b="0" lang="en-GB" sz="2800" spc="-1" strike="noStrike">
                <a:solidFill>
                  <a:srgbClr val="000000"/>
                </a:solidFill>
                <a:latin typeface="Calibri Light"/>
                <a:ea typeface="Calibri Light"/>
              </a:rPr>
              <a:t>in a string object</a:t>
            </a:r>
            <a:endParaRPr b="0" lang="en-GB" sz="2800" spc="-1" strike="noStrike">
              <a:latin typeface="Arial"/>
            </a:endParaRPr>
          </a:p>
        </p:txBody>
      </p:sp>
      <p:sp>
        <p:nvSpPr>
          <p:cNvPr id="1028" name="CustomShape 3"/>
          <p:cNvSpPr/>
          <p:nvPr/>
        </p:nvSpPr>
        <p:spPr>
          <a:xfrm>
            <a:off x="1078920" y="2558160"/>
            <a:ext cx="6984000" cy="13687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"Stay hungry, stay foolish";</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n = </a:t>
            </a:r>
            <a:r>
              <a:rPr b="1" lang="en-GB" sz="1800" spc="-1" strike="noStrike">
                <a:solidFill>
                  <a:srgbClr val="e46c0a"/>
                </a:solidFill>
                <a:latin typeface="Consolas"/>
                <a:ea typeface="Consolas"/>
              </a:rPr>
              <a:t>s.length();</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has " &lt;&lt; n &lt;&lt; " characters. " &lt;&lt; endl;</a:t>
            </a:r>
            <a:endParaRPr b="0" lang="en-GB" sz="1800" spc="-1" strike="noStrike">
              <a:latin typeface="Arial"/>
            </a:endParaRPr>
          </a:p>
        </p:txBody>
      </p:sp>
      <p:sp>
        <p:nvSpPr>
          <p:cNvPr id="1029" name="CustomShape 4"/>
          <p:cNvSpPr/>
          <p:nvPr/>
        </p:nvSpPr>
        <p:spPr>
          <a:xfrm>
            <a:off x="5013720" y="4110480"/>
            <a:ext cx="3048840" cy="1059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s has 25 characters.</a:t>
            </a:r>
            <a:endParaRPr b="0" lang="en-GB" sz="1600" spc="-1" strike="noStrike">
              <a:latin typeface="Arial"/>
            </a:endParaRPr>
          </a:p>
        </p:txBody>
      </p:sp>
      <p:sp>
        <p:nvSpPr>
          <p:cNvPr id="1030" name="CustomShape 5"/>
          <p:cNvSpPr/>
          <p:nvPr/>
        </p:nvSpPr>
        <p:spPr>
          <a:xfrm>
            <a:off x="6854760" y="515520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31" name="CustomShape 6"/>
          <p:cNvSpPr/>
          <p:nvPr/>
        </p:nvSpPr>
        <p:spPr>
          <a:xfrm>
            <a:off x="895320" y="4239360"/>
            <a:ext cx="3590280" cy="22838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1" lang="en-GB" sz="1800" spc="-1" strike="noStrike">
                <a:solidFill>
                  <a:srgbClr val="000000"/>
                </a:solidFill>
                <a:latin typeface="Calibri Light"/>
                <a:ea typeface="DejaVu Sans"/>
              </a:rPr>
              <a:t>Note</a:t>
            </a:r>
            <a:r>
              <a:rPr b="0" lang="en-GB" sz="1800" spc="-1" strike="noStrike">
                <a:solidFill>
                  <a:srgbClr val="000000"/>
                </a:solidFill>
                <a:latin typeface="Calibri Light"/>
                <a:ea typeface="DejaVu Sans"/>
              </a:rPr>
              <a:t> we use </a:t>
            </a:r>
            <a:r>
              <a:rPr b="1" lang="en-GB" sz="1800" spc="-1" strike="noStrike">
                <a:solidFill>
                  <a:srgbClr val="0070c0"/>
                </a:solidFill>
                <a:latin typeface="Calibri Light"/>
                <a:ea typeface="DejaVu Sans"/>
              </a:rPr>
              <a:t>.</a:t>
            </a:r>
            <a:r>
              <a:rPr b="1"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to invoke the member function of a string object.</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E.g., here s.length() means that we call the string::length() member function of the string object s. </a:t>
            </a:r>
            <a:endParaRPr b="0" lang="en-GB" sz="1800" spc="-1" strike="noStrike">
              <a:latin typeface="Arial"/>
            </a:endParaRPr>
          </a:p>
        </p:txBody>
      </p:sp>
      <p:sp>
        <p:nvSpPr>
          <p:cNvPr id="1032"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E24E003-315E-4592-BC57-19AF4D4EE93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97" dur="indefinite" restart="never" nodeType="tmRoot">
          <p:childTnLst>
            <p:seq>
              <p:cTn id="1298" dur="indefinite" nodeType="mainSeq">
                <p:childTnLst>
                  <p:par>
                    <p:cTn id="1299" fill="hold">
                      <p:stCondLst>
                        <p:cond delay="indefinite"/>
                      </p:stCondLst>
                      <p:childTnLst>
                        <p:par>
                          <p:cTn id="1300" fill="hold">
                            <p:stCondLst>
                              <p:cond delay="0"/>
                            </p:stCondLst>
                            <p:childTnLst>
                              <p:par>
                                <p:cTn id="1301" nodeType="clickEffect" fill="hold" presetClass="entr" presetID="1">
                                  <p:stCondLst>
                                    <p:cond delay="0"/>
                                  </p:stCondLst>
                                  <p:childTnLst>
                                    <p:set>
                                      <p:cBhvr>
                                        <p:cTn id="1302" dur="1" fill="hold">
                                          <p:stCondLst>
                                            <p:cond delay="0"/>
                                          </p:stCondLst>
                                        </p:cTn>
                                        <p:tgtEl>
                                          <p:spTgt spid="1028"/>
                                        </p:tgtEl>
                                        <p:attrNameLst>
                                          <p:attrName>style.visibility</p:attrName>
                                        </p:attrNameLst>
                                      </p:cBhvr>
                                      <p:to>
                                        <p:strVal val="visible"/>
                                      </p:to>
                                    </p:set>
                                  </p:childTnLst>
                                </p:cTn>
                              </p:par>
                              <p:par>
                                <p:cTn id="1303" nodeType="withEffect" fill="hold" presetClass="entr" presetID="1">
                                  <p:stCondLst>
                                    <p:cond delay="0"/>
                                  </p:stCondLst>
                                  <p:childTnLst>
                                    <p:set>
                                      <p:cBhvr>
                                        <p:cTn id="1304" dur="1" fill="hold">
                                          <p:stCondLst>
                                            <p:cond delay="0"/>
                                          </p:stCondLst>
                                        </p:cTn>
                                        <p:tgtEl>
                                          <p:spTgt spid="1028">
                                            <p:txEl>
                                              <p:pRg st="0" end="0"/>
                                            </p:txEl>
                                          </p:spTgt>
                                        </p:tgtEl>
                                        <p:attrNameLst>
                                          <p:attrName>style.visibility</p:attrName>
                                        </p:attrNameLst>
                                      </p:cBhvr>
                                      <p:to>
                                        <p:strVal val="visible"/>
                                      </p:to>
                                    </p:set>
                                  </p:childTnLst>
                                </p:cTn>
                              </p:par>
                            </p:childTnLst>
                          </p:cTn>
                        </p:par>
                      </p:childTnLst>
                    </p:cTn>
                  </p:par>
                  <p:par>
                    <p:cTn id="1305" fill="hold">
                      <p:stCondLst>
                        <p:cond delay="indefinite"/>
                      </p:stCondLst>
                      <p:childTnLst>
                        <p:par>
                          <p:cTn id="1306" fill="hold">
                            <p:stCondLst>
                              <p:cond delay="0"/>
                            </p:stCondLst>
                            <p:childTnLst>
                              <p:par>
                                <p:cTn id="1307" nodeType="clickEffect" fill="hold" presetClass="entr" presetID="1">
                                  <p:stCondLst>
                                    <p:cond delay="0"/>
                                  </p:stCondLst>
                                  <p:childTnLst>
                                    <p:set>
                                      <p:cBhvr>
                                        <p:cTn id="1308" dur="1" fill="hold">
                                          <p:stCondLst>
                                            <p:cond delay="0"/>
                                          </p:stCondLst>
                                        </p:cTn>
                                        <p:tgtEl>
                                          <p:spTgt spid="1028">
                                            <p:txEl>
                                              <p:pRg st="1" end="1"/>
                                            </p:txEl>
                                          </p:spTgt>
                                        </p:tgtEl>
                                        <p:attrNameLst>
                                          <p:attrName>style.visibility</p:attrName>
                                        </p:attrNameLst>
                                      </p:cBhvr>
                                      <p:to>
                                        <p:strVal val="visible"/>
                                      </p:to>
                                    </p:set>
                                  </p:childTnLst>
                                </p:cTn>
                              </p:par>
                            </p:childTnLst>
                          </p:cTn>
                        </p:par>
                      </p:childTnLst>
                    </p:cTn>
                  </p:par>
                  <p:par>
                    <p:cTn id="1309" fill="hold">
                      <p:stCondLst>
                        <p:cond delay="indefinite"/>
                      </p:stCondLst>
                      <p:childTnLst>
                        <p:par>
                          <p:cTn id="1310" fill="hold">
                            <p:stCondLst>
                              <p:cond delay="0"/>
                            </p:stCondLst>
                            <p:childTnLst>
                              <p:par>
                                <p:cTn id="1311" nodeType="clickEffect" fill="hold" presetClass="entr" presetID="1">
                                  <p:stCondLst>
                                    <p:cond delay="0"/>
                                  </p:stCondLst>
                                  <p:childTnLst>
                                    <p:set>
                                      <p:cBhvr>
                                        <p:cTn id="1312"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1313" fill="hold">
                      <p:stCondLst>
                        <p:cond delay="indefinite"/>
                      </p:stCondLst>
                      <p:childTnLst>
                        <p:par>
                          <p:cTn id="1314" fill="hold">
                            <p:stCondLst>
                              <p:cond delay="0"/>
                            </p:stCondLst>
                            <p:childTnLst>
                              <p:par>
                                <p:cTn id="1315" nodeType="clickEffect" fill="hold" presetClass="entr" presetID="1">
                                  <p:stCondLst>
                                    <p:cond delay="0"/>
                                  </p:stCondLst>
                                  <p:childTnLst>
                                    <p:set>
                                      <p:cBhvr>
                                        <p:cTn id="1316" dur="1" fill="hold">
                                          <p:stCondLst>
                                            <p:cond delay="0"/>
                                          </p:stCondLst>
                                        </p:cTn>
                                        <p:tgtEl>
                                          <p:spTgt spid="1029"/>
                                        </p:tgtEl>
                                        <p:attrNameLst>
                                          <p:attrName>style.visibility</p:attrName>
                                        </p:attrNameLst>
                                      </p:cBhvr>
                                      <p:to>
                                        <p:strVal val="visible"/>
                                      </p:to>
                                    </p:set>
                                  </p:childTnLst>
                                </p:cTn>
                              </p:par>
                              <p:par>
                                <p:cTn id="1317" nodeType="withEffect" fill="hold" presetClass="entr" presetID="1">
                                  <p:stCondLst>
                                    <p:cond delay="0"/>
                                  </p:stCondLst>
                                  <p:childTnLst>
                                    <p:set>
                                      <p:cBhvr>
                                        <p:cTn id="1318" dur="1" fill="hold">
                                          <p:stCondLst>
                                            <p:cond delay="0"/>
                                          </p:stCondLst>
                                        </p:cTn>
                                        <p:tgtEl>
                                          <p:spTgt spid="1030"/>
                                        </p:tgtEl>
                                        <p:attrNameLst>
                                          <p:attrName>style.visibility</p:attrName>
                                        </p:attrNameLst>
                                      </p:cBhvr>
                                      <p:to>
                                        <p:strVal val="visible"/>
                                      </p:to>
                                    </p:set>
                                  </p:childTnLst>
                                </p:cTn>
                              </p:par>
                            </p:childTnLst>
                          </p:cTn>
                        </p:par>
                      </p:childTnLst>
                    </p:cTn>
                  </p:par>
                  <p:par>
                    <p:cTn id="1319" fill="hold">
                      <p:stCondLst>
                        <p:cond delay="indefinite"/>
                      </p:stCondLst>
                      <p:childTnLst>
                        <p:par>
                          <p:cTn id="1320" fill="hold">
                            <p:stCondLst>
                              <p:cond delay="0"/>
                            </p:stCondLst>
                            <p:childTnLst>
                              <p:par>
                                <p:cTn id="1321" nodeType="clickEffect" fill="hold" presetClass="entr" presetID="1">
                                  <p:stCondLst>
                                    <p:cond delay="0"/>
                                  </p:stCondLst>
                                  <p:childTnLst>
                                    <p:set>
                                      <p:cBhvr>
                                        <p:cTn id="1322"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Programs</a:t>
            </a:r>
            <a:endParaRPr b="0" lang="en-GB" sz="4400" spc="-1" strike="noStrike">
              <a:latin typeface="Arial"/>
            </a:endParaRPr>
          </a:p>
        </p:txBody>
      </p:sp>
      <p:sp>
        <p:nvSpPr>
          <p:cNvPr id="1034" name="CustomShape 2"/>
          <p:cNvSpPr/>
          <p:nvPr/>
        </p:nvSpPr>
        <p:spPr>
          <a:xfrm>
            <a:off x="457200" y="16002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nSpc>
                <a:spcPct val="120000"/>
              </a:lnSpc>
              <a:spcBef>
                <a:spcPts val="479"/>
              </a:spcBef>
              <a:buClr>
                <a:srgbClr val="000000"/>
              </a:buClr>
              <a:buFont typeface="Arial"/>
              <a:buChar char="•"/>
            </a:pPr>
            <a:r>
              <a:rPr b="0" lang="en-GB" sz="2400" spc="-1" strike="noStrike">
                <a:solidFill>
                  <a:srgbClr val="000000"/>
                </a:solidFill>
                <a:latin typeface="Calibri Light"/>
                <a:ea typeface="Calibri Light"/>
              </a:rPr>
              <a:t>A </a:t>
            </a:r>
            <a:r>
              <a:rPr b="1" lang="en-GB" sz="2400" spc="-1" strike="noStrike">
                <a:solidFill>
                  <a:srgbClr val="e46c0a"/>
                </a:solidFill>
                <a:latin typeface="Calibri Light"/>
                <a:ea typeface="Calibri Light"/>
              </a:rPr>
              <a:t>palindrome</a:t>
            </a:r>
            <a:r>
              <a:rPr b="0" lang="en-GB" sz="2400" spc="-1" strike="noStrike">
                <a:solidFill>
                  <a:srgbClr val="000000"/>
                </a:solidFill>
                <a:latin typeface="Calibri Light"/>
                <a:ea typeface="Calibri Light"/>
              </a:rPr>
              <a:t> is a sequence of characters which reads the same forward or backward, e.g., “radar”, “level”, “kayak”, “madam”.  Write a program to check if an input string is a palindrome.  </a:t>
            </a:r>
            <a:br/>
            <a:r>
              <a:rPr b="0" lang="en-GB" sz="2400" spc="-1" strike="noStrike">
                <a:solidFill>
                  <a:srgbClr val="000000"/>
                </a:solidFill>
                <a:latin typeface="Calibri Light"/>
                <a:ea typeface="Calibri Light"/>
              </a:rPr>
              <a:t>Hint: compare corresponding characters in the string</a:t>
            </a:r>
            <a:endParaRPr b="0" lang="en-GB" sz="2400" spc="-1" strike="noStrike">
              <a:latin typeface="Arial"/>
            </a:endParaRPr>
          </a:p>
          <a:p>
            <a:pPr>
              <a:lnSpc>
                <a:spcPct val="100000"/>
              </a:lnSpc>
            </a:pPr>
            <a:endParaRPr b="0" lang="en-GB" sz="2400" spc="-1" strike="noStrike">
              <a:latin typeface="Arial"/>
            </a:endParaRPr>
          </a:p>
          <a:p>
            <a:pPr marL="343080" indent="-342360">
              <a:lnSpc>
                <a:spcPct val="12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to reverse an input string.  E.g., the reverse of  "apple" is "elppa". Hint: use concatenation to construct the resulting string in reverse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03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B138560-A359-4260-8980-1B0F65018EA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36" name="CustomShape 4"/>
          <p:cNvSpPr/>
          <p:nvPr/>
        </p:nvSpPr>
        <p:spPr>
          <a:xfrm>
            <a:off x="6865560" y="3922560"/>
            <a:ext cx="1886040" cy="333360"/>
          </a:xfrm>
          <a:prstGeom prst="rect">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0" lang="en-GB" sz="1600" spc="-1" strike="noStrike">
                <a:solidFill>
                  <a:srgbClr val="000000"/>
                </a:solidFill>
                <a:latin typeface="Consolas"/>
                <a:ea typeface="Consolas"/>
              </a:rPr>
              <a:t>palindrome.cpp</a:t>
            </a:r>
            <a:endParaRPr b="0" lang="en-GB" sz="1600" spc="-1" strike="noStrike">
              <a:latin typeface="Arial"/>
            </a:endParaRPr>
          </a:p>
        </p:txBody>
      </p:sp>
      <p:sp>
        <p:nvSpPr>
          <p:cNvPr id="1037" name="CustomShape 5"/>
          <p:cNvSpPr/>
          <p:nvPr/>
        </p:nvSpPr>
        <p:spPr>
          <a:xfrm>
            <a:off x="6432840" y="5560200"/>
            <a:ext cx="2373840" cy="333360"/>
          </a:xfrm>
          <a:prstGeom prst="rect">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0" lang="en-GB" sz="1600" spc="-1" strike="noStrike">
                <a:solidFill>
                  <a:srgbClr val="000000"/>
                </a:solidFill>
                <a:latin typeface="Consolas"/>
                <a:ea typeface="Consolas"/>
              </a:rPr>
              <a:t>reverse_string.cpp</a:t>
            </a:r>
            <a:endParaRPr b="0" lang="en-GB" sz="1600" spc="-1" strike="noStrike">
              <a:latin typeface="Arial"/>
            </a:endParaRPr>
          </a:p>
        </p:txBody>
      </p:sp>
    </p:spTree>
  </p:cSld>
  <p:timing>
    <p:tnLst>
      <p:par>
        <p:cTn id="1323" dur="indefinite" restart="never" nodeType="tmRoot">
          <p:childTnLst>
            <p:seq>
              <p:cTn id="1324"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string::empty()</a:t>
            </a:r>
            <a:endParaRPr b="0" lang="en-GB" sz="4400" spc="-1" strike="noStrike">
              <a:latin typeface="Arial"/>
            </a:endParaRPr>
          </a:p>
        </p:txBody>
      </p:sp>
      <p:sp>
        <p:nvSpPr>
          <p:cNvPr id="1039" name="CustomShape 2"/>
          <p:cNvSpPr/>
          <p:nvPr/>
        </p:nvSpPr>
        <p:spPr>
          <a:xfrm>
            <a:off x="229320" y="1610640"/>
            <a:ext cx="8856720" cy="46170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Returns true if a string object is empty; false otherwise</a:t>
            </a:r>
            <a:endParaRPr b="0" lang="en-GB" sz="2800" spc="-1" strike="noStrike">
              <a:latin typeface="Arial"/>
            </a:endParaRPr>
          </a:p>
        </p:txBody>
      </p:sp>
      <p:sp>
        <p:nvSpPr>
          <p:cNvPr id="1040" name="CustomShape 3"/>
          <p:cNvSpPr/>
          <p:nvPr/>
        </p:nvSpPr>
        <p:spPr>
          <a:xfrm>
            <a:off x="1092600" y="2169000"/>
            <a:ext cx="7146720" cy="1778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1" lang="en-GB" sz="1800" spc="-1" strike="noStrike">
                <a:solidFill>
                  <a:srgbClr val="e46c0a"/>
                </a:solidFill>
                <a:latin typeface="Consolas"/>
                <a:ea typeface="Consolas"/>
              </a:rPr>
              <a:t>s.empty()</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is empty."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else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has " &lt;&lt; s.length() &lt;&lt; " characters.\n";</a:t>
            </a:r>
            <a:endParaRPr b="0" lang="en-GB" sz="1800" spc="-1" strike="noStrike">
              <a:latin typeface="Arial"/>
            </a:endParaRPr>
          </a:p>
        </p:txBody>
      </p:sp>
      <p:sp>
        <p:nvSpPr>
          <p:cNvPr id="1041" name="CustomShape 4"/>
          <p:cNvSpPr/>
          <p:nvPr/>
        </p:nvSpPr>
        <p:spPr>
          <a:xfrm>
            <a:off x="5935680" y="4050720"/>
            <a:ext cx="2303640" cy="1059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s is empty.</a:t>
            </a:r>
            <a:endParaRPr b="0" lang="en-GB" sz="1600" spc="-1" strike="noStrike">
              <a:latin typeface="Arial"/>
            </a:endParaRPr>
          </a:p>
        </p:txBody>
      </p:sp>
      <p:sp>
        <p:nvSpPr>
          <p:cNvPr id="1042" name="CustomShape 5"/>
          <p:cNvSpPr/>
          <p:nvPr/>
        </p:nvSpPr>
        <p:spPr>
          <a:xfrm>
            <a:off x="7034040" y="508500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43" name="CustomShape 6"/>
          <p:cNvSpPr/>
          <p:nvPr/>
        </p:nvSpPr>
        <p:spPr>
          <a:xfrm>
            <a:off x="804240" y="4639320"/>
            <a:ext cx="3172320" cy="69984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2000" spc="-1" strike="noStrike">
                <a:solidFill>
                  <a:srgbClr val="000000"/>
                </a:solidFill>
                <a:latin typeface="Calibri Light"/>
                <a:ea typeface="DejaVu Sans"/>
              </a:rPr>
              <a:t>What if </a:t>
            </a:r>
            <a:r>
              <a:rPr b="0" lang="en-GB" sz="2000" spc="-1" strike="noStrike">
                <a:solidFill>
                  <a:srgbClr val="000000"/>
                </a:solidFill>
                <a:latin typeface="Consolas"/>
                <a:ea typeface="Consolas"/>
              </a:rPr>
              <a:t>s = " "</a:t>
            </a:r>
            <a:r>
              <a:rPr b="0" lang="en-GB" sz="2000" spc="-1" strike="noStrike">
                <a:solidFill>
                  <a:srgbClr val="000000"/>
                </a:solidFill>
                <a:latin typeface="Calibri Light"/>
                <a:ea typeface="Consolas"/>
              </a:rPr>
              <a:t>?</a:t>
            </a:r>
            <a:endParaRPr b="0" lang="en-GB" sz="2000" spc="-1" strike="noStrike">
              <a:latin typeface="Arial"/>
            </a:endParaRPr>
          </a:p>
          <a:p>
            <a:pPr>
              <a:lnSpc>
                <a:spcPct val="100000"/>
              </a:lnSpc>
            </a:pPr>
            <a:r>
              <a:rPr b="0" lang="en-GB" sz="2000" spc="-1" strike="noStrike">
                <a:solidFill>
                  <a:srgbClr val="000000"/>
                </a:solidFill>
                <a:latin typeface="Calibri Light"/>
                <a:ea typeface="Consolas"/>
              </a:rPr>
              <a:t>Is this an empty string?</a:t>
            </a:r>
            <a:endParaRPr b="0" lang="en-GB" sz="2000" spc="-1" strike="noStrike">
              <a:latin typeface="Arial"/>
            </a:endParaRPr>
          </a:p>
        </p:txBody>
      </p:sp>
      <p:sp>
        <p:nvSpPr>
          <p:cNvPr id="1044"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376AEDC-888B-4392-9173-304A0B46F30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45" name="CustomShape 8"/>
          <p:cNvSpPr/>
          <p:nvPr/>
        </p:nvSpPr>
        <p:spPr>
          <a:xfrm>
            <a:off x="1930320" y="5392440"/>
            <a:ext cx="2922840" cy="57168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77933c"/>
                </a:solidFill>
                <a:latin typeface="Avenir Next Condensed"/>
                <a:ea typeface="Consolas"/>
              </a:rPr>
              <a:t>No, this is a string with a space character, and its length is 1.</a:t>
            </a:r>
            <a:endParaRPr b="0" lang="en-GB" sz="1400" spc="-1" strike="noStrike">
              <a:latin typeface="Arial"/>
            </a:endParaRPr>
          </a:p>
        </p:txBody>
      </p:sp>
    </p:spTree>
  </p:cSld>
  <p:timing>
    <p:tnLst>
      <p:par>
        <p:cTn id="1325" dur="indefinite" restart="never" nodeType="tmRoot">
          <p:childTnLst>
            <p:seq>
              <p:cTn id="1326" dur="indefinite" nodeType="mainSeq">
                <p:childTnLst>
                  <p:par>
                    <p:cTn id="1327" fill="hold">
                      <p:stCondLst>
                        <p:cond delay="indefinite"/>
                      </p:stCondLst>
                      <p:childTnLst>
                        <p:par>
                          <p:cTn id="1328" fill="hold">
                            <p:stCondLst>
                              <p:cond delay="0"/>
                            </p:stCondLst>
                            <p:childTnLst>
                              <p:par>
                                <p:cTn id="1329" nodeType="clickEffect" fill="hold" presetClass="entr" presetID="1">
                                  <p:stCondLst>
                                    <p:cond delay="0"/>
                                  </p:stCondLst>
                                  <p:childTnLst>
                                    <p:set>
                                      <p:cBhvr>
                                        <p:cTn id="1330" dur="1" fill="hold">
                                          <p:stCondLst>
                                            <p:cond delay="0"/>
                                          </p:stCondLst>
                                        </p:cTn>
                                        <p:tgtEl>
                                          <p:spTgt spid="1040">
                                            <p:txEl>
                                              <p:pRg st="1" end="1"/>
                                            </p:txEl>
                                          </p:spTgt>
                                        </p:tgtEl>
                                        <p:attrNameLst>
                                          <p:attrName>style.visibility</p:attrName>
                                        </p:attrNameLst>
                                      </p:cBhvr>
                                      <p:to>
                                        <p:strVal val="visible"/>
                                      </p:to>
                                    </p:set>
                                  </p:childTnLst>
                                </p:cTn>
                              </p:par>
                              <p:par>
                                <p:cTn id="1331" nodeType="withEffect" fill="hold" presetClass="entr" presetID="1">
                                  <p:stCondLst>
                                    <p:cond delay="0"/>
                                  </p:stCondLst>
                                  <p:childTnLst>
                                    <p:set>
                                      <p:cBhvr>
                                        <p:cTn id="1332" dur="1" fill="hold">
                                          <p:stCondLst>
                                            <p:cond delay="0"/>
                                          </p:stCondLst>
                                        </p:cTn>
                                        <p:tgtEl>
                                          <p:spTgt spid="1040">
                                            <p:txEl>
                                              <p:pRg st="2" end="2"/>
                                            </p:txEl>
                                          </p:spTgt>
                                        </p:tgtEl>
                                        <p:attrNameLst>
                                          <p:attrName>style.visibility</p:attrName>
                                        </p:attrNameLst>
                                      </p:cBhvr>
                                      <p:to>
                                        <p:strVal val="visible"/>
                                      </p:to>
                                    </p:set>
                                  </p:childTnLst>
                                </p:cTn>
                              </p:par>
                            </p:childTnLst>
                          </p:cTn>
                        </p:par>
                      </p:childTnLst>
                    </p:cTn>
                  </p:par>
                  <p:par>
                    <p:cTn id="1333" fill="hold">
                      <p:stCondLst>
                        <p:cond delay="indefinite"/>
                      </p:stCondLst>
                      <p:childTnLst>
                        <p:par>
                          <p:cTn id="1334" fill="hold">
                            <p:stCondLst>
                              <p:cond delay="0"/>
                            </p:stCondLst>
                            <p:childTnLst>
                              <p:par>
                                <p:cTn id="1335" nodeType="clickEffect" fill="hold" presetClass="entr" presetID="1">
                                  <p:stCondLst>
                                    <p:cond delay="0"/>
                                  </p:stCondLst>
                                  <p:childTnLst>
                                    <p:set>
                                      <p:cBhvr>
                                        <p:cTn id="1336" dur="1" fill="hold">
                                          <p:stCondLst>
                                            <p:cond delay="0"/>
                                          </p:stCondLst>
                                        </p:cTn>
                                        <p:tgtEl>
                                          <p:spTgt spid="1040">
                                            <p:txEl>
                                              <p:pRg st="3" end="3"/>
                                            </p:txEl>
                                          </p:spTgt>
                                        </p:tgtEl>
                                        <p:attrNameLst>
                                          <p:attrName>style.visibility</p:attrName>
                                        </p:attrNameLst>
                                      </p:cBhvr>
                                      <p:to>
                                        <p:strVal val="visible"/>
                                      </p:to>
                                    </p:set>
                                  </p:childTnLst>
                                </p:cTn>
                              </p:par>
                              <p:par>
                                <p:cTn id="1337" nodeType="withEffect" fill="hold" presetClass="entr" presetID="1">
                                  <p:stCondLst>
                                    <p:cond delay="0"/>
                                  </p:stCondLst>
                                  <p:childTnLst>
                                    <p:set>
                                      <p:cBhvr>
                                        <p:cTn id="1338" dur="1" fill="hold">
                                          <p:stCondLst>
                                            <p:cond delay="0"/>
                                          </p:stCondLst>
                                        </p:cTn>
                                        <p:tgtEl>
                                          <p:spTgt spid="1040">
                                            <p:txEl>
                                              <p:pRg st="4" end="4"/>
                                            </p:txEl>
                                          </p:spTgt>
                                        </p:tgtEl>
                                        <p:attrNameLst>
                                          <p:attrName>style.visibility</p:attrName>
                                        </p:attrNameLst>
                                      </p:cBhvr>
                                      <p:to>
                                        <p:strVal val="visible"/>
                                      </p:to>
                                    </p:set>
                                  </p:childTnLst>
                                </p:cTn>
                              </p:par>
                            </p:childTnLst>
                          </p:cTn>
                        </p:par>
                      </p:childTnLst>
                    </p:cTn>
                  </p:par>
                  <p:par>
                    <p:cTn id="1339" fill="hold">
                      <p:stCondLst>
                        <p:cond delay="indefinite"/>
                      </p:stCondLst>
                      <p:childTnLst>
                        <p:par>
                          <p:cTn id="1340" fill="hold">
                            <p:stCondLst>
                              <p:cond delay="0"/>
                            </p:stCondLst>
                            <p:childTnLst>
                              <p:par>
                                <p:cTn id="1341" nodeType="clickEffect" fill="hold" presetClass="entr" presetID="1">
                                  <p:stCondLst>
                                    <p:cond delay="0"/>
                                  </p:stCondLst>
                                  <p:childTnLst>
                                    <p:set>
                                      <p:cBhvr>
                                        <p:cTn id="1342" dur="1" fill="hold">
                                          <p:stCondLst>
                                            <p:cond delay="0"/>
                                          </p:stCondLst>
                                        </p:cTn>
                                        <p:tgtEl>
                                          <p:spTgt spid="1041"/>
                                        </p:tgtEl>
                                        <p:attrNameLst>
                                          <p:attrName>style.visibility</p:attrName>
                                        </p:attrNameLst>
                                      </p:cBhvr>
                                      <p:to>
                                        <p:strVal val="visible"/>
                                      </p:to>
                                    </p:set>
                                  </p:childTnLst>
                                </p:cTn>
                              </p:par>
                              <p:par>
                                <p:cTn id="1343" nodeType="withEffect" fill="hold" presetClass="entr" presetID="1">
                                  <p:stCondLst>
                                    <p:cond delay="0"/>
                                  </p:stCondLst>
                                  <p:childTnLst>
                                    <p:set>
                                      <p:cBhvr>
                                        <p:cTn id="1344" dur="1" fill="hold">
                                          <p:stCondLst>
                                            <p:cond delay="0"/>
                                          </p:stCondLst>
                                        </p:cTn>
                                        <p:tgtEl>
                                          <p:spTgt spid="1042"/>
                                        </p:tgtEl>
                                        <p:attrNameLst>
                                          <p:attrName>style.visibility</p:attrName>
                                        </p:attrNameLst>
                                      </p:cBhvr>
                                      <p:to>
                                        <p:strVal val="visible"/>
                                      </p:to>
                                    </p:set>
                                  </p:childTnLst>
                                </p:cTn>
                              </p:par>
                            </p:childTnLst>
                          </p:cTn>
                        </p:par>
                      </p:childTnLst>
                    </p:cTn>
                  </p:par>
                  <p:par>
                    <p:cTn id="1345" fill="hold">
                      <p:stCondLst>
                        <p:cond delay="indefinite"/>
                      </p:stCondLst>
                      <p:childTnLst>
                        <p:par>
                          <p:cTn id="1346" fill="hold">
                            <p:stCondLst>
                              <p:cond delay="0"/>
                            </p:stCondLst>
                            <p:childTnLst>
                              <p:par>
                                <p:cTn id="1347" nodeType="clickEffect" fill="hold" presetClass="entr" presetID="1">
                                  <p:stCondLst>
                                    <p:cond delay="0"/>
                                  </p:stCondLst>
                                  <p:childTnLst>
                                    <p:set>
                                      <p:cBhvr>
                                        <p:cTn id="1348" dur="1" fill="hold">
                                          <p:stCondLst>
                                            <p:cond delay="0"/>
                                          </p:stCondLst>
                                        </p:cTn>
                                        <p:tgtEl>
                                          <p:spTgt spid="1043"/>
                                        </p:tgtEl>
                                        <p:attrNameLst>
                                          <p:attrName>style.visibility</p:attrName>
                                        </p:attrNameLst>
                                      </p:cBhvr>
                                      <p:to>
                                        <p:strVal val="visible"/>
                                      </p:to>
                                    </p:se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1">
                                  <p:stCondLst>
                                    <p:cond delay="0"/>
                                  </p:stCondLst>
                                  <p:childTnLst>
                                    <p:set>
                                      <p:cBhvr>
                                        <p:cTn id="1352" dur="1" fill="hold">
                                          <p:stCondLst>
                                            <p:cond delay="0"/>
                                          </p:stCondLst>
                                        </p:cTn>
                                        <p:tgtEl>
                                          <p:spTgt spid="104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string::erase()</a:t>
            </a:r>
            <a:endParaRPr b="0" lang="en-GB" sz="4400" spc="-1" strike="noStrike">
              <a:latin typeface="Arial"/>
            </a:endParaRPr>
          </a:p>
        </p:txBody>
      </p:sp>
      <p:sp>
        <p:nvSpPr>
          <p:cNvPr id="1047" name="CustomShape 2"/>
          <p:cNvSpPr/>
          <p:nvPr/>
        </p:nvSpPr>
        <p:spPr>
          <a:xfrm>
            <a:off x="457200" y="1600200"/>
            <a:ext cx="8228880" cy="11581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Erase </a:t>
            </a:r>
            <a:r>
              <a:rPr b="1" lang="en-GB" sz="2800" spc="-1" strike="noStrike">
                <a:solidFill>
                  <a:srgbClr val="558ed5"/>
                </a:solidFill>
                <a:latin typeface="Consolas"/>
                <a:ea typeface="Consolas"/>
              </a:rPr>
              <a:t>n</a:t>
            </a:r>
            <a:r>
              <a:rPr b="0" lang="en-GB" sz="2800" spc="-1" strike="noStrike">
                <a:solidFill>
                  <a:srgbClr val="000000"/>
                </a:solidFill>
                <a:latin typeface="Calibri Light"/>
                <a:ea typeface="Calibri Light"/>
              </a:rPr>
              <a:t> characters starting at a specific position </a:t>
            </a:r>
            <a:r>
              <a:rPr b="1" lang="en-GB" sz="2800" spc="-1" strike="noStrike">
                <a:solidFill>
                  <a:srgbClr val="558ed5"/>
                </a:solidFill>
                <a:latin typeface="Consolas"/>
                <a:ea typeface="Consolas"/>
              </a:rPr>
              <a:t>pos</a:t>
            </a:r>
            <a:r>
              <a:rPr b="0" lang="en-GB" sz="2800" spc="-1" strike="noStrike">
                <a:solidFill>
                  <a:srgbClr val="000000"/>
                </a:solidFill>
                <a:latin typeface="Calibri Light"/>
                <a:ea typeface="Calibri Light"/>
              </a:rPr>
              <a:t> from the current string</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Note that the string will be modified</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048" name="Table 3"/>
          <p:cNvGraphicFramePr/>
          <p:nvPr/>
        </p:nvGraphicFramePr>
        <p:xfrm>
          <a:off x="1170720" y="3400560"/>
          <a:ext cx="7515360" cy="741240"/>
        </p:xfrm>
        <a:graphic>
          <a:graphicData uri="http://schemas.openxmlformats.org/drawingml/2006/table">
            <a:tbl>
              <a:tblPr/>
              <a:tblGrid>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1320"/>
              </a:tblGrid>
              <a:tr h="85356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357120">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u</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f</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49" name="CustomShape 4"/>
          <p:cNvSpPr/>
          <p:nvPr/>
        </p:nvSpPr>
        <p:spPr>
          <a:xfrm>
            <a:off x="480240" y="377136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050" name="CustomShape 5"/>
          <p:cNvSpPr/>
          <p:nvPr/>
        </p:nvSpPr>
        <p:spPr>
          <a:xfrm>
            <a:off x="4304520" y="4517280"/>
            <a:ext cx="32882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onsolas"/>
                <a:ea typeface="Consolas"/>
              </a:rPr>
              <a:t>text.erase(11, 6)</a:t>
            </a:r>
            <a:endParaRPr b="0" lang="en-GB" sz="2400" spc="-1" strike="noStrike">
              <a:latin typeface="Arial"/>
            </a:endParaRPr>
          </a:p>
        </p:txBody>
      </p:sp>
      <p:sp>
        <p:nvSpPr>
          <p:cNvPr id="1051" name="CustomShape 6"/>
          <p:cNvSpPr/>
          <p:nvPr/>
        </p:nvSpPr>
        <p:spPr>
          <a:xfrm>
            <a:off x="4480560" y="3546720"/>
            <a:ext cx="1789920" cy="725760"/>
          </a:xfrm>
          <a:prstGeom prst="rect">
            <a:avLst/>
          </a:prstGeom>
          <a:noFill/>
          <a:ln>
            <a:round/>
          </a:ln>
        </p:spPr>
        <p:style>
          <a:lnRef idx="2">
            <a:schemeClr val="accent5">
              <a:shade val="50000"/>
            </a:schemeClr>
          </a:lnRef>
          <a:fillRef idx="1">
            <a:schemeClr val="accent5"/>
          </a:fillRef>
          <a:effectRef idx="0">
            <a:schemeClr val="accent5"/>
          </a:effectRef>
          <a:fontRef idx="minor"/>
        </p:style>
      </p:sp>
      <p:sp>
        <p:nvSpPr>
          <p:cNvPr id="1052" name="CustomShape 7"/>
          <p:cNvSpPr/>
          <p:nvPr/>
        </p:nvSpPr>
        <p:spPr>
          <a:xfrm>
            <a:off x="4997520" y="4273200"/>
            <a:ext cx="692640" cy="243360"/>
          </a:xfrm>
          <a:prstGeom prst="down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3" name="CustomShape 8"/>
          <p:cNvSpPr/>
          <p:nvPr/>
        </p:nvSpPr>
        <p:spPr>
          <a:xfrm>
            <a:off x="943560" y="4954680"/>
            <a:ext cx="3338640" cy="69984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2000" spc="-1" strike="noStrike">
                <a:solidFill>
                  <a:srgbClr val="000000"/>
                </a:solidFill>
                <a:latin typeface="Avenir Next Condensed"/>
                <a:ea typeface="Avenir Next Condensed"/>
              </a:rPr>
              <a:t>Resulting string:</a:t>
            </a:r>
            <a:br/>
            <a:r>
              <a:rPr b="0" lang="en-GB" sz="2000" spc="-1" strike="noStrike">
                <a:solidFill>
                  <a:srgbClr val="000000"/>
                </a:solidFill>
                <a:latin typeface="Calibri Light"/>
                <a:ea typeface="Avenir Next Condensed"/>
              </a:rPr>
              <a:t>"</a:t>
            </a:r>
            <a:r>
              <a:rPr b="0" lang="en-GB" sz="2000" spc="-1" strike="noStrike">
                <a:solidFill>
                  <a:srgbClr val="000000"/>
                </a:solidFill>
                <a:latin typeface="Consolas"/>
                <a:ea typeface="Consolas"/>
              </a:rPr>
              <a:t>Stay hungry foolish</a:t>
            </a:r>
            <a:r>
              <a:rPr b="0" lang="en-GB" sz="2000" spc="-1" strike="noStrike">
                <a:solidFill>
                  <a:srgbClr val="000000"/>
                </a:solidFill>
                <a:latin typeface="Calibri Light"/>
                <a:ea typeface="Consolas"/>
              </a:rPr>
              <a:t>"</a:t>
            </a:r>
            <a:endParaRPr b="0" lang="en-GB" sz="2000" spc="-1" strike="noStrike">
              <a:latin typeface="Arial"/>
            </a:endParaRPr>
          </a:p>
        </p:txBody>
      </p:sp>
      <p:sp>
        <p:nvSpPr>
          <p:cNvPr id="1054" name="CustomShape 9"/>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47725E9-4BCD-46D0-9256-C4DC0480DDD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55" name="CustomShape 10"/>
          <p:cNvSpPr/>
          <p:nvPr/>
        </p:nvSpPr>
        <p:spPr>
          <a:xfrm>
            <a:off x="6194160" y="5267520"/>
            <a:ext cx="717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056" name="CustomShape 11"/>
          <p:cNvSpPr/>
          <p:nvPr/>
        </p:nvSpPr>
        <p:spPr>
          <a:xfrm>
            <a:off x="7378560" y="5245200"/>
            <a:ext cx="372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n</a:t>
            </a:r>
            <a:endParaRPr b="0" lang="en-GB" sz="2400" spc="-1" strike="noStrike">
              <a:latin typeface="Arial"/>
            </a:endParaRPr>
          </a:p>
        </p:txBody>
      </p:sp>
      <p:sp>
        <p:nvSpPr>
          <p:cNvPr id="1057" name="CustomShape 12"/>
          <p:cNvSpPr/>
          <p:nvPr/>
        </p:nvSpPr>
        <p:spPr>
          <a:xfrm flipH="1" flipV="1">
            <a:off x="6552360" y="4913280"/>
            <a:ext cx="96120" cy="448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58" name="CustomShape 13"/>
          <p:cNvSpPr/>
          <p:nvPr/>
        </p:nvSpPr>
        <p:spPr>
          <a:xfrm flipH="1" flipV="1">
            <a:off x="7158600" y="4935240"/>
            <a:ext cx="325080" cy="376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353" dur="indefinite" restart="never" nodeType="tmRoot">
          <p:childTnLst>
            <p:seq>
              <p:cTn id="1354" dur="indefinite" nodeType="mainSeq">
                <p:childTnLst>
                  <p:par>
                    <p:cTn id="1355" fill="hold">
                      <p:stCondLst>
                        <p:cond delay="indefinite"/>
                      </p:stCondLst>
                      <p:childTnLst>
                        <p:par>
                          <p:cTn id="1356" fill="hold">
                            <p:stCondLst>
                              <p:cond delay="0"/>
                            </p:stCondLst>
                            <p:childTnLst>
                              <p:par>
                                <p:cTn id="1357" nodeType="clickEffect" fill="hold" presetClass="entr" presetID="1">
                                  <p:stCondLst>
                                    <p:cond delay="0"/>
                                  </p:stCondLst>
                                  <p:childTnLst>
                                    <p:set>
                                      <p:cBhvr>
                                        <p:cTn id="1358" dur="1" fill="hold">
                                          <p:stCondLst>
                                            <p:cond delay="0"/>
                                          </p:stCondLst>
                                        </p:cTn>
                                        <p:tgtEl>
                                          <p:spTgt spid="1049"/>
                                        </p:tgtEl>
                                        <p:attrNameLst>
                                          <p:attrName>style.visibility</p:attrName>
                                        </p:attrNameLst>
                                      </p:cBhvr>
                                      <p:to>
                                        <p:strVal val="visible"/>
                                      </p:to>
                                    </p:set>
                                  </p:childTnLst>
                                </p:cTn>
                              </p:par>
                              <p:par>
                                <p:cTn id="1359" nodeType="withEffect" fill="hold" presetClass="entr" presetID="1">
                                  <p:stCondLst>
                                    <p:cond delay="0"/>
                                  </p:stCondLst>
                                  <p:childTnLst>
                                    <p:set>
                                      <p:cBhvr>
                                        <p:cTn id="1360" dur="1" fill="hold">
                                          <p:stCondLst>
                                            <p:cond delay="0"/>
                                          </p:stCondLst>
                                        </p:cTn>
                                        <p:tgtEl>
                                          <p:spTgt spid="1048"/>
                                        </p:tgtEl>
                                        <p:attrNameLst>
                                          <p:attrName>style.visibility</p:attrName>
                                        </p:attrNameLst>
                                      </p:cBhvr>
                                      <p:to>
                                        <p:strVal val="visible"/>
                                      </p:to>
                                    </p:set>
                                  </p:childTnLst>
                                </p:cTn>
                              </p:par>
                            </p:childTnLst>
                          </p:cTn>
                        </p:par>
                      </p:childTnLst>
                    </p:cTn>
                  </p:par>
                  <p:par>
                    <p:cTn id="1361" fill="hold">
                      <p:stCondLst>
                        <p:cond delay="indefinite"/>
                      </p:stCondLst>
                      <p:childTnLst>
                        <p:par>
                          <p:cTn id="1362" fill="hold">
                            <p:stCondLst>
                              <p:cond delay="0"/>
                            </p:stCondLst>
                            <p:childTnLst>
                              <p:par>
                                <p:cTn id="1363" nodeType="clickEffect" fill="hold" presetClass="entr" presetID="1">
                                  <p:stCondLst>
                                    <p:cond delay="0"/>
                                  </p:stCondLst>
                                  <p:childTnLst>
                                    <p:set>
                                      <p:cBhvr>
                                        <p:cTn id="1364" dur="1" fill="hold">
                                          <p:stCondLst>
                                            <p:cond delay="0"/>
                                          </p:stCondLst>
                                        </p:cTn>
                                        <p:tgtEl>
                                          <p:spTgt spid="1050"/>
                                        </p:tgtEl>
                                        <p:attrNameLst>
                                          <p:attrName>style.visibility</p:attrName>
                                        </p:attrNameLst>
                                      </p:cBhvr>
                                      <p:to>
                                        <p:strVal val="visible"/>
                                      </p:to>
                                    </p:set>
                                  </p:childTnLst>
                                </p:cTn>
                              </p:par>
                              <p:par>
                                <p:cTn id="1365" nodeType="withEffect" fill="hold" presetClass="entr" presetID="1">
                                  <p:stCondLst>
                                    <p:cond delay="0"/>
                                  </p:stCondLst>
                                  <p:childTnLst>
                                    <p:set>
                                      <p:cBhvr>
                                        <p:cTn id="1366" dur="1" fill="hold">
                                          <p:stCondLst>
                                            <p:cond delay="0"/>
                                          </p:stCondLst>
                                        </p:cTn>
                                        <p:tgtEl>
                                          <p:spTgt spid="1056"/>
                                        </p:tgtEl>
                                        <p:attrNameLst>
                                          <p:attrName>style.visibility</p:attrName>
                                        </p:attrNameLst>
                                      </p:cBhvr>
                                      <p:to>
                                        <p:strVal val="visible"/>
                                      </p:to>
                                    </p:set>
                                  </p:childTnLst>
                                </p:cTn>
                              </p:par>
                              <p:par>
                                <p:cTn id="1367" nodeType="withEffect" fill="hold" presetClass="entr" presetID="1">
                                  <p:stCondLst>
                                    <p:cond delay="0"/>
                                  </p:stCondLst>
                                  <p:childTnLst>
                                    <p:set>
                                      <p:cBhvr>
                                        <p:cTn id="1368" dur="1" fill="hold">
                                          <p:stCondLst>
                                            <p:cond delay="0"/>
                                          </p:stCondLst>
                                        </p:cTn>
                                        <p:tgtEl>
                                          <p:spTgt spid="1058"/>
                                        </p:tgtEl>
                                        <p:attrNameLst>
                                          <p:attrName>style.visibility</p:attrName>
                                        </p:attrNameLst>
                                      </p:cBhvr>
                                      <p:to>
                                        <p:strVal val="visible"/>
                                      </p:to>
                                    </p:set>
                                  </p:childTnLst>
                                </p:cTn>
                              </p:par>
                              <p:par>
                                <p:cTn id="1369" nodeType="withEffect" fill="hold" presetClass="entr" presetID="1">
                                  <p:stCondLst>
                                    <p:cond delay="0"/>
                                  </p:stCondLst>
                                  <p:childTnLst>
                                    <p:set>
                                      <p:cBhvr>
                                        <p:cTn id="1370" dur="1" fill="hold">
                                          <p:stCondLst>
                                            <p:cond delay="0"/>
                                          </p:stCondLst>
                                        </p:cTn>
                                        <p:tgtEl>
                                          <p:spTgt spid="1057"/>
                                        </p:tgtEl>
                                        <p:attrNameLst>
                                          <p:attrName>style.visibility</p:attrName>
                                        </p:attrNameLst>
                                      </p:cBhvr>
                                      <p:to>
                                        <p:strVal val="visible"/>
                                      </p:to>
                                    </p:set>
                                  </p:childTnLst>
                                </p:cTn>
                              </p:par>
                              <p:par>
                                <p:cTn id="1371" nodeType="withEffect" fill="hold" presetClass="entr" presetID="1">
                                  <p:stCondLst>
                                    <p:cond delay="0"/>
                                  </p:stCondLst>
                                  <p:childTnLst>
                                    <p:set>
                                      <p:cBhvr>
                                        <p:cTn id="1372" dur="1" fill="hold">
                                          <p:stCondLst>
                                            <p:cond delay="0"/>
                                          </p:stCondLst>
                                        </p:cTn>
                                        <p:tgtEl>
                                          <p:spTgt spid="1055"/>
                                        </p:tgtEl>
                                        <p:attrNameLst>
                                          <p:attrName>style.visibility</p:attrName>
                                        </p:attrNameLst>
                                      </p:cBhvr>
                                      <p:to>
                                        <p:strVal val="visible"/>
                                      </p:to>
                                    </p:set>
                                  </p:childTnLst>
                                </p:cTn>
                              </p:par>
                            </p:childTnLst>
                          </p:cTn>
                        </p:par>
                      </p:childTnLst>
                    </p:cTn>
                  </p:par>
                  <p:par>
                    <p:cTn id="1373" fill="hold">
                      <p:stCondLst>
                        <p:cond delay="indefinite"/>
                      </p:stCondLst>
                      <p:childTnLst>
                        <p:par>
                          <p:cTn id="1374" fill="hold">
                            <p:stCondLst>
                              <p:cond delay="0"/>
                            </p:stCondLst>
                            <p:childTnLst>
                              <p:par>
                                <p:cTn id="1375" nodeType="clickEffect" fill="hold" presetClass="entr" presetID="1">
                                  <p:stCondLst>
                                    <p:cond delay="0"/>
                                  </p:stCondLst>
                                  <p:childTnLst>
                                    <p:set>
                                      <p:cBhvr>
                                        <p:cTn id="1376" dur="1" fill="hold">
                                          <p:stCondLst>
                                            <p:cond delay="0"/>
                                          </p:stCondLst>
                                        </p:cTn>
                                        <p:tgtEl>
                                          <p:spTgt spid="1051"/>
                                        </p:tgtEl>
                                        <p:attrNameLst>
                                          <p:attrName>style.visibility</p:attrName>
                                        </p:attrNameLst>
                                      </p:cBhvr>
                                      <p:to>
                                        <p:strVal val="visible"/>
                                      </p:to>
                                    </p:set>
                                  </p:childTnLst>
                                </p:cTn>
                              </p:par>
                              <p:par>
                                <p:cTn id="1377" nodeType="withEffect" fill="hold" presetClass="entr" presetID="1">
                                  <p:stCondLst>
                                    <p:cond delay="0"/>
                                  </p:stCondLst>
                                  <p:childTnLst>
                                    <p:set>
                                      <p:cBhvr>
                                        <p:cTn id="1378" dur="1" fill="hold">
                                          <p:stCondLst>
                                            <p:cond delay="0"/>
                                          </p:stCondLst>
                                        </p:cTn>
                                        <p:tgtEl>
                                          <p:spTgt spid="1052"/>
                                        </p:tgtEl>
                                        <p:attrNameLst>
                                          <p:attrName>style.visibility</p:attrName>
                                        </p:attrNameLst>
                                      </p:cBhvr>
                                      <p:to>
                                        <p:strVal val="visible"/>
                                      </p:to>
                                    </p:set>
                                  </p:childTnLst>
                                </p:cTn>
                              </p:par>
                            </p:childTnLst>
                          </p:cTn>
                        </p:par>
                      </p:childTnLst>
                    </p:cTn>
                  </p:par>
                  <p:par>
                    <p:cTn id="1379" fill="hold">
                      <p:stCondLst>
                        <p:cond delay="indefinite"/>
                      </p:stCondLst>
                      <p:childTnLst>
                        <p:par>
                          <p:cTn id="1380" fill="hold">
                            <p:stCondLst>
                              <p:cond delay="0"/>
                            </p:stCondLst>
                            <p:childTnLst>
                              <p:par>
                                <p:cTn id="1381" nodeType="clickEffect" fill="hold" presetClass="entr" presetID="1">
                                  <p:stCondLst>
                                    <p:cond delay="0"/>
                                  </p:stCondLst>
                                  <p:childTnLst>
                                    <p:set>
                                      <p:cBhvr>
                                        <p:cTn id="1382" dur="1" fill="hold">
                                          <p:stCondLst>
                                            <p:cond delay="0"/>
                                          </p:stCondLst>
                                        </p:cTn>
                                        <p:tgtEl>
                                          <p:spTgt spid="10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a:t>
            </a:r>
            <a:endParaRPr b="0" lang="en-GB" sz="4400" spc="-1" strike="noStrike">
              <a:latin typeface="Arial"/>
            </a:endParaRPr>
          </a:p>
        </p:txBody>
      </p:sp>
      <p:sp>
        <p:nvSpPr>
          <p:cNvPr id="1060" name="CustomShape 2"/>
          <p:cNvSpPr/>
          <p:nvPr/>
        </p:nvSpPr>
        <p:spPr>
          <a:xfrm>
            <a:off x="342720" y="1277640"/>
            <a:ext cx="6910920" cy="38131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firstName = "Alan";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name = firstName + " Turing";</a:t>
            </a:r>
            <a:endParaRPr b="0" lang="en-GB" sz="1600" spc="-1" strike="noStrike">
              <a:latin typeface="Arial"/>
            </a:endParaRPr>
          </a:p>
          <a:p>
            <a:pPr>
              <a:lnSpc>
                <a:spcPct val="100000"/>
              </a:lnSpc>
            </a:pPr>
            <a:r>
              <a:rPr b="1" lang="en-GB" sz="1600" spc="-1" strike="noStrike">
                <a:solidFill>
                  <a:srgbClr val="31859c"/>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str1 = "It is sunny. ";</a:t>
            </a:r>
            <a:endParaRPr b="0" lang="en-GB" sz="1600" spc="-1" strike="noStrike">
              <a:latin typeface="Arial"/>
            </a:endParaRPr>
          </a:p>
          <a:p>
            <a:pPr>
              <a:lnSpc>
                <a:spcPct val="100000"/>
              </a:lnSpc>
            </a:pPr>
            <a:r>
              <a:rPr b="1" lang="en-GB" sz="1600" spc="-1" strike="noStrike">
                <a:solidFill>
                  <a:srgbClr val="31859c"/>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str2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str3 = "C++ programming.";</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str4 = firstName + " is taking " + str3;</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str1.empty()</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str2.empty()</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str3.erase(11,4);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str3 </a:t>
            </a:r>
            <a:r>
              <a:rPr b="0" lang="en-GB" sz="1600" spc="-1" strike="noStrike">
                <a:solidFill>
                  <a:srgbClr val="00000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firstName.length() </a:t>
            </a:r>
            <a:r>
              <a:rPr b="0" lang="en-GB" sz="1600" spc="-1" strike="noStrike">
                <a:solidFill>
                  <a:srgbClr val="00000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name.length()</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str4 </a:t>
            </a:r>
            <a:r>
              <a:rPr b="0" lang="en-GB" sz="1600" spc="-1" strike="noStrike">
                <a:solidFill>
                  <a:srgbClr val="000000"/>
                </a:solidFill>
                <a:latin typeface="Consolas"/>
                <a:ea typeface="Consolas"/>
              </a:rPr>
              <a:t>&lt;&lt; endl;</a:t>
            </a:r>
            <a:endParaRPr b="0" lang="en-GB" sz="1600" spc="-1" strike="noStrike">
              <a:latin typeface="Arial"/>
            </a:endParaRPr>
          </a:p>
        </p:txBody>
      </p:sp>
      <p:sp>
        <p:nvSpPr>
          <p:cNvPr id="1061" name="CustomShape 3"/>
          <p:cNvSpPr/>
          <p:nvPr/>
        </p:nvSpPr>
        <p:spPr>
          <a:xfrm>
            <a:off x="5328360" y="3767040"/>
            <a:ext cx="3681000" cy="21596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0</a:t>
            </a:r>
            <a:endParaRPr b="0" lang="en-GB" sz="1600" spc="-1" strike="noStrike">
              <a:latin typeface="Arial"/>
            </a:endParaRPr>
          </a:p>
          <a:p>
            <a:pPr>
              <a:lnSpc>
                <a:spcPct val="100000"/>
              </a:lnSpc>
            </a:pPr>
            <a:r>
              <a:rPr b="0" lang="en-GB" sz="1600" spc="-1" strike="noStrike">
                <a:solidFill>
                  <a:srgbClr val="000000"/>
                </a:solidFill>
                <a:latin typeface="Consolas"/>
                <a:ea typeface="Consolas"/>
              </a:rPr>
              <a:t>1</a:t>
            </a:r>
            <a:endParaRPr b="0" lang="en-GB" sz="1600" spc="-1" strike="noStrike">
              <a:latin typeface="Arial"/>
            </a:endParaRPr>
          </a:p>
          <a:p>
            <a:pPr>
              <a:lnSpc>
                <a:spcPct val="100000"/>
              </a:lnSpc>
            </a:pPr>
            <a:r>
              <a:rPr b="0" lang="en-GB" sz="1600" spc="-1" strike="noStrike">
                <a:solidFill>
                  <a:srgbClr val="000000"/>
                </a:solidFill>
                <a:latin typeface="Consolas"/>
                <a:ea typeface="Consolas"/>
              </a:rPr>
              <a:t>C++ program.</a:t>
            </a:r>
            <a:endParaRPr b="0" lang="en-GB" sz="1600" spc="-1" strike="noStrike">
              <a:latin typeface="Arial"/>
            </a:endParaRPr>
          </a:p>
          <a:p>
            <a:pPr>
              <a:lnSpc>
                <a:spcPct val="100000"/>
              </a:lnSpc>
            </a:pPr>
            <a:r>
              <a:rPr b="0" lang="en-GB" sz="1600" spc="-1" strike="noStrike">
                <a:solidFill>
                  <a:srgbClr val="000000"/>
                </a:solidFill>
                <a:latin typeface="Consolas"/>
                <a:ea typeface="Consolas"/>
              </a:rPr>
              <a:t>4</a:t>
            </a:r>
            <a:endParaRPr b="0" lang="en-GB" sz="1600" spc="-1" strike="noStrike">
              <a:latin typeface="Arial"/>
            </a:endParaRPr>
          </a:p>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Alan is taking C++ programming.</a:t>
            </a:r>
            <a:endParaRPr b="0" lang="en-GB" sz="1600" spc="-1" strike="noStrike">
              <a:latin typeface="Arial"/>
            </a:endParaRPr>
          </a:p>
        </p:txBody>
      </p:sp>
      <p:sp>
        <p:nvSpPr>
          <p:cNvPr id="1062" name="CustomShape 4"/>
          <p:cNvSpPr/>
          <p:nvPr/>
        </p:nvSpPr>
        <p:spPr>
          <a:xfrm>
            <a:off x="5291640" y="598788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63" name="CustomShape 5"/>
          <p:cNvSpPr/>
          <p:nvPr/>
        </p:nvSpPr>
        <p:spPr>
          <a:xfrm>
            <a:off x="281880" y="5091480"/>
            <a:ext cx="17643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string_op.cpp</a:t>
            </a:r>
            <a:endParaRPr b="0" lang="en-GB" sz="1600" spc="-1" strike="noStrike">
              <a:latin typeface="Arial"/>
            </a:endParaRPr>
          </a:p>
        </p:txBody>
      </p:sp>
      <p:sp>
        <p:nvSpPr>
          <p:cNvPr id="1064"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DB83689-1A76-476D-BCE6-D5FDAAA1D31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83" dur="indefinite" restart="never" nodeType="tmRoot">
          <p:childTnLst>
            <p:seq>
              <p:cTn id="1384" dur="indefinite" nodeType="mainSeq">
                <p:childTnLst>
                  <p:par>
                    <p:cTn id="1385" fill="hold">
                      <p:stCondLst>
                        <p:cond delay="indefinite"/>
                      </p:stCondLst>
                      <p:childTnLst>
                        <p:par>
                          <p:cTn id="1386" fill="hold">
                            <p:stCondLst>
                              <p:cond delay="0"/>
                            </p:stCondLst>
                            <p:childTnLst>
                              <p:par>
                                <p:cTn id="1387" nodeType="clickEffect" fill="hold" presetClass="entr" presetID="1">
                                  <p:stCondLst>
                                    <p:cond delay="0"/>
                                  </p:stCondLst>
                                  <p:childTnLst>
                                    <p:set>
                                      <p:cBhvr>
                                        <p:cTn id="1388" dur="1" fill="hold">
                                          <p:stCondLst>
                                            <p:cond delay="0"/>
                                          </p:stCondLst>
                                        </p:cTn>
                                        <p:tgtEl>
                                          <p:spTgt spid="1060">
                                            <p:txEl>
                                              <p:pRg st="7" end="7"/>
                                            </p:txEl>
                                          </p:spTgt>
                                        </p:tgtEl>
                                        <p:attrNameLst>
                                          <p:attrName>style.visibility</p:attrName>
                                        </p:attrNameLst>
                                      </p:cBhvr>
                                      <p:to>
                                        <p:strVal val="visible"/>
                                      </p:to>
                                    </p:set>
                                  </p:childTnLst>
                                </p:cTn>
                              </p:par>
                            </p:childTnLst>
                          </p:cTn>
                        </p:par>
                      </p:childTnLst>
                    </p:cTn>
                  </p:par>
                  <p:par>
                    <p:cTn id="1389" fill="hold">
                      <p:stCondLst>
                        <p:cond delay="indefinite"/>
                      </p:stCondLst>
                      <p:childTnLst>
                        <p:par>
                          <p:cTn id="1390" fill="hold">
                            <p:stCondLst>
                              <p:cond delay="0"/>
                            </p:stCondLst>
                            <p:childTnLst>
                              <p:par>
                                <p:cTn id="1391" nodeType="clickEffect" fill="hold" presetClass="entr" presetID="1">
                                  <p:stCondLst>
                                    <p:cond delay="0"/>
                                  </p:stCondLst>
                                  <p:childTnLst>
                                    <p:set>
                                      <p:cBhvr>
                                        <p:cTn id="1392" dur="1" fill="hold">
                                          <p:stCondLst>
                                            <p:cond delay="0"/>
                                          </p:stCondLst>
                                        </p:cTn>
                                        <p:tgtEl>
                                          <p:spTgt spid="1061">
                                            <p:txEl>
                                              <p:pRg st="0" end="0"/>
                                            </p:txEl>
                                          </p:spTgt>
                                        </p:tgtEl>
                                        <p:attrNameLst>
                                          <p:attrName>style.visibility</p:attrName>
                                        </p:attrNameLst>
                                      </p:cBhvr>
                                      <p:to>
                                        <p:strVal val="visible"/>
                                      </p:to>
                                    </p:set>
                                  </p:childTnLst>
                                </p:cTn>
                              </p:par>
                            </p:childTnLst>
                          </p:cTn>
                        </p:par>
                      </p:childTnLst>
                    </p:cTn>
                  </p:par>
                  <p:par>
                    <p:cTn id="1393" fill="hold">
                      <p:stCondLst>
                        <p:cond delay="indefinite"/>
                      </p:stCondLst>
                      <p:childTnLst>
                        <p:par>
                          <p:cTn id="1394" fill="hold">
                            <p:stCondLst>
                              <p:cond delay="0"/>
                            </p:stCondLst>
                            <p:childTnLst>
                              <p:par>
                                <p:cTn id="1395" nodeType="clickEffect" fill="hold" presetClass="entr" presetID="1">
                                  <p:stCondLst>
                                    <p:cond delay="0"/>
                                  </p:stCondLst>
                                  <p:childTnLst>
                                    <p:set>
                                      <p:cBhvr>
                                        <p:cTn id="1396" dur="1" fill="hold">
                                          <p:stCondLst>
                                            <p:cond delay="0"/>
                                          </p:stCondLst>
                                        </p:cTn>
                                        <p:tgtEl>
                                          <p:spTgt spid="1060">
                                            <p:txEl>
                                              <p:pRg st="8" end="8"/>
                                            </p:txEl>
                                          </p:spTgt>
                                        </p:tgtEl>
                                        <p:attrNameLst>
                                          <p:attrName>style.visibility</p:attrName>
                                        </p:attrNameLst>
                                      </p:cBhvr>
                                      <p:to>
                                        <p:strVal val="visible"/>
                                      </p:to>
                                    </p:set>
                                  </p:childTnLst>
                                </p:cTn>
                              </p:par>
                            </p:childTnLst>
                          </p:cTn>
                        </p:par>
                      </p:childTnLst>
                    </p:cTn>
                  </p:par>
                  <p:par>
                    <p:cTn id="1397" fill="hold">
                      <p:stCondLst>
                        <p:cond delay="indefinite"/>
                      </p:stCondLst>
                      <p:childTnLst>
                        <p:par>
                          <p:cTn id="1398" fill="hold">
                            <p:stCondLst>
                              <p:cond delay="0"/>
                            </p:stCondLst>
                            <p:childTnLst>
                              <p:par>
                                <p:cTn id="1399" nodeType="clickEffect" fill="hold" presetClass="entr" presetID="1">
                                  <p:stCondLst>
                                    <p:cond delay="0"/>
                                  </p:stCondLst>
                                  <p:childTnLst>
                                    <p:set>
                                      <p:cBhvr>
                                        <p:cTn id="1400" dur="1" fill="hold">
                                          <p:stCondLst>
                                            <p:cond delay="0"/>
                                          </p:stCondLst>
                                        </p:cTn>
                                        <p:tgtEl>
                                          <p:spTgt spid="1061">
                                            <p:txEl>
                                              <p:pRg st="1" end="1"/>
                                            </p:txEl>
                                          </p:spTgt>
                                        </p:tgtEl>
                                        <p:attrNameLst>
                                          <p:attrName>style.visibility</p:attrName>
                                        </p:attrNameLst>
                                      </p:cBhvr>
                                      <p:to>
                                        <p:strVal val="visible"/>
                                      </p:to>
                                    </p:set>
                                  </p:childTnLst>
                                </p:cTn>
                              </p:par>
                            </p:childTnLst>
                          </p:cTn>
                        </p:par>
                      </p:childTnLst>
                    </p:cTn>
                  </p:par>
                  <p:par>
                    <p:cTn id="1401" fill="hold">
                      <p:stCondLst>
                        <p:cond delay="indefinite"/>
                      </p:stCondLst>
                      <p:childTnLst>
                        <p:par>
                          <p:cTn id="1402" fill="hold">
                            <p:stCondLst>
                              <p:cond delay="0"/>
                            </p:stCondLst>
                            <p:childTnLst>
                              <p:par>
                                <p:cTn id="1403" nodeType="clickEffect" fill="hold" presetClass="entr" presetID="1">
                                  <p:stCondLst>
                                    <p:cond delay="0"/>
                                  </p:stCondLst>
                                  <p:childTnLst>
                                    <p:set>
                                      <p:cBhvr>
                                        <p:cTn id="1404" dur="1" fill="hold">
                                          <p:stCondLst>
                                            <p:cond delay="0"/>
                                          </p:stCondLst>
                                        </p:cTn>
                                        <p:tgtEl>
                                          <p:spTgt spid="1060">
                                            <p:txEl>
                                              <p:pRg st="9" end="9"/>
                                            </p:txEl>
                                          </p:spTgt>
                                        </p:tgtEl>
                                        <p:attrNameLst>
                                          <p:attrName>style.visibility</p:attrName>
                                        </p:attrNameLst>
                                      </p:cBhvr>
                                      <p:to>
                                        <p:strVal val="visible"/>
                                      </p:to>
                                    </p:set>
                                  </p:childTnLst>
                                </p:cTn>
                              </p:par>
                              <p:par>
                                <p:cTn id="1405" nodeType="withEffect" fill="hold" presetClass="entr" presetID="1">
                                  <p:stCondLst>
                                    <p:cond delay="0"/>
                                  </p:stCondLst>
                                  <p:childTnLst>
                                    <p:set>
                                      <p:cBhvr>
                                        <p:cTn id="1406" dur="1" fill="hold">
                                          <p:stCondLst>
                                            <p:cond delay="0"/>
                                          </p:stCondLst>
                                        </p:cTn>
                                        <p:tgtEl>
                                          <p:spTgt spid="1060">
                                            <p:txEl>
                                              <p:pRg st="10" end="10"/>
                                            </p:txEl>
                                          </p:spTgt>
                                        </p:tgtEl>
                                        <p:attrNameLst>
                                          <p:attrName>style.visibility</p:attrName>
                                        </p:attrNameLst>
                                      </p:cBhvr>
                                      <p:to>
                                        <p:strVal val="visible"/>
                                      </p:to>
                                    </p:set>
                                  </p:childTnLst>
                                </p:cTn>
                              </p:par>
                            </p:childTnLst>
                          </p:cTn>
                        </p:par>
                      </p:childTnLst>
                    </p:cTn>
                  </p:par>
                  <p:par>
                    <p:cTn id="1407" fill="hold">
                      <p:stCondLst>
                        <p:cond delay="indefinite"/>
                      </p:stCondLst>
                      <p:childTnLst>
                        <p:par>
                          <p:cTn id="1408" fill="hold">
                            <p:stCondLst>
                              <p:cond delay="0"/>
                            </p:stCondLst>
                            <p:childTnLst>
                              <p:par>
                                <p:cTn id="1409" nodeType="clickEffect" fill="hold" presetClass="entr" presetID="1">
                                  <p:stCondLst>
                                    <p:cond delay="0"/>
                                  </p:stCondLst>
                                  <p:childTnLst>
                                    <p:set>
                                      <p:cBhvr>
                                        <p:cTn id="1410" dur="1" fill="hold">
                                          <p:stCondLst>
                                            <p:cond delay="0"/>
                                          </p:stCondLst>
                                        </p:cTn>
                                        <p:tgtEl>
                                          <p:spTgt spid="1061">
                                            <p:txEl>
                                              <p:pRg st="2" end="2"/>
                                            </p:txEl>
                                          </p:spTgt>
                                        </p:tgtEl>
                                        <p:attrNameLst>
                                          <p:attrName>style.visibility</p:attrName>
                                        </p:attrNameLst>
                                      </p:cBhvr>
                                      <p:to>
                                        <p:strVal val="visible"/>
                                      </p:to>
                                    </p:set>
                                  </p:childTnLst>
                                </p:cTn>
                              </p:par>
                            </p:childTnLst>
                          </p:cTn>
                        </p:par>
                      </p:childTnLst>
                    </p:cTn>
                  </p:par>
                  <p:par>
                    <p:cTn id="1411" fill="hold">
                      <p:stCondLst>
                        <p:cond delay="indefinite"/>
                      </p:stCondLst>
                      <p:childTnLst>
                        <p:par>
                          <p:cTn id="1412" fill="hold">
                            <p:stCondLst>
                              <p:cond delay="0"/>
                            </p:stCondLst>
                            <p:childTnLst>
                              <p:par>
                                <p:cTn id="1413" nodeType="clickEffect" fill="hold" presetClass="entr" presetID="1">
                                  <p:stCondLst>
                                    <p:cond delay="0"/>
                                  </p:stCondLst>
                                  <p:childTnLst>
                                    <p:set>
                                      <p:cBhvr>
                                        <p:cTn id="1414" dur="1" fill="hold">
                                          <p:stCondLst>
                                            <p:cond delay="0"/>
                                          </p:stCondLst>
                                        </p:cTn>
                                        <p:tgtEl>
                                          <p:spTgt spid="1060">
                                            <p:txEl>
                                              <p:pRg st="11" end="11"/>
                                            </p:txEl>
                                          </p:spTgt>
                                        </p:tgtEl>
                                        <p:attrNameLst>
                                          <p:attrName>style.visibility</p:attrName>
                                        </p:attrNameLst>
                                      </p:cBhvr>
                                      <p:to>
                                        <p:strVal val="visible"/>
                                      </p:to>
                                    </p:set>
                                  </p:childTnLst>
                                </p:cTn>
                              </p:par>
                            </p:childTnLst>
                          </p:cTn>
                        </p:par>
                      </p:childTnLst>
                    </p:cTn>
                  </p:par>
                  <p:par>
                    <p:cTn id="1415" fill="hold">
                      <p:stCondLst>
                        <p:cond delay="indefinite"/>
                      </p:stCondLst>
                      <p:childTnLst>
                        <p:par>
                          <p:cTn id="1416" fill="hold">
                            <p:stCondLst>
                              <p:cond delay="0"/>
                            </p:stCondLst>
                            <p:childTnLst>
                              <p:par>
                                <p:cTn id="1417" nodeType="clickEffect" fill="hold" presetClass="entr" presetID="1">
                                  <p:stCondLst>
                                    <p:cond delay="0"/>
                                  </p:stCondLst>
                                  <p:childTnLst>
                                    <p:set>
                                      <p:cBhvr>
                                        <p:cTn id="1418" dur="1" fill="hold">
                                          <p:stCondLst>
                                            <p:cond delay="0"/>
                                          </p:stCondLst>
                                        </p:cTn>
                                        <p:tgtEl>
                                          <p:spTgt spid="1061">
                                            <p:txEl>
                                              <p:pRg st="3" end="3"/>
                                            </p:txEl>
                                          </p:spTgt>
                                        </p:tgtEl>
                                        <p:attrNameLst>
                                          <p:attrName>style.visibility</p:attrName>
                                        </p:attrNameLst>
                                      </p:cBhvr>
                                      <p:to>
                                        <p:strVal val="visible"/>
                                      </p:to>
                                    </p:set>
                                  </p:childTnLst>
                                </p:cTn>
                              </p:par>
                            </p:childTnLst>
                          </p:cTn>
                        </p:par>
                      </p:childTnLst>
                    </p:cTn>
                  </p:par>
                  <p:par>
                    <p:cTn id="1419" fill="hold">
                      <p:stCondLst>
                        <p:cond delay="indefinite"/>
                      </p:stCondLst>
                      <p:childTnLst>
                        <p:par>
                          <p:cTn id="1420" fill="hold">
                            <p:stCondLst>
                              <p:cond delay="0"/>
                            </p:stCondLst>
                            <p:childTnLst>
                              <p:par>
                                <p:cTn id="1421" nodeType="clickEffect" fill="hold" presetClass="entr" presetID="1">
                                  <p:stCondLst>
                                    <p:cond delay="0"/>
                                  </p:stCondLst>
                                  <p:childTnLst>
                                    <p:set>
                                      <p:cBhvr>
                                        <p:cTn id="1422" dur="1" fill="hold">
                                          <p:stCondLst>
                                            <p:cond delay="0"/>
                                          </p:stCondLst>
                                        </p:cTn>
                                        <p:tgtEl>
                                          <p:spTgt spid="1060">
                                            <p:txEl>
                                              <p:pRg st="12" end="12"/>
                                            </p:txEl>
                                          </p:spTgt>
                                        </p:tgtEl>
                                        <p:attrNameLst>
                                          <p:attrName>style.visibility</p:attrName>
                                        </p:attrNameLst>
                                      </p:cBhvr>
                                      <p:to>
                                        <p:strVal val="visible"/>
                                      </p:to>
                                    </p:set>
                                  </p:childTnLst>
                                </p:cTn>
                              </p:par>
                            </p:childTnLst>
                          </p:cTn>
                        </p:par>
                      </p:childTnLst>
                    </p:cTn>
                  </p:par>
                  <p:par>
                    <p:cTn id="1423" fill="hold">
                      <p:stCondLst>
                        <p:cond delay="indefinite"/>
                      </p:stCondLst>
                      <p:childTnLst>
                        <p:par>
                          <p:cTn id="1424" fill="hold">
                            <p:stCondLst>
                              <p:cond delay="0"/>
                            </p:stCondLst>
                            <p:childTnLst>
                              <p:par>
                                <p:cTn id="1425" nodeType="clickEffect" fill="hold" presetClass="entr" presetID="1">
                                  <p:stCondLst>
                                    <p:cond delay="0"/>
                                  </p:stCondLst>
                                  <p:childTnLst>
                                    <p:set>
                                      <p:cBhvr>
                                        <p:cTn id="1426" dur="1" fill="hold">
                                          <p:stCondLst>
                                            <p:cond delay="0"/>
                                          </p:stCondLst>
                                        </p:cTn>
                                        <p:tgtEl>
                                          <p:spTgt spid="1061">
                                            <p:txEl>
                                              <p:pRg st="4" end="4"/>
                                            </p:txEl>
                                          </p:spTgt>
                                        </p:tgtEl>
                                        <p:attrNameLst>
                                          <p:attrName>style.visibility</p:attrName>
                                        </p:attrNameLst>
                                      </p:cBhvr>
                                      <p:to>
                                        <p:strVal val="visible"/>
                                      </p:to>
                                    </p:set>
                                  </p:childTnLst>
                                </p:cTn>
                              </p:par>
                            </p:childTnLst>
                          </p:cTn>
                        </p:par>
                      </p:childTnLst>
                    </p:cTn>
                  </p:par>
                  <p:par>
                    <p:cTn id="1427" fill="hold">
                      <p:stCondLst>
                        <p:cond delay="indefinite"/>
                      </p:stCondLst>
                      <p:childTnLst>
                        <p:par>
                          <p:cTn id="1428" fill="hold">
                            <p:stCondLst>
                              <p:cond delay="0"/>
                            </p:stCondLst>
                            <p:childTnLst>
                              <p:par>
                                <p:cTn id="1429" nodeType="clickEffect" fill="hold" presetClass="entr" presetID="1">
                                  <p:stCondLst>
                                    <p:cond delay="0"/>
                                  </p:stCondLst>
                                  <p:childTnLst>
                                    <p:set>
                                      <p:cBhvr>
                                        <p:cTn id="1430" dur="1" fill="hold">
                                          <p:stCondLst>
                                            <p:cond delay="0"/>
                                          </p:stCondLst>
                                        </p:cTn>
                                        <p:tgtEl>
                                          <p:spTgt spid="1060">
                                            <p:txEl>
                                              <p:pRg st="13" end="13"/>
                                            </p:txEl>
                                          </p:spTgt>
                                        </p:tgtEl>
                                        <p:attrNameLst>
                                          <p:attrName>style.visibility</p:attrName>
                                        </p:attrNameLst>
                                      </p:cBhvr>
                                      <p:to>
                                        <p:strVal val="visible"/>
                                      </p:to>
                                    </p:set>
                                  </p:childTnLst>
                                </p:cTn>
                              </p:par>
                            </p:childTnLst>
                          </p:cTn>
                        </p:par>
                      </p:childTnLst>
                    </p:cTn>
                  </p:par>
                  <p:par>
                    <p:cTn id="1431" fill="hold">
                      <p:stCondLst>
                        <p:cond delay="indefinite"/>
                      </p:stCondLst>
                      <p:childTnLst>
                        <p:par>
                          <p:cTn id="1432" fill="hold">
                            <p:stCondLst>
                              <p:cond delay="0"/>
                            </p:stCondLst>
                            <p:childTnLst>
                              <p:par>
                                <p:cTn id="1433" nodeType="clickEffect" fill="hold" presetClass="entr" presetID="1">
                                  <p:stCondLst>
                                    <p:cond delay="0"/>
                                  </p:stCondLst>
                                  <p:childTnLst>
                                    <p:set>
                                      <p:cBhvr>
                                        <p:cTn id="1434" dur="1" fill="hold">
                                          <p:stCondLst>
                                            <p:cond delay="0"/>
                                          </p:stCondLst>
                                        </p:cTn>
                                        <p:tgtEl>
                                          <p:spTgt spid="106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string::substr()</a:t>
            </a:r>
            <a:endParaRPr b="0" lang="en-GB" sz="4400" spc="-1" strike="noStrike">
              <a:latin typeface="Arial"/>
            </a:endParaRPr>
          </a:p>
        </p:txBody>
      </p:sp>
      <p:sp>
        <p:nvSpPr>
          <p:cNvPr id="106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Returns a </a:t>
            </a:r>
            <a:r>
              <a:rPr b="0" lang="en-GB" sz="2800" spc="-1" strike="noStrike">
                <a:solidFill>
                  <a:srgbClr val="e46c0a"/>
                </a:solidFill>
                <a:latin typeface="Calibri Light"/>
                <a:ea typeface="Calibri Light"/>
              </a:rPr>
              <a:t>substring</a:t>
            </a:r>
            <a:r>
              <a:rPr b="0" lang="en-GB" sz="2800" spc="-1" strike="noStrike">
                <a:solidFill>
                  <a:srgbClr val="000000"/>
                </a:solidFill>
                <a:latin typeface="Calibri Light"/>
                <a:ea typeface="Calibri Light"/>
              </a:rPr>
              <a:t> of the current string object starting at the character position </a:t>
            </a:r>
            <a:r>
              <a:rPr b="1" lang="en-GB" sz="2800" spc="-1" strike="noStrike">
                <a:solidFill>
                  <a:srgbClr val="558ed5"/>
                </a:solidFill>
                <a:latin typeface="Consolas"/>
                <a:ea typeface="Consolas"/>
              </a:rPr>
              <a:t>pos</a:t>
            </a:r>
            <a:r>
              <a:rPr b="0" lang="en-GB" sz="2800" spc="-1" strike="noStrike">
                <a:solidFill>
                  <a:srgbClr val="000000"/>
                </a:solidFill>
                <a:latin typeface="Calibri Light"/>
                <a:ea typeface="Calibri Light"/>
              </a:rPr>
              <a:t> and having a length of </a:t>
            </a:r>
            <a:r>
              <a:rPr b="1" lang="en-GB" sz="2800" spc="-1" strike="noStrike">
                <a:solidFill>
                  <a:srgbClr val="558ed5"/>
                </a:solidFill>
                <a:latin typeface="Consolas"/>
                <a:ea typeface="Consolas"/>
              </a:rPr>
              <a:t>n</a:t>
            </a:r>
            <a:r>
              <a:rPr b="0" lang="en-GB" sz="2800" spc="-1" strike="noStrike">
                <a:solidFill>
                  <a:srgbClr val="000000"/>
                </a:solidFill>
                <a:latin typeface="Calibri Light"/>
                <a:ea typeface="Calibri Light"/>
              </a:rPr>
              <a:t> characters </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067" name="Table 3"/>
          <p:cNvGraphicFramePr/>
          <p:nvPr/>
        </p:nvGraphicFramePr>
        <p:xfrm>
          <a:off x="1043280" y="3043080"/>
          <a:ext cx="7515360" cy="741240"/>
        </p:xfrm>
        <a:graphic>
          <a:graphicData uri="http://schemas.openxmlformats.org/drawingml/2006/table">
            <a:tbl>
              <a:tblPr/>
              <a:tblGrid>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1320"/>
              </a:tblGrid>
              <a:tr h="85356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357120">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u</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f</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68" name="CustomShape 4"/>
          <p:cNvSpPr/>
          <p:nvPr/>
        </p:nvSpPr>
        <p:spPr>
          <a:xfrm>
            <a:off x="277560" y="3376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069" name="CustomShape 5"/>
          <p:cNvSpPr/>
          <p:nvPr/>
        </p:nvSpPr>
        <p:spPr>
          <a:xfrm>
            <a:off x="1596960" y="3950280"/>
            <a:ext cx="347112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e46c0a"/>
                </a:solidFill>
                <a:latin typeface="Consolas"/>
                <a:ea typeface="Consolas"/>
              </a:rPr>
              <a:t>text.substr(0, 11)</a:t>
            </a:r>
            <a:endParaRPr b="0" lang="en-GB" sz="2400" spc="-1" strike="noStrike">
              <a:latin typeface="Arial"/>
            </a:endParaRPr>
          </a:p>
        </p:txBody>
      </p:sp>
      <p:sp>
        <p:nvSpPr>
          <p:cNvPr id="1070" name="CustomShape 6"/>
          <p:cNvSpPr/>
          <p:nvPr/>
        </p:nvSpPr>
        <p:spPr>
          <a:xfrm>
            <a:off x="1060200" y="3198240"/>
            <a:ext cx="3313800" cy="725760"/>
          </a:xfrm>
          <a:prstGeom prst="rect">
            <a:avLst/>
          </a:prstGeom>
          <a:noFill/>
          <a:ln>
            <a:round/>
          </a:ln>
        </p:spPr>
        <p:style>
          <a:lnRef idx="2">
            <a:schemeClr val="accent5">
              <a:shade val="50000"/>
            </a:schemeClr>
          </a:lnRef>
          <a:fillRef idx="1">
            <a:schemeClr val="accent5"/>
          </a:fillRef>
          <a:effectRef idx="0">
            <a:schemeClr val="accent5"/>
          </a:effectRef>
          <a:fontRef idx="minor"/>
        </p:style>
      </p:sp>
      <p:sp>
        <p:nvSpPr>
          <p:cNvPr id="1071" name="CustomShape 7"/>
          <p:cNvSpPr/>
          <p:nvPr/>
        </p:nvSpPr>
        <p:spPr>
          <a:xfrm>
            <a:off x="5982840" y="3974760"/>
            <a:ext cx="292248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e46c0a"/>
                </a:solidFill>
                <a:latin typeface="Consolas"/>
                <a:ea typeface="Consolas"/>
              </a:rPr>
              <a:t>text.substr(18)</a:t>
            </a:r>
            <a:endParaRPr b="0" lang="en-GB" sz="2400" spc="-1" strike="noStrike">
              <a:latin typeface="Arial"/>
            </a:endParaRPr>
          </a:p>
        </p:txBody>
      </p:sp>
      <p:sp>
        <p:nvSpPr>
          <p:cNvPr id="1072" name="CustomShape 8"/>
          <p:cNvSpPr/>
          <p:nvPr/>
        </p:nvSpPr>
        <p:spPr>
          <a:xfrm>
            <a:off x="6442200" y="3198240"/>
            <a:ext cx="2142000" cy="725760"/>
          </a:xfrm>
          <a:prstGeom prst="rect">
            <a:avLst/>
          </a:prstGeom>
          <a:noFill/>
          <a:ln>
            <a:round/>
          </a:ln>
        </p:spPr>
        <p:style>
          <a:lnRef idx="2">
            <a:schemeClr val="accent4">
              <a:shade val="50000"/>
            </a:schemeClr>
          </a:lnRef>
          <a:fillRef idx="1">
            <a:schemeClr val="accent4"/>
          </a:fillRef>
          <a:effectRef idx="0">
            <a:schemeClr val="accent4"/>
          </a:effectRef>
          <a:fontRef idx="minor"/>
        </p:style>
      </p:sp>
      <p:sp>
        <p:nvSpPr>
          <p:cNvPr id="1073" name="CustomShape 9"/>
          <p:cNvSpPr/>
          <p:nvPr/>
        </p:nvSpPr>
        <p:spPr>
          <a:xfrm>
            <a:off x="4443480" y="5455080"/>
            <a:ext cx="4752720" cy="576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The second parameter is omitted, </a:t>
            </a:r>
            <a:br/>
            <a:r>
              <a:rPr b="0" lang="en-GB" sz="1600" spc="-1" strike="noStrike">
                <a:solidFill>
                  <a:srgbClr val="000000"/>
                </a:solidFill>
                <a:latin typeface="Calibri Light"/>
                <a:ea typeface="DejaVu Sans"/>
              </a:rPr>
              <a:t>this extracts a substring till the end of string.</a:t>
            </a:r>
            <a:endParaRPr b="0" lang="en-GB" sz="1600" spc="-1" strike="noStrike">
              <a:latin typeface="Arial"/>
            </a:endParaRPr>
          </a:p>
        </p:txBody>
      </p:sp>
      <p:sp>
        <p:nvSpPr>
          <p:cNvPr id="1074" name="CustomShape 10"/>
          <p:cNvSpPr/>
          <p:nvPr/>
        </p:nvSpPr>
        <p:spPr>
          <a:xfrm flipV="1">
            <a:off x="7254720" y="4411440"/>
            <a:ext cx="1213200" cy="1066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75" name="CustomShape 1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93C9FE9-9203-4B31-9549-94B9F3F9217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76" name="CustomShape 12"/>
          <p:cNvSpPr/>
          <p:nvPr/>
        </p:nvSpPr>
        <p:spPr>
          <a:xfrm>
            <a:off x="3144600" y="4728600"/>
            <a:ext cx="717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077" name="CustomShape 13"/>
          <p:cNvSpPr/>
          <p:nvPr/>
        </p:nvSpPr>
        <p:spPr>
          <a:xfrm>
            <a:off x="4329000" y="4706280"/>
            <a:ext cx="372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n</a:t>
            </a:r>
            <a:endParaRPr b="0" lang="en-GB" sz="2400" spc="-1" strike="noStrike">
              <a:latin typeface="Arial"/>
            </a:endParaRPr>
          </a:p>
        </p:txBody>
      </p:sp>
      <p:sp>
        <p:nvSpPr>
          <p:cNvPr id="1078" name="CustomShape 14"/>
          <p:cNvSpPr/>
          <p:nvPr/>
        </p:nvSpPr>
        <p:spPr>
          <a:xfrm flipV="1">
            <a:off x="3600720" y="4344840"/>
            <a:ext cx="291600" cy="478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79" name="CustomShape 15"/>
          <p:cNvSpPr/>
          <p:nvPr/>
        </p:nvSpPr>
        <p:spPr>
          <a:xfrm flipV="1">
            <a:off x="4435560" y="4344840"/>
            <a:ext cx="79200" cy="427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435" dur="indefinite" restart="never" nodeType="tmRoot">
          <p:childTnLst>
            <p:seq>
              <p:cTn id="1436" dur="indefinite" nodeType="mainSeq">
                <p:childTnLst>
                  <p:par>
                    <p:cTn id="1437" fill="hold">
                      <p:stCondLst>
                        <p:cond delay="indefinite"/>
                      </p:stCondLst>
                      <p:childTnLst>
                        <p:par>
                          <p:cTn id="1438" fill="hold">
                            <p:stCondLst>
                              <p:cond delay="0"/>
                            </p:stCondLst>
                            <p:childTnLst>
                              <p:par>
                                <p:cTn id="1439" nodeType="clickEffect" fill="hold" presetClass="entr" presetID="1">
                                  <p:stCondLst>
                                    <p:cond delay="0"/>
                                  </p:stCondLst>
                                  <p:childTnLst>
                                    <p:set>
                                      <p:cBhvr>
                                        <p:cTn id="1440" dur="1" fill="hold">
                                          <p:stCondLst>
                                            <p:cond delay="0"/>
                                          </p:stCondLst>
                                        </p:cTn>
                                        <p:tgtEl>
                                          <p:spTgt spid="1068"/>
                                        </p:tgtEl>
                                        <p:attrNameLst>
                                          <p:attrName>style.visibility</p:attrName>
                                        </p:attrNameLst>
                                      </p:cBhvr>
                                      <p:to>
                                        <p:strVal val="visible"/>
                                      </p:to>
                                    </p:set>
                                  </p:childTnLst>
                                </p:cTn>
                              </p:par>
                              <p:par>
                                <p:cTn id="1441" nodeType="withEffect" fill="hold" presetClass="entr" presetID="1">
                                  <p:stCondLst>
                                    <p:cond delay="0"/>
                                  </p:stCondLst>
                                  <p:childTnLst>
                                    <p:set>
                                      <p:cBhvr>
                                        <p:cTn id="1442" dur="1" fill="hold">
                                          <p:stCondLst>
                                            <p:cond delay="0"/>
                                          </p:stCondLst>
                                        </p:cTn>
                                        <p:tgtEl>
                                          <p:spTgt spid="1067"/>
                                        </p:tgtEl>
                                        <p:attrNameLst>
                                          <p:attrName>style.visibility</p:attrName>
                                        </p:attrNameLst>
                                      </p:cBhvr>
                                      <p:to>
                                        <p:strVal val="visible"/>
                                      </p:to>
                                    </p:set>
                                  </p:childTnLst>
                                </p:cTn>
                              </p:par>
                            </p:childTnLst>
                          </p:cTn>
                        </p:par>
                      </p:childTnLst>
                    </p:cTn>
                  </p:par>
                  <p:par>
                    <p:cTn id="1443" fill="hold">
                      <p:stCondLst>
                        <p:cond delay="indefinite"/>
                      </p:stCondLst>
                      <p:childTnLst>
                        <p:par>
                          <p:cTn id="1444" fill="hold">
                            <p:stCondLst>
                              <p:cond delay="0"/>
                            </p:stCondLst>
                            <p:childTnLst>
                              <p:par>
                                <p:cTn id="1445" nodeType="clickEffect" fill="hold" presetClass="entr" presetID="1">
                                  <p:stCondLst>
                                    <p:cond delay="0"/>
                                  </p:stCondLst>
                                  <p:childTnLst>
                                    <p:set>
                                      <p:cBhvr>
                                        <p:cTn id="1446" dur="1" fill="hold">
                                          <p:stCondLst>
                                            <p:cond delay="0"/>
                                          </p:stCondLst>
                                        </p:cTn>
                                        <p:tgtEl>
                                          <p:spTgt spid="1069"/>
                                        </p:tgtEl>
                                        <p:attrNameLst>
                                          <p:attrName>style.visibility</p:attrName>
                                        </p:attrNameLst>
                                      </p:cBhvr>
                                      <p:to>
                                        <p:strVal val="visible"/>
                                      </p:to>
                                    </p:set>
                                  </p:childTnLst>
                                </p:cTn>
                              </p:par>
                              <p:par>
                                <p:cTn id="1447" nodeType="withEffect" fill="hold" presetClass="entr" presetID="1">
                                  <p:stCondLst>
                                    <p:cond delay="0"/>
                                  </p:stCondLst>
                                  <p:childTnLst>
                                    <p:set>
                                      <p:cBhvr>
                                        <p:cTn id="1448" dur="1" fill="hold">
                                          <p:stCondLst>
                                            <p:cond delay="0"/>
                                          </p:stCondLst>
                                        </p:cTn>
                                        <p:tgtEl>
                                          <p:spTgt spid="1077"/>
                                        </p:tgtEl>
                                        <p:attrNameLst>
                                          <p:attrName>style.visibility</p:attrName>
                                        </p:attrNameLst>
                                      </p:cBhvr>
                                      <p:to>
                                        <p:strVal val="visible"/>
                                      </p:to>
                                    </p:set>
                                  </p:childTnLst>
                                </p:cTn>
                              </p:par>
                              <p:par>
                                <p:cTn id="1449" nodeType="withEffect" fill="hold" presetClass="entr" presetID="1">
                                  <p:stCondLst>
                                    <p:cond delay="0"/>
                                  </p:stCondLst>
                                  <p:childTnLst>
                                    <p:set>
                                      <p:cBhvr>
                                        <p:cTn id="1450" dur="1" fill="hold">
                                          <p:stCondLst>
                                            <p:cond delay="0"/>
                                          </p:stCondLst>
                                        </p:cTn>
                                        <p:tgtEl>
                                          <p:spTgt spid="1079"/>
                                        </p:tgtEl>
                                        <p:attrNameLst>
                                          <p:attrName>style.visibility</p:attrName>
                                        </p:attrNameLst>
                                      </p:cBhvr>
                                      <p:to>
                                        <p:strVal val="visible"/>
                                      </p:to>
                                    </p:set>
                                  </p:childTnLst>
                                </p:cTn>
                              </p:par>
                              <p:par>
                                <p:cTn id="1451" nodeType="withEffect" fill="hold" presetClass="entr" presetID="1">
                                  <p:stCondLst>
                                    <p:cond delay="0"/>
                                  </p:stCondLst>
                                  <p:childTnLst>
                                    <p:set>
                                      <p:cBhvr>
                                        <p:cTn id="1452" dur="1" fill="hold">
                                          <p:stCondLst>
                                            <p:cond delay="0"/>
                                          </p:stCondLst>
                                        </p:cTn>
                                        <p:tgtEl>
                                          <p:spTgt spid="1078"/>
                                        </p:tgtEl>
                                        <p:attrNameLst>
                                          <p:attrName>style.visibility</p:attrName>
                                        </p:attrNameLst>
                                      </p:cBhvr>
                                      <p:to>
                                        <p:strVal val="visible"/>
                                      </p:to>
                                    </p:set>
                                  </p:childTnLst>
                                </p:cTn>
                              </p:par>
                              <p:par>
                                <p:cTn id="1453" nodeType="withEffect" fill="hold" presetClass="entr" presetID="1">
                                  <p:stCondLst>
                                    <p:cond delay="0"/>
                                  </p:stCondLst>
                                  <p:childTnLst>
                                    <p:set>
                                      <p:cBhvr>
                                        <p:cTn id="1454" dur="1" fill="hold">
                                          <p:stCondLst>
                                            <p:cond delay="0"/>
                                          </p:stCondLst>
                                        </p:cTn>
                                        <p:tgtEl>
                                          <p:spTgt spid="1076"/>
                                        </p:tgtEl>
                                        <p:attrNameLst>
                                          <p:attrName>style.visibility</p:attrName>
                                        </p:attrNameLst>
                                      </p:cBhvr>
                                      <p:to>
                                        <p:strVal val="visible"/>
                                      </p:to>
                                    </p:set>
                                  </p:childTnLst>
                                </p:cTn>
                              </p:par>
                            </p:childTnLst>
                          </p:cTn>
                        </p:par>
                      </p:childTnLst>
                    </p:cTn>
                  </p:par>
                  <p:par>
                    <p:cTn id="1455" fill="hold">
                      <p:stCondLst>
                        <p:cond delay="indefinite"/>
                      </p:stCondLst>
                      <p:childTnLst>
                        <p:par>
                          <p:cTn id="1456" fill="hold">
                            <p:stCondLst>
                              <p:cond delay="0"/>
                            </p:stCondLst>
                            <p:childTnLst>
                              <p:par>
                                <p:cTn id="1457" nodeType="clickEffect" fill="hold" presetClass="entr" presetID="1">
                                  <p:stCondLst>
                                    <p:cond delay="0"/>
                                  </p:stCondLst>
                                  <p:childTnLst>
                                    <p:set>
                                      <p:cBhvr>
                                        <p:cTn id="1458" dur="1" fill="hold">
                                          <p:stCondLst>
                                            <p:cond delay="0"/>
                                          </p:stCondLst>
                                        </p:cTn>
                                        <p:tgtEl>
                                          <p:spTgt spid="1070"/>
                                        </p:tgtEl>
                                        <p:attrNameLst>
                                          <p:attrName>style.visibility</p:attrName>
                                        </p:attrNameLst>
                                      </p:cBhvr>
                                      <p:to>
                                        <p:strVal val="visible"/>
                                      </p:to>
                                    </p:set>
                                  </p:childTnLst>
                                </p:cTn>
                              </p:par>
                            </p:childTnLst>
                          </p:cTn>
                        </p:par>
                      </p:childTnLst>
                    </p:cTn>
                  </p:par>
                  <p:par>
                    <p:cTn id="1459" fill="hold">
                      <p:stCondLst>
                        <p:cond delay="indefinite"/>
                      </p:stCondLst>
                      <p:childTnLst>
                        <p:par>
                          <p:cTn id="1460" fill="hold">
                            <p:stCondLst>
                              <p:cond delay="0"/>
                            </p:stCondLst>
                            <p:childTnLst>
                              <p:par>
                                <p:cTn id="1461" nodeType="clickEffect" fill="hold" presetClass="entr" presetID="1">
                                  <p:stCondLst>
                                    <p:cond delay="0"/>
                                  </p:stCondLst>
                                  <p:childTnLst>
                                    <p:set>
                                      <p:cBhvr>
                                        <p:cTn id="1462" dur="1" fill="hold">
                                          <p:stCondLst>
                                            <p:cond delay="0"/>
                                          </p:stCondLst>
                                        </p:cTn>
                                        <p:tgtEl>
                                          <p:spTgt spid="1071"/>
                                        </p:tgtEl>
                                        <p:attrNameLst>
                                          <p:attrName>style.visibility</p:attrName>
                                        </p:attrNameLst>
                                      </p:cBhvr>
                                      <p:to>
                                        <p:strVal val="visible"/>
                                      </p:to>
                                    </p:set>
                                  </p:childTnLst>
                                </p:cTn>
                              </p:par>
                              <p:par>
                                <p:cTn id="1463" nodeType="withEffect" fill="hold" presetClass="entr" presetID="1">
                                  <p:stCondLst>
                                    <p:cond delay="0"/>
                                  </p:stCondLst>
                                  <p:childTnLst>
                                    <p:set>
                                      <p:cBhvr>
                                        <p:cTn id="1464" dur="1" fill="hold">
                                          <p:stCondLst>
                                            <p:cond delay="0"/>
                                          </p:stCondLst>
                                        </p:cTn>
                                        <p:tgtEl>
                                          <p:spTgt spid="1074"/>
                                        </p:tgtEl>
                                        <p:attrNameLst>
                                          <p:attrName>style.visibility</p:attrName>
                                        </p:attrNameLst>
                                      </p:cBhvr>
                                      <p:to>
                                        <p:strVal val="visible"/>
                                      </p:to>
                                    </p:set>
                                  </p:childTnLst>
                                </p:cTn>
                              </p:par>
                              <p:par>
                                <p:cTn id="1465" nodeType="withEffect" fill="hold" presetClass="entr" presetID="1">
                                  <p:stCondLst>
                                    <p:cond delay="0"/>
                                  </p:stCondLst>
                                  <p:childTnLst>
                                    <p:set>
                                      <p:cBhvr>
                                        <p:cTn id="1466" dur="1" fill="hold">
                                          <p:stCondLst>
                                            <p:cond delay="0"/>
                                          </p:stCondLst>
                                        </p:cTn>
                                        <p:tgtEl>
                                          <p:spTgt spid="1073"/>
                                        </p:tgtEl>
                                        <p:attrNameLst>
                                          <p:attrName>style.visibility</p:attrName>
                                        </p:attrNameLst>
                                      </p:cBhvr>
                                      <p:to>
                                        <p:strVal val="visible"/>
                                      </p:to>
                                    </p:set>
                                  </p:childTnLst>
                                </p:cTn>
                              </p:par>
                            </p:childTnLst>
                          </p:cTn>
                        </p:par>
                      </p:childTnLst>
                    </p:cTn>
                  </p:par>
                  <p:par>
                    <p:cTn id="1467" fill="hold">
                      <p:stCondLst>
                        <p:cond delay="indefinite"/>
                      </p:stCondLst>
                      <p:childTnLst>
                        <p:par>
                          <p:cTn id="1468" fill="hold">
                            <p:stCondLst>
                              <p:cond delay="0"/>
                            </p:stCondLst>
                            <p:childTnLst>
                              <p:par>
                                <p:cTn id="1469" nodeType="clickEffect" fill="hold" presetClass="entr" presetID="1">
                                  <p:stCondLst>
                                    <p:cond delay="0"/>
                                  </p:stCondLst>
                                  <p:childTnLst>
                                    <p:set>
                                      <p:cBhvr>
                                        <p:cTn id="1470" dur="1" fill="hold">
                                          <p:stCondLst>
                                            <p:cond delay="0"/>
                                          </p:stCondLst>
                                        </p:cTn>
                                        <p:tgtEl>
                                          <p:spTgt spid="10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string::substr()</a:t>
            </a:r>
            <a:endParaRPr b="0" lang="en-GB" sz="4400" spc="-1" strike="noStrike">
              <a:latin typeface="Arial"/>
            </a:endParaRPr>
          </a:p>
        </p:txBody>
      </p:sp>
      <p:sp>
        <p:nvSpPr>
          <p:cNvPr id="1081" name="CustomShape 2"/>
          <p:cNvSpPr/>
          <p:nvPr/>
        </p:nvSpPr>
        <p:spPr>
          <a:xfrm>
            <a:off x="457200" y="141768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1082" name="CustomShape 3"/>
          <p:cNvSpPr/>
          <p:nvPr/>
        </p:nvSpPr>
        <p:spPr>
          <a:xfrm>
            <a:off x="521280" y="1966680"/>
            <a:ext cx="4884120" cy="4260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str;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 = "It is cloudy and warm.";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s.substr(0, 5)</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604a7b"/>
                </a:solidFill>
                <a:latin typeface="Consolas"/>
                <a:ea typeface="Consolas"/>
              </a:rPr>
              <a:t>s.substr(6,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s.substr(6, 16)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604a7b"/>
                </a:solidFill>
                <a:latin typeface="Consolas"/>
                <a:ea typeface="Consolas"/>
              </a:rPr>
              <a:t>s.substr(17, 10)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s.substr(3,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str = </a:t>
            </a:r>
            <a:r>
              <a:rPr b="0" lang="en-GB" sz="1800" spc="-1" strike="noStrike">
                <a:solidFill>
                  <a:srgbClr val="604a7b"/>
                </a:solidFill>
                <a:latin typeface="Consolas"/>
                <a:ea typeface="Consolas"/>
              </a:rPr>
              <a:t>s.substr(0, 8)</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str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str = </a:t>
            </a:r>
            <a:r>
              <a:rPr b="0" lang="en-GB" sz="1800" spc="-1" strike="noStrike">
                <a:solidFill>
                  <a:srgbClr val="e46c0a"/>
                </a:solidFill>
                <a:latin typeface="Consolas"/>
                <a:ea typeface="Consolas"/>
              </a:rPr>
              <a:t>s.substr(2, 10);</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str &lt;&lt; endl;</a:t>
            </a:r>
            <a:endParaRPr b="0" lang="en-GB" sz="1800" spc="-1" strike="noStrike">
              <a:latin typeface="Arial"/>
            </a:endParaRPr>
          </a:p>
        </p:txBody>
      </p:sp>
      <p:sp>
        <p:nvSpPr>
          <p:cNvPr id="1083" name="CustomShape 4"/>
          <p:cNvSpPr/>
          <p:nvPr/>
        </p:nvSpPr>
        <p:spPr>
          <a:xfrm>
            <a:off x="5554800" y="2503080"/>
            <a:ext cx="3148560" cy="21596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It is</a:t>
            </a:r>
            <a:endParaRPr b="0" lang="en-GB" sz="1600" spc="-1" strike="noStrike">
              <a:latin typeface="Arial"/>
            </a:endParaRPr>
          </a:p>
          <a:p>
            <a:pPr>
              <a:lnSpc>
                <a:spcPct val="100000"/>
              </a:lnSpc>
            </a:pPr>
            <a:r>
              <a:rPr b="0" lang="en-GB" sz="1600" spc="-1" strike="noStrike">
                <a:solidFill>
                  <a:srgbClr val="000000"/>
                </a:solidFill>
                <a:latin typeface="Consolas"/>
                <a:ea typeface="Consolas"/>
              </a:rPr>
              <a:t>cloudy</a:t>
            </a:r>
            <a:endParaRPr b="0" lang="en-GB" sz="1600" spc="-1" strike="noStrike">
              <a:latin typeface="Arial"/>
            </a:endParaRPr>
          </a:p>
          <a:p>
            <a:pPr>
              <a:lnSpc>
                <a:spcPct val="100000"/>
              </a:lnSpc>
            </a:pPr>
            <a:r>
              <a:rPr b="0" lang="en-GB" sz="1600" spc="-1" strike="noStrike">
                <a:solidFill>
                  <a:srgbClr val="000000"/>
                </a:solidFill>
                <a:latin typeface="Consolas"/>
                <a:ea typeface="Consolas"/>
              </a:rPr>
              <a:t>cloudy and 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is clo</a:t>
            </a:r>
            <a:endParaRPr b="0" lang="en-GB" sz="1600" spc="-1" strike="noStrike">
              <a:latin typeface="Arial"/>
            </a:endParaRPr>
          </a:p>
          <a:p>
            <a:pPr>
              <a:lnSpc>
                <a:spcPct val="100000"/>
              </a:lnSpc>
            </a:pPr>
            <a:r>
              <a:rPr b="0" lang="en-GB" sz="1600" spc="-1" strike="noStrike">
                <a:solidFill>
                  <a:srgbClr val="000000"/>
                </a:solidFill>
                <a:latin typeface="Consolas"/>
                <a:ea typeface="Consolas"/>
              </a:rPr>
              <a:t>It is cl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is cloudy</a:t>
            </a:r>
            <a:endParaRPr b="0" lang="en-GB" sz="1600" spc="-1" strike="noStrike">
              <a:latin typeface="Arial"/>
            </a:endParaRPr>
          </a:p>
          <a:p>
            <a:pPr>
              <a:lnSpc>
                <a:spcPct val="100000"/>
              </a:lnSpc>
            </a:pPr>
            <a:endParaRPr b="0" lang="en-GB" sz="1600" spc="-1" strike="noStrike">
              <a:latin typeface="Arial"/>
            </a:endParaRPr>
          </a:p>
        </p:txBody>
      </p:sp>
      <p:sp>
        <p:nvSpPr>
          <p:cNvPr id="1084" name="CustomShape 5"/>
          <p:cNvSpPr/>
          <p:nvPr/>
        </p:nvSpPr>
        <p:spPr>
          <a:xfrm>
            <a:off x="7062480" y="219528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85" name="CustomShape 6"/>
          <p:cNvSpPr/>
          <p:nvPr/>
        </p:nvSpPr>
        <p:spPr>
          <a:xfrm>
            <a:off x="5345640" y="5882040"/>
            <a:ext cx="17643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substring.cpp</a:t>
            </a:r>
            <a:endParaRPr b="0" lang="en-GB" sz="1600" spc="-1" strike="noStrike">
              <a:latin typeface="Arial"/>
            </a:endParaRPr>
          </a:p>
        </p:txBody>
      </p:sp>
      <p:sp>
        <p:nvSpPr>
          <p:cNvPr id="1086"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6C582B-114D-40EA-A7C3-9029EF68C2A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471" dur="indefinite" restart="never" nodeType="tmRoot">
          <p:childTnLst>
            <p:seq>
              <p:cTn id="1472" dur="indefinite" nodeType="mainSeq">
                <p:childTnLst>
                  <p:par>
                    <p:cTn id="1473" fill="hold">
                      <p:stCondLst>
                        <p:cond delay="indefinite"/>
                      </p:stCondLst>
                      <p:childTnLst>
                        <p:par>
                          <p:cTn id="1474" fill="hold">
                            <p:stCondLst>
                              <p:cond delay="0"/>
                            </p:stCondLst>
                            <p:childTnLst>
                              <p:par>
                                <p:cTn id="1475" nodeType="clickEffect" fill="hold" presetClass="entr" presetID="1">
                                  <p:stCondLst>
                                    <p:cond delay="0"/>
                                  </p:stCondLst>
                                  <p:childTnLst>
                                    <p:set>
                                      <p:cBhvr>
                                        <p:cTn id="1476" dur="1" fill="hold">
                                          <p:stCondLst>
                                            <p:cond delay="0"/>
                                          </p:stCondLst>
                                        </p:cTn>
                                        <p:tgtEl>
                                          <p:spTgt spid="1082">
                                            <p:txEl>
                                              <p:pRg st="5" end="5"/>
                                            </p:txEl>
                                          </p:spTgt>
                                        </p:tgtEl>
                                        <p:attrNameLst>
                                          <p:attrName>style.visibility</p:attrName>
                                        </p:attrNameLst>
                                      </p:cBhvr>
                                      <p:to>
                                        <p:strVal val="visible"/>
                                      </p:to>
                                    </p:set>
                                  </p:childTnLst>
                                </p:cTn>
                              </p:par>
                            </p:childTnLst>
                          </p:cTn>
                        </p:par>
                      </p:childTnLst>
                    </p:cTn>
                  </p:par>
                  <p:par>
                    <p:cTn id="1477" fill="hold">
                      <p:stCondLst>
                        <p:cond delay="indefinite"/>
                      </p:stCondLst>
                      <p:childTnLst>
                        <p:par>
                          <p:cTn id="1478" fill="hold">
                            <p:stCondLst>
                              <p:cond delay="0"/>
                            </p:stCondLst>
                            <p:childTnLst>
                              <p:par>
                                <p:cTn id="1479" nodeType="clickEffect" fill="hold" presetClass="entr" presetID="1">
                                  <p:stCondLst>
                                    <p:cond delay="0"/>
                                  </p:stCondLst>
                                  <p:childTnLst>
                                    <p:set>
                                      <p:cBhvr>
                                        <p:cTn id="1480" dur="1" fill="hold">
                                          <p:stCondLst>
                                            <p:cond delay="0"/>
                                          </p:stCondLst>
                                        </p:cTn>
                                        <p:tgtEl>
                                          <p:spTgt spid="1083">
                                            <p:txEl>
                                              <p:pRg st="0" end="0"/>
                                            </p:txEl>
                                          </p:spTgt>
                                        </p:tgtEl>
                                        <p:attrNameLst>
                                          <p:attrName>style.visibility</p:attrName>
                                        </p:attrNameLst>
                                      </p:cBhvr>
                                      <p:to>
                                        <p:strVal val="visible"/>
                                      </p:to>
                                    </p:set>
                                  </p:childTnLst>
                                </p:cTn>
                              </p:par>
                            </p:childTnLst>
                          </p:cTn>
                        </p:par>
                      </p:childTnLst>
                    </p:cTn>
                  </p:par>
                  <p:par>
                    <p:cTn id="1481" fill="hold">
                      <p:stCondLst>
                        <p:cond delay="indefinite"/>
                      </p:stCondLst>
                      <p:childTnLst>
                        <p:par>
                          <p:cTn id="1482" fill="hold">
                            <p:stCondLst>
                              <p:cond delay="0"/>
                            </p:stCondLst>
                            <p:childTnLst>
                              <p:par>
                                <p:cTn id="1483" nodeType="clickEffect" fill="hold" presetClass="entr" presetID="1">
                                  <p:stCondLst>
                                    <p:cond delay="0"/>
                                  </p:stCondLst>
                                  <p:childTnLst>
                                    <p:set>
                                      <p:cBhvr>
                                        <p:cTn id="1484" dur="1" fill="hold">
                                          <p:stCondLst>
                                            <p:cond delay="0"/>
                                          </p:stCondLst>
                                        </p:cTn>
                                        <p:tgtEl>
                                          <p:spTgt spid="1082">
                                            <p:txEl>
                                              <p:pRg st="6" end="6"/>
                                            </p:txEl>
                                          </p:spTgt>
                                        </p:tgtEl>
                                        <p:attrNameLst>
                                          <p:attrName>style.visibility</p:attrName>
                                        </p:attrNameLst>
                                      </p:cBhvr>
                                      <p:to>
                                        <p:strVal val="visible"/>
                                      </p:to>
                                    </p:set>
                                  </p:childTnLst>
                                </p:cTn>
                              </p:par>
                            </p:childTnLst>
                          </p:cTn>
                        </p:par>
                      </p:childTnLst>
                    </p:cTn>
                  </p:par>
                  <p:par>
                    <p:cTn id="1485" fill="hold">
                      <p:stCondLst>
                        <p:cond delay="indefinite"/>
                      </p:stCondLst>
                      <p:childTnLst>
                        <p:par>
                          <p:cTn id="1486" fill="hold">
                            <p:stCondLst>
                              <p:cond delay="0"/>
                            </p:stCondLst>
                            <p:childTnLst>
                              <p:par>
                                <p:cTn id="1487" nodeType="clickEffect" fill="hold" presetClass="entr" presetID="1">
                                  <p:stCondLst>
                                    <p:cond delay="0"/>
                                  </p:stCondLst>
                                  <p:childTnLst>
                                    <p:set>
                                      <p:cBhvr>
                                        <p:cTn id="1488" dur="1" fill="hold">
                                          <p:stCondLst>
                                            <p:cond delay="0"/>
                                          </p:stCondLst>
                                        </p:cTn>
                                        <p:tgtEl>
                                          <p:spTgt spid="1083">
                                            <p:txEl>
                                              <p:pRg st="1" end="1"/>
                                            </p:txEl>
                                          </p:spTgt>
                                        </p:tgtEl>
                                        <p:attrNameLst>
                                          <p:attrName>style.visibility</p:attrName>
                                        </p:attrNameLst>
                                      </p:cBhvr>
                                      <p:to>
                                        <p:strVal val="visible"/>
                                      </p:to>
                                    </p:set>
                                  </p:childTnLst>
                                </p:cTn>
                              </p:par>
                            </p:childTnLst>
                          </p:cTn>
                        </p:par>
                      </p:childTnLst>
                    </p:cTn>
                  </p:par>
                  <p:par>
                    <p:cTn id="1489" fill="hold">
                      <p:stCondLst>
                        <p:cond delay="indefinite"/>
                      </p:stCondLst>
                      <p:childTnLst>
                        <p:par>
                          <p:cTn id="1490" fill="hold">
                            <p:stCondLst>
                              <p:cond delay="0"/>
                            </p:stCondLst>
                            <p:childTnLst>
                              <p:par>
                                <p:cTn id="1491" nodeType="clickEffect" fill="hold" presetClass="entr" presetID="1">
                                  <p:stCondLst>
                                    <p:cond delay="0"/>
                                  </p:stCondLst>
                                  <p:childTnLst>
                                    <p:set>
                                      <p:cBhvr>
                                        <p:cTn id="1492" dur="1" fill="hold">
                                          <p:stCondLst>
                                            <p:cond delay="0"/>
                                          </p:stCondLst>
                                        </p:cTn>
                                        <p:tgtEl>
                                          <p:spTgt spid="1082">
                                            <p:txEl>
                                              <p:pRg st="7" end="7"/>
                                            </p:txEl>
                                          </p:spTgt>
                                        </p:tgtEl>
                                        <p:attrNameLst>
                                          <p:attrName>style.visibility</p:attrName>
                                        </p:attrNameLst>
                                      </p:cBhvr>
                                      <p:to>
                                        <p:strVal val="visible"/>
                                      </p:to>
                                    </p:set>
                                  </p:childTnLst>
                                </p:cTn>
                              </p:par>
                            </p:childTnLst>
                          </p:cTn>
                        </p:par>
                      </p:childTnLst>
                    </p:cTn>
                  </p:par>
                  <p:par>
                    <p:cTn id="1493" fill="hold">
                      <p:stCondLst>
                        <p:cond delay="indefinite"/>
                      </p:stCondLst>
                      <p:childTnLst>
                        <p:par>
                          <p:cTn id="1494" fill="hold">
                            <p:stCondLst>
                              <p:cond delay="0"/>
                            </p:stCondLst>
                            <p:childTnLst>
                              <p:par>
                                <p:cTn id="1495" nodeType="clickEffect" fill="hold" presetClass="entr" presetID="1">
                                  <p:stCondLst>
                                    <p:cond delay="0"/>
                                  </p:stCondLst>
                                  <p:childTnLst>
                                    <p:set>
                                      <p:cBhvr>
                                        <p:cTn id="1496" dur="1" fill="hold">
                                          <p:stCondLst>
                                            <p:cond delay="0"/>
                                          </p:stCondLst>
                                        </p:cTn>
                                        <p:tgtEl>
                                          <p:spTgt spid="1083">
                                            <p:txEl>
                                              <p:pRg st="2" end="2"/>
                                            </p:txEl>
                                          </p:spTgt>
                                        </p:tgtEl>
                                        <p:attrNameLst>
                                          <p:attrName>style.visibility</p:attrName>
                                        </p:attrNameLst>
                                      </p:cBhvr>
                                      <p:to>
                                        <p:strVal val="visible"/>
                                      </p:to>
                                    </p:set>
                                  </p:childTnLst>
                                </p:cTn>
                              </p:par>
                            </p:childTnLst>
                          </p:cTn>
                        </p:par>
                      </p:childTnLst>
                    </p:cTn>
                  </p:par>
                  <p:par>
                    <p:cTn id="1497" fill="hold">
                      <p:stCondLst>
                        <p:cond delay="indefinite"/>
                      </p:stCondLst>
                      <p:childTnLst>
                        <p:par>
                          <p:cTn id="1498" fill="hold">
                            <p:stCondLst>
                              <p:cond delay="0"/>
                            </p:stCondLst>
                            <p:childTnLst>
                              <p:par>
                                <p:cTn id="1499" nodeType="clickEffect" fill="hold" presetClass="entr" presetID="1">
                                  <p:stCondLst>
                                    <p:cond delay="0"/>
                                  </p:stCondLst>
                                  <p:childTnLst>
                                    <p:set>
                                      <p:cBhvr>
                                        <p:cTn id="1500" dur="1" fill="hold">
                                          <p:stCondLst>
                                            <p:cond delay="0"/>
                                          </p:stCondLst>
                                        </p:cTn>
                                        <p:tgtEl>
                                          <p:spTgt spid="1082">
                                            <p:txEl>
                                              <p:pRg st="8" end="8"/>
                                            </p:txEl>
                                          </p:spTgt>
                                        </p:tgtEl>
                                        <p:attrNameLst>
                                          <p:attrName>style.visibility</p:attrName>
                                        </p:attrNameLst>
                                      </p:cBhvr>
                                      <p:to>
                                        <p:strVal val="visible"/>
                                      </p:to>
                                    </p:set>
                                  </p:childTnLst>
                                </p:cTn>
                              </p:par>
                            </p:childTnLst>
                          </p:cTn>
                        </p:par>
                      </p:childTnLst>
                    </p:cTn>
                  </p:par>
                  <p:par>
                    <p:cTn id="1501" fill="hold">
                      <p:stCondLst>
                        <p:cond delay="indefinite"/>
                      </p:stCondLst>
                      <p:childTnLst>
                        <p:par>
                          <p:cTn id="1502" fill="hold">
                            <p:stCondLst>
                              <p:cond delay="0"/>
                            </p:stCondLst>
                            <p:childTnLst>
                              <p:par>
                                <p:cTn id="1503" nodeType="clickEffect" fill="hold" presetClass="entr" presetID="1">
                                  <p:stCondLst>
                                    <p:cond delay="0"/>
                                  </p:stCondLst>
                                  <p:childTnLst>
                                    <p:set>
                                      <p:cBhvr>
                                        <p:cTn id="1504" dur="1" fill="hold">
                                          <p:stCondLst>
                                            <p:cond delay="0"/>
                                          </p:stCondLst>
                                        </p:cTn>
                                        <p:tgtEl>
                                          <p:spTgt spid="1083">
                                            <p:txEl>
                                              <p:pRg st="3" end="3"/>
                                            </p:txEl>
                                          </p:spTgt>
                                        </p:tgtEl>
                                        <p:attrNameLst>
                                          <p:attrName>style.visibility</p:attrName>
                                        </p:attrNameLst>
                                      </p:cBhvr>
                                      <p:to>
                                        <p:strVal val="visible"/>
                                      </p:to>
                                    </p:set>
                                  </p:childTnLst>
                                </p:cTn>
                              </p:par>
                            </p:childTnLst>
                          </p:cTn>
                        </p:par>
                      </p:childTnLst>
                    </p:cTn>
                  </p:par>
                  <p:par>
                    <p:cTn id="1505" fill="hold">
                      <p:stCondLst>
                        <p:cond delay="indefinite"/>
                      </p:stCondLst>
                      <p:childTnLst>
                        <p:par>
                          <p:cTn id="1506" fill="hold">
                            <p:stCondLst>
                              <p:cond delay="0"/>
                            </p:stCondLst>
                            <p:childTnLst>
                              <p:par>
                                <p:cTn id="1507" nodeType="clickEffect" fill="hold" presetClass="entr" presetID="1">
                                  <p:stCondLst>
                                    <p:cond delay="0"/>
                                  </p:stCondLst>
                                  <p:childTnLst>
                                    <p:set>
                                      <p:cBhvr>
                                        <p:cTn id="1508" dur="1" fill="hold">
                                          <p:stCondLst>
                                            <p:cond delay="0"/>
                                          </p:stCondLst>
                                        </p:cTn>
                                        <p:tgtEl>
                                          <p:spTgt spid="1082">
                                            <p:txEl>
                                              <p:pRg st="9" end="9"/>
                                            </p:txEl>
                                          </p:spTgt>
                                        </p:tgtEl>
                                        <p:attrNameLst>
                                          <p:attrName>style.visibility</p:attrName>
                                        </p:attrNameLst>
                                      </p:cBhvr>
                                      <p:to>
                                        <p:strVal val="visible"/>
                                      </p:to>
                                    </p:set>
                                  </p:childTnLst>
                                </p:cTn>
                              </p:par>
                            </p:childTnLst>
                          </p:cTn>
                        </p:par>
                      </p:childTnLst>
                    </p:cTn>
                  </p:par>
                  <p:par>
                    <p:cTn id="1509" fill="hold">
                      <p:stCondLst>
                        <p:cond delay="indefinite"/>
                      </p:stCondLst>
                      <p:childTnLst>
                        <p:par>
                          <p:cTn id="1510" fill="hold">
                            <p:stCondLst>
                              <p:cond delay="0"/>
                            </p:stCondLst>
                            <p:childTnLst>
                              <p:par>
                                <p:cTn id="1511" nodeType="clickEffect" fill="hold" presetClass="entr" presetID="1">
                                  <p:stCondLst>
                                    <p:cond delay="0"/>
                                  </p:stCondLst>
                                  <p:childTnLst>
                                    <p:set>
                                      <p:cBhvr>
                                        <p:cTn id="1512" dur="1" fill="hold">
                                          <p:stCondLst>
                                            <p:cond delay="0"/>
                                          </p:stCondLst>
                                        </p:cTn>
                                        <p:tgtEl>
                                          <p:spTgt spid="1083">
                                            <p:txEl>
                                              <p:pRg st="4" end="4"/>
                                            </p:txEl>
                                          </p:spTgt>
                                        </p:tgtEl>
                                        <p:attrNameLst>
                                          <p:attrName>style.visibility</p:attrName>
                                        </p:attrNameLst>
                                      </p:cBhvr>
                                      <p:to>
                                        <p:strVal val="visible"/>
                                      </p:to>
                                    </p:set>
                                  </p:childTnLst>
                                </p:cTn>
                              </p:par>
                            </p:childTnLst>
                          </p:cTn>
                        </p:par>
                      </p:childTnLst>
                    </p:cTn>
                  </p:par>
                  <p:par>
                    <p:cTn id="1513" fill="hold">
                      <p:stCondLst>
                        <p:cond delay="indefinite"/>
                      </p:stCondLst>
                      <p:childTnLst>
                        <p:par>
                          <p:cTn id="1514" fill="hold">
                            <p:stCondLst>
                              <p:cond delay="0"/>
                            </p:stCondLst>
                            <p:childTnLst>
                              <p:par>
                                <p:cTn id="1515" nodeType="clickEffect" fill="hold" presetClass="entr" presetID="1">
                                  <p:stCondLst>
                                    <p:cond delay="0"/>
                                  </p:stCondLst>
                                  <p:childTnLst>
                                    <p:set>
                                      <p:cBhvr>
                                        <p:cTn id="1516" dur="1" fill="hold">
                                          <p:stCondLst>
                                            <p:cond delay="0"/>
                                          </p:stCondLst>
                                        </p:cTn>
                                        <p:tgtEl>
                                          <p:spTgt spid="1082">
                                            <p:txEl>
                                              <p:pRg st="10" end="10"/>
                                            </p:txEl>
                                          </p:spTgt>
                                        </p:tgtEl>
                                        <p:attrNameLst>
                                          <p:attrName>style.visibility</p:attrName>
                                        </p:attrNameLst>
                                      </p:cBhvr>
                                      <p:to>
                                        <p:strVal val="visible"/>
                                      </p:to>
                                    </p:set>
                                  </p:childTnLst>
                                </p:cTn>
                              </p:par>
                              <p:par>
                                <p:cTn id="1517" nodeType="withEffect" fill="hold" presetClass="entr" presetID="1">
                                  <p:stCondLst>
                                    <p:cond delay="0"/>
                                  </p:stCondLst>
                                  <p:childTnLst>
                                    <p:set>
                                      <p:cBhvr>
                                        <p:cTn id="1518" dur="1" fill="hold">
                                          <p:stCondLst>
                                            <p:cond delay="0"/>
                                          </p:stCondLst>
                                        </p:cTn>
                                        <p:tgtEl>
                                          <p:spTgt spid="1082">
                                            <p:txEl>
                                              <p:pRg st="11" end="11"/>
                                            </p:txEl>
                                          </p:spTgt>
                                        </p:tgtEl>
                                        <p:attrNameLst>
                                          <p:attrName>style.visibility</p:attrName>
                                        </p:attrNameLst>
                                      </p:cBhvr>
                                      <p:to>
                                        <p:strVal val="visible"/>
                                      </p:to>
                                    </p:set>
                                  </p:childTnLst>
                                </p:cTn>
                              </p:par>
                            </p:childTnLst>
                          </p:cTn>
                        </p:par>
                      </p:childTnLst>
                    </p:cTn>
                  </p:par>
                  <p:par>
                    <p:cTn id="1519" fill="hold">
                      <p:stCondLst>
                        <p:cond delay="indefinite"/>
                      </p:stCondLst>
                      <p:childTnLst>
                        <p:par>
                          <p:cTn id="1520" fill="hold">
                            <p:stCondLst>
                              <p:cond delay="0"/>
                            </p:stCondLst>
                            <p:childTnLst>
                              <p:par>
                                <p:cTn id="1521" nodeType="clickEffect" fill="hold" presetClass="entr" presetID="1">
                                  <p:stCondLst>
                                    <p:cond delay="0"/>
                                  </p:stCondLst>
                                  <p:childTnLst>
                                    <p:set>
                                      <p:cBhvr>
                                        <p:cTn id="1522" dur="1" fill="hold">
                                          <p:stCondLst>
                                            <p:cond delay="0"/>
                                          </p:stCondLst>
                                        </p:cTn>
                                        <p:tgtEl>
                                          <p:spTgt spid="1083">
                                            <p:txEl>
                                              <p:pRg st="5" end="5"/>
                                            </p:txEl>
                                          </p:spTgt>
                                        </p:tgtEl>
                                        <p:attrNameLst>
                                          <p:attrName>style.visibility</p:attrName>
                                        </p:attrNameLst>
                                      </p:cBhvr>
                                      <p:to>
                                        <p:strVal val="visible"/>
                                      </p:to>
                                    </p:set>
                                  </p:childTnLst>
                                </p:cTn>
                              </p:par>
                            </p:childTnLst>
                          </p:cTn>
                        </p:par>
                      </p:childTnLst>
                    </p:cTn>
                  </p:par>
                  <p:par>
                    <p:cTn id="1523" fill="hold">
                      <p:stCondLst>
                        <p:cond delay="indefinite"/>
                      </p:stCondLst>
                      <p:childTnLst>
                        <p:par>
                          <p:cTn id="1524" fill="hold">
                            <p:stCondLst>
                              <p:cond delay="0"/>
                            </p:stCondLst>
                            <p:childTnLst>
                              <p:par>
                                <p:cTn id="1525" nodeType="clickEffect" fill="hold" presetClass="entr" presetID="1">
                                  <p:stCondLst>
                                    <p:cond delay="0"/>
                                  </p:stCondLst>
                                  <p:childTnLst>
                                    <p:set>
                                      <p:cBhvr>
                                        <p:cTn id="1526" dur="1" fill="hold">
                                          <p:stCondLst>
                                            <p:cond delay="0"/>
                                          </p:stCondLst>
                                        </p:cTn>
                                        <p:tgtEl>
                                          <p:spTgt spid="1082">
                                            <p:txEl>
                                              <p:pRg st="12" end="12"/>
                                            </p:txEl>
                                          </p:spTgt>
                                        </p:tgtEl>
                                        <p:attrNameLst>
                                          <p:attrName>style.visibility</p:attrName>
                                        </p:attrNameLst>
                                      </p:cBhvr>
                                      <p:to>
                                        <p:strVal val="visible"/>
                                      </p:to>
                                    </p:set>
                                  </p:childTnLst>
                                </p:cTn>
                              </p:par>
                              <p:par>
                                <p:cTn id="1527" nodeType="withEffect" fill="hold" presetClass="entr" presetID="1">
                                  <p:stCondLst>
                                    <p:cond delay="0"/>
                                  </p:stCondLst>
                                  <p:childTnLst>
                                    <p:set>
                                      <p:cBhvr>
                                        <p:cTn id="1528" dur="1" fill="hold">
                                          <p:stCondLst>
                                            <p:cond delay="0"/>
                                          </p:stCondLst>
                                        </p:cTn>
                                        <p:tgtEl>
                                          <p:spTgt spid="1082">
                                            <p:txEl>
                                              <p:pRg st="13" end="13"/>
                                            </p:txEl>
                                          </p:spTgt>
                                        </p:tgtEl>
                                        <p:attrNameLst>
                                          <p:attrName>style.visibility</p:attrName>
                                        </p:attrNameLst>
                                      </p:cBhvr>
                                      <p:to>
                                        <p:strVal val="visible"/>
                                      </p:to>
                                    </p:set>
                                  </p:childTnLst>
                                </p:cTn>
                              </p:par>
                            </p:childTnLst>
                          </p:cTn>
                        </p:par>
                      </p:childTnLst>
                    </p:cTn>
                  </p:par>
                  <p:par>
                    <p:cTn id="1529" fill="hold">
                      <p:stCondLst>
                        <p:cond delay="indefinite"/>
                      </p:stCondLst>
                      <p:childTnLst>
                        <p:par>
                          <p:cTn id="1530" fill="hold">
                            <p:stCondLst>
                              <p:cond delay="0"/>
                            </p:stCondLst>
                            <p:childTnLst>
                              <p:par>
                                <p:cTn id="1531" nodeType="clickEffect" fill="hold" presetClass="entr" presetID="1">
                                  <p:stCondLst>
                                    <p:cond delay="0"/>
                                  </p:stCondLst>
                                  <p:childTnLst>
                                    <p:set>
                                      <p:cBhvr>
                                        <p:cTn id="1532" dur="1" fill="hold">
                                          <p:stCondLst>
                                            <p:cond delay="0"/>
                                          </p:stCondLst>
                                        </p:cTn>
                                        <p:tgtEl>
                                          <p:spTgt spid="108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string::find()</a:t>
            </a:r>
            <a:endParaRPr b="0" lang="en-GB" sz="4400" spc="-1" strike="noStrike">
              <a:latin typeface="Arial"/>
            </a:endParaRPr>
          </a:p>
        </p:txBody>
      </p:sp>
      <p:sp>
        <p:nvSpPr>
          <p:cNvPr id="1088" name="CustomShape 2"/>
          <p:cNvSpPr/>
          <p:nvPr/>
        </p:nvSpPr>
        <p:spPr>
          <a:xfrm>
            <a:off x="286560" y="1319040"/>
            <a:ext cx="8583840" cy="50364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Searches a string object for a given string </a:t>
            </a:r>
            <a:r>
              <a:rPr b="0" lang="en-GB" sz="2400" spc="-1" strike="noStrike">
                <a:solidFill>
                  <a:srgbClr val="31859c"/>
                </a:solidFill>
                <a:latin typeface="Consolas"/>
                <a:ea typeface="Consolas"/>
              </a:rPr>
              <a:t>str</a:t>
            </a:r>
            <a:r>
              <a:rPr b="0" lang="en-GB" sz="2400" spc="-1" strike="noStrike">
                <a:solidFill>
                  <a:srgbClr val="000000"/>
                </a:solidFill>
                <a:latin typeface="Calibri Light"/>
                <a:ea typeface="Calibri Light"/>
              </a:rPr>
              <a:t>, and returns the position of the first occurrence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When </a:t>
            </a:r>
            <a:r>
              <a:rPr b="0" lang="en-GB" sz="2400" spc="-1" strike="noStrike">
                <a:solidFill>
                  <a:srgbClr val="31859c"/>
                </a:solidFill>
                <a:latin typeface="Consolas"/>
                <a:ea typeface="Consolas"/>
              </a:rPr>
              <a:t>pos</a:t>
            </a:r>
            <a:r>
              <a:rPr b="0" lang="en-GB" sz="2400" spc="-1" strike="noStrike">
                <a:solidFill>
                  <a:srgbClr val="000000"/>
                </a:solidFill>
                <a:latin typeface="Calibri Light"/>
                <a:ea typeface="Calibri Light"/>
              </a:rPr>
              <a:t> is specified the search only includes characters at or after position </a:t>
            </a:r>
            <a:r>
              <a:rPr b="0" lang="en-GB" sz="2400" spc="-1" strike="noStrike">
                <a:solidFill>
                  <a:srgbClr val="31859c"/>
                </a:solidFill>
                <a:latin typeface="Consolas"/>
                <a:ea typeface="Consolas"/>
              </a:rPr>
              <a:t>pos</a:t>
            </a:r>
            <a:r>
              <a:rPr b="0" lang="en-GB" sz="2400" spc="-1" strike="noStrike">
                <a:solidFill>
                  <a:srgbClr val="000000"/>
                </a:solidFill>
                <a:latin typeface="Calibri Light"/>
                <a:ea typeface="Calibri Light"/>
              </a:rPr>
              <a:t>, ignoring any possible occurrences in previous locations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there is no occurrence of </a:t>
            </a:r>
            <a:r>
              <a:rPr b="0" lang="en-GB" sz="2400" spc="-1" strike="noStrike">
                <a:solidFill>
                  <a:srgbClr val="31859c"/>
                </a:solidFill>
                <a:latin typeface="Consolas"/>
                <a:ea typeface="Consolas"/>
              </a:rPr>
              <a:t>str</a:t>
            </a:r>
            <a:r>
              <a:rPr b="0" lang="en-GB" sz="2400" spc="-1" strike="noStrike">
                <a:solidFill>
                  <a:srgbClr val="000000"/>
                </a:solidFill>
                <a:latin typeface="Calibri Light"/>
                <a:ea typeface="Calibri Light"/>
              </a:rPr>
              <a:t>, the constant value </a:t>
            </a:r>
            <a:r>
              <a:rPr b="0" lang="en-GB" sz="2400" spc="-1" strike="noStrike">
                <a:solidFill>
                  <a:srgbClr val="e46c0a"/>
                </a:solidFill>
                <a:latin typeface="Consolas"/>
                <a:ea typeface="Consolas"/>
              </a:rPr>
              <a:t>string::npos</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(i.e., –1)</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will be returned </a:t>
            </a:r>
            <a:endParaRPr b="0" lang="en-GB" sz="2400" spc="-1" strike="noStrike">
              <a:latin typeface="Arial"/>
            </a:endParaRPr>
          </a:p>
        </p:txBody>
      </p:sp>
      <p:sp>
        <p:nvSpPr>
          <p:cNvPr id="108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E2D40FD-6977-484A-AEDB-70114009FA9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90" name="CustomShape 4"/>
          <p:cNvSpPr/>
          <p:nvPr/>
        </p:nvSpPr>
        <p:spPr>
          <a:xfrm>
            <a:off x="3224520" y="2184120"/>
            <a:ext cx="2427480" cy="555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find(str)</a:t>
            </a:r>
            <a:endParaRPr b="0" lang="en-GB" sz="2400" spc="-1" strike="noStrike">
              <a:latin typeface="Arial"/>
            </a:endParaRPr>
          </a:p>
        </p:txBody>
      </p:sp>
      <p:sp>
        <p:nvSpPr>
          <p:cNvPr id="1091" name="CustomShape 5"/>
          <p:cNvSpPr/>
          <p:nvPr/>
        </p:nvSpPr>
        <p:spPr>
          <a:xfrm>
            <a:off x="2907720" y="3839760"/>
            <a:ext cx="3328200" cy="555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find(str, pos)</a:t>
            </a:r>
            <a:endParaRPr b="0" lang="en-GB" sz="2400" spc="-1" strike="noStrike">
              <a:latin typeface="Arial"/>
            </a:endParaRPr>
          </a:p>
        </p:txBody>
      </p:sp>
    </p:spTree>
  </p:cSld>
  <p:timing>
    <p:tnLst>
      <p:par>
        <p:cTn id="1533" dur="indefinite" restart="never" nodeType="tmRoot">
          <p:childTnLst>
            <p:seq>
              <p:cTn id="1534" dur="indefinite" nodeType="mainSeq">
                <p:childTnLst>
                  <p:par>
                    <p:cTn id="1535" fill="hold">
                      <p:stCondLst>
                        <p:cond delay="indefinite"/>
                      </p:stCondLst>
                      <p:childTnLst>
                        <p:par>
                          <p:cTn id="1536" fill="hold">
                            <p:stCondLst>
                              <p:cond delay="0"/>
                            </p:stCondLst>
                            <p:childTnLst>
                              <p:par>
                                <p:cTn id="1537" nodeType="clickEffect" fill="hold" presetClass="entr" presetID="1">
                                  <p:stCondLst>
                                    <p:cond delay="0"/>
                                  </p:stCondLst>
                                  <p:childTnLst>
                                    <p:set>
                                      <p:cBhvr>
                                        <p:cTn id="1538" dur="1" fill="hold">
                                          <p:stCondLst>
                                            <p:cond delay="0"/>
                                          </p:stCondLst>
                                        </p:cTn>
                                        <p:tgtEl>
                                          <p:spTgt spid="1088">
                                            <p:txEl>
                                              <p:pRg st="3" end="3"/>
                                            </p:txEl>
                                          </p:spTgt>
                                        </p:tgtEl>
                                        <p:attrNameLst>
                                          <p:attrName>style.visibility</p:attrName>
                                        </p:attrNameLst>
                                      </p:cBhvr>
                                      <p:to>
                                        <p:strVal val="visible"/>
                                      </p:to>
                                    </p:set>
                                  </p:childTnLst>
                                </p:cTn>
                              </p:par>
                            </p:childTnLst>
                          </p:cTn>
                        </p:par>
                      </p:childTnLst>
                    </p:cTn>
                  </p:par>
                  <p:par>
                    <p:cTn id="1539" fill="hold">
                      <p:stCondLst>
                        <p:cond delay="indefinite"/>
                      </p:stCondLst>
                      <p:childTnLst>
                        <p:par>
                          <p:cTn id="1540" fill="hold">
                            <p:stCondLst>
                              <p:cond delay="0"/>
                            </p:stCondLst>
                            <p:childTnLst>
                              <p:par>
                                <p:cTn id="1541" nodeType="clickEffect" fill="hold" presetClass="entr" presetID="1">
                                  <p:stCondLst>
                                    <p:cond delay="0"/>
                                  </p:stCondLst>
                                  <p:childTnLst>
                                    <p:set>
                                      <p:cBhvr>
                                        <p:cTn id="1542" dur="1" fill="hold">
                                          <p:stCondLst>
                                            <p:cond delay="0"/>
                                          </p:stCondLst>
                                        </p:cTn>
                                        <p:tgtEl>
                                          <p:spTgt spid="1091"/>
                                        </p:tgtEl>
                                        <p:attrNameLst>
                                          <p:attrName>style.visibility</p:attrName>
                                        </p:attrNameLst>
                                      </p:cBhvr>
                                      <p:to>
                                        <p:strVal val="visible"/>
                                      </p:to>
                                    </p:set>
                                  </p:childTnLst>
                                </p:cTn>
                              </p:par>
                            </p:childTnLst>
                          </p:cTn>
                        </p:par>
                      </p:childTnLst>
                    </p:cTn>
                  </p:par>
                  <p:par>
                    <p:cTn id="1543" fill="hold">
                      <p:stCondLst>
                        <p:cond delay="indefinite"/>
                      </p:stCondLst>
                      <p:childTnLst>
                        <p:par>
                          <p:cTn id="1544" fill="hold">
                            <p:stCondLst>
                              <p:cond delay="0"/>
                            </p:stCondLst>
                            <p:childTnLst>
                              <p:par>
                                <p:cTn id="1545" nodeType="clickEffect" fill="hold" presetClass="entr" presetID="1">
                                  <p:stCondLst>
                                    <p:cond delay="0"/>
                                  </p:stCondLst>
                                  <p:childTnLst>
                                    <p:set>
                                      <p:cBhvr>
                                        <p:cTn id="1546" dur="1" fill="hold">
                                          <p:stCondLst>
                                            <p:cond delay="0"/>
                                          </p:stCondLst>
                                        </p:cTn>
                                        <p:tgtEl>
                                          <p:spTgt spid="1088">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string::find()</a:t>
            </a:r>
            <a:endParaRPr b="0" lang="en-GB" sz="4400" spc="-1" strike="noStrike">
              <a:latin typeface="Arial"/>
            </a:endParaRPr>
          </a:p>
        </p:txBody>
      </p:sp>
      <p:sp>
        <p:nvSpPr>
          <p:cNvPr id="1093" name="CustomShape 2"/>
          <p:cNvSpPr/>
          <p:nvPr/>
        </p:nvSpPr>
        <p:spPr>
          <a:xfrm>
            <a:off x="457200" y="1542960"/>
            <a:ext cx="8228880" cy="458244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1094" name="CustomShape 3"/>
          <p:cNvSpPr/>
          <p:nvPr/>
        </p:nvSpPr>
        <p:spPr>
          <a:xfrm>
            <a:off x="556560" y="1966680"/>
            <a:ext cx="5995800" cy="3512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"Outside it is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 = "cloudy";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s.find("is")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s.find(t)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s.find('i',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s.find('o')</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s.find("the") == -1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a:t>
            </a:r>
            <a:r>
              <a:rPr b="0" lang="en-GB" sz="1800" spc="-1" strike="noStrike">
                <a:solidFill>
                  <a:srgbClr val="604a7b"/>
                </a:solidFill>
                <a:latin typeface="Consolas"/>
                <a:ea typeface="Consolas"/>
              </a:rPr>
              <a:t> </a:t>
            </a:r>
            <a:r>
              <a:rPr b="0" lang="en-GB" sz="1800" spc="-1" strike="noStrike">
                <a:solidFill>
                  <a:srgbClr val="000000"/>
                </a:solidFill>
                <a:latin typeface="Consolas"/>
                <a:ea typeface="Consolas"/>
              </a:rPr>
              <a:t>"not found"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s.find("the") == string::npos</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a:t>
            </a:r>
            <a:r>
              <a:rPr b="0" lang="en-GB" sz="1800" spc="-1" strike="noStrike">
                <a:solidFill>
                  <a:srgbClr val="604a7b"/>
                </a:solidFill>
                <a:latin typeface="Consolas"/>
                <a:ea typeface="Consolas"/>
              </a:rPr>
              <a:t> </a:t>
            </a:r>
            <a:r>
              <a:rPr b="0" lang="en-GB" sz="1800" spc="-1" strike="noStrike">
                <a:solidFill>
                  <a:srgbClr val="000000"/>
                </a:solidFill>
                <a:latin typeface="Consolas"/>
                <a:ea typeface="Consolas"/>
              </a:rPr>
              <a:t>"not found" &lt;&lt; endl;</a:t>
            </a:r>
            <a:endParaRPr b="0" lang="en-GB" sz="1800" spc="-1" strike="noStrike">
              <a:latin typeface="Arial"/>
            </a:endParaRPr>
          </a:p>
        </p:txBody>
      </p:sp>
      <p:sp>
        <p:nvSpPr>
          <p:cNvPr id="1095" name="CustomShape 4"/>
          <p:cNvSpPr/>
          <p:nvPr/>
        </p:nvSpPr>
        <p:spPr>
          <a:xfrm>
            <a:off x="5912280" y="3657600"/>
            <a:ext cx="2665080" cy="20041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3</a:t>
            </a:r>
            <a:endParaRPr b="0" lang="en-GB" sz="1600" spc="-1" strike="noStrike">
              <a:latin typeface="Arial"/>
            </a:endParaRPr>
          </a:p>
          <a:p>
            <a:pPr>
              <a:lnSpc>
                <a:spcPct val="100000"/>
              </a:lnSpc>
            </a:pPr>
            <a:r>
              <a:rPr b="0" lang="en-GB" sz="1600" spc="-1" strike="noStrike">
                <a:solidFill>
                  <a:srgbClr val="000000"/>
                </a:solidFill>
                <a:latin typeface="Consolas"/>
                <a:ea typeface="Consolas"/>
              </a:rPr>
              <a:t>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8</a:t>
            </a:r>
            <a:endParaRPr b="0" lang="en-GB" sz="1600" spc="-1" strike="noStrike">
              <a:latin typeface="Arial"/>
            </a:endParaRPr>
          </a:p>
          <a:p>
            <a:pPr>
              <a:lnSpc>
                <a:spcPct val="100000"/>
              </a:lnSpc>
            </a:pPr>
            <a:r>
              <a:rPr b="0" lang="en-GB" sz="1600" spc="-1" strike="noStrike">
                <a:solidFill>
                  <a:srgbClr val="000000"/>
                </a:solidFill>
                <a:latin typeface="Consolas"/>
                <a:ea typeface="Consolas"/>
              </a:rPr>
              <a:t>16</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p:txBody>
      </p:sp>
      <p:sp>
        <p:nvSpPr>
          <p:cNvPr id="1096" name="CustomShape 5"/>
          <p:cNvSpPr/>
          <p:nvPr/>
        </p:nvSpPr>
        <p:spPr>
          <a:xfrm>
            <a:off x="7422120" y="334980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97" name="CustomShape 6"/>
          <p:cNvSpPr/>
          <p:nvPr/>
        </p:nvSpPr>
        <p:spPr>
          <a:xfrm>
            <a:off x="6750000" y="1417680"/>
            <a:ext cx="2393280" cy="1186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This example shows that the search is case-sensitive</a:t>
            </a:r>
            <a:endParaRPr b="0" lang="en-GB" sz="1800" spc="-1" strike="noStrike">
              <a:latin typeface="Arial"/>
            </a:endParaRPr>
          </a:p>
        </p:txBody>
      </p:sp>
      <p:sp>
        <p:nvSpPr>
          <p:cNvPr id="1098" name="CustomShape 7"/>
          <p:cNvSpPr/>
          <p:nvPr/>
        </p:nvSpPr>
        <p:spPr>
          <a:xfrm>
            <a:off x="486000" y="5551200"/>
            <a:ext cx="2008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string_find.cpp</a:t>
            </a:r>
            <a:endParaRPr b="0" lang="en-GB" sz="1600" spc="-1" strike="noStrike">
              <a:latin typeface="Arial"/>
            </a:endParaRPr>
          </a:p>
        </p:txBody>
      </p:sp>
      <p:sp>
        <p:nvSpPr>
          <p:cNvPr id="1099" name="CustomShape 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27ED8FE-15EC-4994-AFC5-4EF15F98991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00" name="CustomShape 9"/>
          <p:cNvSpPr/>
          <p:nvPr/>
        </p:nvSpPr>
        <p:spPr>
          <a:xfrm flipH="1">
            <a:off x="4415400" y="2097000"/>
            <a:ext cx="3116520" cy="1996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547" dur="indefinite" restart="never" nodeType="tmRoot">
          <p:childTnLst>
            <p:seq>
              <p:cTn id="1548" dur="indefinite" nodeType="mainSeq">
                <p:childTnLst>
                  <p:par>
                    <p:cTn id="1549" fill="hold">
                      <p:stCondLst>
                        <p:cond delay="indefinite"/>
                      </p:stCondLst>
                      <p:childTnLst>
                        <p:par>
                          <p:cTn id="1550" fill="hold">
                            <p:stCondLst>
                              <p:cond delay="0"/>
                            </p:stCondLst>
                            <p:childTnLst>
                              <p:par>
                                <p:cTn id="1551" nodeType="clickEffect" fill="hold" presetClass="entr" presetID="1">
                                  <p:stCondLst>
                                    <p:cond delay="0"/>
                                  </p:stCondLst>
                                  <p:childTnLst>
                                    <p:set>
                                      <p:cBhvr>
                                        <p:cTn id="1552" dur="1" fill="hold">
                                          <p:stCondLst>
                                            <p:cond delay="0"/>
                                          </p:stCondLst>
                                        </p:cTn>
                                        <p:tgtEl>
                                          <p:spTgt spid="1094">
                                            <p:txEl>
                                              <p:pRg st="3" end="3"/>
                                            </p:txEl>
                                          </p:spTgt>
                                        </p:tgtEl>
                                        <p:attrNameLst>
                                          <p:attrName>style.visibility</p:attrName>
                                        </p:attrNameLst>
                                      </p:cBhvr>
                                      <p:to>
                                        <p:strVal val="visible"/>
                                      </p:to>
                                    </p:set>
                                  </p:childTnLst>
                                </p:cTn>
                              </p:par>
                            </p:childTnLst>
                          </p:cTn>
                        </p:par>
                      </p:childTnLst>
                    </p:cTn>
                  </p:par>
                  <p:par>
                    <p:cTn id="1553" fill="hold">
                      <p:stCondLst>
                        <p:cond delay="indefinite"/>
                      </p:stCondLst>
                      <p:childTnLst>
                        <p:par>
                          <p:cTn id="1554" fill="hold">
                            <p:stCondLst>
                              <p:cond delay="0"/>
                            </p:stCondLst>
                            <p:childTnLst>
                              <p:par>
                                <p:cTn id="1555" nodeType="clickEffect" fill="hold" presetClass="entr" presetID="1">
                                  <p:stCondLst>
                                    <p:cond delay="0"/>
                                  </p:stCondLst>
                                  <p:childTnLst>
                                    <p:set>
                                      <p:cBhvr>
                                        <p:cTn id="1556" dur="1" fill="hold">
                                          <p:stCondLst>
                                            <p:cond delay="0"/>
                                          </p:stCondLst>
                                        </p:cTn>
                                        <p:tgtEl>
                                          <p:spTgt spid="1095">
                                            <p:txEl>
                                              <p:pRg st="0" end="0"/>
                                            </p:txEl>
                                          </p:spTgt>
                                        </p:tgtEl>
                                        <p:attrNameLst>
                                          <p:attrName>style.visibility</p:attrName>
                                        </p:attrNameLst>
                                      </p:cBhvr>
                                      <p:to>
                                        <p:strVal val="visible"/>
                                      </p:to>
                                    </p:set>
                                  </p:childTnLst>
                                </p:cTn>
                              </p:par>
                            </p:childTnLst>
                          </p:cTn>
                        </p:par>
                      </p:childTnLst>
                    </p:cTn>
                  </p:par>
                  <p:par>
                    <p:cTn id="1557" fill="hold">
                      <p:stCondLst>
                        <p:cond delay="indefinite"/>
                      </p:stCondLst>
                      <p:childTnLst>
                        <p:par>
                          <p:cTn id="1558" fill="hold">
                            <p:stCondLst>
                              <p:cond delay="0"/>
                            </p:stCondLst>
                            <p:childTnLst>
                              <p:par>
                                <p:cTn id="1559" nodeType="clickEffect" fill="hold" presetClass="entr" presetID="1">
                                  <p:stCondLst>
                                    <p:cond delay="0"/>
                                  </p:stCondLst>
                                  <p:childTnLst>
                                    <p:set>
                                      <p:cBhvr>
                                        <p:cTn id="1560" dur="1" fill="hold">
                                          <p:stCondLst>
                                            <p:cond delay="0"/>
                                          </p:stCondLst>
                                        </p:cTn>
                                        <p:tgtEl>
                                          <p:spTgt spid="1094">
                                            <p:txEl>
                                              <p:pRg st="4" end="4"/>
                                            </p:txEl>
                                          </p:spTgt>
                                        </p:tgtEl>
                                        <p:attrNameLst>
                                          <p:attrName>style.visibility</p:attrName>
                                        </p:attrNameLst>
                                      </p:cBhvr>
                                      <p:to>
                                        <p:strVal val="visible"/>
                                      </p:to>
                                    </p:set>
                                  </p:childTnLst>
                                </p:cTn>
                              </p:par>
                            </p:childTnLst>
                          </p:cTn>
                        </p:par>
                      </p:childTnLst>
                    </p:cTn>
                  </p:par>
                  <p:par>
                    <p:cTn id="1561" fill="hold">
                      <p:stCondLst>
                        <p:cond delay="indefinite"/>
                      </p:stCondLst>
                      <p:childTnLst>
                        <p:par>
                          <p:cTn id="1562" fill="hold">
                            <p:stCondLst>
                              <p:cond delay="0"/>
                            </p:stCondLst>
                            <p:childTnLst>
                              <p:par>
                                <p:cTn id="1563" nodeType="clickEffect" fill="hold" presetClass="entr" presetID="1">
                                  <p:stCondLst>
                                    <p:cond delay="0"/>
                                  </p:stCondLst>
                                  <p:childTnLst>
                                    <p:set>
                                      <p:cBhvr>
                                        <p:cTn id="1564" dur="1" fill="hold">
                                          <p:stCondLst>
                                            <p:cond delay="0"/>
                                          </p:stCondLst>
                                        </p:cTn>
                                        <p:tgtEl>
                                          <p:spTgt spid="1095">
                                            <p:txEl>
                                              <p:pRg st="1" end="1"/>
                                            </p:txEl>
                                          </p:spTgt>
                                        </p:tgtEl>
                                        <p:attrNameLst>
                                          <p:attrName>style.visibility</p:attrName>
                                        </p:attrNameLst>
                                      </p:cBhvr>
                                      <p:to>
                                        <p:strVal val="visible"/>
                                      </p:to>
                                    </p:set>
                                  </p:childTnLst>
                                </p:cTn>
                              </p:par>
                            </p:childTnLst>
                          </p:cTn>
                        </p:par>
                      </p:childTnLst>
                    </p:cTn>
                  </p:par>
                  <p:par>
                    <p:cTn id="1565" fill="hold">
                      <p:stCondLst>
                        <p:cond delay="indefinite"/>
                      </p:stCondLst>
                      <p:childTnLst>
                        <p:par>
                          <p:cTn id="1566" fill="hold">
                            <p:stCondLst>
                              <p:cond delay="0"/>
                            </p:stCondLst>
                            <p:childTnLst>
                              <p:par>
                                <p:cTn id="1567" nodeType="clickEffect" fill="hold" presetClass="entr" presetID="1">
                                  <p:stCondLst>
                                    <p:cond delay="0"/>
                                  </p:stCondLst>
                                  <p:childTnLst>
                                    <p:set>
                                      <p:cBhvr>
                                        <p:cTn id="1568" dur="1" fill="hold">
                                          <p:stCondLst>
                                            <p:cond delay="0"/>
                                          </p:stCondLst>
                                        </p:cTn>
                                        <p:tgtEl>
                                          <p:spTgt spid="1094">
                                            <p:txEl>
                                              <p:pRg st="5" end="5"/>
                                            </p:txEl>
                                          </p:spTgt>
                                        </p:tgtEl>
                                        <p:attrNameLst>
                                          <p:attrName>style.visibility</p:attrName>
                                        </p:attrNameLst>
                                      </p:cBhvr>
                                      <p:to>
                                        <p:strVal val="visible"/>
                                      </p:to>
                                    </p:set>
                                  </p:childTnLst>
                                </p:cTn>
                              </p:par>
                            </p:childTnLst>
                          </p:cTn>
                        </p:par>
                      </p:childTnLst>
                    </p:cTn>
                  </p:par>
                  <p:par>
                    <p:cTn id="1569" fill="hold">
                      <p:stCondLst>
                        <p:cond delay="indefinite"/>
                      </p:stCondLst>
                      <p:childTnLst>
                        <p:par>
                          <p:cTn id="1570" fill="hold">
                            <p:stCondLst>
                              <p:cond delay="0"/>
                            </p:stCondLst>
                            <p:childTnLst>
                              <p:par>
                                <p:cTn id="1571" nodeType="clickEffect" fill="hold" presetClass="entr" presetID="1">
                                  <p:stCondLst>
                                    <p:cond delay="0"/>
                                  </p:stCondLst>
                                  <p:childTnLst>
                                    <p:set>
                                      <p:cBhvr>
                                        <p:cTn id="1572" dur="1" fill="hold">
                                          <p:stCondLst>
                                            <p:cond delay="0"/>
                                          </p:stCondLst>
                                        </p:cTn>
                                        <p:tgtEl>
                                          <p:spTgt spid="1095">
                                            <p:txEl>
                                              <p:pRg st="2" end="2"/>
                                            </p:txEl>
                                          </p:spTgt>
                                        </p:tgtEl>
                                        <p:attrNameLst>
                                          <p:attrName>style.visibility</p:attrName>
                                        </p:attrNameLst>
                                      </p:cBhvr>
                                      <p:to>
                                        <p:strVal val="visible"/>
                                      </p:to>
                                    </p:set>
                                  </p:childTnLst>
                                </p:cTn>
                              </p:par>
                            </p:childTnLst>
                          </p:cTn>
                        </p:par>
                      </p:childTnLst>
                    </p:cTn>
                  </p:par>
                  <p:par>
                    <p:cTn id="1573" fill="hold">
                      <p:stCondLst>
                        <p:cond delay="indefinite"/>
                      </p:stCondLst>
                      <p:childTnLst>
                        <p:par>
                          <p:cTn id="1574" fill="hold">
                            <p:stCondLst>
                              <p:cond delay="0"/>
                            </p:stCondLst>
                            <p:childTnLst>
                              <p:par>
                                <p:cTn id="1575" nodeType="clickEffect" fill="hold" presetClass="entr" presetID="1">
                                  <p:stCondLst>
                                    <p:cond delay="0"/>
                                  </p:stCondLst>
                                  <p:childTnLst>
                                    <p:set>
                                      <p:cBhvr>
                                        <p:cTn id="1576" dur="1" fill="hold">
                                          <p:stCondLst>
                                            <p:cond delay="0"/>
                                          </p:stCondLst>
                                        </p:cTn>
                                        <p:tgtEl>
                                          <p:spTgt spid="1094">
                                            <p:txEl>
                                              <p:pRg st="6" end="6"/>
                                            </p:txEl>
                                          </p:spTgt>
                                        </p:tgtEl>
                                        <p:attrNameLst>
                                          <p:attrName>style.visibility</p:attrName>
                                        </p:attrNameLst>
                                      </p:cBhvr>
                                      <p:to>
                                        <p:strVal val="visible"/>
                                      </p:to>
                                    </p:set>
                                  </p:childTnLst>
                                </p:cTn>
                              </p:par>
                            </p:childTnLst>
                          </p:cTn>
                        </p:par>
                      </p:childTnLst>
                    </p:cTn>
                  </p:par>
                  <p:par>
                    <p:cTn id="1577" fill="hold">
                      <p:stCondLst>
                        <p:cond delay="indefinite"/>
                      </p:stCondLst>
                      <p:childTnLst>
                        <p:par>
                          <p:cTn id="1578" fill="hold">
                            <p:stCondLst>
                              <p:cond delay="0"/>
                            </p:stCondLst>
                            <p:childTnLst>
                              <p:par>
                                <p:cTn id="1579" nodeType="clickEffect" fill="hold" presetClass="entr" presetID="1">
                                  <p:stCondLst>
                                    <p:cond delay="0"/>
                                  </p:stCondLst>
                                  <p:childTnLst>
                                    <p:set>
                                      <p:cBhvr>
                                        <p:cTn id="1580" dur="1" fill="hold">
                                          <p:stCondLst>
                                            <p:cond delay="0"/>
                                          </p:stCondLst>
                                        </p:cTn>
                                        <p:tgtEl>
                                          <p:spTgt spid="1095">
                                            <p:txEl>
                                              <p:pRg st="3" end="3"/>
                                            </p:txEl>
                                          </p:spTgt>
                                        </p:tgtEl>
                                        <p:attrNameLst>
                                          <p:attrName>style.visibility</p:attrName>
                                        </p:attrNameLst>
                                      </p:cBhvr>
                                      <p:to>
                                        <p:strVal val="visible"/>
                                      </p:to>
                                    </p:set>
                                  </p:childTnLst>
                                </p:cTn>
                              </p:par>
                            </p:childTnLst>
                          </p:cTn>
                        </p:par>
                      </p:childTnLst>
                    </p:cTn>
                  </p:par>
                  <p:par>
                    <p:cTn id="1581" fill="hold">
                      <p:stCondLst>
                        <p:cond delay="indefinite"/>
                      </p:stCondLst>
                      <p:childTnLst>
                        <p:par>
                          <p:cTn id="1582" fill="hold">
                            <p:stCondLst>
                              <p:cond delay="0"/>
                            </p:stCondLst>
                            <p:childTnLst>
                              <p:par>
                                <p:cTn id="1583" nodeType="clickEffect" fill="hold" presetClass="entr" presetID="1">
                                  <p:stCondLst>
                                    <p:cond delay="0"/>
                                  </p:stCondLst>
                                  <p:childTnLst>
                                    <p:set>
                                      <p:cBhvr>
                                        <p:cTn id="1584" dur="1" fill="hold">
                                          <p:stCondLst>
                                            <p:cond delay="0"/>
                                          </p:stCondLst>
                                        </p:cTn>
                                        <p:tgtEl>
                                          <p:spTgt spid="1094">
                                            <p:txEl>
                                              <p:pRg st="7" end="7"/>
                                            </p:txEl>
                                          </p:spTgt>
                                        </p:tgtEl>
                                        <p:attrNameLst>
                                          <p:attrName>style.visibility</p:attrName>
                                        </p:attrNameLst>
                                      </p:cBhvr>
                                      <p:to>
                                        <p:strVal val="visible"/>
                                      </p:to>
                                    </p:set>
                                  </p:childTnLst>
                                </p:cTn>
                              </p:par>
                            </p:childTnLst>
                          </p:cTn>
                        </p:par>
                      </p:childTnLst>
                    </p:cTn>
                  </p:par>
                  <p:par>
                    <p:cTn id="1585" fill="hold">
                      <p:stCondLst>
                        <p:cond delay="indefinite"/>
                      </p:stCondLst>
                      <p:childTnLst>
                        <p:par>
                          <p:cTn id="1586" fill="hold">
                            <p:stCondLst>
                              <p:cond delay="0"/>
                            </p:stCondLst>
                            <p:childTnLst>
                              <p:par>
                                <p:cTn id="1587" nodeType="clickEffect" fill="hold" presetClass="entr" presetID="1">
                                  <p:stCondLst>
                                    <p:cond delay="0"/>
                                  </p:stCondLst>
                                  <p:childTnLst>
                                    <p:set>
                                      <p:cBhvr>
                                        <p:cTn id="1588" dur="1" fill="hold">
                                          <p:stCondLst>
                                            <p:cond delay="0"/>
                                          </p:stCondLst>
                                        </p:cTn>
                                        <p:tgtEl>
                                          <p:spTgt spid="1095">
                                            <p:txEl>
                                              <p:pRg st="4" end="4"/>
                                            </p:txEl>
                                          </p:spTgt>
                                        </p:tgtEl>
                                        <p:attrNameLst>
                                          <p:attrName>style.visibility</p:attrName>
                                        </p:attrNameLst>
                                      </p:cBhvr>
                                      <p:to>
                                        <p:strVal val="visible"/>
                                      </p:to>
                                    </p:set>
                                  </p:childTnLst>
                                </p:cTn>
                              </p:par>
                            </p:childTnLst>
                          </p:cTn>
                        </p:par>
                      </p:childTnLst>
                    </p:cTn>
                  </p:par>
                  <p:par>
                    <p:cTn id="1589" fill="hold">
                      <p:stCondLst>
                        <p:cond delay="indefinite"/>
                      </p:stCondLst>
                      <p:childTnLst>
                        <p:par>
                          <p:cTn id="1590" fill="hold">
                            <p:stCondLst>
                              <p:cond delay="0"/>
                            </p:stCondLst>
                            <p:childTnLst>
                              <p:par>
                                <p:cTn id="1591" nodeType="clickEffect" fill="hold" presetClass="entr" presetID="1">
                                  <p:stCondLst>
                                    <p:cond delay="0"/>
                                  </p:stCondLst>
                                  <p:childTnLst>
                                    <p:set>
                                      <p:cBhvr>
                                        <p:cTn id="1592" dur="1" fill="hold">
                                          <p:stCondLst>
                                            <p:cond delay="0"/>
                                          </p:stCondLst>
                                        </p:cTn>
                                        <p:tgtEl>
                                          <p:spTgt spid="1094">
                                            <p:txEl>
                                              <p:pRg st="8" end="8"/>
                                            </p:txEl>
                                          </p:spTgt>
                                        </p:tgtEl>
                                        <p:attrNameLst>
                                          <p:attrName>style.visibility</p:attrName>
                                        </p:attrNameLst>
                                      </p:cBhvr>
                                      <p:to>
                                        <p:strVal val="visible"/>
                                      </p:to>
                                    </p:set>
                                  </p:childTnLst>
                                </p:cTn>
                              </p:par>
                              <p:par>
                                <p:cTn id="1593" nodeType="withEffect" fill="hold" presetClass="entr" presetID="1">
                                  <p:stCondLst>
                                    <p:cond delay="0"/>
                                  </p:stCondLst>
                                  <p:childTnLst>
                                    <p:set>
                                      <p:cBhvr>
                                        <p:cTn id="1594" dur="1" fill="hold">
                                          <p:stCondLst>
                                            <p:cond delay="0"/>
                                          </p:stCondLst>
                                        </p:cTn>
                                        <p:tgtEl>
                                          <p:spTgt spid="1094">
                                            <p:txEl>
                                              <p:pRg st="9" end="9"/>
                                            </p:txEl>
                                          </p:spTgt>
                                        </p:tgtEl>
                                        <p:attrNameLst>
                                          <p:attrName>style.visibility</p:attrName>
                                        </p:attrNameLst>
                                      </p:cBhvr>
                                      <p:to>
                                        <p:strVal val="visible"/>
                                      </p:to>
                                    </p:set>
                                  </p:childTnLst>
                                </p:cTn>
                              </p:par>
                            </p:childTnLst>
                          </p:cTn>
                        </p:par>
                      </p:childTnLst>
                    </p:cTn>
                  </p:par>
                  <p:par>
                    <p:cTn id="1595" fill="hold">
                      <p:stCondLst>
                        <p:cond delay="indefinite"/>
                      </p:stCondLst>
                      <p:childTnLst>
                        <p:par>
                          <p:cTn id="1596" fill="hold">
                            <p:stCondLst>
                              <p:cond delay="0"/>
                            </p:stCondLst>
                            <p:childTnLst>
                              <p:par>
                                <p:cTn id="1597" nodeType="clickEffect" fill="hold" presetClass="entr" presetID="1">
                                  <p:stCondLst>
                                    <p:cond delay="0"/>
                                  </p:stCondLst>
                                  <p:childTnLst>
                                    <p:set>
                                      <p:cBhvr>
                                        <p:cTn id="1598" dur="1" fill="hold">
                                          <p:stCondLst>
                                            <p:cond delay="0"/>
                                          </p:stCondLst>
                                        </p:cTn>
                                        <p:tgtEl>
                                          <p:spTgt spid="1095">
                                            <p:txEl>
                                              <p:pRg st="5" end="5"/>
                                            </p:txEl>
                                          </p:spTgt>
                                        </p:tgtEl>
                                        <p:attrNameLst>
                                          <p:attrName>style.visibility</p:attrName>
                                        </p:attrNameLst>
                                      </p:cBhvr>
                                      <p:to>
                                        <p:strVal val="visible"/>
                                      </p:to>
                                    </p:set>
                                  </p:childTnLst>
                                </p:cTn>
                              </p:par>
                            </p:childTnLst>
                          </p:cTn>
                        </p:par>
                      </p:childTnLst>
                    </p:cTn>
                  </p:par>
                  <p:par>
                    <p:cTn id="1599" fill="hold">
                      <p:stCondLst>
                        <p:cond delay="indefinite"/>
                      </p:stCondLst>
                      <p:childTnLst>
                        <p:par>
                          <p:cTn id="1600" fill="hold">
                            <p:stCondLst>
                              <p:cond delay="0"/>
                            </p:stCondLst>
                            <p:childTnLst>
                              <p:par>
                                <p:cTn id="1601" nodeType="clickEffect" fill="hold" presetClass="entr" presetID="1">
                                  <p:stCondLst>
                                    <p:cond delay="0"/>
                                  </p:stCondLst>
                                  <p:childTnLst>
                                    <p:set>
                                      <p:cBhvr>
                                        <p:cTn id="1602" dur="1" fill="hold">
                                          <p:stCondLst>
                                            <p:cond delay="0"/>
                                          </p:stCondLst>
                                        </p:cTn>
                                        <p:tgtEl>
                                          <p:spTgt spid="1094">
                                            <p:txEl>
                                              <p:pRg st="10" end="10"/>
                                            </p:txEl>
                                          </p:spTgt>
                                        </p:tgtEl>
                                        <p:attrNameLst>
                                          <p:attrName>style.visibility</p:attrName>
                                        </p:attrNameLst>
                                      </p:cBhvr>
                                      <p:to>
                                        <p:strVal val="visible"/>
                                      </p:to>
                                    </p:set>
                                  </p:childTnLst>
                                </p:cTn>
                              </p:par>
                              <p:par>
                                <p:cTn id="1603" nodeType="withEffect" fill="hold" presetClass="entr" presetID="1">
                                  <p:stCondLst>
                                    <p:cond delay="0"/>
                                  </p:stCondLst>
                                  <p:childTnLst>
                                    <p:set>
                                      <p:cBhvr>
                                        <p:cTn id="1604" dur="1" fill="hold">
                                          <p:stCondLst>
                                            <p:cond delay="0"/>
                                          </p:stCondLst>
                                        </p:cTn>
                                        <p:tgtEl>
                                          <p:spTgt spid="1094">
                                            <p:txEl>
                                              <p:pRg st="11" end="11"/>
                                            </p:txEl>
                                          </p:spTgt>
                                        </p:tgtEl>
                                        <p:attrNameLst>
                                          <p:attrName>style.visibility</p:attrName>
                                        </p:attrNameLst>
                                      </p:cBhvr>
                                      <p:to>
                                        <p:strVal val="visible"/>
                                      </p:to>
                                    </p:set>
                                  </p:childTnLst>
                                </p:cTn>
                              </p:par>
                            </p:childTnLst>
                          </p:cTn>
                        </p:par>
                      </p:childTnLst>
                    </p:cTn>
                  </p:par>
                  <p:par>
                    <p:cTn id="1605" fill="hold">
                      <p:stCondLst>
                        <p:cond delay="indefinite"/>
                      </p:stCondLst>
                      <p:childTnLst>
                        <p:par>
                          <p:cTn id="1606" fill="hold">
                            <p:stCondLst>
                              <p:cond delay="0"/>
                            </p:stCondLst>
                            <p:childTnLst>
                              <p:par>
                                <p:cTn id="1607" nodeType="clickEffect" fill="hold" presetClass="entr" presetID="1">
                                  <p:stCondLst>
                                    <p:cond delay="0"/>
                                  </p:stCondLst>
                                  <p:childTnLst>
                                    <p:set>
                                      <p:cBhvr>
                                        <p:cTn id="1608" dur="1" fill="hold">
                                          <p:stCondLst>
                                            <p:cond delay="0"/>
                                          </p:stCondLst>
                                        </p:cTn>
                                        <p:tgtEl>
                                          <p:spTgt spid="109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Arrays</a:t>
            </a:r>
            <a:endParaRPr b="0" lang="en-GB" sz="4400" spc="-1" strike="noStrike">
              <a:latin typeface="Arial"/>
            </a:endParaRPr>
          </a:p>
        </p:txBody>
      </p:sp>
      <p:sp>
        <p:nvSpPr>
          <p:cNvPr id="216" name="CustomShape 2"/>
          <p:cNvSpPr/>
          <p:nvPr/>
        </p:nvSpPr>
        <p:spPr>
          <a:xfrm>
            <a:off x="457200" y="1600200"/>
            <a:ext cx="8228880" cy="14274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Each element of an array can be regarded as a variable of the base type, and can be accessed by specifying the </a:t>
            </a:r>
            <a:r>
              <a:rPr b="1" lang="en-GB" sz="2800" spc="-1" strike="noStrike">
                <a:solidFill>
                  <a:srgbClr val="e46c0a"/>
                </a:solidFill>
                <a:latin typeface="Calibri Light"/>
                <a:ea typeface="Calibri Light"/>
              </a:rPr>
              <a:t>name</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of the array and the position (</a:t>
            </a:r>
            <a:r>
              <a:rPr b="1" lang="en-GB" sz="2800" spc="-1" strike="noStrike">
                <a:solidFill>
                  <a:srgbClr val="e46c0a"/>
                </a:solidFill>
                <a:latin typeface="Calibri Light"/>
                <a:ea typeface="Calibri Light"/>
              </a:rPr>
              <a:t>index</a:t>
            </a:r>
            <a:r>
              <a:rPr b="0" lang="en-GB" sz="2800" spc="-1" strike="noStrike">
                <a:solidFill>
                  <a:srgbClr val="000000"/>
                </a:solidFill>
                <a:latin typeface="Calibri Light"/>
                <a:ea typeface="Calibri Light"/>
              </a:rPr>
              <a:t>) in the </a:t>
            </a:r>
            <a:r>
              <a:rPr b="0" lang="en-GB" sz="2800" spc="-1" strike="noStrike">
                <a:solidFill>
                  <a:srgbClr val="31859c"/>
                </a:solidFill>
                <a:latin typeface="Calibri Light"/>
                <a:ea typeface="Calibri Light"/>
              </a:rPr>
              <a:t>subscript operator [ ] </a:t>
            </a: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pPr>
            <a:endParaRPr b="0" lang="en-GB" sz="2800" spc="-1" strike="noStrike">
              <a:latin typeface="Arial"/>
            </a:endParaRPr>
          </a:p>
        </p:txBody>
      </p:sp>
      <p:sp>
        <p:nvSpPr>
          <p:cNvPr id="21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1518EBC-CAF8-4229-AEE5-3FDEFFB79BC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18" name="Table 4"/>
          <p:cNvGraphicFramePr/>
          <p:nvPr/>
        </p:nvGraphicFramePr>
        <p:xfrm>
          <a:off x="1716840" y="3967920"/>
          <a:ext cx="6095160" cy="560880"/>
        </p:xfrm>
        <a:graphic>
          <a:graphicData uri="http://schemas.openxmlformats.org/drawingml/2006/table">
            <a:tbl>
              <a:tblPr/>
              <a:tblGrid>
                <a:gridCol w="677160"/>
                <a:gridCol w="677160"/>
                <a:gridCol w="677160"/>
                <a:gridCol w="677160"/>
                <a:gridCol w="677160"/>
                <a:gridCol w="677160"/>
                <a:gridCol w="677160"/>
                <a:gridCol w="677160"/>
                <a:gridCol w="678240"/>
              </a:tblGrid>
              <a:tr h="561240">
                <a:tc>
                  <a:txBody>
                    <a:bodyPr/>
                    <a:p>
                      <a:pPr algn="ctr">
                        <a:lnSpc>
                          <a:spcPct val="100000"/>
                        </a:lnSpc>
                      </a:pPr>
                      <a:r>
                        <a:rPr b="0" lang="en-GB" sz="1600" spc="-1" strike="noStrike">
                          <a:solidFill>
                            <a:srgbClr val="000000"/>
                          </a:solidFill>
                          <a:latin typeface="Calibri Light"/>
                        </a:rPr>
                        <a:t>-46</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7</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23</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2048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-2</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1</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78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p>
                      <a:pPr algn="ctr">
                        <a:lnSpc>
                          <a:spcPct val="100000"/>
                        </a:lnSpc>
                      </a:pPr>
                      <a:r>
                        <a:rPr b="0" lang="en-GB" sz="1600" spc="-1" strike="noStrike">
                          <a:solidFill>
                            <a:srgbClr val="000000"/>
                          </a:solidFill>
                          <a:latin typeface="Calibri Light"/>
                        </a:rPr>
                        <a:t>99</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219" name="CustomShape 5"/>
          <p:cNvSpPr/>
          <p:nvPr/>
        </p:nvSpPr>
        <p:spPr>
          <a:xfrm>
            <a:off x="177192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c[0]</a:t>
            </a:r>
            <a:endParaRPr b="0" lang="en-GB" sz="1400" spc="-1" strike="noStrike">
              <a:latin typeface="Arial"/>
            </a:endParaRPr>
          </a:p>
        </p:txBody>
      </p:sp>
      <p:sp>
        <p:nvSpPr>
          <p:cNvPr id="220" name="CustomShape 6"/>
          <p:cNvSpPr/>
          <p:nvPr/>
        </p:nvSpPr>
        <p:spPr>
          <a:xfrm>
            <a:off x="244404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c[1]</a:t>
            </a:r>
            <a:endParaRPr b="0" lang="en-GB" sz="1400" spc="-1" strike="noStrike">
              <a:latin typeface="Arial"/>
            </a:endParaRPr>
          </a:p>
        </p:txBody>
      </p:sp>
      <p:sp>
        <p:nvSpPr>
          <p:cNvPr id="221" name="CustomShape 7"/>
          <p:cNvSpPr/>
          <p:nvPr/>
        </p:nvSpPr>
        <p:spPr>
          <a:xfrm>
            <a:off x="316260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c[2]</a:t>
            </a:r>
            <a:endParaRPr b="0" lang="en-GB" sz="1400" spc="-1" strike="noStrike">
              <a:latin typeface="Arial"/>
            </a:endParaRPr>
          </a:p>
        </p:txBody>
      </p:sp>
      <p:sp>
        <p:nvSpPr>
          <p:cNvPr id="222" name="CustomShape 8"/>
          <p:cNvSpPr/>
          <p:nvPr/>
        </p:nvSpPr>
        <p:spPr>
          <a:xfrm>
            <a:off x="383436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c[3]</a:t>
            </a:r>
            <a:endParaRPr b="0" lang="en-GB" sz="1400" spc="-1" strike="noStrike">
              <a:latin typeface="Arial"/>
            </a:endParaRPr>
          </a:p>
        </p:txBody>
      </p:sp>
      <p:sp>
        <p:nvSpPr>
          <p:cNvPr id="223" name="CustomShape 9"/>
          <p:cNvSpPr/>
          <p:nvPr/>
        </p:nvSpPr>
        <p:spPr>
          <a:xfrm>
            <a:off x="450648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c[4]</a:t>
            </a:r>
            <a:endParaRPr b="0" lang="en-GB" sz="1400" spc="-1" strike="noStrike">
              <a:latin typeface="Arial"/>
            </a:endParaRPr>
          </a:p>
        </p:txBody>
      </p:sp>
      <p:sp>
        <p:nvSpPr>
          <p:cNvPr id="224" name="CustomShape 10"/>
          <p:cNvSpPr/>
          <p:nvPr/>
        </p:nvSpPr>
        <p:spPr>
          <a:xfrm>
            <a:off x="517860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c[5]</a:t>
            </a:r>
            <a:endParaRPr b="0" lang="en-GB" sz="1400" spc="-1" strike="noStrike">
              <a:latin typeface="Arial"/>
            </a:endParaRPr>
          </a:p>
        </p:txBody>
      </p:sp>
      <p:sp>
        <p:nvSpPr>
          <p:cNvPr id="225" name="CustomShape 11"/>
          <p:cNvSpPr/>
          <p:nvPr/>
        </p:nvSpPr>
        <p:spPr>
          <a:xfrm>
            <a:off x="585072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c[6]</a:t>
            </a:r>
            <a:endParaRPr b="0" lang="en-GB" sz="1400" spc="-1" strike="noStrike">
              <a:latin typeface="Arial"/>
            </a:endParaRPr>
          </a:p>
        </p:txBody>
      </p:sp>
      <p:sp>
        <p:nvSpPr>
          <p:cNvPr id="226" name="CustomShape 12"/>
          <p:cNvSpPr/>
          <p:nvPr/>
        </p:nvSpPr>
        <p:spPr>
          <a:xfrm>
            <a:off x="652284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c[7]</a:t>
            </a:r>
            <a:endParaRPr b="0" lang="en-GB" sz="1400" spc="-1" strike="noStrike">
              <a:latin typeface="Arial"/>
            </a:endParaRPr>
          </a:p>
        </p:txBody>
      </p:sp>
      <p:sp>
        <p:nvSpPr>
          <p:cNvPr id="227" name="CustomShape 13"/>
          <p:cNvSpPr/>
          <p:nvPr/>
        </p:nvSpPr>
        <p:spPr>
          <a:xfrm>
            <a:off x="7194960" y="36493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c[8]</a:t>
            </a:r>
            <a:endParaRPr b="0" lang="en-GB" sz="1400" spc="-1" strike="noStrike">
              <a:latin typeface="Arial"/>
            </a:endParaRPr>
          </a:p>
        </p:txBody>
      </p:sp>
      <p:sp>
        <p:nvSpPr>
          <p:cNvPr id="228" name="CustomShape 14"/>
          <p:cNvSpPr/>
          <p:nvPr/>
        </p:nvSpPr>
        <p:spPr>
          <a:xfrm>
            <a:off x="334080" y="4611960"/>
            <a:ext cx="1942200" cy="7070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Name of array is </a:t>
            </a:r>
            <a:r>
              <a:rPr b="1" lang="en-GB" sz="1800" spc="-1" strike="noStrike">
                <a:solidFill>
                  <a:srgbClr val="e46c0a"/>
                </a:solidFill>
                <a:latin typeface="Avenir Next Condensed"/>
                <a:ea typeface="Avenir Next Condensed"/>
              </a:rPr>
              <a:t>c</a:t>
            </a:r>
            <a:endParaRPr b="0" lang="en-GB" sz="1800" spc="-1" strike="noStrike">
              <a:latin typeface="Arial"/>
            </a:endParaRPr>
          </a:p>
        </p:txBody>
      </p:sp>
      <p:sp>
        <p:nvSpPr>
          <p:cNvPr id="229" name="CustomShape 15"/>
          <p:cNvSpPr/>
          <p:nvPr/>
        </p:nvSpPr>
        <p:spPr>
          <a:xfrm>
            <a:off x="3675960" y="3028320"/>
            <a:ext cx="857160" cy="4035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index</a:t>
            </a:r>
            <a:endParaRPr b="0" lang="en-GB" sz="1800" spc="-1" strike="noStrike">
              <a:latin typeface="Arial"/>
            </a:endParaRPr>
          </a:p>
        </p:txBody>
      </p:sp>
      <p:sp>
        <p:nvSpPr>
          <p:cNvPr id="230" name="CustomShape 16"/>
          <p:cNvSpPr/>
          <p:nvPr/>
        </p:nvSpPr>
        <p:spPr>
          <a:xfrm>
            <a:off x="4105080" y="3436920"/>
            <a:ext cx="54720" cy="3121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31" name="CustomShape 17"/>
          <p:cNvSpPr/>
          <p:nvPr/>
        </p:nvSpPr>
        <p:spPr>
          <a:xfrm>
            <a:off x="3075480" y="4627800"/>
            <a:ext cx="856440" cy="4035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value</a:t>
            </a:r>
            <a:endParaRPr b="0" lang="en-GB" sz="1800" spc="-1" strike="noStrike">
              <a:latin typeface="Arial"/>
            </a:endParaRPr>
          </a:p>
        </p:txBody>
      </p:sp>
      <p:sp>
        <p:nvSpPr>
          <p:cNvPr id="232" name="CustomShape 18"/>
          <p:cNvSpPr/>
          <p:nvPr/>
        </p:nvSpPr>
        <p:spPr>
          <a:xfrm flipV="1">
            <a:off x="3503880" y="4218840"/>
            <a:ext cx="522000" cy="407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33" name="CustomShape 19"/>
          <p:cNvSpPr/>
          <p:nvPr/>
        </p:nvSpPr>
        <p:spPr>
          <a:xfrm>
            <a:off x="4809960" y="5479920"/>
            <a:ext cx="3208680" cy="118656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if the array </a:t>
            </a:r>
            <a:r>
              <a:rPr b="1" lang="en-GB" sz="1800" spc="-1" strike="noStrike">
                <a:solidFill>
                  <a:srgbClr val="000000"/>
                </a:solidFill>
                <a:latin typeface="Avenir Next Condensed"/>
                <a:ea typeface="Avenir Next Condensed"/>
              </a:rPr>
              <a:t>c</a:t>
            </a:r>
            <a:r>
              <a:rPr b="0" lang="en-GB" sz="1800" spc="-1" strike="noStrike">
                <a:solidFill>
                  <a:srgbClr val="000000"/>
                </a:solidFill>
                <a:latin typeface="Avenir Next Condensed"/>
                <a:ea typeface="Avenir Next Condensed"/>
              </a:rPr>
              <a:t> is of type int, </a:t>
            </a:r>
            <a:endParaRPr b="0" lang="en-GB" sz="1800" spc="-1" strike="noStrike">
              <a:latin typeface="Arial"/>
            </a:endParaRPr>
          </a:p>
          <a:p>
            <a:pPr>
              <a:lnSpc>
                <a:spcPct val="100000"/>
              </a:lnSpc>
            </a:pPr>
            <a:r>
              <a:rPr b="0" lang="en-GB" sz="1800" spc="-1" strike="noStrike">
                <a:solidFill>
                  <a:srgbClr val="000000"/>
                </a:solidFill>
                <a:latin typeface="Avenir Next Condensed"/>
                <a:ea typeface="Avenir Next Condensed"/>
              </a:rPr>
              <a:t>then each element is of type int</a:t>
            </a:r>
            <a:endParaRPr b="0" lang="en-GB" sz="1800" spc="-1" strike="noStrike">
              <a:latin typeface="Arial"/>
            </a:endParaRPr>
          </a:p>
        </p:txBody>
      </p:sp>
      <p:sp>
        <p:nvSpPr>
          <p:cNvPr id="234" name="CustomShape 20"/>
          <p:cNvSpPr/>
          <p:nvPr/>
        </p:nvSpPr>
        <p:spPr>
          <a:xfrm>
            <a:off x="4518720" y="3649320"/>
            <a:ext cx="592560" cy="337680"/>
          </a:xfrm>
          <a:prstGeom prst="ellipse">
            <a:avLst/>
          </a:prstGeom>
          <a:noFill/>
          <a:ln>
            <a:round/>
          </a:ln>
        </p:spPr>
        <p:style>
          <a:lnRef idx="2">
            <a:schemeClr val="accent4"/>
          </a:lnRef>
          <a:fillRef idx="1">
            <a:schemeClr val="lt1"/>
          </a:fillRef>
          <a:effectRef idx="0">
            <a:schemeClr val="accent4"/>
          </a:effectRef>
          <a:fontRef idx="minor"/>
        </p:style>
      </p:sp>
      <p:sp>
        <p:nvSpPr>
          <p:cNvPr id="235" name="CustomShape 21"/>
          <p:cNvSpPr/>
          <p:nvPr/>
        </p:nvSpPr>
        <p:spPr>
          <a:xfrm flipH="1" flipV="1">
            <a:off x="4923720" y="3967200"/>
            <a:ext cx="467280" cy="659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6" name="CustomShape 22"/>
          <p:cNvSpPr/>
          <p:nvPr/>
        </p:nvSpPr>
        <p:spPr>
          <a:xfrm>
            <a:off x="4932360" y="4627800"/>
            <a:ext cx="3086280" cy="70704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Name of an individual element</a:t>
            </a:r>
            <a:endParaRPr b="0" lang="en-GB" sz="1800" spc="-1" strike="noStrike">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30"/>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2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32"/>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34"/>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35"/>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2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string::rfind()</a:t>
            </a:r>
            <a:endParaRPr b="0" lang="en-GB" sz="4400" spc="-1" strike="noStrike">
              <a:latin typeface="Arial"/>
            </a:endParaRPr>
          </a:p>
        </p:txBody>
      </p:sp>
      <p:sp>
        <p:nvSpPr>
          <p:cNvPr id="1102" name="CustomShape 2"/>
          <p:cNvSpPr/>
          <p:nvPr/>
        </p:nvSpPr>
        <p:spPr>
          <a:xfrm>
            <a:off x="286560" y="1537920"/>
            <a:ext cx="8583840" cy="48178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Searches the current string object for the content specified in </a:t>
            </a:r>
            <a:r>
              <a:rPr b="0" lang="en-GB" sz="2800" spc="-1" strike="noStrike">
                <a:solidFill>
                  <a:srgbClr val="31859c"/>
                </a:solidFill>
                <a:latin typeface="Consolas"/>
                <a:ea typeface="Consolas"/>
              </a:rPr>
              <a:t>str</a:t>
            </a:r>
            <a:r>
              <a:rPr b="0" lang="en-GB" sz="2800" spc="-1" strike="noStrike">
                <a:solidFill>
                  <a:srgbClr val="000000"/>
                </a:solidFill>
                <a:latin typeface="Calibri Light"/>
                <a:ea typeface="Calibri Light"/>
              </a:rPr>
              <a:t>, and returns the position of </a:t>
            </a:r>
            <a:r>
              <a:rPr b="0" lang="en-GB" sz="2800" spc="-1" strike="noStrike">
                <a:solidFill>
                  <a:srgbClr val="e46c0a"/>
                </a:solidFill>
                <a:latin typeface="Calibri Light"/>
                <a:ea typeface="Calibri Light"/>
              </a:rPr>
              <a:t>the last occurrence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a:t>
            </a:r>
            <a:r>
              <a:rPr b="0" lang="en-GB" sz="2800" spc="-1" strike="noStrike">
                <a:solidFill>
                  <a:srgbClr val="31859c"/>
                </a:solidFill>
                <a:latin typeface="Consolas"/>
                <a:ea typeface="Consolas"/>
              </a:rPr>
              <a:t>pos</a:t>
            </a:r>
            <a:r>
              <a:rPr b="0" lang="en-GB" sz="2800" spc="-1" strike="noStrike">
                <a:solidFill>
                  <a:srgbClr val="000000"/>
                </a:solidFill>
                <a:latin typeface="Calibri Light"/>
                <a:ea typeface="Calibri Light"/>
              </a:rPr>
              <a:t> is specified the search only includes characters at or before position </a:t>
            </a:r>
            <a:r>
              <a:rPr b="0" lang="en-GB" sz="2800" spc="-1" strike="noStrike">
                <a:solidFill>
                  <a:srgbClr val="31859c"/>
                </a:solidFill>
                <a:latin typeface="Consolas"/>
                <a:ea typeface="Consolas"/>
              </a:rPr>
              <a:t>pos</a:t>
            </a:r>
            <a:r>
              <a:rPr b="0" lang="en-GB" sz="2800" spc="-1" strike="noStrike">
                <a:solidFill>
                  <a:srgbClr val="000000"/>
                </a:solidFill>
                <a:latin typeface="Calibri Light"/>
                <a:ea typeface="Calibri Light"/>
              </a:rPr>
              <a:t>, ignoring any possible occurrences in later locations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there is no occurrence of str, the constant value </a:t>
            </a:r>
            <a:r>
              <a:rPr b="0" lang="en-GB" sz="2800" spc="-1" strike="noStrike">
                <a:solidFill>
                  <a:srgbClr val="e46c0a"/>
                </a:solidFill>
                <a:latin typeface="Consolas"/>
                <a:ea typeface="Consolas"/>
              </a:rPr>
              <a:t>string::npos</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(i.e., –1)</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will be returned </a:t>
            </a:r>
            <a:endParaRPr b="0" lang="en-GB" sz="2800" spc="-1" strike="noStrike">
              <a:latin typeface="Arial"/>
            </a:endParaRPr>
          </a:p>
        </p:txBody>
      </p:sp>
      <p:sp>
        <p:nvSpPr>
          <p:cNvPr id="110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5C14057-FBFA-4564-95BB-C844D962488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04" name="CustomShape 4"/>
          <p:cNvSpPr/>
          <p:nvPr/>
        </p:nvSpPr>
        <p:spPr>
          <a:xfrm>
            <a:off x="3217680" y="2381400"/>
            <a:ext cx="2708280" cy="555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rfind(str)</a:t>
            </a:r>
            <a:endParaRPr b="0" lang="en-GB" sz="2400" spc="-1" strike="noStrike">
              <a:latin typeface="Arial"/>
            </a:endParaRPr>
          </a:p>
        </p:txBody>
      </p:sp>
      <p:sp>
        <p:nvSpPr>
          <p:cNvPr id="1105" name="CustomShape 5"/>
          <p:cNvSpPr/>
          <p:nvPr/>
        </p:nvSpPr>
        <p:spPr>
          <a:xfrm>
            <a:off x="3217680" y="4181400"/>
            <a:ext cx="3335040" cy="555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400" spc="-1" strike="noStrike">
                <a:solidFill>
                  <a:srgbClr val="000000"/>
                </a:solidFill>
                <a:latin typeface="Consolas"/>
                <a:ea typeface="Consolas"/>
              </a:rPr>
              <a:t>rfind(str, pos)</a:t>
            </a:r>
            <a:endParaRPr b="0" lang="en-GB" sz="2400" spc="-1" strike="noStrike">
              <a:latin typeface="Arial"/>
            </a:endParaRPr>
          </a:p>
        </p:txBody>
      </p:sp>
      <p:sp>
        <p:nvSpPr>
          <p:cNvPr id="1106" name="CustomShape 6"/>
          <p:cNvSpPr/>
          <p:nvPr/>
        </p:nvSpPr>
        <p:spPr>
          <a:xfrm>
            <a:off x="6310440" y="2316960"/>
            <a:ext cx="2832840" cy="77580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77933c"/>
                </a:solidFill>
                <a:latin typeface="Avenir Next Condensed"/>
                <a:ea typeface="Consolas"/>
              </a:rPr>
              <a:t>This is essentially to search in the reverse direction from the end of the string</a:t>
            </a:r>
            <a:endParaRPr b="0" lang="en-GB" sz="1400" spc="-1" strike="noStrike">
              <a:latin typeface="Arial"/>
            </a:endParaRPr>
          </a:p>
        </p:txBody>
      </p:sp>
    </p:spTree>
  </p:cSld>
  <p:timing>
    <p:tnLst>
      <p:par>
        <p:cTn id="1609" dur="indefinite" restart="never" nodeType="tmRoot">
          <p:childTnLst>
            <p:seq>
              <p:cTn id="1610" dur="indefinite" nodeType="mainSeq">
                <p:childTnLst>
                  <p:par>
                    <p:cTn id="1611" fill="hold">
                      <p:stCondLst>
                        <p:cond delay="indefinite"/>
                      </p:stCondLst>
                      <p:childTnLst>
                        <p:par>
                          <p:cTn id="1612" fill="hold">
                            <p:stCondLst>
                              <p:cond delay="0"/>
                            </p:stCondLst>
                            <p:childTnLst>
                              <p:par>
                                <p:cTn id="1613" nodeType="clickEffect" fill="hold" presetClass="entr" presetID="1">
                                  <p:stCondLst>
                                    <p:cond delay="0"/>
                                  </p:stCondLst>
                                  <p:childTnLst>
                                    <p:set>
                                      <p:cBhvr>
                                        <p:cTn id="1614" dur="1" fill="hold">
                                          <p:stCondLst>
                                            <p:cond delay="0"/>
                                          </p:stCondLst>
                                        </p:cTn>
                                        <p:tgtEl>
                                          <p:spTgt spid="1102">
                                            <p:txEl>
                                              <p:pRg st="3" end="3"/>
                                            </p:txEl>
                                          </p:spTgt>
                                        </p:tgtEl>
                                        <p:attrNameLst>
                                          <p:attrName>style.visibility</p:attrName>
                                        </p:attrNameLst>
                                      </p:cBhvr>
                                      <p:to>
                                        <p:strVal val="visible"/>
                                      </p:to>
                                    </p:set>
                                  </p:childTnLst>
                                </p:cTn>
                              </p:par>
                            </p:childTnLst>
                          </p:cTn>
                        </p:par>
                      </p:childTnLst>
                    </p:cTn>
                  </p:par>
                  <p:par>
                    <p:cTn id="1615" fill="hold">
                      <p:stCondLst>
                        <p:cond delay="indefinite"/>
                      </p:stCondLst>
                      <p:childTnLst>
                        <p:par>
                          <p:cTn id="1616" fill="hold">
                            <p:stCondLst>
                              <p:cond delay="0"/>
                            </p:stCondLst>
                            <p:childTnLst>
                              <p:par>
                                <p:cTn id="1617" nodeType="clickEffect" fill="hold" presetClass="entr" presetID="1">
                                  <p:stCondLst>
                                    <p:cond delay="0"/>
                                  </p:stCondLst>
                                  <p:childTnLst>
                                    <p:set>
                                      <p:cBhvr>
                                        <p:cTn id="1618" dur="1" fill="hold">
                                          <p:stCondLst>
                                            <p:cond delay="0"/>
                                          </p:stCondLst>
                                        </p:cTn>
                                        <p:tgtEl>
                                          <p:spTgt spid="1105"/>
                                        </p:tgtEl>
                                        <p:attrNameLst>
                                          <p:attrName>style.visibility</p:attrName>
                                        </p:attrNameLst>
                                      </p:cBhvr>
                                      <p:to>
                                        <p:strVal val="visible"/>
                                      </p:to>
                                    </p:set>
                                  </p:childTnLst>
                                </p:cTn>
                              </p:par>
                            </p:childTnLst>
                          </p:cTn>
                        </p:par>
                      </p:childTnLst>
                    </p:cTn>
                  </p:par>
                  <p:par>
                    <p:cTn id="1619" fill="hold">
                      <p:stCondLst>
                        <p:cond delay="indefinite"/>
                      </p:stCondLst>
                      <p:childTnLst>
                        <p:par>
                          <p:cTn id="1620" fill="hold">
                            <p:stCondLst>
                              <p:cond delay="0"/>
                            </p:stCondLst>
                            <p:childTnLst>
                              <p:par>
                                <p:cTn id="1621" nodeType="clickEffect" fill="hold" presetClass="entr" presetID="1">
                                  <p:stCondLst>
                                    <p:cond delay="0"/>
                                  </p:stCondLst>
                                  <p:childTnLst>
                                    <p:set>
                                      <p:cBhvr>
                                        <p:cTn id="1622" dur="1" fill="hold">
                                          <p:stCondLst>
                                            <p:cond delay="0"/>
                                          </p:stCondLst>
                                        </p:cTn>
                                        <p:tgtEl>
                                          <p:spTgt spid="1102">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string::rfind()</a:t>
            </a:r>
            <a:endParaRPr b="0" lang="en-GB" sz="4400" spc="-1" strike="noStrike">
              <a:latin typeface="Arial"/>
            </a:endParaRPr>
          </a:p>
        </p:txBody>
      </p:sp>
      <p:sp>
        <p:nvSpPr>
          <p:cNvPr id="1108" name="CustomShape 2"/>
          <p:cNvSpPr/>
          <p:nvPr/>
        </p:nvSpPr>
        <p:spPr>
          <a:xfrm>
            <a:off x="457200" y="1527480"/>
            <a:ext cx="8228880" cy="459792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1109" name="CustomShape 3"/>
          <p:cNvSpPr/>
          <p:nvPr/>
        </p:nvSpPr>
        <p:spPr>
          <a:xfrm>
            <a:off x="556560" y="1966680"/>
            <a:ext cx="6113520" cy="3407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"Outside it is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 = "cloudy";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s.rfind("is")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s.rfind(t)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s.rfind('i',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s.rfind('o')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s.rfind("the") == -1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"not found"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s.rfind("the") == string::npos</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"not found" &lt;&lt; endl;</a:t>
            </a:r>
            <a:endParaRPr b="0" lang="en-GB" sz="1800" spc="-1" strike="noStrike">
              <a:latin typeface="Arial"/>
            </a:endParaRPr>
          </a:p>
        </p:txBody>
      </p:sp>
      <p:sp>
        <p:nvSpPr>
          <p:cNvPr id="1110" name="CustomShape 4"/>
          <p:cNvSpPr/>
          <p:nvPr/>
        </p:nvSpPr>
        <p:spPr>
          <a:xfrm>
            <a:off x="6026760" y="3693240"/>
            <a:ext cx="2550960" cy="21596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a:t>
            </a:r>
            <a:endParaRPr b="0" lang="en-GB" sz="1600" spc="-1" strike="noStrike">
              <a:latin typeface="Arial"/>
            </a:endParaRPr>
          </a:p>
          <a:p>
            <a:pPr>
              <a:lnSpc>
                <a:spcPct val="100000"/>
              </a:lnSpc>
            </a:pPr>
            <a:r>
              <a:rPr b="0" lang="en-GB" sz="1600" spc="-1" strike="noStrike">
                <a:solidFill>
                  <a:srgbClr val="000000"/>
                </a:solidFill>
                <a:latin typeface="Consolas"/>
                <a:ea typeface="Consolas"/>
              </a:rPr>
              <a:t>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4</a:t>
            </a:r>
            <a:endParaRPr b="0" lang="en-GB" sz="1600" spc="-1" strike="noStrike">
              <a:latin typeface="Arial"/>
            </a:endParaRPr>
          </a:p>
          <a:p>
            <a:pPr>
              <a:lnSpc>
                <a:spcPct val="100000"/>
              </a:lnSpc>
            </a:pPr>
            <a:r>
              <a:rPr b="0" lang="en-GB" sz="1600" spc="-1" strike="noStrike">
                <a:solidFill>
                  <a:srgbClr val="000000"/>
                </a:solidFill>
                <a:latin typeface="Consolas"/>
                <a:ea typeface="Consolas"/>
              </a:rPr>
              <a:t>16</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p:txBody>
      </p:sp>
      <p:sp>
        <p:nvSpPr>
          <p:cNvPr id="1111" name="CustomShape 5"/>
          <p:cNvSpPr/>
          <p:nvPr/>
        </p:nvSpPr>
        <p:spPr>
          <a:xfrm>
            <a:off x="7039440" y="338544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112" name="CustomShape 6"/>
          <p:cNvSpPr/>
          <p:nvPr/>
        </p:nvSpPr>
        <p:spPr>
          <a:xfrm>
            <a:off x="474840" y="5484240"/>
            <a:ext cx="23738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string_rfind.cpp</a:t>
            </a:r>
            <a:endParaRPr b="0" lang="en-GB" sz="1800" spc="-1" strike="noStrike">
              <a:latin typeface="Arial"/>
            </a:endParaRPr>
          </a:p>
        </p:txBody>
      </p:sp>
      <p:sp>
        <p:nvSpPr>
          <p:cNvPr id="1113"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2EFE75B-3654-4A8C-983D-C8F25BC5259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23" dur="indefinite" restart="never" nodeType="tmRoot">
          <p:childTnLst>
            <p:seq>
              <p:cTn id="1624" dur="indefinite" nodeType="mainSeq">
                <p:childTnLst>
                  <p:par>
                    <p:cTn id="1625" fill="hold">
                      <p:stCondLst>
                        <p:cond delay="indefinite"/>
                      </p:stCondLst>
                      <p:childTnLst>
                        <p:par>
                          <p:cTn id="1626" fill="hold">
                            <p:stCondLst>
                              <p:cond delay="0"/>
                            </p:stCondLst>
                            <p:childTnLst>
                              <p:par>
                                <p:cTn id="1627" nodeType="clickEffect" fill="hold" presetClass="entr" presetID="1">
                                  <p:stCondLst>
                                    <p:cond delay="0"/>
                                  </p:stCondLst>
                                  <p:childTnLst>
                                    <p:set>
                                      <p:cBhvr>
                                        <p:cTn id="1628" dur="1" fill="hold">
                                          <p:stCondLst>
                                            <p:cond delay="0"/>
                                          </p:stCondLst>
                                        </p:cTn>
                                        <p:tgtEl>
                                          <p:spTgt spid="1109">
                                            <p:txEl>
                                              <p:pRg st="3" end="3"/>
                                            </p:txEl>
                                          </p:spTgt>
                                        </p:tgtEl>
                                        <p:attrNameLst>
                                          <p:attrName>style.visibility</p:attrName>
                                        </p:attrNameLst>
                                      </p:cBhvr>
                                      <p:to>
                                        <p:strVal val="visible"/>
                                      </p:to>
                                    </p:set>
                                  </p:childTnLst>
                                </p:cTn>
                              </p:par>
                            </p:childTnLst>
                          </p:cTn>
                        </p:par>
                      </p:childTnLst>
                    </p:cTn>
                  </p:par>
                  <p:par>
                    <p:cTn id="1629" fill="hold">
                      <p:stCondLst>
                        <p:cond delay="indefinite"/>
                      </p:stCondLst>
                      <p:childTnLst>
                        <p:par>
                          <p:cTn id="1630" fill="hold">
                            <p:stCondLst>
                              <p:cond delay="0"/>
                            </p:stCondLst>
                            <p:childTnLst>
                              <p:par>
                                <p:cTn id="1631" nodeType="clickEffect" fill="hold" presetClass="entr" presetID="1">
                                  <p:stCondLst>
                                    <p:cond delay="0"/>
                                  </p:stCondLst>
                                  <p:childTnLst>
                                    <p:set>
                                      <p:cBhvr>
                                        <p:cTn id="1632" dur="1" fill="hold">
                                          <p:stCondLst>
                                            <p:cond delay="0"/>
                                          </p:stCondLst>
                                        </p:cTn>
                                        <p:tgtEl>
                                          <p:spTgt spid="1110">
                                            <p:txEl>
                                              <p:pRg st="0" end="0"/>
                                            </p:txEl>
                                          </p:spTgt>
                                        </p:tgtEl>
                                        <p:attrNameLst>
                                          <p:attrName>style.visibility</p:attrName>
                                        </p:attrNameLst>
                                      </p:cBhvr>
                                      <p:to>
                                        <p:strVal val="visible"/>
                                      </p:to>
                                    </p:set>
                                  </p:childTnLst>
                                </p:cTn>
                              </p:par>
                            </p:childTnLst>
                          </p:cTn>
                        </p:par>
                      </p:childTnLst>
                    </p:cTn>
                  </p:par>
                  <p:par>
                    <p:cTn id="1633" fill="hold">
                      <p:stCondLst>
                        <p:cond delay="indefinite"/>
                      </p:stCondLst>
                      <p:childTnLst>
                        <p:par>
                          <p:cTn id="1634" fill="hold">
                            <p:stCondLst>
                              <p:cond delay="0"/>
                            </p:stCondLst>
                            <p:childTnLst>
                              <p:par>
                                <p:cTn id="1635" nodeType="clickEffect" fill="hold" presetClass="entr" presetID="1">
                                  <p:stCondLst>
                                    <p:cond delay="0"/>
                                  </p:stCondLst>
                                  <p:childTnLst>
                                    <p:set>
                                      <p:cBhvr>
                                        <p:cTn id="1636" dur="1" fill="hold">
                                          <p:stCondLst>
                                            <p:cond delay="0"/>
                                          </p:stCondLst>
                                        </p:cTn>
                                        <p:tgtEl>
                                          <p:spTgt spid="1109">
                                            <p:txEl>
                                              <p:pRg st="4" end="4"/>
                                            </p:txEl>
                                          </p:spTgt>
                                        </p:tgtEl>
                                        <p:attrNameLst>
                                          <p:attrName>style.visibility</p:attrName>
                                        </p:attrNameLst>
                                      </p:cBhvr>
                                      <p:to>
                                        <p:strVal val="visible"/>
                                      </p:to>
                                    </p:set>
                                  </p:childTnLst>
                                </p:cTn>
                              </p:par>
                            </p:childTnLst>
                          </p:cTn>
                        </p:par>
                      </p:childTnLst>
                    </p:cTn>
                  </p:par>
                  <p:par>
                    <p:cTn id="1637" fill="hold">
                      <p:stCondLst>
                        <p:cond delay="indefinite"/>
                      </p:stCondLst>
                      <p:childTnLst>
                        <p:par>
                          <p:cTn id="1638" fill="hold">
                            <p:stCondLst>
                              <p:cond delay="0"/>
                            </p:stCondLst>
                            <p:childTnLst>
                              <p:par>
                                <p:cTn id="1639" nodeType="clickEffect" fill="hold" presetClass="entr" presetID="1">
                                  <p:stCondLst>
                                    <p:cond delay="0"/>
                                  </p:stCondLst>
                                  <p:childTnLst>
                                    <p:set>
                                      <p:cBhvr>
                                        <p:cTn id="1640" dur="1" fill="hold">
                                          <p:stCondLst>
                                            <p:cond delay="0"/>
                                          </p:stCondLst>
                                        </p:cTn>
                                        <p:tgtEl>
                                          <p:spTgt spid="1110">
                                            <p:txEl>
                                              <p:pRg st="1" end="1"/>
                                            </p:txEl>
                                          </p:spTgt>
                                        </p:tgtEl>
                                        <p:attrNameLst>
                                          <p:attrName>style.visibility</p:attrName>
                                        </p:attrNameLst>
                                      </p:cBhvr>
                                      <p:to>
                                        <p:strVal val="visible"/>
                                      </p:to>
                                    </p:set>
                                  </p:childTnLst>
                                </p:cTn>
                              </p:par>
                            </p:childTnLst>
                          </p:cTn>
                        </p:par>
                      </p:childTnLst>
                    </p:cTn>
                  </p:par>
                  <p:par>
                    <p:cTn id="1641" fill="hold">
                      <p:stCondLst>
                        <p:cond delay="indefinite"/>
                      </p:stCondLst>
                      <p:childTnLst>
                        <p:par>
                          <p:cTn id="1642" fill="hold">
                            <p:stCondLst>
                              <p:cond delay="0"/>
                            </p:stCondLst>
                            <p:childTnLst>
                              <p:par>
                                <p:cTn id="1643" nodeType="clickEffect" fill="hold" presetClass="entr" presetID="1">
                                  <p:stCondLst>
                                    <p:cond delay="0"/>
                                  </p:stCondLst>
                                  <p:childTnLst>
                                    <p:set>
                                      <p:cBhvr>
                                        <p:cTn id="1644" dur="1" fill="hold">
                                          <p:stCondLst>
                                            <p:cond delay="0"/>
                                          </p:stCondLst>
                                        </p:cTn>
                                        <p:tgtEl>
                                          <p:spTgt spid="1109">
                                            <p:txEl>
                                              <p:pRg st="5" end="5"/>
                                            </p:txEl>
                                          </p:spTgt>
                                        </p:tgtEl>
                                        <p:attrNameLst>
                                          <p:attrName>style.visibility</p:attrName>
                                        </p:attrNameLst>
                                      </p:cBhvr>
                                      <p:to>
                                        <p:strVal val="visible"/>
                                      </p:to>
                                    </p:set>
                                  </p:childTnLst>
                                </p:cTn>
                              </p:par>
                            </p:childTnLst>
                          </p:cTn>
                        </p:par>
                      </p:childTnLst>
                    </p:cTn>
                  </p:par>
                  <p:par>
                    <p:cTn id="1645" fill="hold">
                      <p:stCondLst>
                        <p:cond delay="indefinite"/>
                      </p:stCondLst>
                      <p:childTnLst>
                        <p:par>
                          <p:cTn id="1646" fill="hold">
                            <p:stCondLst>
                              <p:cond delay="0"/>
                            </p:stCondLst>
                            <p:childTnLst>
                              <p:par>
                                <p:cTn id="1647" nodeType="clickEffect" fill="hold" presetClass="entr" presetID="1">
                                  <p:stCondLst>
                                    <p:cond delay="0"/>
                                  </p:stCondLst>
                                  <p:childTnLst>
                                    <p:set>
                                      <p:cBhvr>
                                        <p:cTn id="1648" dur="1" fill="hold">
                                          <p:stCondLst>
                                            <p:cond delay="0"/>
                                          </p:stCondLst>
                                        </p:cTn>
                                        <p:tgtEl>
                                          <p:spTgt spid="1110">
                                            <p:txEl>
                                              <p:pRg st="2" end="2"/>
                                            </p:txEl>
                                          </p:spTgt>
                                        </p:tgtEl>
                                        <p:attrNameLst>
                                          <p:attrName>style.visibility</p:attrName>
                                        </p:attrNameLst>
                                      </p:cBhvr>
                                      <p:to>
                                        <p:strVal val="visible"/>
                                      </p:to>
                                    </p:set>
                                  </p:childTnLst>
                                </p:cTn>
                              </p:par>
                            </p:childTnLst>
                          </p:cTn>
                        </p:par>
                      </p:childTnLst>
                    </p:cTn>
                  </p:par>
                  <p:par>
                    <p:cTn id="1649" fill="hold">
                      <p:stCondLst>
                        <p:cond delay="indefinite"/>
                      </p:stCondLst>
                      <p:childTnLst>
                        <p:par>
                          <p:cTn id="1650" fill="hold">
                            <p:stCondLst>
                              <p:cond delay="0"/>
                            </p:stCondLst>
                            <p:childTnLst>
                              <p:par>
                                <p:cTn id="1651" nodeType="clickEffect" fill="hold" presetClass="entr" presetID="1">
                                  <p:stCondLst>
                                    <p:cond delay="0"/>
                                  </p:stCondLst>
                                  <p:childTnLst>
                                    <p:set>
                                      <p:cBhvr>
                                        <p:cTn id="1652" dur="1" fill="hold">
                                          <p:stCondLst>
                                            <p:cond delay="0"/>
                                          </p:stCondLst>
                                        </p:cTn>
                                        <p:tgtEl>
                                          <p:spTgt spid="1109">
                                            <p:txEl>
                                              <p:pRg st="6" end="6"/>
                                            </p:txEl>
                                          </p:spTgt>
                                        </p:tgtEl>
                                        <p:attrNameLst>
                                          <p:attrName>style.visibility</p:attrName>
                                        </p:attrNameLst>
                                      </p:cBhvr>
                                      <p:to>
                                        <p:strVal val="visible"/>
                                      </p:to>
                                    </p:set>
                                  </p:childTnLst>
                                </p:cTn>
                              </p:par>
                            </p:childTnLst>
                          </p:cTn>
                        </p:par>
                      </p:childTnLst>
                    </p:cTn>
                  </p:par>
                  <p:par>
                    <p:cTn id="1653" fill="hold">
                      <p:stCondLst>
                        <p:cond delay="indefinite"/>
                      </p:stCondLst>
                      <p:childTnLst>
                        <p:par>
                          <p:cTn id="1654" fill="hold">
                            <p:stCondLst>
                              <p:cond delay="0"/>
                            </p:stCondLst>
                            <p:childTnLst>
                              <p:par>
                                <p:cTn id="1655" nodeType="clickEffect" fill="hold" presetClass="entr" presetID="1">
                                  <p:stCondLst>
                                    <p:cond delay="0"/>
                                  </p:stCondLst>
                                  <p:childTnLst>
                                    <p:set>
                                      <p:cBhvr>
                                        <p:cTn id="1656" dur="1" fill="hold">
                                          <p:stCondLst>
                                            <p:cond delay="0"/>
                                          </p:stCondLst>
                                        </p:cTn>
                                        <p:tgtEl>
                                          <p:spTgt spid="1110">
                                            <p:txEl>
                                              <p:pRg st="3" end="3"/>
                                            </p:txEl>
                                          </p:spTgt>
                                        </p:tgtEl>
                                        <p:attrNameLst>
                                          <p:attrName>style.visibility</p:attrName>
                                        </p:attrNameLst>
                                      </p:cBhvr>
                                      <p:to>
                                        <p:strVal val="visible"/>
                                      </p:to>
                                    </p:set>
                                  </p:childTnLst>
                                </p:cTn>
                              </p:par>
                            </p:childTnLst>
                          </p:cTn>
                        </p:par>
                      </p:childTnLst>
                    </p:cTn>
                  </p:par>
                  <p:par>
                    <p:cTn id="1657" fill="hold">
                      <p:stCondLst>
                        <p:cond delay="indefinite"/>
                      </p:stCondLst>
                      <p:childTnLst>
                        <p:par>
                          <p:cTn id="1658" fill="hold">
                            <p:stCondLst>
                              <p:cond delay="0"/>
                            </p:stCondLst>
                            <p:childTnLst>
                              <p:par>
                                <p:cTn id="1659" nodeType="clickEffect" fill="hold" presetClass="entr" presetID="1">
                                  <p:stCondLst>
                                    <p:cond delay="0"/>
                                  </p:stCondLst>
                                  <p:childTnLst>
                                    <p:set>
                                      <p:cBhvr>
                                        <p:cTn id="1660" dur="1" fill="hold">
                                          <p:stCondLst>
                                            <p:cond delay="0"/>
                                          </p:stCondLst>
                                        </p:cTn>
                                        <p:tgtEl>
                                          <p:spTgt spid="1109">
                                            <p:txEl>
                                              <p:pRg st="7" end="7"/>
                                            </p:txEl>
                                          </p:spTgt>
                                        </p:tgtEl>
                                        <p:attrNameLst>
                                          <p:attrName>style.visibility</p:attrName>
                                        </p:attrNameLst>
                                      </p:cBhvr>
                                      <p:to>
                                        <p:strVal val="visible"/>
                                      </p:to>
                                    </p:set>
                                  </p:childTnLst>
                                </p:cTn>
                              </p:par>
                            </p:childTnLst>
                          </p:cTn>
                        </p:par>
                      </p:childTnLst>
                    </p:cTn>
                  </p:par>
                  <p:par>
                    <p:cTn id="1661" fill="hold">
                      <p:stCondLst>
                        <p:cond delay="indefinite"/>
                      </p:stCondLst>
                      <p:childTnLst>
                        <p:par>
                          <p:cTn id="1662" fill="hold">
                            <p:stCondLst>
                              <p:cond delay="0"/>
                            </p:stCondLst>
                            <p:childTnLst>
                              <p:par>
                                <p:cTn id="1663" nodeType="clickEffect" fill="hold" presetClass="entr" presetID="1">
                                  <p:stCondLst>
                                    <p:cond delay="0"/>
                                  </p:stCondLst>
                                  <p:childTnLst>
                                    <p:set>
                                      <p:cBhvr>
                                        <p:cTn id="1664" dur="1" fill="hold">
                                          <p:stCondLst>
                                            <p:cond delay="0"/>
                                          </p:stCondLst>
                                        </p:cTn>
                                        <p:tgtEl>
                                          <p:spTgt spid="1110">
                                            <p:txEl>
                                              <p:pRg st="4" end="4"/>
                                            </p:txEl>
                                          </p:spTgt>
                                        </p:tgtEl>
                                        <p:attrNameLst>
                                          <p:attrName>style.visibility</p:attrName>
                                        </p:attrNameLst>
                                      </p:cBhvr>
                                      <p:to>
                                        <p:strVal val="visible"/>
                                      </p:to>
                                    </p:set>
                                  </p:childTnLst>
                                </p:cTn>
                              </p:par>
                            </p:childTnLst>
                          </p:cTn>
                        </p:par>
                      </p:childTnLst>
                    </p:cTn>
                  </p:par>
                  <p:par>
                    <p:cTn id="1665" fill="hold">
                      <p:stCondLst>
                        <p:cond delay="indefinite"/>
                      </p:stCondLst>
                      <p:childTnLst>
                        <p:par>
                          <p:cTn id="1666" fill="hold">
                            <p:stCondLst>
                              <p:cond delay="0"/>
                            </p:stCondLst>
                            <p:childTnLst>
                              <p:par>
                                <p:cTn id="1667" nodeType="clickEffect" fill="hold" presetClass="entr" presetID="1">
                                  <p:stCondLst>
                                    <p:cond delay="0"/>
                                  </p:stCondLst>
                                  <p:childTnLst>
                                    <p:set>
                                      <p:cBhvr>
                                        <p:cTn id="1668" dur="1" fill="hold">
                                          <p:stCondLst>
                                            <p:cond delay="0"/>
                                          </p:stCondLst>
                                        </p:cTn>
                                        <p:tgtEl>
                                          <p:spTgt spid="1109">
                                            <p:txEl>
                                              <p:pRg st="8" end="8"/>
                                            </p:txEl>
                                          </p:spTgt>
                                        </p:tgtEl>
                                        <p:attrNameLst>
                                          <p:attrName>style.visibility</p:attrName>
                                        </p:attrNameLst>
                                      </p:cBhvr>
                                      <p:to>
                                        <p:strVal val="visible"/>
                                      </p:to>
                                    </p:set>
                                  </p:childTnLst>
                                </p:cTn>
                              </p:par>
                              <p:par>
                                <p:cTn id="1669" nodeType="withEffect" fill="hold" presetClass="entr" presetID="1">
                                  <p:stCondLst>
                                    <p:cond delay="0"/>
                                  </p:stCondLst>
                                  <p:childTnLst>
                                    <p:set>
                                      <p:cBhvr>
                                        <p:cTn id="1670" dur="1" fill="hold">
                                          <p:stCondLst>
                                            <p:cond delay="0"/>
                                          </p:stCondLst>
                                        </p:cTn>
                                        <p:tgtEl>
                                          <p:spTgt spid="1109">
                                            <p:txEl>
                                              <p:pRg st="9" end="9"/>
                                            </p:txEl>
                                          </p:spTgt>
                                        </p:tgtEl>
                                        <p:attrNameLst>
                                          <p:attrName>style.visibility</p:attrName>
                                        </p:attrNameLst>
                                      </p:cBhvr>
                                      <p:to>
                                        <p:strVal val="visible"/>
                                      </p:to>
                                    </p:set>
                                  </p:childTnLst>
                                </p:cTn>
                              </p:par>
                            </p:childTnLst>
                          </p:cTn>
                        </p:par>
                      </p:childTnLst>
                    </p:cTn>
                  </p:par>
                  <p:par>
                    <p:cTn id="1671" fill="hold">
                      <p:stCondLst>
                        <p:cond delay="indefinite"/>
                      </p:stCondLst>
                      <p:childTnLst>
                        <p:par>
                          <p:cTn id="1672" fill="hold">
                            <p:stCondLst>
                              <p:cond delay="0"/>
                            </p:stCondLst>
                            <p:childTnLst>
                              <p:par>
                                <p:cTn id="1673" nodeType="clickEffect" fill="hold" presetClass="entr" presetID="1">
                                  <p:stCondLst>
                                    <p:cond delay="0"/>
                                  </p:stCondLst>
                                  <p:childTnLst>
                                    <p:set>
                                      <p:cBhvr>
                                        <p:cTn id="1674" dur="1" fill="hold">
                                          <p:stCondLst>
                                            <p:cond delay="0"/>
                                          </p:stCondLst>
                                        </p:cTn>
                                        <p:tgtEl>
                                          <p:spTgt spid="1110">
                                            <p:txEl>
                                              <p:pRg st="5" end="5"/>
                                            </p:txEl>
                                          </p:spTgt>
                                        </p:tgtEl>
                                        <p:attrNameLst>
                                          <p:attrName>style.visibility</p:attrName>
                                        </p:attrNameLst>
                                      </p:cBhvr>
                                      <p:to>
                                        <p:strVal val="visible"/>
                                      </p:to>
                                    </p:set>
                                  </p:childTnLst>
                                </p:cTn>
                              </p:par>
                            </p:childTnLst>
                          </p:cTn>
                        </p:par>
                      </p:childTnLst>
                    </p:cTn>
                  </p:par>
                  <p:par>
                    <p:cTn id="1675" fill="hold">
                      <p:stCondLst>
                        <p:cond delay="indefinite"/>
                      </p:stCondLst>
                      <p:childTnLst>
                        <p:par>
                          <p:cTn id="1676" fill="hold">
                            <p:stCondLst>
                              <p:cond delay="0"/>
                            </p:stCondLst>
                            <p:childTnLst>
                              <p:par>
                                <p:cTn id="1677" nodeType="clickEffect" fill="hold" presetClass="entr" presetID="1">
                                  <p:stCondLst>
                                    <p:cond delay="0"/>
                                  </p:stCondLst>
                                  <p:childTnLst>
                                    <p:set>
                                      <p:cBhvr>
                                        <p:cTn id="1678" dur="1" fill="hold">
                                          <p:stCondLst>
                                            <p:cond delay="0"/>
                                          </p:stCondLst>
                                        </p:cTn>
                                        <p:tgtEl>
                                          <p:spTgt spid="1109">
                                            <p:txEl>
                                              <p:pRg st="10" end="10"/>
                                            </p:txEl>
                                          </p:spTgt>
                                        </p:tgtEl>
                                        <p:attrNameLst>
                                          <p:attrName>style.visibility</p:attrName>
                                        </p:attrNameLst>
                                      </p:cBhvr>
                                      <p:to>
                                        <p:strVal val="visible"/>
                                      </p:to>
                                    </p:set>
                                  </p:childTnLst>
                                </p:cTn>
                              </p:par>
                              <p:par>
                                <p:cTn id="1679" nodeType="withEffect" fill="hold" presetClass="entr" presetID="1">
                                  <p:stCondLst>
                                    <p:cond delay="0"/>
                                  </p:stCondLst>
                                  <p:childTnLst>
                                    <p:set>
                                      <p:cBhvr>
                                        <p:cTn id="1680" dur="1" fill="hold">
                                          <p:stCondLst>
                                            <p:cond delay="0"/>
                                          </p:stCondLst>
                                        </p:cTn>
                                        <p:tgtEl>
                                          <p:spTgt spid="1109">
                                            <p:txEl>
                                              <p:pRg st="11" end="11"/>
                                            </p:txEl>
                                          </p:spTgt>
                                        </p:tgtEl>
                                        <p:attrNameLst>
                                          <p:attrName>style.visibility</p:attrName>
                                        </p:attrNameLst>
                                      </p:cBhvr>
                                      <p:to>
                                        <p:strVal val="visible"/>
                                      </p:to>
                                    </p:set>
                                  </p:childTnLst>
                                </p:cTn>
                              </p:par>
                            </p:childTnLst>
                          </p:cTn>
                        </p:par>
                      </p:childTnLst>
                    </p:cTn>
                  </p:par>
                  <p:par>
                    <p:cTn id="1681" fill="hold">
                      <p:stCondLst>
                        <p:cond delay="indefinite"/>
                      </p:stCondLst>
                      <p:childTnLst>
                        <p:par>
                          <p:cTn id="1682" fill="hold">
                            <p:stCondLst>
                              <p:cond delay="0"/>
                            </p:stCondLst>
                            <p:childTnLst>
                              <p:par>
                                <p:cTn id="1683" nodeType="clickEffect" fill="hold" presetClass="entr" presetID="1">
                                  <p:stCondLst>
                                    <p:cond delay="0"/>
                                  </p:stCondLst>
                                  <p:childTnLst>
                                    <p:set>
                                      <p:cBhvr>
                                        <p:cTn id="1684" dur="1" fill="hold">
                                          <p:stCondLst>
                                            <p:cond delay="0"/>
                                          </p:stCondLst>
                                        </p:cTn>
                                        <p:tgtEl>
                                          <p:spTgt spid="1110">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string::insert()</a:t>
            </a:r>
            <a:endParaRPr b="0" lang="en-GB" sz="4400" spc="-1" strike="noStrike">
              <a:latin typeface="Arial"/>
            </a:endParaRPr>
          </a:p>
        </p:txBody>
      </p:sp>
      <p:sp>
        <p:nvSpPr>
          <p:cNvPr id="111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Inserts the content specified in </a:t>
            </a:r>
            <a:r>
              <a:rPr b="0" lang="en-GB" sz="2800" spc="-1" strike="noStrike">
                <a:solidFill>
                  <a:srgbClr val="31859c"/>
                </a:solidFill>
                <a:latin typeface="Consolas"/>
                <a:ea typeface="Consolas"/>
              </a:rPr>
              <a:t>str</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at position </a:t>
            </a:r>
            <a:r>
              <a:rPr b="0" lang="en-GB" sz="2800" spc="-1" strike="noStrike">
                <a:solidFill>
                  <a:srgbClr val="31859c"/>
                </a:solidFill>
                <a:latin typeface="Consolas"/>
                <a:ea typeface="Consolas"/>
              </a:rPr>
              <a:t>pos</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of the current string</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116" name="Table 3"/>
          <p:cNvGraphicFramePr/>
          <p:nvPr/>
        </p:nvGraphicFramePr>
        <p:xfrm>
          <a:off x="2304360" y="2709720"/>
          <a:ext cx="4796280" cy="981720"/>
        </p:xfrm>
        <a:graphic>
          <a:graphicData uri="http://schemas.openxmlformats.org/drawingml/2006/table">
            <a:tbl>
              <a:tblPr/>
              <a:tblGrid>
                <a:gridCol w="435960"/>
                <a:gridCol w="435960"/>
                <a:gridCol w="435960"/>
                <a:gridCol w="435960"/>
                <a:gridCol w="435960"/>
                <a:gridCol w="435960"/>
                <a:gridCol w="435960"/>
                <a:gridCol w="435960"/>
                <a:gridCol w="435960"/>
                <a:gridCol w="435960"/>
                <a:gridCol w="437040"/>
              </a:tblGrid>
              <a:tr h="49104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491040">
                <a:tc>
                  <a:txBody>
                    <a:bodyPr/>
                    <a:p>
                      <a:pPr algn="ctr">
                        <a:lnSpc>
                          <a:spcPct val="100000"/>
                        </a:lnSpc>
                      </a:pPr>
                      <a:r>
                        <a:rPr b="0" lang="en-GB" sz="2000" spc="-1" strike="noStrike">
                          <a:solidFill>
                            <a:srgbClr val="000000"/>
                          </a:solidFill>
                          <a:latin typeface="Calibri Light"/>
                        </a:rPr>
                        <a:t>S</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a</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h</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g</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17" name="CustomShape 4"/>
          <p:cNvSpPr/>
          <p:nvPr/>
        </p:nvSpPr>
        <p:spPr>
          <a:xfrm>
            <a:off x="1386720" y="332244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graphicFrame>
        <p:nvGraphicFramePr>
          <p:cNvPr id="1118" name="Table 5"/>
          <p:cNvGraphicFramePr/>
          <p:nvPr/>
        </p:nvGraphicFramePr>
        <p:xfrm>
          <a:off x="4063320" y="4090680"/>
          <a:ext cx="1998720" cy="490680"/>
        </p:xfrm>
        <a:graphic>
          <a:graphicData uri="http://schemas.openxmlformats.org/drawingml/2006/table">
            <a:tbl>
              <a:tblPr/>
              <a:tblGrid>
                <a:gridCol w="399600"/>
                <a:gridCol w="399600"/>
                <a:gridCol w="399600"/>
                <a:gridCol w="399600"/>
                <a:gridCol w="400680"/>
              </a:tblGrid>
              <a:tr h="491040">
                <a:tc>
                  <a:txBody>
                    <a:bodyPr/>
                    <a:p>
                      <a:pPr algn="ctr">
                        <a:lnSpc>
                          <a:spcPct val="100000"/>
                        </a:lnSpc>
                      </a:pPr>
                      <a:r>
                        <a:rPr b="0" lang="en-GB" sz="2000" spc="-1" strike="noStrike">
                          <a:solidFill>
                            <a:srgbClr val="000000"/>
                          </a:solidFill>
                          <a:latin typeface="Calibri Light"/>
                        </a:rPr>
                        <a:t>v</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e</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19" name="CustomShape 6"/>
          <p:cNvSpPr/>
          <p:nvPr/>
        </p:nvSpPr>
        <p:spPr>
          <a:xfrm flipV="1">
            <a:off x="4063320" y="3691080"/>
            <a:ext cx="414720" cy="398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20" name="CustomShape 7"/>
          <p:cNvSpPr/>
          <p:nvPr/>
        </p:nvSpPr>
        <p:spPr>
          <a:xfrm flipH="1" flipV="1">
            <a:off x="4477680" y="3691080"/>
            <a:ext cx="1583640" cy="398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21" name="CustomShape 8"/>
          <p:cNvSpPr/>
          <p:nvPr/>
        </p:nvSpPr>
        <p:spPr>
          <a:xfrm>
            <a:off x="3718080" y="4700160"/>
            <a:ext cx="420264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f79646"/>
                </a:solidFill>
                <a:latin typeface="Consolas"/>
                <a:ea typeface="Consolas"/>
              </a:rPr>
              <a:t>text.insert(5</a:t>
            </a:r>
            <a:r>
              <a:rPr b="1" lang="en-GB" sz="2400" spc="-1" strike="noStrike">
                <a:solidFill>
                  <a:srgbClr val="f79646"/>
                </a:solidFill>
                <a:latin typeface="Calibri Light"/>
                <a:ea typeface="Consolas"/>
              </a:rPr>
              <a:t>, "very  ")</a:t>
            </a:r>
            <a:endParaRPr b="0" lang="en-GB" sz="2400" spc="-1" strike="noStrike">
              <a:latin typeface="Arial"/>
            </a:endParaRPr>
          </a:p>
        </p:txBody>
      </p:sp>
      <p:sp>
        <p:nvSpPr>
          <p:cNvPr id="1122" name="CustomShape 9"/>
          <p:cNvSpPr/>
          <p:nvPr/>
        </p:nvSpPr>
        <p:spPr>
          <a:xfrm>
            <a:off x="727560" y="5607000"/>
            <a:ext cx="4295160" cy="63792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Resulting string:  </a:t>
            </a:r>
            <a:r>
              <a:rPr b="0" lang="en-GB" sz="1800" spc="-1" strike="noStrike">
                <a:solidFill>
                  <a:srgbClr val="000000"/>
                </a:solidFill>
                <a:latin typeface="Calibri Light"/>
                <a:ea typeface="Avenir Next Condensed"/>
              </a:rPr>
              <a:t>"</a:t>
            </a:r>
            <a:r>
              <a:rPr b="0" lang="en-GB" sz="1800" spc="-1" strike="noStrike">
                <a:solidFill>
                  <a:srgbClr val="000000"/>
                </a:solidFill>
                <a:latin typeface="Consolas"/>
                <a:ea typeface="Consolas"/>
              </a:rPr>
              <a:t>Stay very hungry</a:t>
            </a:r>
            <a:r>
              <a:rPr b="0" lang="en-GB" sz="1800" spc="-1" strike="noStrike">
                <a:solidFill>
                  <a:srgbClr val="000000"/>
                </a:solidFill>
                <a:latin typeface="Calibri Light"/>
                <a:ea typeface="Consolas"/>
              </a:rPr>
              <a:t>"</a:t>
            </a:r>
            <a:endParaRPr b="0" lang="en-GB" sz="1800" spc="-1" strike="noStrike">
              <a:latin typeface="Arial"/>
            </a:endParaRPr>
          </a:p>
        </p:txBody>
      </p:sp>
      <p:sp>
        <p:nvSpPr>
          <p:cNvPr id="1123" name="CustomShape 10"/>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5823DE3-5832-488C-9EF6-659E61BAB12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1124" name="Group 11"/>
          <p:cNvGrpSpPr/>
          <p:nvPr/>
        </p:nvGrpSpPr>
        <p:grpSpPr>
          <a:xfrm>
            <a:off x="6018120" y="5109480"/>
            <a:ext cx="1744200" cy="809280"/>
            <a:chOff x="6018120" y="5109480"/>
            <a:chExt cx="1744200" cy="809280"/>
          </a:xfrm>
        </p:grpSpPr>
        <p:sp>
          <p:nvSpPr>
            <p:cNvPr id="1125" name="CustomShape 12"/>
            <p:cNvSpPr/>
            <p:nvPr/>
          </p:nvSpPr>
          <p:spPr>
            <a:xfrm>
              <a:off x="6018120" y="5463000"/>
              <a:ext cx="717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126" name="CustomShape 13"/>
            <p:cNvSpPr/>
            <p:nvPr/>
          </p:nvSpPr>
          <p:spPr>
            <a:xfrm>
              <a:off x="7180560" y="5440680"/>
              <a:ext cx="5817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str</a:t>
              </a:r>
              <a:endParaRPr b="0" lang="en-GB" sz="2400" spc="-1" strike="noStrike">
                <a:latin typeface="Arial"/>
              </a:endParaRPr>
            </a:p>
          </p:txBody>
        </p:sp>
        <p:sp>
          <p:nvSpPr>
            <p:cNvPr id="1127" name="CustomShape 14"/>
            <p:cNvSpPr/>
            <p:nvPr/>
          </p:nvSpPr>
          <p:spPr>
            <a:xfrm flipH="1" flipV="1">
              <a:off x="6265080" y="5109480"/>
              <a:ext cx="207720" cy="447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28" name="CustomShape 15"/>
            <p:cNvSpPr/>
            <p:nvPr/>
          </p:nvSpPr>
          <p:spPr>
            <a:xfrm flipH="1" flipV="1">
              <a:off x="6982560" y="5130720"/>
              <a:ext cx="325080" cy="376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Tree>
  </p:cSld>
  <p:timing>
    <p:tnLst>
      <p:par>
        <p:cTn id="1685" dur="indefinite" restart="never" nodeType="tmRoot">
          <p:childTnLst>
            <p:seq>
              <p:cTn id="1686" dur="indefinite" nodeType="mainSeq">
                <p:childTnLst>
                  <p:par>
                    <p:cTn id="1687" fill="hold">
                      <p:stCondLst>
                        <p:cond delay="indefinite"/>
                      </p:stCondLst>
                      <p:childTnLst>
                        <p:par>
                          <p:cTn id="1688" fill="hold">
                            <p:stCondLst>
                              <p:cond delay="0"/>
                            </p:stCondLst>
                            <p:childTnLst>
                              <p:par>
                                <p:cTn id="1689" nodeType="clickEffect" fill="hold" presetClass="entr" presetID="1">
                                  <p:stCondLst>
                                    <p:cond delay="0"/>
                                  </p:stCondLst>
                                  <p:childTnLst>
                                    <p:set>
                                      <p:cBhvr>
                                        <p:cTn id="1690" dur="1" fill="hold">
                                          <p:stCondLst>
                                            <p:cond delay="0"/>
                                          </p:stCondLst>
                                        </p:cTn>
                                        <p:tgtEl>
                                          <p:spTgt spid="1117"/>
                                        </p:tgtEl>
                                        <p:attrNameLst>
                                          <p:attrName>style.visibility</p:attrName>
                                        </p:attrNameLst>
                                      </p:cBhvr>
                                      <p:to>
                                        <p:strVal val="visible"/>
                                      </p:to>
                                    </p:set>
                                  </p:childTnLst>
                                </p:cTn>
                              </p:par>
                              <p:par>
                                <p:cTn id="1691" nodeType="withEffect" fill="hold" presetClass="entr" presetID="1">
                                  <p:stCondLst>
                                    <p:cond delay="0"/>
                                  </p:stCondLst>
                                  <p:childTnLst>
                                    <p:set>
                                      <p:cBhvr>
                                        <p:cTn id="1692" dur="1" fill="hold">
                                          <p:stCondLst>
                                            <p:cond delay="0"/>
                                          </p:stCondLst>
                                        </p:cTn>
                                        <p:tgtEl>
                                          <p:spTgt spid="1116"/>
                                        </p:tgtEl>
                                        <p:attrNameLst>
                                          <p:attrName>style.visibility</p:attrName>
                                        </p:attrNameLst>
                                      </p:cBhvr>
                                      <p:to>
                                        <p:strVal val="visible"/>
                                      </p:to>
                                    </p:set>
                                  </p:childTnLst>
                                </p:cTn>
                              </p:par>
                            </p:childTnLst>
                          </p:cTn>
                        </p:par>
                      </p:childTnLst>
                    </p:cTn>
                  </p:par>
                  <p:par>
                    <p:cTn id="1693" fill="hold">
                      <p:stCondLst>
                        <p:cond delay="indefinite"/>
                      </p:stCondLst>
                      <p:childTnLst>
                        <p:par>
                          <p:cTn id="1694" fill="hold">
                            <p:stCondLst>
                              <p:cond delay="0"/>
                            </p:stCondLst>
                            <p:childTnLst>
                              <p:par>
                                <p:cTn id="1695" nodeType="clickEffect" fill="hold" presetClass="entr" presetID="1">
                                  <p:stCondLst>
                                    <p:cond delay="0"/>
                                  </p:stCondLst>
                                  <p:childTnLst>
                                    <p:set>
                                      <p:cBhvr>
                                        <p:cTn id="1696" dur="1" fill="hold">
                                          <p:stCondLst>
                                            <p:cond delay="0"/>
                                          </p:stCondLst>
                                        </p:cTn>
                                        <p:tgtEl>
                                          <p:spTgt spid="1121"/>
                                        </p:tgtEl>
                                        <p:attrNameLst>
                                          <p:attrName>style.visibility</p:attrName>
                                        </p:attrNameLst>
                                      </p:cBhvr>
                                      <p:to>
                                        <p:strVal val="visible"/>
                                      </p:to>
                                    </p:set>
                                  </p:childTnLst>
                                </p:cTn>
                              </p:par>
                            </p:childTnLst>
                          </p:cTn>
                        </p:par>
                      </p:childTnLst>
                    </p:cTn>
                  </p:par>
                  <p:par>
                    <p:cTn id="1697" fill="hold">
                      <p:stCondLst>
                        <p:cond delay="indefinite"/>
                      </p:stCondLst>
                      <p:childTnLst>
                        <p:par>
                          <p:cTn id="1698" fill="hold">
                            <p:stCondLst>
                              <p:cond delay="0"/>
                            </p:stCondLst>
                            <p:childTnLst>
                              <p:par>
                                <p:cTn id="1699" nodeType="clickEffect" fill="hold" presetClass="entr" presetID="1">
                                  <p:stCondLst>
                                    <p:cond delay="0"/>
                                  </p:stCondLst>
                                  <p:childTnLst>
                                    <p:set>
                                      <p:cBhvr>
                                        <p:cTn id="1700" dur="1" fill="hold">
                                          <p:stCondLst>
                                            <p:cond delay="0"/>
                                          </p:stCondLst>
                                        </p:cTn>
                                        <p:tgtEl>
                                          <p:spTgt spid="1124"/>
                                        </p:tgtEl>
                                        <p:attrNameLst>
                                          <p:attrName>style.visibility</p:attrName>
                                        </p:attrNameLst>
                                      </p:cBhvr>
                                      <p:to>
                                        <p:strVal val="visible"/>
                                      </p:to>
                                    </p:set>
                                  </p:childTnLst>
                                </p:cTn>
                              </p:par>
                            </p:childTnLst>
                          </p:cTn>
                        </p:par>
                      </p:childTnLst>
                    </p:cTn>
                  </p:par>
                  <p:par>
                    <p:cTn id="1701" fill="hold">
                      <p:stCondLst>
                        <p:cond delay="indefinite"/>
                      </p:stCondLst>
                      <p:childTnLst>
                        <p:par>
                          <p:cTn id="1702" fill="hold">
                            <p:stCondLst>
                              <p:cond delay="0"/>
                            </p:stCondLst>
                            <p:childTnLst>
                              <p:par>
                                <p:cTn id="1703" nodeType="clickEffect" fill="hold" presetClass="entr" presetID="1">
                                  <p:stCondLst>
                                    <p:cond delay="0"/>
                                  </p:stCondLst>
                                  <p:childTnLst>
                                    <p:set>
                                      <p:cBhvr>
                                        <p:cTn id="1704" dur="1" fill="hold">
                                          <p:stCondLst>
                                            <p:cond delay="0"/>
                                          </p:stCondLst>
                                        </p:cTn>
                                        <p:tgtEl>
                                          <p:spTgt spid="1122"/>
                                        </p:tgtEl>
                                        <p:attrNameLst>
                                          <p:attrName>style.visibility</p:attrName>
                                        </p:attrNameLst>
                                      </p:cBhvr>
                                      <p:to>
                                        <p:strVal val="visible"/>
                                      </p:to>
                                    </p:set>
                                  </p:childTnLst>
                                </p:cTn>
                              </p:par>
                              <p:par>
                                <p:cTn id="1705" nodeType="withEffect" fill="hold" presetClass="entr" presetID="1">
                                  <p:stCondLst>
                                    <p:cond delay="0"/>
                                  </p:stCondLst>
                                  <p:childTnLst>
                                    <p:set>
                                      <p:cBhvr>
                                        <p:cTn id="1706" dur="1" fill="hold">
                                          <p:stCondLst>
                                            <p:cond delay="0"/>
                                          </p:stCondLst>
                                        </p:cTn>
                                        <p:tgtEl>
                                          <p:spTgt spid="1118"/>
                                        </p:tgtEl>
                                        <p:attrNameLst>
                                          <p:attrName>style.visibility</p:attrName>
                                        </p:attrNameLst>
                                      </p:cBhvr>
                                      <p:to>
                                        <p:strVal val="visible"/>
                                      </p:to>
                                    </p:set>
                                  </p:childTnLst>
                                </p:cTn>
                              </p:par>
                              <p:par>
                                <p:cTn id="1707" nodeType="withEffect" fill="hold" presetClass="entr" presetID="1">
                                  <p:stCondLst>
                                    <p:cond delay="0"/>
                                  </p:stCondLst>
                                  <p:childTnLst>
                                    <p:set>
                                      <p:cBhvr>
                                        <p:cTn id="1708" dur="1" fill="hold">
                                          <p:stCondLst>
                                            <p:cond delay="0"/>
                                          </p:stCondLst>
                                        </p:cTn>
                                        <p:tgtEl>
                                          <p:spTgt spid="1119"/>
                                        </p:tgtEl>
                                        <p:attrNameLst>
                                          <p:attrName>style.visibility</p:attrName>
                                        </p:attrNameLst>
                                      </p:cBhvr>
                                      <p:to>
                                        <p:strVal val="visible"/>
                                      </p:to>
                                    </p:set>
                                  </p:childTnLst>
                                </p:cTn>
                              </p:par>
                              <p:par>
                                <p:cTn id="1709" nodeType="withEffect" fill="hold" presetClass="entr" presetID="1">
                                  <p:stCondLst>
                                    <p:cond delay="0"/>
                                  </p:stCondLst>
                                  <p:childTnLst>
                                    <p:set>
                                      <p:cBhvr>
                                        <p:cTn id="1710" dur="1" fill="hold">
                                          <p:stCondLst>
                                            <p:cond delay="0"/>
                                          </p:stCondLst>
                                        </p:cTn>
                                        <p:tgtEl>
                                          <p:spTgt spid="1120"/>
                                        </p:tgtEl>
                                        <p:attrNameLst>
                                          <p:attrName>style.visibility</p:attrName>
                                        </p:attrNameLst>
                                      </p:cBhvr>
                                      <p:to>
                                        <p:strVal val="visible"/>
                                      </p:to>
                                    </p:set>
                                  </p:childTnLst>
                                </p:cTn>
                              </p:par>
                            </p:childTnLst>
                          </p:cTn>
                        </p:par>
                      </p:childTnLst>
                    </p:cTn>
                  </p:par>
                  <p:par>
                    <p:cTn id="1711" fill="hold">
                      <p:stCondLst>
                        <p:cond delay="indefinite"/>
                      </p:stCondLst>
                      <p:childTnLst>
                        <p:par>
                          <p:cTn id="1712" fill="hold">
                            <p:stCondLst>
                              <p:cond delay="0"/>
                            </p:stCondLst>
                            <p:childTnLst>
                              <p:par>
                                <p:cTn id="1713" nodeType="clickEffect" fill="hold" presetClass="entr" presetID="1">
                                  <p:stCondLst>
                                    <p:cond delay="0"/>
                                  </p:stCondLst>
                                  <p:childTnLst>
                                    <p:set>
                                      <p:cBhvr>
                                        <p:cTn id="1714" dur="1" fill="hold">
                                          <p:stCondLst>
                                            <p:cond delay="0"/>
                                          </p:stCondLst>
                                        </p:cTn>
                                        <p:tgtEl>
                                          <p:spTgt spid="11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string::replace()</a:t>
            </a:r>
            <a:endParaRPr b="0" lang="en-GB" sz="4400" spc="-1" strike="noStrike">
              <a:latin typeface="Arial"/>
            </a:endParaRPr>
          </a:p>
        </p:txBody>
      </p:sp>
      <p:sp>
        <p:nvSpPr>
          <p:cNvPr id="113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Replaces </a:t>
            </a:r>
            <a:r>
              <a:rPr b="0" lang="en-GB" sz="2800" spc="-1" strike="noStrike">
                <a:solidFill>
                  <a:srgbClr val="31859c"/>
                </a:solidFill>
                <a:latin typeface="Consolas"/>
                <a:ea typeface="Consolas"/>
              </a:rPr>
              <a:t>n</a:t>
            </a:r>
            <a:r>
              <a:rPr b="0" lang="en-GB" sz="2800" spc="-1" strike="noStrike">
                <a:solidFill>
                  <a:srgbClr val="000000"/>
                </a:solidFill>
                <a:latin typeface="Calibri Light"/>
                <a:ea typeface="Calibri Light"/>
              </a:rPr>
              <a:t> characters starting at position </a:t>
            </a:r>
            <a:r>
              <a:rPr b="0" lang="en-GB" sz="2800" spc="-1" strike="noStrike">
                <a:solidFill>
                  <a:srgbClr val="31859c"/>
                </a:solidFill>
                <a:latin typeface="Consolas"/>
                <a:ea typeface="Consolas"/>
              </a:rPr>
              <a:t>pos</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from the current string by the content specified in </a:t>
            </a:r>
            <a:r>
              <a:rPr b="0" lang="en-GB" sz="2800" spc="-1" strike="noStrike">
                <a:solidFill>
                  <a:srgbClr val="31859c"/>
                </a:solidFill>
                <a:latin typeface="Consolas"/>
                <a:ea typeface="Consolas"/>
              </a:rPr>
              <a:t>str</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1131" name="Table 3"/>
          <p:cNvGraphicFramePr/>
          <p:nvPr/>
        </p:nvGraphicFramePr>
        <p:xfrm>
          <a:off x="2309400" y="2930400"/>
          <a:ext cx="4796280" cy="981720"/>
        </p:xfrm>
        <a:graphic>
          <a:graphicData uri="http://schemas.openxmlformats.org/drawingml/2006/table">
            <a:tbl>
              <a:tblPr/>
              <a:tblGrid>
                <a:gridCol w="435960"/>
                <a:gridCol w="435960"/>
                <a:gridCol w="435960"/>
                <a:gridCol w="435960"/>
                <a:gridCol w="435960"/>
                <a:gridCol w="435960"/>
                <a:gridCol w="435960"/>
                <a:gridCol w="435960"/>
                <a:gridCol w="435960"/>
                <a:gridCol w="435960"/>
                <a:gridCol w="437040"/>
              </a:tblGrid>
              <a:tr h="491040">
                <a:tc>
                  <a:txBody>
                    <a:bodyPr/>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c>
                  <a:txBody>
                    <a:bodyPr/>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noFill/>
                  </a:tcPr>
                </a:tc>
              </a:tr>
              <a:tr h="491040">
                <a:tc>
                  <a:txBody>
                    <a:bodyPr/>
                    <a:p>
                      <a:pPr algn="ctr">
                        <a:lnSpc>
                          <a:spcPct val="100000"/>
                        </a:lnSpc>
                      </a:pPr>
                      <a:r>
                        <a:rPr b="0" lang="en-GB" sz="2000" spc="-1" strike="noStrike">
                          <a:solidFill>
                            <a:srgbClr val="000000"/>
                          </a:solidFill>
                          <a:latin typeface="Calibri Light"/>
                        </a:rPr>
                        <a:t>S</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a</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h</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g</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32" name="CustomShape 4"/>
          <p:cNvSpPr/>
          <p:nvPr/>
        </p:nvSpPr>
        <p:spPr>
          <a:xfrm>
            <a:off x="1599480" y="347652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133" name="CustomShape 5"/>
          <p:cNvSpPr/>
          <p:nvPr/>
        </p:nvSpPr>
        <p:spPr>
          <a:xfrm>
            <a:off x="2701800" y="4691520"/>
            <a:ext cx="4934160" cy="4557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f79646"/>
                </a:solidFill>
                <a:latin typeface="Consolas"/>
                <a:ea typeface="Consolas"/>
              </a:rPr>
              <a:t>text.replace(5, 5, "funn")</a:t>
            </a:r>
            <a:endParaRPr b="0" lang="en-GB" sz="2400" spc="-1" strike="noStrike">
              <a:latin typeface="Arial"/>
            </a:endParaRPr>
          </a:p>
        </p:txBody>
      </p:sp>
      <p:graphicFrame>
        <p:nvGraphicFramePr>
          <p:cNvPr id="1134" name="Table 6"/>
          <p:cNvGraphicFramePr/>
          <p:nvPr/>
        </p:nvGraphicFramePr>
        <p:xfrm>
          <a:off x="4668480" y="4116240"/>
          <a:ext cx="1765080" cy="490680"/>
        </p:xfrm>
        <a:graphic>
          <a:graphicData uri="http://schemas.openxmlformats.org/drawingml/2006/table">
            <a:tbl>
              <a:tblPr/>
              <a:tblGrid>
                <a:gridCol w="441360"/>
                <a:gridCol w="441360"/>
                <a:gridCol w="441360"/>
                <a:gridCol w="441360"/>
              </a:tblGrid>
              <a:tr h="491040">
                <a:tc>
                  <a:txBody>
                    <a:bodyPr/>
                    <a:p>
                      <a:pPr algn="ctr">
                        <a:lnSpc>
                          <a:spcPct val="100000"/>
                        </a:lnSpc>
                      </a:pPr>
                      <a:r>
                        <a:rPr b="0" lang="en-GB" sz="2000" spc="-1" strike="noStrike">
                          <a:solidFill>
                            <a:srgbClr val="000000"/>
                          </a:solidFill>
                          <a:latin typeface="Calibri Light"/>
                        </a:rPr>
                        <a:t>f</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35" name="CustomShape 7"/>
          <p:cNvSpPr/>
          <p:nvPr/>
        </p:nvSpPr>
        <p:spPr>
          <a:xfrm>
            <a:off x="736920" y="5871600"/>
            <a:ext cx="3604320" cy="69912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2000" spc="-1" strike="noStrike">
                <a:solidFill>
                  <a:srgbClr val="000000"/>
                </a:solidFill>
                <a:latin typeface="Avenir Next Condensed"/>
                <a:ea typeface="Avenir Next Condensed"/>
              </a:rPr>
              <a:t>Resulting string:  </a:t>
            </a:r>
            <a:r>
              <a:rPr b="0" lang="en-GB" sz="2000" spc="-1" strike="noStrike">
                <a:solidFill>
                  <a:srgbClr val="000000"/>
                </a:solidFill>
                <a:latin typeface="Calibri Light"/>
                <a:ea typeface="Avenir Next Condensed"/>
              </a:rPr>
              <a:t>"</a:t>
            </a:r>
            <a:r>
              <a:rPr b="0" lang="en-GB" sz="2000" spc="-1" strike="noStrike">
                <a:solidFill>
                  <a:srgbClr val="000000"/>
                </a:solidFill>
                <a:latin typeface="Consolas"/>
                <a:ea typeface="Consolas"/>
              </a:rPr>
              <a:t>Stay funny</a:t>
            </a:r>
            <a:r>
              <a:rPr b="0" lang="en-GB" sz="2000" spc="-1" strike="noStrike">
                <a:solidFill>
                  <a:srgbClr val="000000"/>
                </a:solidFill>
                <a:latin typeface="Calibri Light"/>
                <a:ea typeface="Consolas"/>
              </a:rPr>
              <a:t>"</a:t>
            </a:r>
            <a:endParaRPr b="0" lang="en-GB" sz="2000" spc="-1" strike="noStrike">
              <a:latin typeface="Arial"/>
            </a:endParaRPr>
          </a:p>
        </p:txBody>
      </p:sp>
      <p:sp>
        <p:nvSpPr>
          <p:cNvPr id="1136" name="CustomShape 8"/>
          <p:cNvSpPr/>
          <p:nvPr/>
        </p:nvSpPr>
        <p:spPr>
          <a:xfrm flipH="1" flipV="1">
            <a:off x="4492800" y="3911760"/>
            <a:ext cx="174600" cy="203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137" name="CustomShape 9"/>
          <p:cNvSpPr/>
          <p:nvPr/>
        </p:nvSpPr>
        <p:spPr>
          <a:xfrm flipV="1">
            <a:off x="6434280" y="3911760"/>
            <a:ext cx="238320" cy="203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138" name="CustomShape 10"/>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A331CF6-D542-4776-8614-F5A5BD4D6A2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1139" name="Group 11"/>
          <p:cNvGrpSpPr/>
          <p:nvPr/>
        </p:nvGrpSpPr>
        <p:grpSpPr>
          <a:xfrm>
            <a:off x="4964040" y="5110920"/>
            <a:ext cx="2264040" cy="815400"/>
            <a:chOff x="4964040" y="5110920"/>
            <a:chExt cx="2264040" cy="815400"/>
          </a:xfrm>
        </p:grpSpPr>
        <p:grpSp>
          <p:nvGrpSpPr>
            <p:cNvPr id="1140" name="Group 12"/>
            <p:cNvGrpSpPr/>
            <p:nvPr/>
          </p:nvGrpSpPr>
          <p:grpSpPr>
            <a:xfrm>
              <a:off x="4964040" y="5117400"/>
              <a:ext cx="1266480" cy="808920"/>
              <a:chOff x="4964040" y="5117400"/>
              <a:chExt cx="1266480" cy="808920"/>
            </a:xfrm>
          </p:grpSpPr>
          <p:sp>
            <p:nvSpPr>
              <p:cNvPr id="1141" name="CustomShape 13"/>
              <p:cNvSpPr/>
              <p:nvPr/>
            </p:nvSpPr>
            <p:spPr>
              <a:xfrm>
                <a:off x="4964040" y="5470560"/>
                <a:ext cx="717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pos</a:t>
                </a:r>
                <a:endParaRPr b="0" lang="en-GB" sz="2400" spc="-1" strike="noStrike">
                  <a:latin typeface="Arial"/>
                </a:endParaRPr>
              </a:p>
            </p:txBody>
          </p:sp>
          <p:sp>
            <p:nvSpPr>
              <p:cNvPr id="1142" name="CustomShape 14"/>
              <p:cNvSpPr/>
              <p:nvPr/>
            </p:nvSpPr>
            <p:spPr>
              <a:xfrm>
                <a:off x="5857560" y="5448240"/>
                <a:ext cx="3729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n</a:t>
                </a:r>
                <a:endParaRPr b="0" lang="en-GB" sz="2400" spc="-1" strike="noStrike">
                  <a:latin typeface="Arial"/>
                </a:endParaRPr>
              </a:p>
            </p:txBody>
          </p:sp>
          <p:sp>
            <p:nvSpPr>
              <p:cNvPr id="1143" name="CustomShape 15"/>
              <p:cNvSpPr/>
              <p:nvPr/>
            </p:nvSpPr>
            <p:spPr>
              <a:xfrm flipH="1" flipV="1">
                <a:off x="5211000" y="5117400"/>
                <a:ext cx="207720" cy="447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44" name="CustomShape 16"/>
              <p:cNvSpPr/>
              <p:nvPr/>
            </p:nvSpPr>
            <p:spPr>
              <a:xfrm flipH="1" flipV="1">
                <a:off x="5724720" y="5117400"/>
                <a:ext cx="290160" cy="447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145" name="CustomShape 17"/>
            <p:cNvSpPr/>
            <p:nvPr/>
          </p:nvSpPr>
          <p:spPr>
            <a:xfrm flipH="1" flipV="1">
              <a:off x="6526800" y="5110920"/>
              <a:ext cx="290160" cy="447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46" name="CustomShape 18"/>
            <p:cNvSpPr/>
            <p:nvPr/>
          </p:nvSpPr>
          <p:spPr>
            <a:xfrm>
              <a:off x="6646320" y="5444280"/>
              <a:ext cx="5817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ea typeface="DejaVu Sans"/>
                </a:rPr>
                <a:t>str</a:t>
              </a:r>
              <a:endParaRPr b="0" lang="en-GB" sz="2400" spc="-1" strike="noStrike">
                <a:latin typeface="Arial"/>
              </a:endParaRPr>
            </a:p>
          </p:txBody>
        </p:sp>
      </p:grpSp>
    </p:spTree>
  </p:cSld>
  <p:timing>
    <p:tnLst>
      <p:par>
        <p:cTn id="1715" dur="indefinite" restart="never" nodeType="tmRoot">
          <p:childTnLst>
            <p:seq>
              <p:cTn id="1716" dur="indefinite" nodeType="mainSeq">
                <p:childTnLst>
                  <p:par>
                    <p:cTn id="1717" fill="hold">
                      <p:stCondLst>
                        <p:cond delay="indefinite"/>
                      </p:stCondLst>
                      <p:childTnLst>
                        <p:par>
                          <p:cTn id="1718" fill="hold">
                            <p:stCondLst>
                              <p:cond delay="0"/>
                            </p:stCondLst>
                            <p:childTnLst>
                              <p:par>
                                <p:cTn id="1719" nodeType="clickEffect" fill="hold" presetClass="entr" presetID="1">
                                  <p:stCondLst>
                                    <p:cond delay="0"/>
                                  </p:stCondLst>
                                  <p:childTnLst>
                                    <p:set>
                                      <p:cBhvr>
                                        <p:cTn id="1720" dur="1" fill="hold">
                                          <p:stCondLst>
                                            <p:cond delay="0"/>
                                          </p:stCondLst>
                                        </p:cTn>
                                        <p:tgtEl>
                                          <p:spTgt spid="1132"/>
                                        </p:tgtEl>
                                        <p:attrNameLst>
                                          <p:attrName>style.visibility</p:attrName>
                                        </p:attrNameLst>
                                      </p:cBhvr>
                                      <p:to>
                                        <p:strVal val="visible"/>
                                      </p:to>
                                    </p:set>
                                  </p:childTnLst>
                                </p:cTn>
                              </p:par>
                              <p:par>
                                <p:cTn id="1721" nodeType="withEffect" fill="hold" presetClass="entr" presetID="1">
                                  <p:stCondLst>
                                    <p:cond delay="0"/>
                                  </p:stCondLst>
                                  <p:childTnLst>
                                    <p:set>
                                      <p:cBhvr>
                                        <p:cTn id="1722" dur="1" fill="hold">
                                          <p:stCondLst>
                                            <p:cond delay="0"/>
                                          </p:stCondLst>
                                        </p:cTn>
                                        <p:tgtEl>
                                          <p:spTgt spid="1131"/>
                                        </p:tgtEl>
                                        <p:attrNameLst>
                                          <p:attrName>style.visibility</p:attrName>
                                        </p:attrNameLst>
                                      </p:cBhvr>
                                      <p:to>
                                        <p:strVal val="visible"/>
                                      </p:to>
                                    </p:set>
                                  </p:childTnLst>
                                </p:cTn>
                              </p:par>
                              <p:par>
                                <p:cTn id="1723" nodeType="withEffect" fill="hold" presetClass="entr" presetID="1">
                                  <p:stCondLst>
                                    <p:cond delay="0"/>
                                  </p:stCondLst>
                                  <p:childTnLst>
                                    <p:set>
                                      <p:cBhvr>
                                        <p:cTn id="1724" dur="1" fill="hold">
                                          <p:stCondLst>
                                            <p:cond delay="0"/>
                                          </p:stCondLst>
                                        </p:cTn>
                                        <p:tgtEl>
                                          <p:spTgt spid="1133"/>
                                        </p:tgtEl>
                                        <p:attrNameLst>
                                          <p:attrName>style.visibility</p:attrName>
                                        </p:attrNameLst>
                                      </p:cBhvr>
                                      <p:to>
                                        <p:strVal val="visible"/>
                                      </p:to>
                                    </p:set>
                                  </p:childTnLst>
                                </p:cTn>
                              </p:par>
                            </p:childTnLst>
                          </p:cTn>
                        </p:par>
                      </p:childTnLst>
                    </p:cTn>
                  </p:par>
                  <p:par>
                    <p:cTn id="1725" fill="hold">
                      <p:stCondLst>
                        <p:cond delay="indefinite"/>
                      </p:stCondLst>
                      <p:childTnLst>
                        <p:par>
                          <p:cTn id="1726" fill="hold">
                            <p:stCondLst>
                              <p:cond delay="0"/>
                            </p:stCondLst>
                            <p:childTnLst>
                              <p:par>
                                <p:cTn id="1727" nodeType="clickEffect" fill="hold" presetClass="entr" presetID="1">
                                  <p:stCondLst>
                                    <p:cond delay="0"/>
                                  </p:stCondLst>
                                  <p:childTnLst>
                                    <p:set>
                                      <p:cBhvr>
                                        <p:cTn id="1728" dur="1" fill="hold">
                                          <p:stCondLst>
                                            <p:cond delay="0"/>
                                          </p:stCondLst>
                                        </p:cTn>
                                        <p:tgtEl>
                                          <p:spTgt spid="1139"/>
                                        </p:tgtEl>
                                        <p:attrNameLst>
                                          <p:attrName>style.visibility</p:attrName>
                                        </p:attrNameLst>
                                      </p:cBhvr>
                                      <p:to>
                                        <p:strVal val="visible"/>
                                      </p:to>
                                    </p:set>
                                  </p:childTnLst>
                                </p:cTn>
                              </p:par>
                            </p:childTnLst>
                          </p:cTn>
                        </p:par>
                      </p:childTnLst>
                    </p:cTn>
                  </p:par>
                  <p:par>
                    <p:cTn id="1729" fill="hold">
                      <p:stCondLst>
                        <p:cond delay="indefinite"/>
                      </p:stCondLst>
                      <p:childTnLst>
                        <p:par>
                          <p:cTn id="1730" fill="hold">
                            <p:stCondLst>
                              <p:cond delay="0"/>
                            </p:stCondLst>
                            <p:childTnLst>
                              <p:par>
                                <p:cTn id="1731" nodeType="clickEffect" fill="hold" presetClass="entr" presetID="1">
                                  <p:stCondLst>
                                    <p:cond delay="0"/>
                                  </p:stCondLst>
                                  <p:childTnLst>
                                    <p:set>
                                      <p:cBhvr>
                                        <p:cTn id="1732" dur="1" fill="hold">
                                          <p:stCondLst>
                                            <p:cond delay="0"/>
                                          </p:stCondLst>
                                        </p:cTn>
                                        <p:tgtEl>
                                          <p:spTgt spid="1136"/>
                                        </p:tgtEl>
                                        <p:attrNameLst>
                                          <p:attrName>style.visibility</p:attrName>
                                        </p:attrNameLst>
                                      </p:cBhvr>
                                      <p:to>
                                        <p:strVal val="visible"/>
                                      </p:to>
                                    </p:set>
                                  </p:childTnLst>
                                </p:cTn>
                              </p:par>
                              <p:par>
                                <p:cTn id="1733" nodeType="withEffect" fill="hold" presetClass="entr" presetID="1">
                                  <p:stCondLst>
                                    <p:cond delay="0"/>
                                  </p:stCondLst>
                                  <p:childTnLst>
                                    <p:set>
                                      <p:cBhvr>
                                        <p:cTn id="1734" dur="1" fill="hold">
                                          <p:stCondLst>
                                            <p:cond delay="0"/>
                                          </p:stCondLst>
                                        </p:cTn>
                                        <p:tgtEl>
                                          <p:spTgt spid="1137"/>
                                        </p:tgtEl>
                                        <p:attrNameLst>
                                          <p:attrName>style.visibility</p:attrName>
                                        </p:attrNameLst>
                                      </p:cBhvr>
                                      <p:to>
                                        <p:strVal val="visible"/>
                                      </p:to>
                                    </p:set>
                                  </p:childTnLst>
                                </p:cTn>
                              </p:par>
                              <p:par>
                                <p:cTn id="1735" nodeType="withEffect" fill="hold" presetClass="entr" presetID="1">
                                  <p:stCondLst>
                                    <p:cond delay="0"/>
                                  </p:stCondLst>
                                  <p:childTnLst>
                                    <p:set>
                                      <p:cBhvr>
                                        <p:cTn id="1736" dur="1" fill="hold">
                                          <p:stCondLst>
                                            <p:cond delay="0"/>
                                          </p:stCondLst>
                                        </p:cTn>
                                        <p:tgtEl>
                                          <p:spTgt spid="1134"/>
                                        </p:tgtEl>
                                        <p:attrNameLst>
                                          <p:attrName>style.visibility</p:attrName>
                                        </p:attrNameLst>
                                      </p:cBhvr>
                                      <p:to>
                                        <p:strVal val="visible"/>
                                      </p:to>
                                    </p:set>
                                  </p:childTnLst>
                                </p:cTn>
                              </p:par>
                            </p:childTnLst>
                          </p:cTn>
                        </p:par>
                      </p:childTnLst>
                    </p:cTn>
                  </p:par>
                  <p:par>
                    <p:cTn id="1737" fill="hold">
                      <p:stCondLst>
                        <p:cond delay="indefinite"/>
                      </p:stCondLst>
                      <p:childTnLst>
                        <p:par>
                          <p:cTn id="1738" fill="hold">
                            <p:stCondLst>
                              <p:cond delay="0"/>
                            </p:stCondLst>
                            <p:childTnLst>
                              <p:par>
                                <p:cTn id="1739" nodeType="clickEffect" fill="hold" presetClass="entr" presetID="1">
                                  <p:stCondLst>
                                    <p:cond delay="0"/>
                                  </p:stCondLst>
                                  <p:childTnLst>
                                    <p:set>
                                      <p:cBhvr>
                                        <p:cTn id="1740" dur="1" fill="hold">
                                          <p:stCondLst>
                                            <p:cond delay="0"/>
                                          </p:stCondLst>
                                        </p:cTn>
                                        <p:tgtEl>
                                          <p:spTgt spid="113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a:t>
            </a:r>
            <a:endParaRPr b="0" lang="en-GB" sz="4400" spc="-1" strike="noStrike">
              <a:latin typeface="Arial"/>
            </a:endParaRPr>
          </a:p>
        </p:txBody>
      </p:sp>
      <p:sp>
        <p:nvSpPr>
          <p:cNvPr id="1148" name="CustomShape 2"/>
          <p:cNvSpPr/>
          <p:nvPr/>
        </p:nvSpPr>
        <p:spPr>
          <a:xfrm>
            <a:off x="771120" y="1966680"/>
            <a:ext cx="6258600" cy="2511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s1 =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s2 = "Angel is taking programming.";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t1 = " very";</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t2 = "Nelson";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s1.insert(10, t1)</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s2.replace(0, 5, t2)</a:t>
            </a:r>
            <a:r>
              <a:rPr b="0" lang="en-GB" sz="1800" spc="-1" strike="noStrike">
                <a:solidFill>
                  <a:srgbClr val="000000"/>
                </a:solidFill>
                <a:latin typeface="Consolas"/>
                <a:ea typeface="Consolas"/>
              </a:rPr>
              <a:t> &lt;&lt; endl;</a:t>
            </a:r>
            <a:endParaRPr b="0" lang="en-GB" sz="1800" spc="-1" strike="noStrike">
              <a:latin typeface="Arial"/>
            </a:endParaRPr>
          </a:p>
        </p:txBody>
      </p:sp>
      <p:sp>
        <p:nvSpPr>
          <p:cNvPr id="1149" name="CustomShape 3"/>
          <p:cNvSpPr/>
          <p:nvPr/>
        </p:nvSpPr>
        <p:spPr>
          <a:xfrm>
            <a:off x="651960" y="4532040"/>
            <a:ext cx="32274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string_insert_replace.cpp</a:t>
            </a:r>
            <a:endParaRPr b="0" lang="en-GB" sz="1600" spc="-1" strike="noStrike">
              <a:latin typeface="Arial"/>
            </a:endParaRPr>
          </a:p>
        </p:txBody>
      </p:sp>
      <p:sp>
        <p:nvSpPr>
          <p:cNvPr id="1150" name="CustomShape 4"/>
          <p:cNvSpPr/>
          <p:nvPr/>
        </p:nvSpPr>
        <p:spPr>
          <a:xfrm>
            <a:off x="4896360" y="4356360"/>
            <a:ext cx="3681000" cy="17528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Cloudy and very 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Nelson is taking programming.</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1151" name="CustomShape 5"/>
          <p:cNvSpPr/>
          <p:nvPr/>
        </p:nvSpPr>
        <p:spPr>
          <a:xfrm>
            <a:off x="4863240" y="610992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152"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2DE0152-1106-49BD-9786-9AF1513625C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41" dur="indefinite" restart="never" nodeType="tmRoot">
          <p:childTnLst>
            <p:seq>
              <p:cTn id="1742" dur="indefinite" nodeType="mainSeq">
                <p:childTnLst>
                  <p:par>
                    <p:cTn id="1743" fill="hold">
                      <p:stCondLst>
                        <p:cond delay="indefinite"/>
                      </p:stCondLst>
                      <p:childTnLst>
                        <p:par>
                          <p:cTn id="1744" fill="hold">
                            <p:stCondLst>
                              <p:cond delay="0"/>
                            </p:stCondLst>
                            <p:childTnLst>
                              <p:par>
                                <p:cTn id="1745" nodeType="clickEffect" fill="hold" presetClass="entr" presetID="1">
                                  <p:stCondLst>
                                    <p:cond delay="0"/>
                                  </p:stCondLst>
                                  <p:childTnLst>
                                    <p:set>
                                      <p:cBhvr>
                                        <p:cTn id="1746" dur="1" fill="hold">
                                          <p:stCondLst>
                                            <p:cond delay="0"/>
                                          </p:stCondLst>
                                        </p:cTn>
                                        <p:tgtEl>
                                          <p:spTgt spid="1148">
                                            <p:txEl>
                                              <p:pRg st="5" end="5"/>
                                            </p:txEl>
                                          </p:spTgt>
                                        </p:tgtEl>
                                        <p:attrNameLst>
                                          <p:attrName>style.visibility</p:attrName>
                                        </p:attrNameLst>
                                      </p:cBhvr>
                                      <p:to>
                                        <p:strVal val="visible"/>
                                      </p:to>
                                    </p:set>
                                  </p:childTnLst>
                                </p:cTn>
                              </p:par>
                            </p:childTnLst>
                          </p:cTn>
                        </p:par>
                      </p:childTnLst>
                    </p:cTn>
                  </p:par>
                  <p:par>
                    <p:cTn id="1747" fill="hold">
                      <p:stCondLst>
                        <p:cond delay="indefinite"/>
                      </p:stCondLst>
                      <p:childTnLst>
                        <p:par>
                          <p:cTn id="1748" fill="hold">
                            <p:stCondLst>
                              <p:cond delay="0"/>
                            </p:stCondLst>
                            <p:childTnLst>
                              <p:par>
                                <p:cTn id="1749" nodeType="clickEffect" fill="hold" presetClass="entr" presetID="1">
                                  <p:stCondLst>
                                    <p:cond delay="0"/>
                                  </p:stCondLst>
                                  <p:childTnLst>
                                    <p:set>
                                      <p:cBhvr>
                                        <p:cTn id="1750" dur="1" fill="hold">
                                          <p:stCondLst>
                                            <p:cond delay="0"/>
                                          </p:stCondLst>
                                        </p:cTn>
                                        <p:tgtEl>
                                          <p:spTgt spid="1150">
                                            <p:txEl>
                                              <p:pRg st="0" end="0"/>
                                            </p:txEl>
                                          </p:spTgt>
                                        </p:tgtEl>
                                        <p:attrNameLst>
                                          <p:attrName>style.visibility</p:attrName>
                                        </p:attrNameLst>
                                      </p:cBhvr>
                                      <p:to>
                                        <p:strVal val="visible"/>
                                      </p:to>
                                    </p:set>
                                  </p:childTnLst>
                                </p:cTn>
                              </p:par>
                            </p:childTnLst>
                          </p:cTn>
                        </p:par>
                      </p:childTnLst>
                    </p:cTn>
                  </p:par>
                  <p:par>
                    <p:cTn id="1751" fill="hold">
                      <p:stCondLst>
                        <p:cond delay="indefinite"/>
                      </p:stCondLst>
                      <p:childTnLst>
                        <p:par>
                          <p:cTn id="1752" fill="hold">
                            <p:stCondLst>
                              <p:cond delay="0"/>
                            </p:stCondLst>
                            <p:childTnLst>
                              <p:par>
                                <p:cTn id="1753" nodeType="clickEffect" fill="hold" presetClass="entr" presetID="1">
                                  <p:stCondLst>
                                    <p:cond delay="0"/>
                                  </p:stCondLst>
                                  <p:childTnLst>
                                    <p:set>
                                      <p:cBhvr>
                                        <p:cTn id="1754" dur="1" fill="hold">
                                          <p:stCondLst>
                                            <p:cond delay="0"/>
                                          </p:stCondLst>
                                        </p:cTn>
                                        <p:tgtEl>
                                          <p:spTgt spid="1148">
                                            <p:txEl>
                                              <p:pRg st="6" end="6"/>
                                            </p:txEl>
                                          </p:spTgt>
                                        </p:tgtEl>
                                        <p:attrNameLst>
                                          <p:attrName>style.visibility</p:attrName>
                                        </p:attrNameLst>
                                      </p:cBhvr>
                                      <p:to>
                                        <p:strVal val="visible"/>
                                      </p:to>
                                    </p:set>
                                  </p:childTnLst>
                                </p:cTn>
                              </p:par>
                            </p:childTnLst>
                          </p:cTn>
                        </p:par>
                      </p:childTnLst>
                    </p:cTn>
                  </p:par>
                  <p:par>
                    <p:cTn id="1755" fill="hold">
                      <p:stCondLst>
                        <p:cond delay="indefinite"/>
                      </p:stCondLst>
                      <p:childTnLst>
                        <p:par>
                          <p:cTn id="1756" fill="hold">
                            <p:stCondLst>
                              <p:cond delay="0"/>
                            </p:stCondLst>
                            <p:childTnLst>
                              <p:par>
                                <p:cTn id="1757" nodeType="clickEffect" fill="hold" presetClass="entr" presetID="1">
                                  <p:stCondLst>
                                    <p:cond delay="0"/>
                                  </p:stCondLst>
                                  <p:childTnLst>
                                    <p:set>
                                      <p:cBhvr>
                                        <p:cTn id="1758" dur="1" fill="hold">
                                          <p:stCondLst>
                                            <p:cond delay="0"/>
                                          </p:stCondLst>
                                        </p:cTn>
                                        <p:tgtEl>
                                          <p:spTgt spid="1150">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3"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Programming Problems</a:t>
            </a:r>
            <a:endParaRPr b="0" lang="en-GB" sz="4000" spc="-1" strike="noStrike">
              <a:latin typeface="Arial"/>
            </a:endParaRPr>
          </a:p>
        </p:txBody>
      </p:sp>
      <p:sp>
        <p:nvSpPr>
          <p:cNvPr id="1154" name="CustomShape 2"/>
          <p:cNvSpPr/>
          <p:nvPr/>
        </p:nvSpPr>
        <p:spPr>
          <a:xfrm>
            <a:off x="722160" y="2906640"/>
            <a:ext cx="7771680" cy="1499400"/>
          </a:xfrm>
          <a:prstGeom prst="rect">
            <a:avLst/>
          </a:prstGeom>
          <a:noFill/>
          <a:ln>
            <a:noFill/>
          </a:ln>
        </p:spPr>
        <p:style>
          <a:lnRef idx="0"/>
          <a:fillRef idx="0"/>
          <a:effectRef idx="0"/>
          <a:fontRef idx="minor"/>
        </p:style>
      </p:sp>
      <p:sp>
        <p:nvSpPr>
          <p:cNvPr id="115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F24B738-B6E7-4A89-B826-537732757E4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59" dur="indefinite" restart="never" nodeType="tmRoot">
          <p:childTnLst>
            <p:seq>
              <p:cTn id="1760" dur="indefinite"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Programming Problems 10-12</a:t>
            </a:r>
            <a:endParaRPr b="0" lang="en-GB" sz="4400" spc="-1" strike="noStrike">
              <a:latin typeface="Arial"/>
            </a:endParaRPr>
          </a:p>
        </p:txBody>
      </p:sp>
      <p:sp>
        <p:nvSpPr>
          <p:cNvPr id="115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514440" indent="-513720">
              <a:lnSpc>
                <a:spcPct val="100000"/>
              </a:lnSpc>
              <a:spcBef>
                <a:spcPts val="561"/>
              </a:spcBef>
              <a:buClr>
                <a:srgbClr val="000000"/>
              </a:buClr>
              <a:buFont typeface="Calibri"/>
              <a:buAutoNum type="arabicPeriod" startAt="10"/>
            </a:pPr>
            <a:r>
              <a:rPr b="0" lang="en-GB" sz="2800" spc="-1" strike="noStrike">
                <a:solidFill>
                  <a:srgbClr val="000000"/>
                </a:solidFill>
                <a:latin typeface="Calibri Light"/>
                <a:ea typeface="Calibri Light"/>
              </a:rPr>
              <a:t>Write a program that finds the positions of ALL occurrences of a substring in a string, starting from the first occurrence to the last occurrence.</a:t>
            </a:r>
            <a:endParaRPr b="0" lang="en-GB" sz="2800" spc="-1" strike="noStrike">
              <a:latin typeface="Arial"/>
            </a:endParaRPr>
          </a:p>
          <a:p>
            <a:pPr>
              <a:lnSpc>
                <a:spcPct val="100000"/>
              </a:lnSpc>
              <a:spcBef>
                <a:spcPts val="561"/>
              </a:spcBef>
            </a:pPr>
            <a:endParaRPr b="0" lang="en-GB" sz="2800" spc="-1" strike="noStrike">
              <a:latin typeface="Arial"/>
            </a:endParaRPr>
          </a:p>
          <a:p>
            <a:pPr marL="514440" indent="-513720">
              <a:lnSpc>
                <a:spcPct val="100000"/>
              </a:lnSpc>
              <a:spcBef>
                <a:spcPts val="561"/>
              </a:spcBef>
              <a:buClr>
                <a:srgbClr val="000000"/>
              </a:buClr>
              <a:buFont typeface="Calibri"/>
              <a:buAutoNum type="arabicPeriod" startAt="10"/>
            </a:pPr>
            <a:r>
              <a:rPr b="0" lang="en-GB" sz="2800" spc="-1" strike="noStrike">
                <a:solidFill>
                  <a:srgbClr val="000000"/>
                </a:solidFill>
                <a:latin typeface="Calibri Light"/>
                <a:ea typeface="Calibri Light"/>
              </a:rPr>
              <a:t>Write a program that finds the positions of ALL occurrences of a substring in a string, starting from the last occurrence to the first occurrence.</a:t>
            </a:r>
            <a:endParaRPr b="0" lang="en-GB" sz="2800" spc="-1" strike="noStrike">
              <a:latin typeface="Arial"/>
            </a:endParaRPr>
          </a:p>
          <a:p>
            <a:pPr>
              <a:lnSpc>
                <a:spcPct val="100000"/>
              </a:lnSpc>
              <a:spcBef>
                <a:spcPts val="561"/>
              </a:spcBef>
            </a:pPr>
            <a:endParaRPr b="0" lang="en-GB" sz="2800" spc="-1" strike="noStrike">
              <a:latin typeface="Arial"/>
            </a:endParaRPr>
          </a:p>
          <a:p>
            <a:pPr marL="514440" indent="-513720">
              <a:lnSpc>
                <a:spcPct val="120000"/>
              </a:lnSpc>
              <a:spcBef>
                <a:spcPts val="561"/>
              </a:spcBef>
              <a:buClr>
                <a:srgbClr val="000000"/>
              </a:buClr>
              <a:buFont typeface="Calibri"/>
              <a:buAutoNum type="arabicPeriod" startAt="10"/>
            </a:pPr>
            <a:r>
              <a:rPr b="0" lang="en-GB" sz="2800" spc="-1" strike="noStrike">
                <a:solidFill>
                  <a:srgbClr val="000000"/>
                </a:solidFill>
                <a:latin typeface="Calibri Light"/>
                <a:ea typeface="Calibri Light"/>
              </a:rPr>
              <a:t>Modify the program “palindrome.cpp” on this slide so the input text may contain spaces and also uppercase/lowercase letters.  For example, “Was it a car or a cat I saw” should be considered a palindrome.</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15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B8C0E48-B3C4-4928-9350-2978DBDF706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61" dur="indefinite" restart="never" nodeType="tmRoot">
          <p:childTnLst>
            <p:seq>
              <p:cTn id="1762" dur="indefinite"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13</a:t>
            </a:r>
            <a:endParaRPr b="0" lang="en-GB" sz="4400" spc="-1" strike="noStrike">
              <a:latin typeface="Arial"/>
            </a:endParaRPr>
          </a:p>
        </p:txBody>
      </p:sp>
      <p:sp>
        <p:nvSpPr>
          <p:cNvPr id="116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that determines the length of a string by using for loop. DO NOT use any functions provided by &lt;string&gt;.</a:t>
            </a:r>
            <a:endParaRPr b="0" lang="en-GB" sz="2800" spc="-1" strike="noStrike">
              <a:latin typeface="Arial"/>
            </a:endParaRPr>
          </a:p>
          <a:p>
            <a:pPr>
              <a:lnSpc>
                <a:spcPct val="100000"/>
              </a:lnSpc>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16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37B7795-7C56-445B-9579-651E577FA3C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62"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1763" dur="indefinite" restart="never" nodeType="tmRoot">
          <p:childTnLst>
            <p:seq>
              <p:cTn id="1764"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14</a:t>
            </a:r>
            <a:endParaRPr b="0" lang="en-GB" sz="4400" spc="-1" strike="noStrike">
              <a:latin typeface="Arial"/>
            </a:endParaRPr>
          </a:p>
        </p:txBody>
      </p:sp>
      <p:sp>
        <p:nvSpPr>
          <p:cNvPr id="1164" name="CustomShape 2"/>
          <p:cNvSpPr/>
          <p:nvPr/>
        </p:nvSpPr>
        <p:spPr>
          <a:xfrm>
            <a:off x="457200" y="2984760"/>
            <a:ext cx="8228880" cy="35413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pPr>
            <a:r>
              <a:rPr b="0" lang="en-GB" sz="1800" spc="-1" strike="noStrike">
                <a:solidFill>
                  <a:srgbClr val="000000"/>
                </a:solidFill>
                <a:latin typeface="Calibri Light"/>
                <a:ea typeface="Calibri Light"/>
              </a:rPr>
              <a:t>Your task is to implement the </a:t>
            </a:r>
            <a:r>
              <a:rPr b="0" lang="en-GB" sz="1800" spc="-1" strike="noStrike">
                <a:solidFill>
                  <a:srgbClr val="000000"/>
                </a:solidFill>
                <a:latin typeface="Menlo"/>
                <a:ea typeface="Menlo"/>
              </a:rPr>
              <a:t>replaceAll</a:t>
            </a:r>
            <a:r>
              <a:rPr b="0" lang="en-GB" sz="1800" spc="-1" strike="noStrike">
                <a:solidFill>
                  <a:srgbClr val="000000"/>
                </a:solidFill>
                <a:latin typeface="Calibri Light"/>
                <a:ea typeface="Calibri Light"/>
              </a:rPr>
              <a:t> function so that it will update the string input by replacing all occurrences of from by the string in to. Here is a sample input (in blu) and output of the program: </a:t>
            </a:r>
            <a:br/>
            <a:endParaRPr b="0" lang="en-GB" sz="1800" spc="-1" strike="noStrike">
              <a:latin typeface="Arial"/>
            </a:endParaRPr>
          </a:p>
          <a:p>
            <a:pPr>
              <a:lnSpc>
                <a:spcPct val="100000"/>
              </a:lnSpc>
              <a:spcBef>
                <a:spcPts val="320"/>
              </a:spcBef>
            </a:pPr>
            <a:r>
              <a:rPr b="0" lang="en-GB" sz="1600" spc="-1" strike="noStrike">
                <a:solidFill>
                  <a:srgbClr val="31859c"/>
                </a:solidFill>
                <a:latin typeface="Menlo"/>
                <a:ea typeface="Menlo"/>
              </a:rPr>
              <a:t>I study at HKU; I love HKU!</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Before replace:</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I study at HKU; I love HKU!</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After replace:</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I study at The University of Hong Kong; I love The University of Hong Kong!</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After replace:</a:t>
            </a:r>
            <a:endParaRPr b="0" lang="en-GB" sz="1600" spc="-1" strike="noStrike">
              <a:latin typeface="Arial"/>
            </a:endParaRPr>
          </a:p>
          <a:p>
            <a:pPr>
              <a:lnSpc>
                <a:spcPct val="100000"/>
              </a:lnSpc>
              <a:spcBef>
                <a:spcPts val="320"/>
              </a:spcBef>
            </a:pPr>
            <a:r>
              <a:rPr b="0" lang="en-GB" sz="1600" spc="-1" strike="noStrike">
                <a:solidFill>
                  <a:srgbClr val="000000"/>
                </a:solidFill>
                <a:latin typeface="Menlo"/>
                <a:ea typeface="Menlo"/>
              </a:rPr>
              <a:t>I study at H.K.U.; I love H.K.U.!</a:t>
            </a:r>
            <a:endParaRPr b="0" lang="en-GB" sz="1600" spc="-1" strike="noStrike">
              <a:latin typeface="Arial"/>
            </a:endParaRPr>
          </a:p>
          <a:p>
            <a:pPr>
              <a:lnSpc>
                <a:spcPct val="100000"/>
              </a:lnSpc>
              <a:spcBef>
                <a:spcPts val="561"/>
              </a:spcBef>
            </a:pPr>
            <a:endParaRPr b="0" lang="en-GB" sz="1600" spc="-1" strike="noStrike">
              <a:latin typeface="Arial"/>
            </a:endParaRPr>
          </a:p>
        </p:txBody>
      </p:sp>
      <p:sp>
        <p:nvSpPr>
          <p:cNvPr id="116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8757458-470F-4B05-ADD0-BECDAF71135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66" name="CustomShape 4"/>
          <p:cNvSpPr/>
          <p:nvPr/>
        </p:nvSpPr>
        <p:spPr>
          <a:xfrm>
            <a:off x="0" y="2384280"/>
            <a:ext cx="9143280" cy="360"/>
          </a:xfrm>
          <a:prstGeom prst="rect">
            <a:avLst/>
          </a:prstGeom>
          <a:noFill/>
          <a:ln>
            <a:noFill/>
          </a:ln>
        </p:spPr>
        <p:style>
          <a:lnRef idx="0"/>
          <a:fillRef idx="0"/>
          <a:effectRef idx="0"/>
          <a:fontRef idx="minor"/>
        </p:style>
      </p:sp>
      <p:pic>
        <p:nvPicPr>
          <p:cNvPr id="1167" name="Picture 8" descr=""/>
          <p:cNvPicPr/>
          <p:nvPr/>
        </p:nvPicPr>
        <p:blipFill>
          <a:blip r:embed="rId1"/>
          <a:stretch/>
        </p:blipFill>
        <p:spPr>
          <a:xfrm>
            <a:off x="4133880" y="136440"/>
            <a:ext cx="4837680" cy="2810160"/>
          </a:xfrm>
          <a:prstGeom prst="rect">
            <a:avLst/>
          </a:prstGeom>
          <a:ln>
            <a:noFill/>
          </a:ln>
        </p:spPr>
      </p:pic>
    </p:spTree>
  </p:cSld>
  <p:timing>
    <p:tnLst>
      <p:par>
        <p:cTn id="1765" dur="indefinite" restart="never" nodeType="tmRoot">
          <p:childTnLst>
            <p:seq>
              <p:cTn id="1766" dur="indefinite"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15</a:t>
            </a:r>
            <a:endParaRPr b="0" lang="en-GB" sz="4400" spc="-1" strike="noStrike">
              <a:latin typeface="Arial"/>
            </a:endParaRPr>
          </a:p>
        </p:txBody>
      </p:sp>
      <p:sp>
        <p:nvSpPr>
          <p:cNvPr id="116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Consider the following program:</a:t>
            </a:r>
            <a:endParaRPr b="0" lang="en-GB" sz="2800" spc="-1" strike="noStrike">
              <a:latin typeface="Arial"/>
            </a:endParaRPr>
          </a:p>
        </p:txBody>
      </p:sp>
      <p:sp>
        <p:nvSpPr>
          <p:cNvPr id="117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6D2E7DE-8F57-4CA3-8652-914BAB1C0F8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171" name="Picture 4" descr=""/>
          <p:cNvPicPr/>
          <p:nvPr/>
        </p:nvPicPr>
        <p:blipFill>
          <a:blip r:embed="rId1"/>
          <a:stretch/>
        </p:blipFill>
        <p:spPr>
          <a:xfrm>
            <a:off x="1336680" y="2246040"/>
            <a:ext cx="6602760" cy="3754800"/>
          </a:xfrm>
          <a:prstGeom prst="rect">
            <a:avLst/>
          </a:prstGeom>
          <a:ln>
            <a:noFill/>
          </a:ln>
        </p:spPr>
      </p:pic>
    </p:spTree>
  </p:cSld>
  <p:timing>
    <p:tnLst>
      <p:par>
        <p:cTn id="1767" dur="indefinite" restart="never" nodeType="tmRoot">
          <p:childTnLst>
            <p:seq>
              <p:cTn id="176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Indexes of Array Elements</a:t>
            </a:r>
            <a:endParaRPr b="0" lang="en-GB" sz="4400" spc="-1" strike="noStrike">
              <a:latin typeface="Arial"/>
            </a:endParaRPr>
          </a:p>
        </p:txBody>
      </p:sp>
      <p:sp>
        <p:nvSpPr>
          <p:cNvPr id="238" name="CustomShape 2"/>
          <p:cNvSpPr/>
          <p:nvPr/>
        </p:nvSpPr>
        <p:spPr>
          <a:xfrm>
            <a:off x="457200" y="1497600"/>
            <a:ext cx="8228880" cy="46278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Array indexes always </a:t>
            </a:r>
            <a:r>
              <a:rPr b="0" lang="en-GB" sz="2800" spc="-1" strike="noStrike">
                <a:solidFill>
                  <a:srgbClr val="e46c0a"/>
                </a:solidFill>
                <a:latin typeface="Calibri Light"/>
                <a:ea typeface="Calibri Light"/>
              </a:rPr>
              <a:t>start from zero </a:t>
            </a:r>
            <a:r>
              <a:rPr b="0" lang="en-GB" sz="2800" spc="-1" strike="noStrike">
                <a:solidFill>
                  <a:srgbClr val="000000"/>
                </a:solidFill>
                <a:latin typeface="Calibri Light"/>
                <a:ea typeface="Calibri Light"/>
              </a:rPr>
              <a:t>and end with the integer that is </a:t>
            </a:r>
            <a:r>
              <a:rPr b="0" lang="en-GB" sz="2800" spc="-1" strike="noStrike">
                <a:solidFill>
                  <a:srgbClr val="e46c0a"/>
                </a:solidFill>
                <a:latin typeface="Calibri Light"/>
                <a:ea typeface="Calibri Light"/>
              </a:rPr>
              <a:t>one less than the size </a:t>
            </a:r>
            <a:r>
              <a:rPr b="0" lang="en-GB" sz="2800" spc="-1" strike="noStrike">
                <a:solidFill>
                  <a:srgbClr val="000000"/>
                </a:solidFill>
                <a:latin typeface="Calibri Light"/>
                <a:ea typeface="Calibri Light"/>
              </a:rPr>
              <a:t>of the array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2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6705F66-CDFA-492E-A75B-9FE9F38ECA6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40" name="Table 4"/>
          <p:cNvGraphicFramePr/>
          <p:nvPr/>
        </p:nvGraphicFramePr>
        <p:xfrm>
          <a:off x="490320" y="2733480"/>
          <a:ext cx="4063320" cy="560880"/>
        </p:xfrm>
        <a:graphic>
          <a:graphicData uri="http://schemas.openxmlformats.org/drawingml/2006/table">
            <a:tbl>
              <a:tblPr/>
              <a:tblGrid>
                <a:gridCol w="677160"/>
                <a:gridCol w="677160"/>
                <a:gridCol w="677160"/>
                <a:gridCol w="677160"/>
                <a:gridCol w="677160"/>
                <a:gridCol w="677880"/>
              </a:tblGrid>
              <a:tr h="561240">
                <a:tc>
                  <a:txBody>
                    <a:bodyPr/>
                    <a:p>
                      <a:pPr algn="ctr">
                        <a:lnSpc>
                          <a:spcPct val="100000"/>
                        </a:lnSpc>
                      </a:pPr>
                      <a:r>
                        <a:rPr b="0" lang="en-GB" sz="1600" spc="-1" strike="noStrike">
                          <a:solidFill>
                            <a:srgbClr val="000000"/>
                          </a:solidFill>
                          <a:latin typeface="Calibri Light"/>
                        </a:rPr>
                        <a:t>-46</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7</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23</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2048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p>
                      <a:pPr algn="ctr">
                        <a:lnSpc>
                          <a:spcPct val="100000"/>
                        </a:lnSpc>
                      </a:pPr>
                      <a:r>
                        <a:rPr b="0" lang="en-GB" sz="1600" spc="-1" strike="noStrike">
                          <a:solidFill>
                            <a:srgbClr val="000000"/>
                          </a:solidFill>
                          <a:latin typeface="Calibri Light"/>
                        </a:rPr>
                        <a:t>-2</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241" name="CustomShape 5"/>
          <p:cNvSpPr/>
          <p:nvPr/>
        </p:nvSpPr>
        <p:spPr>
          <a:xfrm>
            <a:off x="540720" y="2414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c[0]</a:t>
            </a:r>
            <a:endParaRPr b="0" lang="en-GB" sz="1600" spc="-1" strike="noStrike">
              <a:latin typeface="Arial"/>
            </a:endParaRPr>
          </a:p>
        </p:txBody>
      </p:sp>
      <p:sp>
        <p:nvSpPr>
          <p:cNvPr id="242" name="CustomShape 6"/>
          <p:cNvSpPr/>
          <p:nvPr/>
        </p:nvSpPr>
        <p:spPr>
          <a:xfrm>
            <a:off x="1212480" y="2414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c[1]</a:t>
            </a:r>
            <a:endParaRPr b="0" lang="en-GB" sz="1600" spc="-1" strike="noStrike">
              <a:latin typeface="Arial"/>
            </a:endParaRPr>
          </a:p>
        </p:txBody>
      </p:sp>
      <p:sp>
        <p:nvSpPr>
          <p:cNvPr id="243" name="CustomShape 7"/>
          <p:cNvSpPr/>
          <p:nvPr/>
        </p:nvSpPr>
        <p:spPr>
          <a:xfrm>
            <a:off x="1931040" y="2414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c[2]</a:t>
            </a:r>
            <a:endParaRPr b="0" lang="en-GB" sz="1600" spc="-1" strike="noStrike">
              <a:latin typeface="Arial"/>
            </a:endParaRPr>
          </a:p>
        </p:txBody>
      </p:sp>
      <p:sp>
        <p:nvSpPr>
          <p:cNvPr id="244" name="CustomShape 8"/>
          <p:cNvSpPr/>
          <p:nvPr/>
        </p:nvSpPr>
        <p:spPr>
          <a:xfrm>
            <a:off x="2603160" y="2414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c[3]</a:t>
            </a:r>
            <a:endParaRPr b="0" lang="en-GB" sz="1600" spc="-1" strike="noStrike">
              <a:latin typeface="Arial"/>
            </a:endParaRPr>
          </a:p>
        </p:txBody>
      </p:sp>
      <p:sp>
        <p:nvSpPr>
          <p:cNvPr id="245" name="CustomShape 9"/>
          <p:cNvSpPr/>
          <p:nvPr/>
        </p:nvSpPr>
        <p:spPr>
          <a:xfrm>
            <a:off x="3275280" y="2414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c[4]</a:t>
            </a:r>
            <a:endParaRPr b="0" lang="en-GB" sz="1600" spc="-1" strike="noStrike">
              <a:latin typeface="Arial"/>
            </a:endParaRPr>
          </a:p>
        </p:txBody>
      </p:sp>
      <p:sp>
        <p:nvSpPr>
          <p:cNvPr id="246" name="CustomShape 10"/>
          <p:cNvSpPr/>
          <p:nvPr/>
        </p:nvSpPr>
        <p:spPr>
          <a:xfrm>
            <a:off x="3947400" y="2414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c[5]</a:t>
            </a:r>
            <a:endParaRPr b="0" lang="en-GB" sz="1600" spc="-1" strike="noStrike">
              <a:latin typeface="Arial"/>
            </a:endParaRPr>
          </a:p>
        </p:txBody>
      </p:sp>
      <p:sp>
        <p:nvSpPr>
          <p:cNvPr id="247" name="CustomShape 11"/>
          <p:cNvSpPr/>
          <p:nvPr/>
        </p:nvSpPr>
        <p:spPr>
          <a:xfrm>
            <a:off x="4642200" y="2519640"/>
            <a:ext cx="4501080" cy="81936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gn="ctr">
              <a:lnSpc>
                <a:spcPct val="100000"/>
              </a:lnSpc>
            </a:pPr>
            <a:r>
              <a:rPr b="0" lang="en-GB" sz="1600" spc="-1" strike="noStrike">
                <a:solidFill>
                  <a:srgbClr val="000000"/>
                </a:solidFill>
                <a:latin typeface="Avenir Next Condensed"/>
                <a:ea typeface="Avenir Next Condensed"/>
              </a:rPr>
              <a:t>size of c is </a:t>
            </a:r>
            <a:r>
              <a:rPr b="0" lang="en-GB" sz="1600" spc="-1" strike="noStrike">
                <a:solidFill>
                  <a:srgbClr val="000000"/>
                </a:solidFill>
                <a:latin typeface="Calibri Light"/>
                <a:ea typeface="Avenir Next Condensed"/>
              </a:rPr>
              <a:t>6</a:t>
            </a:r>
            <a:br/>
            <a:r>
              <a:rPr b="0" lang="en-GB" sz="1600" spc="-1" strike="noStrike">
                <a:solidFill>
                  <a:srgbClr val="000000"/>
                </a:solidFill>
                <a:latin typeface="Avenir Next Condensed"/>
                <a:ea typeface="Avenir Next Condensed"/>
              </a:rPr>
              <a:t>elements are</a:t>
            </a:r>
            <a:r>
              <a:rPr b="0" lang="en-GB" sz="1600" spc="-1" strike="noStrike">
                <a:solidFill>
                  <a:srgbClr val="000000"/>
                </a:solidFill>
                <a:latin typeface="Calibri Light"/>
                <a:ea typeface="Avenir Next Condensed"/>
              </a:rPr>
              <a:t> </a:t>
            </a:r>
            <a:r>
              <a:rPr b="0" lang="en-GB" sz="1600" spc="-1" strike="noStrike">
                <a:solidFill>
                  <a:srgbClr val="000000"/>
                </a:solidFill>
                <a:latin typeface="Consolas"/>
                <a:ea typeface="Consolas"/>
              </a:rPr>
              <a:t>c[0]</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c[1]</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c[2]</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c[3]</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c[4]</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c[5]</a:t>
            </a:r>
            <a:endParaRPr b="0" lang="en-GB" sz="1600" spc="-1" strike="noStrike">
              <a:latin typeface="Arial"/>
            </a:endParaRPr>
          </a:p>
        </p:txBody>
      </p:sp>
      <p:sp>
        <p:nvSpPr>
          <p:cNvPr id="248" name="CustomShape 12"/>
          <p:cNvSpPr/>
          <p:nvPr/>
        </p:nvSpPr>
        <p:spPr>
          <a:xfrm>
            <a:off x="1766160" y="4207680"/>
            <a:ext cx="5163840" cy="23684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c[1] = 100;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a:t>
            </a:r>
            <a:r>
              <a:rPr b="1" lang="en-GB" sz="1400" spc="-1" strike="noStrike">
                <a:solidFill>
                  <a:srgbClr val="e46c0a"/>
                </a:solidFill>
                <a:latin typeface="Consolas"/>
                <a:ea typeface="Consolas"/>
              </a:rPr>
              <a:t>c[0] </a:t>
            </a: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c[1] </a:t>
            </a: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c[2] </a:t>
            </a:r>
            <a:r>
              <a:rPr b="0" lang="en-GB" sz="1400" spc="-1" strike="noStrike">
                <a:solidFill>
                  <a:srgbClr val="000000"/>
                </a:solidFill>
                <a:latin typeface="Consolas"/>
                <a:ea typeface="Consolas"/>
              </a:rPr>
              <a:t>&lt;&lt;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x = </a:t>
            </a:r>
            <a:r>
              <a:rPr b="1" lang="en-GB" sz="1400" spc="-1" strike="noStrike">
                <a:solidFill>
                  <a:srgbClr val="e46c0a"/>
                </a:solidFill>
                <a:latin typeface="Consolas"/>
                <a:ea typeface="Consolas"/>
              </a:rPr>
              <a:t>c[6]</a:t>
            </a:r>
            <a:r>
              <a:rPr b="0" lang="en-GB" sz="1400" spc="-1" strike="noStrike">
                <a:solidFill>
                  <a:srgbClr val="000000"/>
                </a:solidFill>
                <a:latin typeface="Consolas"/>
                <a:ea typeface="Consolas"/>
              </a:rPr>
              <a:t> / 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 = 1, b = 2;</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c[a + b] </a:t>
            </a:r>
            <a:r>
              <a:rPr b="0" lang="en-GB" sz="1400" spc="-1" strike="noStrike">
                <a:solidFill>
                  <a:srgbClr val="000000"/>
                </a:solidFill>
                <a:latin typeface="Consolas"/>
                <a:ea typeface="Consolas"/>
              </a:rPr>
              <a:t>+= 2;</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31859c"/>
                </a:solidFill>
                <a:latin typeface="Consolas"/>
                <a:ea typeface="Consolas"/>
              </a:rPr>
              <a:t>// c[3] = c[3] + 2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i = 4;</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c[i + 1]</a:t>
            </a:r>
            <a:r>
              <a:rPr b="0" lang="en-GB" sz="1400" spc="-1" strike="noStrike">
                <a:solidFill>
                  <a:srgbClr val="000000"/>
                </a:solidFill>
                <a:latin typeface="Consolas"/>
                <a:ea typeface="Consolas"/>
              </a:rPr>
              <a:t> = </a:t>
            </a:r>
            <a:r>
              <a:rPr b="1" lang="en-GB" sz="1400" spc="-1" strike="noStrike">
                <a:solidFill>
                  <a:srgbClr val="e46c0a"/>
                </a:solidFill>
                <a:latin typeface="Consolas"/>
                <a:ea typeface="Consolas"/>
              </a:rPr>
              <a:t>c[i]</a:t>
            </a:r>
            <a:r>
              <a:rPr b="0" lang="en-GB" sz="1400" spc="-1" strike="noStrike">
                <a:solidFill>
                  <a:srgbClr val="000000"/>
                </a:solidFill>
                <a:latin typeface="Consolas"/>
                <a:ea typeface="Consolas"/>
              </a:rPr>
              <a:t> </a:t>
            </a:r>
            <a:r>
              <a:rPr b="0" lang="en-GB" sz="1400" spc="-1" strike="noStrike">
                <a:solidFill>
                  <a:srgbClr val="000000"/>
                </a:solidFill>
                <a:latin typeface="Symbol"/>
                <a:ea typeface="Consolas"/>
              </a:rPr>
              <a:t></a:t>
            </a:r>
            <a:r>
              <a:rPr b="0" lang="en-GB" sz="1400" spc="-1" strike="noStrike">
                <a:solidFill>
                  <a:srgbClr val="000000"/>
                </a:solidFill>
                <a:latin typeface="Consolas"/>
                <a:ea typeface="Consolas"/>
              </a:rPr>
              <a:t> 30;</a:t>
            </a:r>
            <a:r>
              <a:rPr b="0" lang="en-GB" sz="1400" spc="-1" strike="noStrike">
                <a:solidFill>
                  <a:srgbClr val="000000"/>
                </a:solidFill>
                <a:latin typeface="Consolas"/>
                <a:ea typeface="Consolas"/>
              </a:rPr>
              <a:t>	</a:t>
            </a:r>
            <a:r>
              <a:rPr b="0" lang="en-GB" sz="1400" spc="-1" strike="noStrike">
                <a:solidFill>
                  <a:srgbClr val="31859c"/>
                </a:solidFill>
                <a:latin typeface="Consolas"/>
                <a:ea typeface="Consolas"/>
              </a:rPr>
              <a:t>// c[5] = c[4] </a:t>
            </a:r>
            <a:r>
              <a:rPr b="0" lang="en-GB" sz="1400" spc="-1" strike="noStrike">
                <a:solidFill>
                  <a:srgbClr val="31859c"/>
                </a:solidFill>
                <a:latin typeface="Symbol"/>
                <a:ea typeface="Consolas"/>
              </a:rPr>
              <a:t></a:t>
            </a:r>
            <a:r>
              <a:rPr b="0" lang="en-GB" sz="1400" spc="-1" strike="noStrike">
                <a:solidFill>
                  <a:srgbClr val="31859c"/>
                </a:solidFill>
                <a:latin typeface="Consolas"/>
                <a:ea typeface="Consolas"/>
              </a:rPr>
              <a:t> 30</a:t>
            </a:r>
            <a:endParaRPr b="0" lang="en-GB" sz="1400" spc="-1" strike="noStrike">
              <a:latin typeface="Arial"/>
            </a:endParaRPr>
          </a:p>
        </p:txBody>
      </p:sp>
      <p:sp>
        <p:nvSpPr>
          <p:cNvPr id="249" name="CustomShape 13"/>
          <p:cNvSpPr/>
          <p:nvPr/>
        </p:nvSpPr>
        <p:spPr>
          <a:xfrm>
            <a:off x="457200" y="3334320"/>
            <a:ext cx="8083440" cy="7909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199"/>
              </a:spcBef>
              <a:buClr>
                <a:srgbClr val="000000"/>
              </a:buClr>
              <a:buFont typeface="Arial"/>
              <a:buChar char="•"/>
            </a:pPr>
            <a:r>
              <a:rPr b="0" lang="en-GB" sz="2400" spc="-1" strike="noStrike">
                <a:solidFill>
                  <a:srgbClr val="000000"/>
                </a:solidFill>
                <a:latin typeface="Calibri Light"/>
                <a:ea typeface="Calibri Light"/>
              </a:rPr>
              <a:t>An array index can be any </a:t>
            </a:r>
            <a:r>
              <a:rPr b="0" lang="en-GB" sz="2400" spc="-1" strike="noStrike">
                <a:solidFill>
                  <a:srgbClr val="e46c0a"/>
                </a:solidFill>
                <a:latin typeface="Calibri Light"/>
                <a:ea typeface="Calibri Light"/>
              </a:rPr>
              <a:t>integer expression</a:t>
            </a:r>
            <a:r>
              <a:rPr b="0" lang="en-GB" sz="2400" spc="-1" strike="noStrike">
                <a:solidFill>
                  <a:srgbClr val="000000"/>
                </a:solidFill>
                <a:latin typeface="Calibri Light"/>
                <a:ea typeface="Calibri Light"/>
              </a:rPr>
              <a:t>, including integer numerals and integer variables </a:t>
            </a:r>
            <a:endParaRPr b="0" lang="en-GB" sz="2400" spc="-1" strike="noStrike">
              <a:latin typeface="Arial"/>
            </a:endParaRPr>
          </a:p>
          <a:p>
            <a:pPr>
              <a:lnSpc>
                <a:spcPct val="100000"/>
              </a:lnSpc>
              <a:spcBef>
                <a:spcPts val="1199"/>
              </a:spcBef>
            </a:pPr>
            <a:endParaRPr b="0" lang="en-GB" sz="2400" spc="-1" strike="noStrike">
              <a:latin typeface="Arial"/>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48">
                                            <p:txEl>
                                              <p:pRg st="0" end="0"/>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48">
                                            <p:txEl>
                                              <p:pRg st="1" end="1"/>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48">
                                            <p:txEl>
                                              <p:pRg st="2" end="2"/>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48">
                                            <p:txEl>
                                              <p:pRg st="4" end="4"/>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48">
                                            <p:txEl>
                                              <p:pRg st="7" end="7"/>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48">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15 (Cont’d)</a:t>
            </a:r>
            <a:endParaRPr b="0" lang="en-GB" sz="4400" spc="-1" strike="noStrike">
              <a:latin typeface="Arial"/>
            </a:endParaRPr>
          </a:p>
        </p:txBody>
      </p:sp>
      <p:sp>
        <p:nvSpPr>
          <p:cNvPr id="1173" name="CustomShape 2"/>
          <p:cNvSpPr/>
          <p:nvPr/>
        </p:nvSpPr>
        <p:spPr>
          <a:xfrm>
            <a:off x="457200" y="1417680"/>
            <a:ext cx="8423280" cy="5087520"/>
          </a:xfrm>
          <a:prstGeom prst="rect">
            <a:avLst/>
          </a:prstGeom>
          <a:noFill/>
          <a:ln>
            <a:noFill/>
          </a:ln>
        </p:spPr>
        <p:style>
          <a:lnRef idx="0"/>
          <a:fillRef idx="0"/>
          <a:effectRef idx="0"/>
          <a:fontRef idx="minor"/>
        </p:style>
        <p:txBody>
          <a:bodyPr lIns="90000" rIns="90000" tIns="45000" bIns="45000">
            <a:normAutofit/>
          </a:bodyPr>
          <a:p>
            <a:pPr>
              <a:lnSpc>
                <a:spcPct val="120000"/>
              </a:lnSpc>
              <a:spcBef>
                <a:spcPts val="561"/>
              </a:spcBef>
            </a:pPr>
            <a:r>
              <a:rPr b="0" lang="en-GB" sz="2800" spc="-1" strike="noStrike">
                <a:solidFill>
                  <a:srgbClr val="000000"/>
                </a:solidFill>
                <a:latin typeface="Calibri Light"/>
                <a:ea typeface="Calibri Light"/>
              </a:rPr>
              <a:t>The function </a:t>
            </a:r>
            <a:r>
              <a:rPr b="0" lang="en-GB" sz="2100" spc="-1" strike="noStrike">
                <a:solidFill>
                  <a:srgbClr val="000000"/>
                </a:solidFill>
                <a:latin typeface="Menlo"/>
                <a:ea typeface="Menlo"/>
              </a:rPr>
              <a:t>returnNickNameGivenLastName</a:t>
            </a:r>
            <a:r>
              <a:rPr b="0" lang="en-GB" sz="2800" spc="-1" strike="noStrike">
                <a:solidFill>
                  <a:srgbClr val="000000"/>
                </a:solidFill>
                <a:latin typeface="Calibri Light"/>
                <a:ea typeface="Calibri Light"/>
              </a:rPr>
              <a:t> will search in the string array </a:t>
            </a:r>
            <a:r>
              <a:rPr b="0" lang="en-GB" sz="2100" spc="-1" strike="noStrike">
                <a:solidFill>
                  <a:srgbClr val="000000"/>
                </a:solidFill>
                <a:latin typeface="Menlo"/>
                <a:ea typeface="Menlo"/>
              </a:rPr>
              <a:t>name</a:t>
            </a:r>
            <a:r>
              <a:rPr b="0" lang="en-GB" sz="2800" spc="-1" strike="noStrike">
                <a:solidFill>
                  <a:srgbClr val="000000"/>
                </a:solidFill>
                <a:latin typeface="Calibri Light"/>
                <a:ea typeface="Calibri Light"/>
              </a:rPr>
              <a:t> for the string </a:t>
            </a:r>
            <a:r>
              <a:rPr b="0" lang="en-GB" sz="2100" spc="-1" strike="noStrike">
                <a:solidFill>
                  <a:srgbClr val="000000"/>
                </a:solidFill>
                <a:latin typeface="Menlo"/>
                <a:ea typeface="Menlo"/>
              </a:rPr>
              <a:t>lastName</a:t>
            </a:r>
            <a:r>
              <a:rPr b="0" lang="en-GB" sz="2800" spc="-1" strike="noStrike">
                <a:solidFill>
                  <a:srgbClr val="000000"/>
                </a:solidFill>
                <a:latin typeface="Calibri Light"/>
                <a:ea typeface="Calibri Light"/>
              </a:rPr>
              <a:t> of a user and returns the nickname of the matched user.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Each slot of the </a:t>
            </a:r>
            <a:r>
              <a:rPr b="0" lang="en-GB" sz="2100" spc="-1" strike="noStrike">
                <a:solidFill>
                  <a:srgbClr val="000000"/>
                </a:solidFill>
                <a:latin typeface="Menlo"/>
                <a:ea typeface="Menlo"/>
              </a:rPr>
              <a:t>name[] </a:t>
            </a:r>
            <a:r>
              <a:rPr b="0" lang="en-GB" sz="2800" spc="-1" strike="noStrike">
                <a:solidFill>
                  <a:srgbClr val="000000"/>
                </a:solidFill>
                <a:latin typeface="Calibri Light"/>
                <a:ea typeface="Calibri Light"/>
              </a:rPr>
              <a:t>array stores the name of a user. It uses the following format: </a:t>
            </a:r>
            <a:br/>
            <a:r>
              <a:rPr b="0" lang="en-GB" sz="2800" spc="-1" strike="noStrike">
                <a:solidFill>
                  <a:srgbClr val="000000"/>
                </a:solidFill>
                <a:latin typeface="Avenir Next Condensed"/>
                <a:ea typeface="Calibri Light"/>
              </a:rPr>
              <a:t>[</a:t>
            </a:r>
            <a:r>
              <a:rPr b="0" i="1" lang="en-GB" sz="2800" spc="-1" strike="noStrike">
                <a:solidFill>
                  <a:srgbClr val="000000"/>
                </a:solidFill>
                <a:latin typeface="Avenir Next Condensed"/>
                <a:ea typeface="Calibri Light"/>
              </a:rPr>
              <a:t>First name</a:t>
            </a:r>
            <a:r>
              <a:rPr b="0" lang="en-GB" sz="2800" spc="-1" strike="noStrike">
                <a:solidFill>
                  <a:srgbClr val="000000"/>
                </a:solidFill>
                <a:latin typeface="Avenir Next Condensed"/>
                <a:ea typeface="Calibri Light"/>
              </a:rPr>
              <a:t>][comma][space][</a:t>
            </a:r>
            <a:r>
              <a:rPr b="0" i="1" lang="en-GB" sz="2800" spc="-1" strike="noStrike">
                <a:solidFill>
                  <a:srgbClr val="000000"/>
                </a:solidFill>
                <a:latin typeface="Avenir Next Condensed"/>
                <a:ea typeface="Calibri Light"/>
              </a:rPr>
              <a:t>Last name</a:t>
            </a:r>
            <a:r>
              <a:rPr b="0" lang="en-GB" sz="2800" spc="-1" strike="noStrike">
                <a:solidFill>
                  <a:srgbClr val="000000"/>
                </a:solidFill>
                <a:latin typeface="Avenir Next Condensed"/>
                <a:ea typeface="Calibri Light"/>
              </a:rPr>
              <a:t>][space][open bracket][</a:t>
            </a:r>
            <a:r>
              <a:rPr b="0" i="1" lang="en-GB" sz="2800" spc="-1" strike="noStrike">
                <a:solidFill>
                  <a:srgbClr val="000000"/>
                </a:solidFill>
                <a:latin typeface="Avenir Next Condensed"/>
                <a:ea typeface="Calibri Light"/>
              </a:rPr>
              <a:t>Nickname</a:t>
            </a:r>
            <a:r>
              <a:rPr b="0" lang="en-GB" sz="2800" spc="-1" strike="noStrike">
                <a:solidFill>
                  <a:srgbClr val="000000"/>
                </a:solidFill>
                <a:latin typeface="Avenir Next Condensed"/>
                <a:ea typeface="Calibri Light"/>
              </a:rPr>
              <a:t>][close bracket]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Note that the second input parameter of the function is an integer denoting the number of users (i.e., number of slots in the </a:t>
            </a:r>
            <a:r>
              <a:rPr b="0" lang="en-GB" sz="2100" spc="-1" strike="noStrike">
                <a:solidFill>
                  <a:srgbClr val="000000"/>
                </a:solidFill>
                <a:latin typeface="Menlo"/>
                <a:ea typeface="Menlo"/>
              </a:rPr>
              <a:t>name[] </a:t>
            </a:r>
            <a:r>
              <a:rPr b="0" lang="en-GB" sz="2800" spc="-1" strike="noStrike">
                <a:solidFill>
                  <a:srgbClr val="000000"/>
                </a:solidFill>
                <a:latin typeface="Calibri Light"/>
                <a:ea typeface="Calibri Light"/>
              </a:rPr>
              <a:t>array).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The function returns a </a:t>
            </a:r>
            <a:r>
              <a:rPr b="0" lang="en-GB" sz="2100" spc="-1" strike="noStrike">
                <a:solidFill>
                  <a:srgbClr val="000000"/>
                </a:solidFill>
                <a:latin typeface="Menlo"/>
                <a:ea typeface="Menlo"/>
              </a:rPr>
              <a:t>string</a:t>
            </a:r>
            <a:r>
              <a:rPr b="0" lang="en-GB" sz="2800" spc="-1" strike="noStrike">
                <a:solidFill>
                  <a:srgbClr val="000000"/>
                </a:solidFill>
                <a:latin typeface="Calibri Light"/>
                <a:ea typeface="Calibri Light"/>
              </a:rPr>
              <a:t>, which is the nickname of the matched user (you may assume that there is at most one match). </a:t>
            </a:r>
            <a:endParaRPr b="0" lang="en-GB" sz="2800" spc="-1" strike="noStrike">
              <a:latin typeface="Arial"/>
            </a:endParaRPr>
          </a:p>
          <a:p>
            <a:pPr>
              <a:lnSpc>
                <a:spcPct val="120000"/>
              </a:lnSpc>
              <a:spcBef>
                <a:spcPts val="561"/>
              </a:spcBef>
            </a:pPr>
            <a:r>
              <a:rPr b="0" lang="en-GB" sz="2800" spc="-1" strike="noStrike">
                <a:solidFill>
                  <a:srgbClr val="000000"/>
                </a:solidFill>
                <a:latin typeface="Calibri Light"/>
                <a:ea typeface="Calibri Light"/>
              </a:rPr>
              <a:t>The function returns the string </a:t>
            </a:r>
            <a:r>
              <a:rPr b="0" lang="en-GB" sz="2100" spc="-1" strike="noStrike">
                <a:solidFill>
                  <a:srgbClr val="000000"/>
                </a:solidFill>
                <a:latin typeface="Menlo"/>
                <a:ea typeface="Menlo"/>
              </a:rPr>
              <a:t>"Not found!" </a:t>
            </a:r>
            <a:r>
              <a:rPr b="0" lang="en-GB" sz="2800" spc="-1" strike="noStrike">
                <a:solidFill>
                  <a:srgbClr val="000000"/>
                </a:solidFill>
                <a:latin typeface="Calibri Light"/>
                <a:ea typeface="Calibri Light"/>
              </a:rPr>
              <a:t>if no match is found. Here is a sample input (underlined) and output of the program: </a:t>
            </a:r>
            <a:endParaRPr b="0" lang="en-GB" sz="2800" spc="-1" strike="noStrike">
              <a:latin typeface="Arial"/>
            </a:endParaRPr>
          </a:p>
          <a:p>
            <a:pPr>
              <a:lnSpc>
                <a:spcPct val="120000"/>
              </a:lnSpc>
              <a:spcBef>
                <a:spcPts val="420"/>
              </a:spcBef>
            </a:pPr>
            <a:r>
              <a:rPr b="0" lang="en-GB" sz="2100" spc="-1" strike="noStrike">
                <a:solidFill>
                  <a:srgbClr val="000000"/>
                </a:solidFill>
                <a:latin typeface="Menlo"/>
                <a:ea typeface="Menlo"/>
              </a:rPr>
              <a:t>Choi</a:t>
            </a:r>
            <a:br/>
            <a:r>
              <a:rPr b="0" lang="en-GB" sz="2100" spc="-1" strike="noStrike">
                <a:solidFill>
                  <a:srgbClr val="000000"/>
                </a:solidFill>
                <a:latin typeface="Menlo"/>
                <a:ea typeface="Menlo"/>
              </a:rPr>
              <a:t>Loretta</a:t>
            </a:r>
            <a:endParaRPr b="0" lang="en-GB" sz="2100" spc="-1" strike="noStrike">
              <a:latin typeface="Arial"/>
            </a:endParaRPr>
          </a:p>
          <a:p>
            <a:pPr>
              <a:lnSpc>
                <a:spcPct val="100000"/>
              </a:lnSpc>
              <a:spcBef>
                <a:spcPts val="561"/>
              </a:spcBef>
            </a:pPr>
            <a:endParaRPr b="0" lang="en-GB" sz="2100" spc="-1" strike="noStrike">
              <a:latin typeface="Arial"/>
            </a:endParaRPr>
          </a:p>
        </p:txBody>
      </p:sp>
      <p:sp>
        <p:nvSpPr>
          <p:cNvPr id="117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C42467C-2448-4F7A-8AAF-6087A7FDF1B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69" dur="indefinite" restart="never" nodeType="tmRoot">
          <p:childTnLst>
            <p:seq>
              <p:cTn id="1770" dur="indefinite"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5"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The Hangman Game</a:t>
            </a:r>
            <a:endParaRPr b="0" lang="en-GB" sz="4000" spc="-1" strike="noStrike">
              <a:latin typeface="Arial"/>
            </a:endParaRPr>
          </a:p>
        </p:txBody>
      </p:sp>
      <p:sp>
        <p:nvSpPr>
          <p:cNvPr id="1176"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Tutorial Problems - Strings</a:t>
            </a:r>
            <a:endParaRPr b="0" lang="en-GB" sz="2000" spc="-1" strike="noStrike">
              <a:latin typeface="Arial"/>
            </a:endParaRPr>
          </a:p>
        </p:txBody>
      </p:sp>
      <p:sp>
        <p:nvSpPr>
          <p:cNvPr id="117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CFBA34C-2664-4FFE-A5C9-452D3C92F3B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71" dur="indefinite" restart="never" nodeType="tmRoot">
          <p:childTnLst>
            <p:seq>
              <p:cTn id="1772" dur="indefinite"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Hangman Game</a:t>
            </a:r>
            <a:endParaRPr b="0" lang="en-GB" sz="4400" spc="-1" strike="noStrike">
              <a:latin typeface="Arial"/>
            </a:endParaRPr>
          </a:p>
        </p:txBody>
      </p:sp>
      <p:sp>
        <p:nvSpPr>
          <p:cNvPr id="11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You are going to implement the Hangman game in this task.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Your program will generate a random word for a user to guess.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You program should display dashes for unrevealed letters for the word</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player will guess a letter in each round</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the letter appears in the word, display all occurrences of the letter in the word</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Otherwise add one stroke to the hangman picture</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game ends when</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Either the player wins by successfully guessing the complete word</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Or the player loses when the hangman picture is shown in full</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118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F73386F-218F-4EB8-B47D-A6A310860D3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73" dur="indefinite" restart="never" nodeType="tmRoot">
          <p:childTnLst>
            <p:seq>
              <p:cTn id="1774" dur="indefinite"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Hangman Game</a:t>
            </a:r>
            <a:endParaRPr b="0" lang="en-GB" sz="4400" spc="-1" strike="noStrike">
              <a:latin typeface="Arial"/>
            </a:endParaRPr>
          </a:p>
        </p:txBody>
      </p:sp>
      <p:sp>
        <p:nvSpPr>
          <p:cNvPr id="11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Sample game play (suppose the word is “engineering”):</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18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D8BB659-3945-4FC2-9F64-A6C9FC706E4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84" name="CustomShape 4"/>
          <p:cNvSpPr/>
          <p:nvPr/>
        </p:nvSpPr>
        <p:spPr>
          <a:xfrm>
            <a:off x="516600" y="2333160"/>
            <a:ext cx="1741680" cy="15494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a   </a:t>
            </a:r>
            <a:endParaRPr b="0" lang="en-GB" sz="1200" spc="-1" strike="noStrike">
              <a:latin typeface="Arial"/>
            </a:endParaRPr>
          </a:p>
        </p:txBody>
      </p:sp>
      <p:sp>
        <p:nvSpPr>
          <p:cNvPr id="1185" name="CustomShape 5"/>
          <p:cNvSpPr/>
          <p:nvPr/>
        </p:nvSpPr>
        <p:spPr>
          <a:xfrm>
            <a:off x="2637000" y="2333160"/>
            <a:ext cx="1741680" cy="1366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e</a:t>
            </a:r>
            <a:endParaRPr b="0" lang="en-GB" sz="1200" spc="-1" strike="noStrike">
              <a:latin typeface="Arial"/>
            </a:endParaRPr>
          </a:p>
        </p:txBody>
      </p:sp>
      <p:sp>
        <p:nvSpPr>
          <p:cNvPr id="1186" name="CustomShape 6"/>
          <p:cNvSpPr/>
          <p:nvPr/>
        </p:nvSpPr>
        <p:spPr>
          <a:xfrm>
            <a:off x="4757040" y="2333160"/>
            <a:ext cx="1741680" cy="15494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e----ee----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o   </a:t>
            </a:r>
            <a:endParaRPr b="0" lang="en-GB" sz="1200" spc="-1" strike="noStrike">
              <a:latin typeface="Arial"/>
            </a:endParaRPr>
          </a:p>
        </p:txBody>
      </p:sp>
      <p:sp>
        <p:nvSpPr>
          <p:cNvPr id="1187" name="CustomShape 7"/>
          <p:cNvSpPr/>
          <p:nvPr/>
        </p:nvSpPr>
        <p:spPr>
          <a:xfrm>
            <a:off x="2898000" y="4215240"/>
            <a:ext cx="1741680" cy="1366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s   </a:t>
            </a:r>
            <a:endParaRPr b="0" lang="en-GB" sz="1200" spc="-1" strike="noStrike">
              <a:latin typeface="Arial"/>
            </a:endParaRPr>
          </a:p>
        </p:txBody>
      </p:sp>
      <p:sp>
        <p:nvSpPr>
          <p:cNvPr id="1188" name="CustomShape 8"/>
          <p:cNvSpPr/>
          <p:nvPr/>
        </p:nvSpPr>
        <p:spPr>
          <a:xfrm>
            <a:off x="6877080" y="2333160"/>
            <a:ext cx="1741680" cy="15494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e----ee----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i   </a:t>
            </a:r>
            <a:endParaRPr b="0" lang="en-GB" sz="1200" spc="-1" strike="noStrike">
              <a:latin typeface="Arial"/>
            </a:endParaRPr>
          </a:p>
        </p:txBody>
      </p:sp>
      <p:sp>
        <p:nvSpPr>
          <p:cNvPr id="1189" name="CustomShape 9"/>
          <p:cNvSpPr/>
          <p:nvPr/>
        </p:nvSpPr>
        <p:spPr>
          <a:xfrm>
            <a:off x="777960" y="4215240"/>
            <a:ext cx="1741680" cy="15494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u   </a:t>
            </a:r>
            <a:endParaRPr b="0" lang="en-GB" sz="1200" spc="-1" strike="noStrike">
              <a:latin typeface="Arial"/>
            </a:endParaRPr>
          </a:p>
        </p:txBody>
      </p:sp>
      <p:sp>
        <p:nvSpPr>
          <p:cNvPr id="1190" name="CustomShape 10"/>
          <p:cNvSpPr/>
          <p:nvPr/>
        </p:nvSpPr>
        <p:spPr>
          <a:xfrm>
            <a:off x="5018040" y="4215240"/>
            <a:ext cx="1741680" cy="1366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t   </a:t>
            </a:r>
            <a:endParaRPr b="0" lang="en-GB" sz="1200" spc="-1" strike="noStrike">
              <a:latin typeface="Arial"/>
            </a:endParaRPr>
          </a:p>
        </p:txBody>
      </p:sp>
      <p:sp>
        <p:nvSpPr>
          <p:cNvPr id="1191" name="CustomShape 11"/>
          <p:cNvSpPr/>
          <p:nvPr/>
        </p:nvSpPr>
        <p:spPr>
          <a:xfrm>
            <a:off x="7138440" y="4215240"/>
            <a:ext cx="1741680" cy="1366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e--i-ee-i--</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g   </a:t>
            </a:r>
            <a:endParaRPr b="0" lang="en-GB" sz="1200" spc="-1" strike="noStrike">
              <a:latin typeface="Arial"/>
            </a:endParaRPr>
          </a:p>
        </p:txBody>
      </p:sp>
      <p:sp>
        <p:nvSpPr>
          <p:cNvPr id="1192" name="CustomShape 12"/>
          <p:cNvSpPr/>
          <p:nvPr/>
        </p:nvSpPr>
        <p:spPr>
          <a:xfrm>
            <a:off x="2363760" y="29448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3" name="CustomShape 13"/>
          <p:cNvSpPr/>
          <p:nvPr/>
        </p:nvSpPr>
        <p:spPr>
          <a:xfrm>
            <a:off x="4484160" y="29448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4" name="CustomShape 14"/>
          <p:cNvSpPr/>
          <p:nvPr/>
        </p:nvSpPr>
        <p:spPr>
          <a:xfrm>
            <a:off x="6604200" y="29448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5" name="CustomShape 15"/>
          <p:cNvSpPr/>
          <p:nvPr/>
        </p:nvSpPr>
        <p:spPr>
          <a:xfrm>
            <a:off x="2625120" y="48006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6" name="CustomShape 16"/>
          <p:cNvSpPr/>
          <p:nvPr/>
        </p:nvSpPr>
        <p:spPr>
          <a:xfrm>
            <a:off x="4745160" y="48006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7" name="CustomShape 17"/>
          <p:cNvSpPr/>
          <p:nvPr/>
        </p:nvSpPr>
        <p:spPr>
          <a:xfrm>
            <a:off x="6865560" y="48006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8" name="CustomShape 18"/>
          <p:cNvSpPr/>
          <p:nvPr/>
        </p:nvSpPr>
        <p:spPr>
          <a:xfrm>
            <a:off x="516600" y="48006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1775" dur="indefinite" restart="never" nodeType="tmRoot">
          <p:childTnLst>
            <p:seq>
              <p:cTn id="1776" dur="indefinite"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Hangman Game</a:t>
            </a:r>
            <a:endParaRPr b="0" lang="en-GB" sz="4400" spc="-1" strike="noStrike">
              <a:latin typeface="Arial"/>
            </a:endParaRPr>
          </a:p>
        </p:txBody>
      </p:sp>
      <p:sp>
        <p:nvSpPr>
          <p:cNvPr id="120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Sample game play (suppose the word is “engineering”):</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20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F853C12-777E-4010-82EA-B33935A2075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02" name="CustomShape 4"/>
          <p:cNvSpPr/>
          <p:nvPr/>
        </p:nvSpPr>
        <p:spPr>
          <a:xfrm>
            <a:off x="516600" y="2333160"/>
            <a:ext cx="1741680" cy="1366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e-gi-ee-i-g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n   </a:t>
            </a:r>
            <a:endParaRPr b="0" lang="en-GB" sz="1200" spc="-1" strike="noStrike">
              <a:latin typeface="Arial"/>
            </a:endParaRPr>
          </a:p>
        </p:txBody>
      </p:sp>
      <p:sp>
        <p:nvSpPr>
          <p:cNvPr id="1203" name="CustomShape 5"/>
          <p:cNvSpPr/>
          <p:nvPr/>
        </p:nvSpPr>
        <p:spPr>
          <a:xfrm>
            <a:off x="2637000" y="2333160"/>
            <a:ext cx="1741680" cy="1366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r</a:t>
            </a:r>
            <a:endParaRPr b="0" lang="en-GB" sz="1200" spc="-1" strike="noStrike">
              <a:latin typeface="Arial"/>
            </a:endParaRPr>
          </a:p>
        </p:txBody>
      </p:sp>
      <p:sp>
        <p:nvSpPr>
          <p:cNvPr id="1204" name="CustomShape 6"/>
          <p:cNvSpPr/>
          <p:nvPr/>
        </p:nvSpPr>
        <p:spPr>
          <a:xfrm>
            <a:off x="4850640" y="2333160"/>
            <a:ext cx="1741680" cy="11851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engineering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You win!   </a:t>
            </a:r>
            <a:endParaRPr b="0" lang="en-GB" sz="1200" spc="-1" strike="noStrike">
              <a:latin typeface="Arial"/>
            </a:endParaRPr>
          </a:p>
        </p:txBody>
      </p:sp>
      <p:sp>
        <p:nvSpPr>
          <p:cNvPr id="1205" name="CustomShape 7"/>
          <p:cNvSpPr/>
          <p:nvPr/>
        </p:nvSpPr>
        <p:spPr>
          <a:xfrm>
            <a:off x="4850640" y="4399920"/>
            <a:ext cx="1741680" cy="11851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engineering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You lose!   </a:t>
            </a:r>
            <a:endParaRPr b="0" lang="en-GB" sz="1200" spc="-1" strike="noStrike">
              <a:latin typeface="Arial"/>
            </a:endParaRPr>
          </a:p>
        </p:txBody>
      </p:sp>
      <p:sp>
        <p:nvSpPr>
          <p:cNvPr id="1206" name="CustomShape 8"/>
          <p:cNvSpPr/>
          <p:nvPr/>
        </p:nvSpPr>
        <p:spPr>
          <a:xfrm>
            <a:off x="2363760" y="29448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7" name="CustomShape 9"/>
          <p:cNvSpPr/>
          <p:nvPr/>
        </p:nvSpPr>
        <p:spPr>
          <a:xfrm>
            <a:off x="255600" y="29448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8" name="CustomShape 10"/>
          <p:cNvSpPr/>
          <p:nvPr/>
        </p:nvSpPr>
        <p:spPr>
          <a:xfrm>
            <a:off x="4490640" y="2944800"/>
            <a:ext cx="167400" cy="20088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9" name="CustomShape 11"/>
          <p:cNvSpPr/>
          <p:nvPr/>
        </p:nvSpPr>
        <p:spPr>
          <a:xfrm rot="5400000">
            <a:off x="1758960" y="4040640"/>
            <a:ext cx="853560" cy="692280"/>
          </a:xfrm>
          <a:prstGeom prst="bentUpArrow">
            <a:avLst>
              <a:gd name="adj1" fmla="val 11572"/>
              <a:gd name="adj2" fmla="val 14328"/>
              <a:gd name="adj3" fmla="val 12423"/>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0" name="CustomShape 12"/>
          <p:cNvSpPr/>
          <p:nvPr/>
        </p:nvSpPr>
        <p:spPr>
          <a:xfrm>
            <a:off x="2637000" y="4399920"/>
            <a:ext cx="1741680" cy="1366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ea typeface="DejaVu Sans"/>
              </a:rPr>
              <a:t>Word:  enginee-ing</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O</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Guess a letter: b</a:t>
            </a:r>
            <a:endParaRPr b="0" lang="en-GB" sz="1200" spc="-1" strike="noStrike">
              <a:latin typeface="Arial"/>
            </a:endParaRPr>
          </a:p>
        </p:txBody>
      </p:sp>
      <p:sp>
        <p:nvSpPr>
          <p:cNvPr id="1211" name="CustomShape 13"/>
          <p:cNvSpPr/>
          <p:nvPr/>
        </p:nvSpPr>
        <p:spPr>
          <a:xfrm>
            <a:off x="6607080" y="3348720"/>
            <a:ext cx="167112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winning case</a:t>
            </a:r>
            <a:endParaRPr b="0" lang="en-GB" sz="1800" spc="-1" strike="noStrike">
              <a:latin typeface="Arial"/>
            </a:endParaRPr>
          </a:p>
        </p:txBody>
      </p:sp>
      <p:sp>
        <p:nvSpPr>
          <p:cNvPr id="1212" name="CustomShape 14"/>
          <p:cNvSpPr/>
          <p:nvPr/>
        </p:nvSpPr>
        <p:spPr>
          <a:xfrm>
            <a:off x="6617520" y="5415480"/>
            <a:ext cx="145332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losing case</a:t>
            </a:r>
            <a:endParaRPr b="0" lang="en-GB" sz="1800" spc="-1" strike="noStrike">
              <a:latin typeface="Arial"/>
            </a:endParaRPr>
          </a:p>
        </p:txBody>
      </p:sp>
      <p:sp>
        <p:nvSpPr>
          <p:cNvPr id="1213" name="CustomShape 15"/>
          <p:cNvSpPr/>
          <p:nvPr/>
        </p:nvSpPr>
        <p:spPr>
          <a:xfrm>
            <a:off x="457200" y="5991120"/>
            <a:ext cx="7485120" cy="91224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e46c0a"/>
                </a:solidFill>
                <a:latin typeface="Calibri Light"/>
                <a:ea typeface="DejaVu Sans"/>
              </a:rPr>
              <a:t>hangman.cpp provides the completed version of this tutorial problem.  You may compile and run it to see the expected results first.</a:t>
            </a:r>
            <a:endParaRPr b="0" lang="en-GB" sz="1800" spc="-1" strike="noStrike">
              <a:latin typeface="Arial"/>
            </a:endParaRPr>
          </a:p>
        </p:txBody>
      </p:sp>
    </p:spTree>
  </p:cSld>
  <p:timing>
    <p:tnLst>
      <p:par>
        <p:cTn id="1777" dur="indefinite" restart="never" nodeType="tmRoot">
          <p:childTnLst>
            <p:seq>
              <p:cTn id="1778" dur="indefinite"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Task 1:  Generate a random word</a:t>
            </a:r>
            <a:endParaRPr b="0" lang="en-GB" sz="4400" spc="-1" strike="noStrike">
              <a:latin typeface="Arial"/>
            </a:endParaRPr>
          </a:p>
        </p:txBody>
      </p:sp>
      <p:sp>
        <p:nvSpPr>
          <p:cNvPr id="121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Open </a:t>
            </a:r>
            <a:r>
              <a:rPr b="1" lang="en-GB" sz="2200" spc="-1" strike="noStrike">
                <a:solidFill>
                  <a:srgbClr val="e46c0a"/>
                </a:solidFill>
                <a:latin typeface="Calibri Light"/>
                <a:ea typeface="Calibri Light"/>
              </a:rPr>
              <a:t>hangman_incomplete.cpp</a:t>
            </a:r>
            <a:r>
              <a:rPr b="0" lang="en-GB" sz="2200" spc="-1" strike="noStrike">
                <a:solidFill>
                  <a:srgbClr val="000000"/>
                </a:solidFill>
                <a:latin typeface="Calibri Light"/>
                <a:ea typeface="Calibri Light"/>
              </a:rPr>
              <a:t>.</a:t>
            </a: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The word list to be guessed by the player is stored in an array of strings:</a:t>
            </a:r>
            <a:endParaRPr b="0" lang="en-GB" sz="2200" spc="-1" strike="noStrike">
              <a:latin typeface="Arial"/>
            </a:endParaRPr>
          </a:p>
          <a:p>
            <a:pPr>
              <a:lnSpc>
                <a:spcPct val="100000"/>
              </a:lnSpc>
              <a:spcBef>
                <a:spcPts val="439"/>
              </a:spcBef>
            </a:pPr>
            <a:endParaRPr b="0" lang="en-GB" sz="2200" spc="-1" strike="noStrike">
              <a:latin typeface="Arial"/>
            </a:endParaRPr>
          </a:p>
          <a:p>
            <a:pPr>
              <a:lnSpc>
                <a:spcPct val="100000"/>
              </a:lnSpc>
              <a:spcBef>
                <a:spcPts val="439"/>
              </a:spcBef>
            </a:pPr>
            <a:b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Generate a random number to randomly select one of the words in the word list as the guessing word.</a:t>
            </a:r>
            <a:endParaRPr b="0" lang="en-GB" sz="2200" spc="-1" strike="noStrike">
              <a:latin typeface="Arial"/>
            </a:endParaRPr>
          </a:p>
        </p:txBody>
      </p:sp>
      <p:sp>
        <p:nvSpPr>
          <p:cNvPr id="121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8C171E5-788C-41BB-8F80-C1936330B90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17" name="CustomShape 4"/>
          <p:cNvSpPr/>
          <p:nvPr/>
        </p:nvSpPr>
        <p:spPr>
          <a:xfrm>
            <a:off x="1324080" y="2743200"/>
            <a:ext cx="7362000" cy="967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e46c0a"/>
                </a:solidFill>
                <a:latin typeface="Calibri Light"/>
                <a:ea typeface="DejaVu Sans"/>
              </a:rPr>
              <a:t>string wordlist[10]</a:t>
            </a:r>
            <a:r>
              <a:rPr b="0" lang="en-GB" sz="1800" spc="-1" strike="noStrike">
                <a:solidFill>
                  <a:srgbClr val="000000"/>
                </a:solidFill>
                <a:latin typeface="Calibri Light"/>
                <a:ea typeface="DejaVu Sans"/>
              </a:rPr>
              <a:t> = { "engineering", "hangman", "brainstorm", "random",</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"envelope", "interface", "iceberg", "humour", "lemon", "commander"};</a:t>
            </a:r>
            <a:endParaRPr b="0" lang="en-GB" sz="1800" spc="-1" strike="noStrike">
              <a:latin typeface="Arial"/>
            </a:endParaRPr>
          </a:p>
        </p:txBody>
      </p:sp>
      <p:sp>
        <p:nvSpPr>
          <p:cNvPr id="1218" name="CustomShape 5"/>
          <p:cNvSpPr/>
          <p:nvPr/>
        </p:nvSpPr>
        <p:spPr>
          <a:xfrm>
            <a:off x="1324080" y="4823280"/>
            <a:ext cx="7550640" cy="967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TODO:  Task 1: </a:t>
            </a:r>
            <a:r>
              <a:rPr b="0" lang="en-GB" sz="1800" spc="-1" strike="noStrike">
                <a:solidFill>
                  <a:srgbClr val="000000"/>
                </a:solidFill>
                <a:latin typeface="Calibri Light"/>
                <a:ea typeface="DejaVu Sans"/>
              </a:rPr>
              <a:t>fill in the index to choose a random word from the word list</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string </a:t>
            </a:r>
            <a:r>
              <a:rPr b="1" lang="en-GB" sz="1800" spc="-1" strike="noStrike">
                <a:solidFill>
                  <a:srgbClr val="e46c0a"/>
                </a:solidFill>
                <a:latin typeface="Calibri Light"/>
                <a:ea typeface="DejaVu Sans"/>
              </a:rPr>
              <a:t>word</a:t>
            </a:r>
            <a:r>
              <a:rPr b="0" lang="en-GB" sz="1800" spc="-1" strike="noStrike">
                <a:solidFill>
                  <a:srgbClr val="000000"/>
                </a:solidFill>
                <a:latin typeface="Calibri Light"/>
                <a:ea typeface="DejaVu Sans"/>
              </a:rPr>
              <a:t> = wordlist[          ]; </a:t>
            </a:r>
            <a:endParaRPr b="0" lang="en-GB" sz="1800" spc="-1" strike="noStrike">
              <a:latin typeface="Arial"/>
            </a:endParaRPr>
          </a:p>
        </p:txBody>
      </p:sp>
      <p:sp>
        <p:nvSpPr>
          <p:cNvPr id="1219" name="CustomShape 6"/>
          <p:cNvSpPr/>
          <p:nvPr/>
        </p:nvSpPr>
        <p:spPr>
          <a:xfrm>
            <a:off x="3574440" y="5307480"/>
            <a:ext cx="453960" cy="3906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0" name="CustomShape 7"/>
          <p:cNvSpPr/>
          <p:nvPr/>
        </p:nvSpPr>
        <p:spPr>
          <a:xfrm>
            <a:off x="3962520" y="5641560"/>
            <a:ext cx="1857960" cy="40140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21" name="CustomShape 8"/>
          <p:cNvSpPr/>
          <p:nvPr/>
        </p:nvSpPr>
        <p:spPr>
          <a:xfrm>
            <a:off x="5821200" y="5536440"/>
            <a:ext cx="2463840" cy="10137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Complete this in the </a:t>
            </a:r>
            <a:br/>
            <a:r>
              <a:rPr b="0" lang="en-GB" sz="1800" spc="-1" strike="noStrike">
                <a:solidFill>
                  <a:srgbClr val="000000"/>
                </a:solidFill>
                <a:latin typeface="Calibri Light"/>
                <a:ea typeface="DejaVu Sans"/>
              </a:rPr>
              <a:t>main() function</a:t>
            </a:r>
            <a:endParaRPr b="0" lang="en-GB" sz="1800" spc="-1" strike="noStrike">
              <a:latin typeface="Arial"/>
            </a:endParaRPr>
          </a:p>
        </p:txBody>
      </p:sp>
      <p:sp>
        <p:nvSpPr>
          <p:cNvPr id="1222" name="CustomShape 9"/>
          <p:cNvSpPr/>
          <p:nvPr/>
        </p:nvSpPr>
        <p:spPr>
          <a:xfrm flipV="1">
            <a:off x="2228400" y="5503320"/>
            <a:ext cx="360" cy="577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23" name="CustomShape 10"/>
          <p:cNvSpPr/>
          <p:nvPr/>
        </p:nvSpPr>
        <p:spPr>
          <a:xfrm>
            <a:off x="804600" y="6081840"/>
            <a:ext cx="2846880" cy="5947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Store the guessing word</a:t>
            </a:r>
            <a:endParaRPr b="0" lang="en-GB" sz="1800" spc="-1" strike="noStrike">
              <a:latin typeface="Arial"/>
            </a:endParaRPr>
          </a:p>
        </p:txBody>
      </p:sp>
    </p:spTree>
  </p:cSld>
  <p:timing>
    <p:tnLst>
      <p:par>
        <p:cTn id="1779" dur="indefinite" restart="never" nodeType="tmRoot">
          <p:childTnLst>
            <p:seq>
              <p:cTn id="1780" dur="indefinite"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Task 2:  Initialize the answer</a:t>
            </a:r>
            <a:endParaRPr b="0" lang="en-GB" sz="4400" spc="-1" strike="noStrike">
              <a:latin typeface="Arial"/>
            </a:endParaRPr>
          </a:p>
        </p:txBody>
      </p:sp>
      <p:sp>
        <p:nvSpPr>
          <p:cNvPr id="12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Next, we need to initialize the answer string so that it contains only the hyphen '-' character to hide all letters of the guessing word.  E.g., if the guessing word is "random", the answer is initialized to "------". </a:t>
            </a: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Task 2 is to complete the function init_answer():</a:t>
            </a:r>
            <a:endParaRPr b="0" lang="en-GB" sz="2200" spc="-1" strike="noStrike">
              <a:latin typeface="Arial"/>
            </a:endParaRPr>
          </a:p>
        </p:txBody>
      </p:sp>
      <p:sp>
        <p:nvSpPr>
          <p:cNvPr id="122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6AC8E0D-0254-4274-B1C4-8F584C84E35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27" name="CustomShape 4"/>
          <p:cNvSpPr/>
          <p:nvPr/>
        </p:nvSpPr>
        <p:spPr>
          <a:xfrm>
            <a:off x="745560" y="3275640"/>
            <a:ext cx="7550640" cy="30798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alibri Light"/>
                <a:ea typeface="DejaVu Sans"/>
              </a:rPr>
              <a:t>// return a string containing a sequence of '-' with specified length</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string init_answer( int length )</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string g;</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 TODO: Task 2: compose the string g so that its length = length and </a:t>
            </a: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 it only contains the letter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return g;</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1228" name="CustomShape 5"/>
          <p:cNvSpPr/>
          <p:nvPr/>
        </p:nvSpPr>
        <p:spPr>
          <a:xfrm>
            <a:off x="1260720" y="5209200"/>
            <a:ext cx="453960" cy="3906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9" name="CustomShape 6"/>
          <p:cNvSpPr/>
          <p:nvPr/>
        </p:nvSpPr>
        <p:spPr>
          <a:xfrm>
            <a:off x="1715400" y="5405760"/>
            <a:ext cx="1791360" cy="34416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30" name="CustomShape 7"/>
          <p:cNvSpPr/>
          <p:nvPr/>
        </p:nvSpPr>
        <p:spPr>
          <a:xfrm>
            <a:off x="3507480" y="5243400"/>
            <a:ext cx="3602880" cy="10137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Complete the task here.   </a:t>
            </a:r>
            <a:br/>
            <a:r>
              <a:rPr b="0" lang="en-GB" sz="1800" spc="-1" strike="noStrike">
                <a:solidFill>
                  <a:srgbClr val="000000"/>
                </a:solidFill>
                <a:latin typeface="Calibri Light"/>
                <a:ea typeface="DejaVu Sans"/>
              </a:rPr>
              <a:t>Idea:  Append the letter '-' to g until g is of the required length</a:t>
            </a:r>
            <a:endParaRPr b="0" lang="en-GB" sz="1800" spc="-1" strike="noStrike">
              <a:latin typeface="Arial"/>
            </a:endParaRPr>
          </a:p>
        </p:txBody>
      </p:sp>
    </p:spTree>
  </p:cSld>
  <p:timing>
    <p:tnLst>
      <p:par>
        <p:cTn id="1781" dur="indefinite" restart="never" nodeType="tmRoot">
          <p:childTnLst>
            <p:seq>
              <p:cTn id="1782" dur="indefinite"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Task 3:  Call init_answer()</a:t>
            </a:r>
            <a:endParaRPr b="0" lang="en-GB" sz="4400" spc="-1" strike="noStrike">
              <a:latin typeface="Arial"/>
            </a:endParaRPr>
          </a:p>
        </p:txBody>
      </p:sp>
      <p:sp>
        <p:nvSpPr>
          <p:cNvPr id="123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 the main function, we will need to call </a:t>
            </a:r>
            <a:r>
              <a:rPr b="1" lang="en-GB" sz="2800" spc="-1" strike="noStrike">
                <a:solidFill>
                  <a:srgbClr val="000000"/>
                </a:solidFill>
                <a:latin typeface="Calibri Light"/>
                <a:ea typeface="Calibri Light"/>
              </a:rPr>
              <a:t>init_answer()</a:t>
            </a:r>
            <a:r>
              <a:rPr b="0" lang="en-GB" sz="2800" spc="-1" strike="noStrike">
                <a:solidFill>
                  <a:srgbClr val="000000"/>
                </a:solidFill>
                <a:latin typeface="Calibri Light"/>
                <a:ea typeface="Calibri Light"/>
              </a:rPr>
              <a:t> and store the resulting string in the variable </a:t>
            </a:r>
            <a:r>
              <a:rPr b="1" lang="en-GB" sz="2800" spc="-1" strike="noStrike">
                <a:solidFill>
                  <a:srgbClr val="000000"/>
                </a:solidFill>
                <a:latin typeface="Calibri Light"/>
                <a:ea typeface="Calibri Light"/>
              </a:rPr>
              <a:t>answer</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123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D705EEB-8E95-4F6D-AA73-235B0BD3728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34" name="CustomShape 4"/>
          <p:cNvSpPr/>
          <p:nvPr/>
        </p:nvSpPr>
        <p:spPr>
          <a:xfrm>
            <a:off x="887760" y="2522880"/>
            <a:ext cx="7550640" cy="1471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alibri Light"/>
                <a:ea typeface="DejaVu Sans"/>
              </a:rPr>
              <a:t>    </a:t>
            </a:r>
            <a:r>
              <a:rPr b="0" lang="en-GB" sz="1800" spc="-1" strike="noStrike">
                <a:solidFill>
                  <a:srgbClr val="808080"/>
                </a:solidFill>
                <a:latin typeface="Calibri Light"/>
                <a:ea typeface="DejaVu Sans"/>
              </a:rPr>
              <a:t>// initialize the answer string</a:t>
            </a:r>
            <a:endParaRPr b="0" lang="en-GB" sz="1800" spc="-1" strike="noStrike">
              <a:latin typeface="Arial"/>
            </a:endParaRPr>
          </a:p>
          <a:p>
            <a:pPr>
              <a:lnSpc>
                <a:spcPct val="100000"/>
              </a:lnSpc>
            </a:pPr>
            <a:r>
              <a:rPr b="0" lang="en-GB" sz="1800" spc="-1" strike="noStrike">
                <a:solidFill>
                  <a:srgbClr val="808080"/>
                </a:solidFill>
                <a:latin typeface="Calibri Light"/>
                <a:ea typeface="DejaVu Sans"/>
              </a:rPr>
              <a:t>    </a:t>
            </a:r>
            <a:r>
              <a:rPr b="0" lang="en-GB" sz="1800" spc="-1" strike="noStrike">
                <a:solidFill>
                  <a:srgbClr val="808080"/>
                </a:solidFill>
                <a:latin typeface="Calibri Light"/>
                <a:ea typeface="DejaVu Sans"/>
              </a:rPr>
              <a:t>// TODO:  Task 3: call init_answer and assign it to answer</a:t>
            </a:r>
            <a:endParaRPr b="0" lang="en-GB" sz="1800" spc="-1" strike="noStrike">
              <a:latin typeface="Arial"/>
            </a:endParaRPr>
          </a:p>
          <a:p>
            <a:pPr>
              <a:lnSpc>
                <a:spcPct val="100000"/>
              </a:lnSpc>
            </a:pPr>
            <a:r>
              <a:rPr b="0" lang="en-GB" sz="1800" spc="-1" strike="noStrike">
                <a:solidFill>
                  <a:srgbClr val="808080"/>
                </a:solidFill>
                <a:latin typeface="Calibri Light"/>
                <a:ea typeface="DejaVu Sans"/>
              </a:rPr>
              <a:t>    </a:t>
            </a:r>
            <a:r>
              <a:rPr b="0" lang="en-GB" sz="1800" spc="-1" strike="noStrike">
                <a:solidFill>
                  <a:srgbClr val="000000"/>
                </a:solidFill>
                <a:latin typeface="Calibri Light"/>
                <a:ea typeface="DejaVu Sans"/>
              </a:rPr>
              <a:t>string answer = </a:t>
            </a:r>
            <a:endParaRPr b="0" lang="en-GB" sz="1800" spc="-1" strike="noStrike">
              <a:latin typeface="Arial"/>
            </a:endParaRPr>
          </a:p>
        </p:txBody>
      </p:sp>
      <p:sp>
        <p:nvSpPr>
          <p:cNvPr id="1235" name="CustomShape 5"/>
          <p:cNvSpPr/>
          <p:nvPr/>
        </p:nvSpPr>
        <p:spPr>
          <a:xfrm>
            <a:off x="2631240" y="3346920"/>
            <a:ext cx="453960" cy="3906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6" name="CustomShape 6"/>
          <p:cNvSpPr/>
          <p:nvPr/>
        </p:nvSpPr>
        <p:spPr>
          <a:xfrm>
            <a:off x="3019320" y="3681000"/>
            <a:ext cx="704880" cy="67104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37" name="CustomShape 7"/>
          <p:cNvSpPr/>
          <p:nvPr/>
        </p:nvSpPr>
        <p:spPr>
          <a:xfrm>
            <a:off x="3724920" y="3663360"/>
            <a:ext cx="4961160" cy="1378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Complete this by calling the function init_answer().</a:t>
            </a:r>
            <a:endParaRPr b="0" lang="en-GB" sz="1800" spc="-1" strike="noStrike">
              <a:latin typeface="Arial"/>
            </a:endParaRPr>
          </a:p>
          <a:p>
            <a:pPr algn="ctr">
              <a:lnSpc>
                <a:spcPct val="100000"/>
              </a:lnSpc>
            </a:pPr>
            <a:r>
              <a:rPr b="0" lang="en-GB" sz="1800" spc="-1" strike="noStrike">
                <a:solidFill>
                  <a:srgbClr val="000000"/>
                </a:solidFill>
                <a:latin typeface="Calibri Light"/>
                <a:ea typeface="DejaVu Sans"/>
              </a:rPr>
              <a:t>What is the parameter that needs to be passed?</a:t>
            </a:r>
            <a:br/>
            <a:r>
              <a:rPr b="1" lang="en-GB" sz="1800" spc="-1" strike="noStrike">
                <a:solidFill>
                  <a:srgbClr val="000000"/>
                </a:solidFill>
                <a:latin typeface="Calibri Light"/>
                <a:ea typeface="DejaVu Sans"/>
              </a:rPr>
              <a:t>What should be the length of the string answer?</a:t>
            </a:r>
            <a:endParaRPr b="0" lang="en-GB" sz="1800" spc="-1" strike="noStrike">
              <a:latin typeface="Arial"/>
            </a:endParaRPr>
          </a:p>
        </p:txBody>
      </p:sp>
    </p:spTree>
  </p:cSld>
  <p:timing>
    <p:tnLst>
      <p:par>
        <p:cTn id="1783" dur="indefinite" restart="never" nodeType="tmRoot">
          <p:childTnLst>
            <p:seq>
              <p:cTn id="1784" dur="indefinite"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Game Logic</a:t>
            </a:r>
            <a:endParaRPr b="0" lang="en-GB" sz="4400" spc="-1" strike="noStrike">
              <a:latin typeface="Arial"/>
            </a:endParaRPr>
          </a:p>
        </p:txBody>
      </p:sp>
      <p:sp>
        <p:nvSpPr>
          <p:cNvPr id="1239" name="CustomShape 2"/>
          <p:cNvSpPr/>
          <p:nvPr/>
        </p:nvSpPr>
        <p:spPr>
          <a:xfrm>
            <a:off x="457200" y="1600200"/>
            <a:ext cx="8228880" cy="49824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Now take a look at the while loop in the main() function.</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The game logic is as follows: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While the game is not ended</a:t>
            </a:r>
            <a:endParaRPr b="0" lang="en-GB" sz="2800" spc="-1" strike="noStrike">
              <a:latin typeface="Arial"/>
            </a:endParaRPr>
          </a:p>
          <a:p>
            <a:pPr lvl="1" marL="857160" indent="-342360">
              <a:lnSpc>
                <a:spcPct val="100000"/>
              </a:lnSpc>
              <a:spcBef>
                <a:spcPts val="479"/>
              </a:spcBef>
              <a:buClr>
                <a:srgbClr val="000000"/>
              </a:buClr>
              <a:buFont typeface="Calibri"/>
              <a:buAutoNum type="arabicPeriod"/>
            </a:pPr>
            <a:r>
              <a:rPr b="0" lang="en-GB" sz="2400" spc="-1" strike="noStrike">
                <a:solidFill>
                  <a:srgbClr val="000000"/>
                </a:solidFill>
                <a:latin typeface="Calibri Light"/>
                <a:ea typeface="Calibri Light"/>
              </a:rPr>
              <a:t>Show the current answer and the hangman figure</a:t>
            </a:r>
            <a:endParaRPr b="0" lang="en-GB" sz="2400" spc="-1" strike="noStrike">
              <a:latin typeface="Arial"/>
            </a:endParaRPr>
          </a:p>
          <a:p>
            <a:pPr lvl="1" marL="857160" indent="-342360">
              <a:lnSpc>
                <a:spcPct val="100000"/>
              </a:lnSpc>
              <a:spcBef>
                <a:spcPts val="479"/>
              </a:spcBef>
              <a:buClr>
                <a:srgbClr val="000000"/>
              </a:buClr>
              <a:buFont typeface="Calibri"/>
              <a:buAutoNum type="arabicPeriod"/>
            </a:pPr>
            <a:r>
              <a:rPr b="0" lang="en-GB" sz="2400" spc="-1" strike="noStrike">
                <a:solidFill>
                  <a:srgbClr val="000000"/>
                </a:solidFill>
                <a:latin typeface="Calibri Light"/>
                <a:ea typeface="Calibri Light"/>
              </a:rPr>
              <a:t>Determine whether it is end of game.  There are two ways to end a game:</a:t>
            </a:r>
            <a:endParaRPr b="0" lang="en-GB" sz="2400" spc="-1" strike="noStrike">
              <a:latin typeface="Arial"/>
            </a:endParaRPr>
          </a:p>
          <a:p>
            <a:pPr lvl="2" marL="1314360" indent="-399240">
              <a:lnSpc>
                <a:spcPct val="100000"/>
              </a:lnSpc>
              <a:spcBef>
                <a:spcPts val="400"/>
              </a:spcBef>
              <a:buClr>
                <a:srgbClr val="000000"/>
              </a:buClr>
              <a:buFont typeface="Calibri"/>
              <a:buAutoNum type="alphaLcPeriod"/>
            </a:pPr>
            <a:r>
              <a:rPr b="0" lang="en-GB" sz="2000" spc="-1" strike="noStrike">
                <a:solidFill>
                  <a:srgbClr val="000000"/>
                </a:solidFill>
                <a:latin typeface="Calibri Light"/>
                <a:ea typeface="Calibri Light"/>
              </a:rPr>
              <a:t>the player guessed the word.   In this case, all the letters in the string </a:t>
            </a:r>
            <a:r>
              <a:rPr b="1" lang="en-GB" sz="2000" spc="-1" strike="noStrike">
                <a:solidFill>
                  <a:srgbClr val="000000"/>
                </a:solidFill>
                <a:latin typeface="Calibri Light"/>
                <a:ea typeface="Calibri Light"/>
              </a:rPr>
              <a:t>answer</a:t>
            </a:r>
            <a:r>
              <a:rPr b="0" lang="en-GB" sz="2000" spc="-1" strike="noStrike">
                <a:solidFill>
                  <a:srgbClr val="000000"/>
                </a:solidFill>
                <a:latin typeface="Calibri Light"/>
                <a:ea typeface="Calibri Light"/>
              </a:rPr>
              <a:t> should be revealed.  </a:t>
            </a:r>
            <a:endParaRPr b="0" lang="en-GB" sz="2000" spc="-1" strike="noStrike">
              <a:latin typeface="Arial"/>
            </a:endParaRPr>
          </a:p>
          <a:p>
            <a:pPr lvl="2" marL="1314360" indent="-399240">
              <a:lnSpc>
                <a:spcPct val="100000"/>
              </a:lnSpc>
              <a:spcBef>
                <a:spcPts val="400"/>
              </a:spcBef>
              <a:buClr>
                <a:srgbClr val="000000"/>
              </a:buClr>
              <a:buFont typeface="Calibri"/>
              <a:buAutoNum type="alphaLcPeriod"/>
            </a:pPr>
            <a:r>
              <a:rPr b="0" lang="en-GB" sz="2000" spc="-1" strike="noStrike">
                <a:solidFill>
                  <a:srgbClr val="000000"/>
                </a:solidFill>
                <a:latin typeface="Calibri Light"/>
                <a:ea typeface="Calibri Light"/>
              </a:rPr>
              <a:t>the player loses because he made too many wrong guesses.  </a:t>
            </a:r>
            <a:endParaRPr b="0" lang="en-GB" sz="2000" spc="-1" strike="noStrike">
              <a:latin typeface="Arial"/>
            </a:endParaRPr>
          </a:p>
          <a:p>
            <a:pPr lvl="1" marL="914400" indent="-399240">
              <a:lnSpc>
                <a:spcPct val="100000"/>
              </a:lnSpc>
              <a:spcBef>
                <a:spcPts val="479"/>
              </a:spcBef>
              <a:buClr>
                <a:srgbClr val="000000"/>
              </a:buClr>
              <a:buFont typeface="Calibri"/>
              <a:buAutoNum type="arabicPeriod"/>
            </a:pPr>
            <a:r>
              <a:rPr b="0" lang="en-GB" sz="2400" spc="-1" strike="noStrike">
                <a:solidFill>
                  <a:srgbClr val="000000"/>
                </a:solidFill>
                <a:latin typeface="Calibri Light"/>
                <a:ea typeface="Calibri Light"/>
              </a:rPr>
              <a:t>If it is the end of game, print the appropriate message and quit</a:t>
            </a:r>
            <a:endParaRPr b="0" lang="en-GB" sz="2400" spc="-1" strike="noStrike">
              <a:latin typeface="Arial"/>
            </a:endParaRPr>
          </a:p>
          <a:p>
            <a:pPr lvl="1" marL="914400" indent="-399240">
              <a:lnSpc>
                <a:spcPct val="100000"/>
              </a:lnSpc>
              <a:spcBef>
                <a:spcPts val="479"/>
              </a:spcBef>
              <a:buClr>
                <a:srgbClr val="000000"/>
              </a:buClr>
              <a:buFont typeface="Calibri"/>
              <a:buAutoNum type="arabicPeriod"/>
            </a:pPr>
            <a:r>
              <a:rPr b="0" lang="en-GB" sz="2400" spc="-1" strike="noStrike">
                <a:solidFill>
                  <a:srgbClr val="000000"/>
                </a:solidFill>
                <a:latin typeface="Calibri Light"/>
                <a:ea typeface="Calibri Light"/>
              </a:rPr>
              <a:t>Otherwise, ask the user to make a guess.</a:t>
            </a:r>
            <a:endParaRPr b="0" lang="en-GB" sz="2400" spc="-1" strike="noStrike">
              <a:latin typeface="Arial"/>
            </a:endParaRPr>
          </a:p>
          <a:p>
            <a:pPr lvl="2" marL="1314360" indent="-399240">
              <a:lnSpc>
                <a:spcPct val="100000"/>
              </a:lnSpc>
              <a:spcBef>
                <a:spcPts val="400"/>
              </a:spcBef>
              <a:buClr>
                <a:srgbClr val="000000"/>
              </a:buClr>
              <a:buFont typeface="Calibri"/>
              <a:buAutoNum type="alphaLcPeriod"/>
            </a:pPr>
            <a:r>
              <a:rPr b="0" lang="en-GB" sz="2000" spc="-1" strike="noStrike">
                <a:solidFill>
                  <a:srgbClr val="000000"/>
                </a:solidFill>
                <a:latin typeface="Calibri Light"/>
                <a:ea typeface="Calibri Light"/>
              </a:rPr>
              <a:t>If the guess is correct, update the answer by unmasking the correct letters</a:t>
            </a:r>
            <a:endParaRPr b="0" lang="en-GB" sz="2000" spc="-1" strike="noStrike">
              <a:latin typeface="Arial"/>
            </a:endParaRPr>
          </a:p>
          <a:p>
            <a:pPr lvl="2" marL="1314360" indent="-399240">
              <a:lnSpc>
                <a:spcPct val="100000"/>
              </a:lnSpc>
              <a:spcBef>
                <a:spcPts val="400"/>
              </a:spcBef>
              <a:buClr>
                <a:srgbClr val="000000"/>
              </a:buClr>
              <a:buFont typeface="Calibri"/>
              <a:buAutoNum type="alphaLcPeriod"/>
            </a:pPr>
            <a:r>
              <a:rPr b="0" lang="en-GB" sz="2000" spc="-1" strike="noStrike">
                <a:solidFill>
                  <a:srgbClr val="000000"/>
                </a:solidFill>
                <a:latin typeface="Calibri Light"/>
                <a:ea typeface="Calibri Light"/>
              </a:rPr>
              <a:t>Otherwise, update the counter for recording the number of wrong guesses</a:t>
            </a:r>
            <a:endParaRPr b="0" lang="en-GB" sz="2000" spc="-1" strike="noStrike">
              <a:latin typeface="Arial"/>
            </a:endParaRPr>
          </a:p>
        </p:txBody>
      </p:sp>
      <p:sp>
        <p:nvSpPr>
          <p:cNvPr id="124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2B1E028-AA5D-4793-9869-896FBD28FF3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85" dur="indefinite" restart="never" nodeType="tmRoot">
          <p:childTnLst>
            <p:seq>
              <p:cTn id="1786" dur="indefinite"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Task 4:  Game Logic</a:t>
            </a:r>
            <a:endParaRPr b="0" lang="en-GB" sz="4400" spc="-1" strike="noStrike">
              <a:latin typeface="Arial"/>
            </a:endParaRPr>
          </a:p>
        </p:txBody>
      </p:sp>
      <p:sp>
        <p:nvSpPr>
          <p:cNvPr id="124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Let's complete the game logic in the main function().</a:t>
            </a:r>
            <a:endParaRPr b="0" lang="en-GB" sz="2800" spc="-1" strike="noStrike">
              <a:latin typeface="Arial"/>
            </a:endParaRPr>
          </a:p>
        </p:txBody>
      </p:sp>
      <p:sp>
        <p:nvSpPr>
          <p:cNvPr id="124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23AD587-8E00-4CE5-AB75-06B90AC6D02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44" name="CustomShape 4"/>
          <p:cNvSpPr/>
          <p:nvPr/>
        </p:nvSpPr>
        <p:spPr>
          <a:xfrm>
            <a:off x="1056600" y="2130480"/>
            <a:ext cx="3816720" cy="3861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alibri Light"/>
                <a:ea typeface="DejaVu Sans"/>
              </a:rPr>
              <a:t>while (!endgame)</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cout &lt;&lt; "Word: " &lt;&lt; answer &lt;&lt; endl;</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show_hangman( num_wrong_guess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808080"/>
                </a:solidFill>
                <a:latin typeface="Calibri Light"/>
                <a:ea typeface="DejaVu Sans"/>
              </a:rPr>
              <a:t>        </a:t>
            </a:r>
            <a:r>
              <a:rPr b="0" lang="en-GB" sz="1200" spc="-1" strike="noStrike">
                <a:solidFill>
                  <a:srgbClr val="808080"/>
                </a:solidFill>
                <a:latin typeface="Calibri Light"/>
                <a:ea typeface="DejaVu Sans"/>
              </a:rPr>
              <a:t>// determine if it's an end game</a:t>
            </a:r>
            <a:endParaRPr b="0" lang="en-GB" sz="1200" spc="-1" strike="noStrike">
              <a:latin typeface="Arial"/>
            </a:endParaRPr>
          </a:p>
          <a:p>
            <a:pPr>
              <a:lnSpc>
                <a:spcPct val="100000"/>
              </a:lnSpc>
            </a:pPr>
            <a:r>
              <a:rPr b="0" lang="en-GB" sz="1200" spc="-1" strike="noStrike">
                <a:solidFill>
                  <a:srgbClr val="808080"/>
                </a:solidFill>
                <a:latin typeface="Calibri Light"/>
                <a:ea typeface="DejaVu Sans"/>
              </a:rPr>
              <a:t>        </a:t>
            </a:r>
            <a:r>
              <a:rPr b="1" lang="en-GB" sz="1200" spc="-1" strike="noStrike">
                <a:solidFill>
                  <a:srgbClr val="000000"/>
                </a:solidFill>
                <a:latin typeface="Calibri Light"/>
                <a:ea typeface="DejaVu Sans"/>
              </a:rPr>
              <a:t>// TODO:  Task 4: fill in the end-of-game conditions</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if (     )</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cout &lt;&lt; "You win!" &lt;&lt; endl;</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endgame = true;</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else if (      )</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cout &lt;&lt; "You lose!" &lt;&lt; endl;</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endgame = true;</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else {</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a:p>
            <a:pPr>
              <a:lnSpc>
                <a:spcPct val="100000"/>
              </a:lnSpc>
            </a:pPr>
            <a:r>
              <a:rPr b="0" lang="en-GB" sz="1200" spc="-1" strike="noStrike">
                <a:solidFill>
                  <a:srgbClr val="000000"/>
                </a:solidFill>
                <a:latin typeface="Calibri Light"/>
                <a:ea typeface="DejaVu Sans"/>
              </a:rPr>
              <a:t>    </a:t>
            </a:r>
            <a:r>
              <a:rPr b="0" lang="en-GB" sz="1200" spc="-1" strike="noStrike">
                <a:solidFill>
                  <a:srgbClr val="000000"/>
                </a:solidFill>
                <a:latin typeface="Calibri Light"/>
                <a:ea typeface="DejaVu Sans"/>
              </a:rPr>
              <a:t>}</a:t>
            </a:r>
            <a:endParaRPr b="0" lang="en-GB" sz="1200" spc="-1" strike="noStrike">
              <a:latin typeface="Arial"/>
            </a:endParaRPr>
          </a:p>
        </p:txBody>
      </p:sp>
      <p:sp>
        <p:nvSpPr>
          <p:cNvPr id="1245" name="CustomShape 5"/>
          <p:cNvSpPr/>
          <p:nvPr/>
        </p:nvSpPr>
        <p:spPr>
          <a:xfrm>
            <a:off x="1837800" y="4287240"/>
            <a:ext cx="300960" cy="2394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6" name="CustomShape 6"/>
          <p:cNvSpPr/>
          <p:nvPr/>
        </p:nvSpPr>
        <p:spPr>
          <a:xfrm>
            <a:off x="1837800" y="3538080"/>
            <a:ext cx="2511720" cy="43416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47" name="CustomShape 7"/>
          <p:cNvSpPr/>
          <p:nvPr/>
        </p:nvSpPr>
        <p:spPr>
          <a:xfrm>
            <a:off x="4349880" y="3658320"/>
            <a:ext cx="3621240" cy="6285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Fill in the end-of-game conditions here</a:t>
            </a:r>
            <a:endParaRPr b="0" lang="en-GB" sz="1600" spc="-1" strike="noStrike">
              <a:latin typeface="Arial"/>
            </a:endParaRPr>
          </a:p>
        </p:txBody>
      </p:sp>
      <p:sp>
        <p:nvSpPr>
          <p:cNvPr id="1248" name="CustomShape 8"/>
          <p:cNvSpPr/>
          <p:nvPr/>
        </p:nvSpPr>
        <p:spPr>
          <a:xfrm flipV="1">
            <a:off x="2139480" y="3971880"/>
            <a:ext cx="2209680" cy="43416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49" name="CustomShape 9"/>
          <p:cNvSpPr/>
          <p:nvPr/>
        </p:nvSpPr>
        <p:spPr>
          <a:xfrm>
            <a:off x="1535760" y="3417840"/>
            <a:ext cx="300960" cy="2394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1787" dur="indefinite" restart="never" nodeType="tmRoot">
          <p:childTnLst>
            <p:seq>
              <p:cTn id="178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Indexes of Array Elements</a:t>
            </a:r>
            <a:endParaRPr b="0" lang="en-GB" sz="4400" spc="-1" strike="noStrike">
              <a:latin typeface="Arial"/>
            </a:endParaRPr>
          </a:p>
        </p:txBody>
      </p:sp>
      <p:sp>
        <p:nvSpPr>
          <p:cNvPr id="251" name="CustomShape 2"/>
          <p:cNvSpPr/>
          <p:nvPr/>
        </p:nvSpPr>
        <p:spPr>
          <a:xfrm>
            <a:off x="286560" y="1319040"/>
            <a:ext cx="5199120" cy="52635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compiler will </a:t>
            </a:r>
            <a:r>
              <a:rPr b="1" lang="en-GB" sz="2800" spc="-1" strike="noStrike">
                <a:solidFill>
                  <a:srgbClr val="e46c0a"/>
                </a:solidFill>
                <a:latin typeface="Calibri Light"/>
                <a:ea typeface="Calibri Light"/>
              </a:rPr>
              <a:t>NOT </a:t>
            </a:r>
            <a:r>
              <a:rPr b="0" lang="en-GB" sz="2800" spc="-1" strike="noStrike">
                <a:solidFill>
                  <a:srgbClr val="000000"/>
                </a:solidFill>
                <a:latin typeface="Calibri Light"/>
                <a:ea typeface="Calibri Light"/>
              </a:rPr>
              <a:t>report any error when an array index that is out of range is used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On most systems, the program will </a:t>
            </a:r>
            <a:r>
              <a:rPr b="0" lang="en-GB" sz="2800" spc="-1" strike="noStrike">
                <a:solidFill>
                  <a:srgbClr val="e46c0a"/>
                </a:solidFill>
                <a:latin typeface="Calibri Light"/>
                <a:ea typeface="Calibri Light"/>
              </a:rPr>
              <a:t>proceed</a:t>
            </a:r>
            <a:r>
              <a:rPr b="0" lang="en-GB" sz="2800" spc="-1" strike="noStrike">
                <a:solidFill>
                  <a:srgbClr val="000000"/>
                </a:solidFill>
                <a:latin typeface="Calibri Light"/>
                <a:ea typeface="Calibri Light"/>
              </a:rPr>
              <a:t> as if the index is legal and the memory cells corresponding to the nonexistent indexed variable will be accessed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This may </a:t>
            </a:r>
            <a:r>
              <a:rPr b="0" lang="en-GB" sz="2800" spc="-1" strike="noStrike">
                <a:solidFill>
                  <a:srgbClr val="e46c0a"/>
                </a:solidFill>
                <a:latin typeface="Calibri Light"/>
                <a:ea typeface="Calibri Light"/>
              </a:rPr>
              <a:t>unintentionally change </a:t>
            </a:r>
            <a:r>
              <a:rPr b="0" lang="en-GB" sz="2800" spc="-1" strike="noStrike">
                <a:solidFill>
                  <a:srgbClr val="000000"/>
                </a:solidFill>
                <a:latin typeface="Calibri Light"/>
                <a:ea typeface="Calibri Light"/>
              </a:rPr>
              <a:t>the values of the memory cells probably belonging to some other variables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This is known as the </a:t>
            </a:r>
            <a:r>
              <a:rPr b="1" lang="en-GB" sz="2800" spc="-1" strike="noStrike">
                <a:solidFill>
                  <a:srgbClr val="31859c"/>
                </a:solidFill>
                <a:latin typeface="Calibri Light"/>
                <a:ea typeface="Calibri Light"/>
              </a:rPr>
              <a:t>array index out of bound error</a:t>
            </a: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25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CC41989-20EA-441C-A96C-C473EC3F733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53" name="Table 4"/>
          <p:cNvGraphicFramePr/>
          <p:nvPr/>
        </p:nvGraphicFramePr>
        <p:xfrm>
          <a:off x="6591960" y="1601280"/>
          <a:ext cx="1344600" cy="4716000"/>
        </p:xfrm>
        <a:graphic>
          <a:graphicData uri="http://schemas.openxmlformats.org/drawingml/2006/table">
            <a:tbl>
              <a:tblPr/>
              <a:tblGrid>
                <a:gridCol w="134496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bl>
          </a:graphicData>
        </a:graphic>
      </p:graphicFrame>
      <p:sp>
        <p:nvSpPr>
          <p:cNvPr id="254" name="CustomShape 5"/>
          <p:cNvSpPr/>
          <p:nvPr/>
        </p:nvSpPr>
        <p:spPr>
          <a:xfrm>
            <a:off x="6582960" y="1293480"/>
            <a:ext cx="14076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Main memory</a:t>
            </a:r>
            <a:endParaRPr b="0" lang="en-GB" sz="1400" spc="-1" strike="noStrike">
              <a:latin typeface="Arial"/>
            </a:endParaRPr>
          </a:p>
        </p:txBody>
      </p:sp>
      <p:sp>
        <p:nvSpPr>
          <p:cNvPr id="255" name="CustomShape 6"/>
          <p:cNvSpPr/>
          <p:nvPr/>
        </p:nvSpPr>
        <p:spPr>
          <a:xfrm>
            <a:off x="5684760" y="161820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1024-1027</a:t>
            </a:r>
            <a:endParaRPr b="0" lang="en-GB" sz="1200" spc="-1" strike="noStrike">
              <a:latin typeface="Arial"/>
            </a:endParaRPr>
          </a:p>
        </p:txBody>
      </p:sp>
      <p:sp>
        <p:nvSpPr>
          <p:cNvPr id="256" name="CustomShape 7"/>
          <p:cNvSpPr/>
          <p:nvPr/>
        </p:nvSpPr>
        <p:spPr>
          <a:xfrm>
            <a:off x="5684760" y="192096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1028-1031</a:t>
            </a:r>
            <a:endParaRPr b="0" lang="en-GB" sz="1200" spc="-1" strike="noStrike">
              <a:latin typeface="Arial"/>
            </a:endParaRPr>
          </a:p>
        </p:txBody>
      </p:sp>
      <p:sp>
        <p:nvSpPr>
          <p:cNvPr id="257" name="CustomShape 8"/>
          <p:cNvSpPr/>
          <p:nvPr/>
        </p:nvSpPr>
        <p:spPr>
          <a:xfrm>
            <a:off x="5684760" y="222372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1032-1035</a:t>
            </a:r>
            <a:endParaRPr b="0" lang="en-GB" sz="1200" spc="-1" strike="noStrike">
              <a:latin typeface="Arial"/>
            </a:endParaRPr>
          </a:p>
        </p:txBody>
      </p:sp>
      <p:sp>
        <p:nvSpPr>
          <p:cNvPr id="258" name="CustomShape 9"/>
          <p:cNvSpPr/>
          <p:nvPr/>
        </p:nvSpPr>
        <p:spPr>
          <a:xfrm>
            <a:off x="5684760" y="252684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1036-1039</a:t>
            </a:r>
            <a:endParaRPr b="0" lang="en-GB" sz="1200" spc="-1" strike="noStrike">
              <a:latin typeface="Arial"/>
            </a:endParaRPr>
          </a:p>
        </p:txBody>
      </p:sp>
      <p:sp>
        <p:nvSpPr>
          <p:cNvPr id="259" name="CustomShape 10"/>
          <p:cNvSpPr/>
          <p:nvPr/>
        </p:nvSpPr>
        <p:spPr>
          <a:xfrm>
            <a:off x="5684760" y="282960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1040-1043</a:t>
            </a:r>
            <a:endParaRPr b="0" lang="en-GB" sz="1200" spc="-1" strike="noStrike">
              <a:latin typeface="Arial"/>
            </a:endParaRPr>
          </a:p>
        </p:txBody>
      </p:sp>
      <p:sp>
        <p:nvSpPr>
          <p:cNvPr id="260" name="CustomShape 11"/>
          <p:cNvSpPr/>
          <p:nvPr/>
        </p:nvSpPr>
        <p:spPr>
          <a:xfrm>
            <a:off x="5684760" y="313236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1044-1047</a:t>
            </a:r>
            <a:endParaRPr b="0" lang="en-GB" sz="1200" spc="-1" strike="noStrike">
              <a:latin typeface="Arial"/>
            </a:endParaRPr>
          </a:p>
        </p:txBody>
      </p:sp>
      <p:sp>
        <p:nvSpPr>
          <p:cNvPr id="261" name="CustomShape 12"/>
          <p:cNvSpPr/>
          <p:nvPr/>
        </p:nvSpPr>
        <p:spPr>
          <a:xfrm>
            <a:off x="5684760" y="343548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1048-1051</a:t>
            </a:r>
            <a:endParaRPr b="0" lang="en-GB" sz="1200" spc="-1" strike="noStrike">
              <a:latin typeface="Arial"/>
            </a:endParaRPr>
          </a:p>
        </p:txBody>
      </p:sp>
      <p:sp>
        <p:nvSpPr>
          <p:cNvPr id="262" name="CustomShape 13"/>
          <p:cNvSpPr/>
          <p:nvPr/>
        </p:nvSpPr>
        <p:spPr>
          <a:xfrm>
            <a:off x="5684760" y="373824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1052-1055</a:t>
            </a:r>
            <a:endParaRPr b="0" lang="en-GB" sz="1200" spc="-1" strike="noStrike">
              <a:latin typeface="Arial"/>
            </a:endParaRPr>
          </a:p>
        </p:txBody>
      </p:sp>
      <p:sp>
        <p:nvSpPr>
          <p:cNvPr id="263" name="CustomShape 14"/>
          <p:cNvSpPr/>
          <p:nvPr/>
        </p:nvSpPr>
        <p:spPr>
          <a:xfrm>
            <a:off x="5684760" y="404100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1056-1059</a:t>
            </a:r>
            <a:endParaRPr b="0" lang="en-GB" sz="1200" spc="-1" strike="noStrike">
              <a:latin typeface="Arial"/>
            </a:endParaRPr>
          </a:p>
        </p:txBody>
      </p:sp>
      <p:sp>
        <p:nvSpPr>
          <p:cNvPr id="264" name="CustomShape 15"/>
          <p:cNvSpPr/>
          <p:nvPr/>
        </p:nvSpPr>
        <p:spPr>
          <a:xfrm>
            <a:off x="5684760" y="434376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1060-1063</a:t>
            </a:r>
            <a:endParaRPr b="0" lang="en-GB" sz="1200" spc="-1" strike="noStrike">
              <a:latin typeface="Arial"/>
            </a:endParaRPr>
          </a:p>
        </p:txBody>
      </p:sp>
      <p:sp>
        <p:nvSpPr>
          <p:cNvPr id="265" name="CustomShape 16"/>
          <p:cNvSpPr/>
          <p:nvPr/>
        </p:nvSpPr>
        <p:spPr>
          <a:xfrm>
            <a:off x="5684760" y="4646880"/>
            <a:ext cx="10144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1064-1067</a:t>
            </a:r>
            <a:endParaRPr b="0" lang="en-GB" sz="1200" spc="-1" strike="noStrike">
              <a:latin typeface="Arial"/>
            </a:endParaRPr>
          </a:p>
        </p:txBody>
      </p:sp>
      <p:sp>
        <p:nvSpPr>
          <p:cNvPr id="266" name="CustomShape 17"/>
          <p:cNvSpPr/>
          <p:nvPr/>
        </p:nvSpPr>
        <p:spPr>
          <a:xfrm>
            <a:off x="7913520" y="224964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67" name="CustomShape 18"/>
          <p:cNvSpPr/>
          <p:nvPr/>
        </p:nvSpPr>
        <p:spPr>
          <a:xfrm>
            <a:off x="7913520" y="25527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68" name="CustomShape 19"/>
          <p:cNvSpPr/>
          <p:nvPr/>
        </p:nvSpPr>
        <p:spPr>
          <a:xfrm>
            <a:off x="7913520" y="285552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69" name="CustomShape 20"/>
          <p:cNvSpPr/>
          <p:nvPr/>
        </p:nvSpPr>
        <p:spPr>
          <a:xfrm>
            <a:off x="7913520" y="31323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70" name="CustomShape 21"/>
          <p:cNvSpPr/>
          <p:nvPr/>
        </p:nvSpPr>
        <p:spPr>
          <a:xfrm>
            <a:off x="7913520" y="34095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71" name="CustomShape 22"/>
          <p:cNvSpPr/>
          <p:nvPr/>
        </p:nvSpPr>
        <p:spPr>
          <a:xfrm>
            <a:off x="6270480" y="4862160"/>
            <a:ext cx="3315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72" name="CustomShape 23"/>
          <p:cNvSpPr/>
          <p:nvPr/>
        </p:nvSpPr>
        <p:spPr>
          <a:xfrm>
            <a:off x="7159680" y="4862160"/>
            <a:ext cx="3315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a:t>
            </a:r>
            <a:endParaRPr b="0" lang="en-GB" sz="1200" spc="-1" strike="noStrike">
              <a:latin typeface="Arial"/>
            </a:endParaRPr>
          </a:p>
        </p:txBody>
      </p:sp>
      <p:sp>
        <p:nvSpPr>
          <p:cNvPr id="273" name="CustomShape 24"/>
          <p:cNvSpPr/>
          <p:nvPr/>
        </p:nvSpPr>
        <p:spPr>
          <a:xfrm>
            <a:off x="8079840" y="3913560"/>
            <a:ext cx="910800" cy="4550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average</a:t>
            </a:r>
            <a:endParaRPr b="0" lang="en-GB" sz="1200" spc="-1" strike="noStrike">
              <a:latin typeface="Arial"/>
            </a:endParaRPr>
          </a:p>
          <a:p>
            <a:pPr>
              <a:lnSpc>
                <a:spcPct val="100000"/>
              </a:lnSpc>
            </a:pPr>
            <a:r>
              <a:rPr b="0" lang="en-GB" sz="1200" spc="-1" strike="noStrike">
                <a:solidFill>
                  <a:srgbClr val="000000"/>
                </a:solidFill>
                <a:latin typeface="Consolas"/>
                <a:ea typeface="Consolas"/>
              </a:rPr>
              <a:t>(double)</a:t>
            </a:r>
            <a:endParaRPr b="0" lang="en-GB" sz="1200" spc="-1" strike="noStrike">
              <a:latin typeface="Arial"/>
            </a:endParaRPr>
          </a:p>
        </p:txBody>
      </p:sp>
      <p:sp>
        <p:nvSpPr>
          <p:cNvPr id="274" name="CustomShape 25"/>
          <p:cNvSpPr/>
          <p:nvPr/>
        </p:nvSpPr>
        <p:spPr>
          <a:xfrm>
            <a:off x="7936920" y="3764160"/>
            <a:ext cx="165600" cy="57924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75" name="CustomShape 26"/>
          <p:cNvSpPr/>
          <p:nvPr/>
        </p:nvSpPr>
        <p:spPr>
          <a:xfrm>
            <a:off x="5559840" y="5264640"/>
            <a:ext cx="3254400" cy="130608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gn="ctr">
              <a:lnSpc>
                <a:spcPct val="100000"/>
              </a:lnSpc>
            </a:pPr>
            <a:r>
              <a:rPr b="0" lang="en-GB" sz="1600" spc="-1" strike="noStrike">
                <a:solidFill>
                  <a:srgbClr val="000000"/>
                </a:solidFill>
                <a:latin typeface="Avenir Next Condensed"/>
                <a:ea typeface="Avenir Next Condensed"/>
              </a:rPr>
              <a:t>size of </a:t>
            </a:r>
            <a:r>
              <a:rPr b="0" lang="en-GB" sz="1600" spc="-1" strike="noStrike">
                <a:solidFill>
                  <a:srgbClr val="000000"/>
                </a:solidFill>
                <a:latin typeface="Consolas"/>
                <a:ea typeface="Consolas"/>
              </a:rPr>
              <a:t>score</a:t>
            </a:r>
            <a:r>
              <a:rPr b="0" lang="en-GB" sz="1600" spc="-1" strike="noStrike">
                <a:solidFill>
                  <a:srgbClr val="000000"/>
                </a:solidFill>
                <a:latin typeface="Avenir Next Condensed"/>
                <a:ea typeface="Avenir Next Condensed"/>
              </a:rPr>
              <a:t> is 5</a:t>
            </a:r>
            <a:br/>
            <a:r>
              <a:rPr b="0" lang="en-GB" sz="1600" spc="-1" strike="noStrike">
                <a:solidFill>
                  <a:srgbClr val="000000"/>
                </a:solidFill>
                <a:latin typeface="Avenir Next Condensed"/>
                <a:ea typeface="Avenir Next Condensed"/>
              </a:rPr>
              <a:t>what if we write</a:t>
            </a:r>
            <a:br/>
            <a:r>
              <a:rPr b="1" lang="en-GB" sz="1600" spc="-1" strike="noStrike">
                <a:solidFill>
                  <a:srgbClr val="000000"/>
                </a:solidFill>
                <a:latin typeface="Consolas"/>
                <a:ea typeface="Consolas"/>
              </a:rPr>
              <a:t>score[5] = 0</a:t>
            </a:r>
            <a:r>
              <a:rPr b="0" lang="en-GB" sz="1600" spc="-1" strike="noStrike">
                <a:solidFill>
                  <a:srgbClr val="000000"/>
                </a:solidFill>
                <a:latin typeface="Avenir Next Condensed"/>
                <a:ea typeface="Avenir Next Condensed"/>
              </a:rPr>
              <a:t>?</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Try in a program and see what happens</a:t>
            </a:r>
            <a:endParaRPr b="0" lang="en-GB" sz="1600" spc="-1" strike="noStrike">
              <a:latin typeface="Arial"/>
            </a:endParaRPr>
          </a:p>
        </p:txBody>
      </p:sp>
      <p:sp>
        <p:nvSpPr>
          <p:cNvPr id="276" name="CustomShape 27"/>
          <p:cNvSpPr/>
          <p:nvPr/>
        </p:nvSpPr>
        <p:spPr>
          <a:xfrm>
            <a:off x="7153200" y="3714120"/>
            <a:ext cx="324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0</a:t>
            </a:r>
            <a:endParaRPr b="0" lang="en-GB" sz="1800" spc="-1" strike="noStrike">
              <a:latin typeface="Arial"/>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74"/>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7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7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After guessing a letter</a:t>
            </a:r>
            <a:endParaRPr b="0" lang="en-GB" sz="4400" spc="-1" strike="noStrike">
              <a:latin typeface="Arial"/>
            </a:endParaRPr>
          </a:p>
        </p:txBody>
      </p:sp>
      <p:sp>
        <p:nvSpPr>
          <p:cNvPr id="125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After the player has guessed a letter, we need to check if the letter is in the guessing word.   </a:t>
            </a:r>
            <a:endParaRPr b="0" lang="en-GB" sz="2400" spc="-1" strike="noStrike">
              <a:latin typeface="Arial"/>
            </a:endParaRPr>
          </a:p>
        </p:txBody>
      </p:sp>
      <p:sp>
        <p:nvSpPr>
          <p:cNvPr id="125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9AA4D68-2EB1-4293-8C88-F23ACE79974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53" name="CustomShape 4"/>
          <p:cNvSpPr/>
          <p:nvPr/>
        </p:nvSpPr>
        <p:spPr>
          <a:xfrm>
            <a:off x="941040" y="2414880"/>
            <a:ext cx="3816720" cy="3257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while (!endgame)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else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"Guess a letter: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cin &gt;&gt; guess;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if ( isGuessInWord( word, guess) )</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update_answer( word, answer, guess );</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else</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num_wrong_guess++;</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a:t>
            </a:r>
            <a:endParaRPr b="0" lang="en-GB" sz="1400" spc="-1" strike="noStrike">
              <a:latin typeface="Arial"/>
            </a:endParaRPr>
          </a:p>
        </p:txBody>
      </p:sp>
      <p:sp>
        <p:nvSpPr>
          <p:cNvPr id="1254" name="CustomShape 5"/>
          <p:cNvSpPr/>
          <p:nvPr/>
        </p:nvSpPr>
        <p:spPr>
          <a:xfrm>
            <a:off x="4742280" y="3710880"/>
            <a:ext cx="3621240" cy="6285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Check whether the letter input by the player is in the guessing word</a:t>
            </a:r>
            <a:endParaRPr b="0" lang="en-GB" sz="1600" spc="-1" strike="noStrike">
              <a:latin typeface="Arial"/>
            </a:endParaRPr>
          </a:p>
        </p:txBody>
      </p:sp>
      <p:sp>
        <p:nvSpPr>
          <p:cNvPr id="1255" name="CustomShape 6"/>
          <p:cNvSpPr/>
          <p:nvPr/>
        </p:nvSpPr>
        <p:spPr>
          <a:xfrm>
            <a:off x="4758480" y="4537800"/>
            <a:ext cx="3621240" cy="18180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If yes, update the current answer to unmask the letter</a:t>
            </a:r>
            <a:endParaRPr b="0" lang="en-GB" sz="1600" spc="-1" strike="noStrike">
              <a:latin typeface="Arial"/>
            </a:endParaRPr>
          </a:p>
          <a:p>
            <a:pPr algn="ctr">
              <a:lnSpc>
                <a:spcPct val="100000"/>
              </a:lnSpc>
            </a:pPr>
            <a:r>
              <a:rPr b="0" lang="en-GB" sz="1600" spc="-1" strike="noStrike">
                <a:solidFill>
                  <a:srgbClr val="e46c0a"/>
                </a:solidFill>
                <a:latin typeface="Calibri Light"/>
                <a:ea typeface="DejaVu Sans"/>
              </a:rPr>
              <a:t>e.g., if </a:t>
            </a:r>
            <a:r>
              <a:rPr b="1" lang="en-GB" sz="1600" spc="-1" strike="noStrike">
                <a:solidFill>
                  <a:srgbClr val="e46c0a"/>
                </a:solidFill>
                <a:latin typeface="Calibri Light"/>
                <a:ea typeface="DejaVu Sans"/>
              </a:rPr>
              <a:t>word</a:t>
            </a:r>
            <a:r>
              <a:rPr b="0" lang="en-GB" sz="1600" spc="-1" strike="noStrike">
                <a:solidFill>
                  <a:srgbClr val="e46c0a"/>
                </a:solidFill>
                <a:latin typeface="Calibri Light"/>
                <a:ea typeface="DejaVu Sans"/>
              </a:rPr>
              <a:t> is "apple", the </a:t>
            </a:r>
            <a:r>
              <a:rPr b="1" lang="en-GB" sz="1600" spc="-1" strike="noStrike">
                <a:solidFill>
                  <a:srgbClr val="e46c0a"/>
                </a:solidFill>
                <a:latin typeface="Calibri Light"/>
                <a:ea typeface="DejaVu Sans"/>
              </a:rPr>
              <a:t>answer </a:t>
            </a:r>
            <a:r>
              <a:rPr b="0" lang="en-GB" sz="1600" spc="-1" strike="noStrike">
                <a:solidFill>
                  <a:srgbClr val="e46c0a"/>
                </a:solidFill>
                <a:latin typeface="Calibri Light"/>
                <a:ea typeface="DejaVu Sans"/>
              </a:rPr>
              <a:t>before the guess is "-----" and the player inputs the letter 'p', then </a:t>
            </a:r>
            <a:r>
              <a:rPr b="1" lang="en-GB" sz="1600" spc="-1" strike="noStrike">
                <a:solidFill>
                  <a:srgbClr val="e46c0a"/>
                </a:solidFill>
                <a:latin typeface="Calibri Light"/>
                <a:ea typeface="DejaVu Sans"/>
              </a:rPr>
              <a:t>answer </a:t>
            </a:r>
            <a:r>
              <a:rPr b="0" lang="en-GB" sz="1600" spc="-1" strike="noStrike">
                <a:solidFill>
                  <a:srgbClr val="e46c0a"/>
                </a:solidFill>
                <a:latin typeface="Calibri Light"/>
                <a:ea typeface="DejaVu Sans"/>
              </a:rPr>
              <a:t>would become "-pp--"</a:t>
            </a:r>
            <a:endParaRPr b="0" lang="en-GB" sz="1600" spc="-1" strike="noStrike">
              <a:latin typeface="Arial"/>
            </a:endParaRPr>
          </a:p>
        </p:txBody>
      </p:sp>
      <p:sp>
        <p:nvSpPr>
          <p:cNvPr id="1256" name="CustomShape 7"/>
          <p:cNvSpPr/>
          <p:nvPr/>
        </p:nvSpPr>
        <p:spPr>
          <a:xfrm flipH="1">
            <a:off x="3994200" y="4043880"/>
            <a:ext cx="762840" cy="394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57" name="CustomShape 8"/>
          <p:cNvSpPr/>
          <p:nvPr/>
        </p:nvSpPr>
        <p:spPr>
          <a:xfrm flipH="1" flipV="1">
            <a:off x="4189680" y="4802040"/>
            <a:ext cx="567360" cy="434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58" name="CustomShape 9"/>
          <p:cNvSpPr/>
          <p:nvPr/>
        </p:nvSpPr>
        <p:spPr>
          <a:xfrm>
            <a:off x="4395960" y="2627640"/>
            <a:ext cx="3621240" cy="62856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ff0000"/>
                </a:solidFill>
                <a:latin typeface="Calibri Light"/>
                <a:ea typeface="DejaVu Sans"/>
              </a:rPr>
              <a:t>This part in the main() function is done for you already.  </a:t>
            </a:r>
            <a:endParaRPr b="0" lang="en-GB" sz="1600" spc="-1" strike="noStrike">
              <a:latin typeface="Arial"/>
            </a:endParaRPr>
          </a:p>
        </p:txBody>
      </p:sp>
    </p:spTree>
  </p:cSld>
  <p:timing>
    <p:tnLst>
      <p:par>
        <p:cTn id="1789" dur="indefinite" restart="never" nodeType="tmRoot">
          <p:childTnLst>
            <p:seq>
              <p:cTn id="1790" dur="indefinite"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Task 5: Check if a letter is in a word</a:t>
            </a:r>
            <a:endParaRPr b="0" lang="en-GB" sz="4400" spc="-1" strike="noStrike">
              <a:latin typeface="Arial"/>
            </a:endParaRPr>
          </a:p>
        </p:txBody>
      </p:sp>
      <p:sp>
        <p:nvSpPr>
          <p:cNvPr id="126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Complete the function </a:t>
            </a:r>
            <a:r>
              <a:rPr b="1" lang="en-GB" sz="2400" spc="-1" strike="noStrike">
                <a:solidFill>
                  <a:srgbClr val="000000"/>
                </a:solidFill>
                <a:latin typeface="Calibri Light"/>
                <a:ea typeface="Calibri Light"/>
              </a:rPr>
              <a:t>isGuessInWord() </a:t>
            </a:r>
            <a:r>
              <a:rPr b="0" lang="en-GB" sz="2400" spc="-1" strike="noStrike">
                <a:solidFill>
                  <a:srgbClr val="000000"/>
                </a:solidFill>
                <a:latin typeface="Calibri Light"/>
                <a:ea typeface="Calibri Light"/>
              </a:rPr>
              <a:t>which checks if a letter appears in a word</a:t>
            </a:r>
            <a:endParaRPr b="0" lang="en-GB" sz="2400" spc="-1" strike="noStrike">
              <a:latin typeface="Arial"/>
            </a:endParaRPr>
          </a:p>
        </p:txBody>
      </p:sp>
      <p:sp>
        <p:nvSpPr>
          <p:cNvPr id="126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D22C011-0ADF-4C88-8792-2972256DC1A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62" name="CustomShape 4"/>
          <p:cNvSpPr/>
          <p:nvPr/>
        </p:nvSpPr>
        <p:spPr>
          <a:xfrm>
            <a:off x="1075680" y="2457720"/>
            <a:ext cx="5476680" cy="26625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t>
            </a:r>
            <a:r>
              <a:rPr b="0" lang="en-GB" sz="1400" spc="-1" strike="noStrike">
                <a:solidFill>
                  <a:srgbClr val="808080"/>
                </a:solidFill>
                <a:latin typeface="Calibri Light"/>
                <a:ea typeface="DejaVu Sans"/>
              </a:rPr>
              <a:t>// return if the letter c appears in the string w</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bool isGuessInWord( string w, char c)</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TODO:  Task 5:  complete the function return a boolean value </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 indicate whether c appears in w</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p:txBody>
      </p:sp>
      <p:sp>
        <p:nvSpPr>
          <p:cNvPr id="1263" name="CustomShape 5"/>
          <p:cNvSpPr/>
          <p:nvPr/>
        </p:nvSpPr>
        <p:spPr>
          <a:xfrm>
            <a:off x="1590480" y="4096080"/>
            <a:ext cx="300960" cy="2394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4" name="CustomShape 6"/>
          <p:cNvSpPr/>
          <p:nvPr/>
        </p:nvSpPr>
        <p:spPr>
          <a:xfrm>
            <a:off x="3277440" y="4216320"/>
            <a:ext cx="5144040" cy="110268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Complete the function here.</a:t>
            </a:r>
            <a:endParaRPr b="0" lang="en-GB" sz="1600" spc="-1" strike="noStrike">
              <a:latin typeface="Arial"/>
            </a:endParaRPr>
          </a:p>
          <a:p>
            <a:pPr algn="ctr">
              <a:lnSpc>
                <a:spcPct val="100000"/>
              </a:lnSpc>
            </a:pPr>
            <a:r>
              <a:rPr b="1" lang="en-GB" sz="1600" spc="-1" strike="noStrike">
                <a:solidFill>
                  <a:srgbClr val="e46c0a"/>
                </a:solidFill>
                <a:latin typeface="Calibri Light"/>
                <a:ea typeface="DejaVu Sans"/>
              </a:rPr>
              <a:t>CHALLENGE:  Can you do this by using only one statement?</a:t>
            </a:r>
            <a:endParaRPr b="0" lang="en-GB" sz="1600" spc="-1" strike="noStrike">
              <a:latin typeface="Arial"/>
            </a:endParaRPr>
          </a:p>
        </p:txBody>
      </p:sp>
      <p:sp>
        <p:nvSpPr>
          <p:cNvPr id="1265" name="CustomShape 7"/>
          <p:cNvSpPr/>
          <p:nvPr/>
        </p:nvSpPr>
        <p:spPr>
          <a:xfrm>
            <a:off x="1892520" y="4216320"/>
            <a:ext cx="1384200" cy="55116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timing>
    <p:tnLst>
      <p:par>
        <p:cTn id="1791" dur="indefinite" restart="never" nodeType="tmRoot">
          <p:childTnLst>
            <p:seq>
              <p:cTn id="1792" dur="indefinite"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Task 6: Unmask the correct letter</a:t>
            </a:r>
            <a:endParaRPr b="0" lang="en-GB" sz="4400" spc="-1" strike="noStrike">
              <a:latin typeface="Arial"/>
            </a:endParaRPr>
          </a:p>
        </p:txBody>
      </p:sp>
      <p:sp>
        <p:nvSpPr>
          <p:cNvPr id="126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the player guesses a letter correctly, we will need to unmask it in the string </a:t>
            </a:r>
            <a:r>
              <a:rPr b="1" lang="en-GB" sz="2400" spc="-1" strike="noStrike">
                <a:solidFill>
                  <a:srgbClr val="000000"/>
                </a:solidFill>
                <a:latin typeface="Calibri Light"/>
                <a:ea typeface="Calibri Light"/>
              </a:rPr>
              <a:t>answer</a:t>
            </a:r>
            <a:r>
              <a:rPr b="0" lang="en-GB" sz="2400" spc="-1" strike="noStrike">
                <a:solidFill>
                  <a:srgbClr val="000000"/>
                </a:solidFill>
                <a:latin typeface="Calibri Light"/>
                <a:ea typeface="Calibri Light"/>
              </a:rPr>
              <a:t>.  This is done in the function </a:t>
            </a:r>
            <a:r>
              <a:rPr b="1" lang="en-GB" sz="2400" spc="-1" strike="noStrike">
                <a:solidFill>
                  <a:srgbClr val="000000"/>
                </a:solidFill>
                <a:latin typeface="Calibri Light"/>
                <a:ea typeface="Calibri Light"/>
              </a:rPr>
              <a:t>update_answer()</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126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586B00E-C2F5-4358-B913-FD71EB2F369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69" name="CustomShape 4"/>
          <p:cNvSpPr/>
          <p:nvPr/>
        </p:nvSpPr>
        <p:spPr>
          <a:xfrm>
            <a:off x="1127520" y="2876400"/>
            <a:ext cx="5077440" cy="30272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t>
            </a:r>
            <a:r>
              <a:rPr b="0" lang="en-GB" sz="1400" spc="-1" strike="noStrike">
                <a:solidFill>
                  <a:srgbClr val="808080"/>
                </a:solidFill>
                <a:latin typeface="Calibri Light"/>
                <a:ea typeface="DejaVu Sans"/>
              </a:rPr>
              <a:t>// assume that w and ans are of the same length</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copy all occurrences of letter c in string w to the corresponding</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positions in string ans</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e.g. string w = "xyzxyz"</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and string ans = "------", char c = 'y'</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then ans will become "-y--y-"</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void update_answer( string w, </a:t>
            </a:r>
            <a:r>
              <a:rPr b="1" lang="en-GB" sz="1400" spc="-1" strike="noStrike">
                <a:solidFill>
                  <a:srgbClr val="000000"/>
                </a:solidFill>
                <a:latin typeface="Calibri Light"/>
                <a:ea typeface="DejaVu Sans"/>
              </a:rPr>
              <a:t>string &amp; ans</a:t>
            </a:r>
            <a:r>
              <a:rPr b="0" lang="en-GB" sz="1400" spc="-1" strike="noStrike">
                <a:solidFill>
                  <a:srgbClr val="000000"/>
                </a:solidFill>
                <a:latin typeface="Calibri Light"/>
                <a:ea typeface="DejaVu Sans"/>
              </a:rPr>
              <a:t>, char c)</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TODO:  Task 6</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p:txBody>
      </p:sp>
      <p:sp>
        <p:nvSpPr>
          <p:cNvPr id="1270" name="CustomShape 5"/>
          <p:cNvSpPr/>
          <p:nvPr/>
        </p:nvSpPr>
        <p:spPr>
          <a:xfrm>
            <a:off x="1553760" y="5142960"/>
            <a:ext cx="300960" cy="2394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1" name="CustomShape 6"/>
          <p:cNvSpPr/>
          <p:nvPr/>
        </p:nvSpPr>
        <p:spPr>
          <a:xfrm>
            <a:off x="3542040" y="5252760"/>
            <a:ext cx="4038480" cy="110268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Complete the function here.</a:t>
            </a:r>
            <a:endParaRPr b="0" lang="en-GB" sz="1600" spc="-1" strike="noStrike">
              <a:latin typeface="Arial"/>
            </a:endParaRPr>
          </a:p>
          <a:p>
            <a:pPr algn="ctr">
              <a:lnSpc>
                <a:spcPct val="100000"/>
              </a:lnSpc>
            </a:pPr>
            <a:r>
              <a:rPr b="1" lang="en-GB" sz="1600" spc="-1" strike="noStrike">
                <a:solidFill>
                  <a:srgbClr val="ff0000"/>
                </a:solidFill>
                <a:latin typeface="Calibri Light"/>
                <a:ea typeface="DejaVu Sans"/>
              </a:rPr>
              <a:t>Idea</a:t>
            </a:r>
            <a:r>
              <a:rPr b="0" lang="en-GB" sz="1600" spc="-1" strike="noStrike">
                <a:solidFill>
                  <a:srgbClr val="000000"/>
                </a:solidFill>
                <a:latin typeface="Calibri Light"/>
                <a:ea typeface="DejaVu Sans"/>
              </a:rPr>
              <a:t>:  Go through the letters in w one by one, and whenever the letter c is found</a:t>
            </a:r>
            <a:r>
              <a:rPr b="1"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update the corresponding position in </a:t>
            </a:r>
            <a:r>
              <a:rPr b="1" lang="en-GB" sz="1600" spc="-1" strike="noStrike">
                <a:solidFill>
                  <a:srgbClr val="000000"/>
                </a:solidFill>
                <a:latin typeface="Calibri Light"/>
                <a:ea typeface="DejaVu Sans"/>
              </a:rPr>
              <a:t>ans</a:t>
            </a:r>
            <a:endParaRPr b="0" lang="en-GB" sz="1600" spc="-1" strike="noStrike">
              <a:latin typeface="Arial"/>
            </a:endParaRPr>
          </a:p>
        </p:txBody>
      </p:sp>
      <p:sp>
        <p:nvSpPr>
          <p:cNvPr id="1272" name="CustomShape 7"/>
          <p:cNvSpPr/>
          <p:nvPr/>
        </p:nvSpPr>
        <p:spPr>
          <a:xfrm>
            <a:off x="1855440" y="5262840"/>
            <a:ext cx="1685880" cy="54108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73" name="CustomShape 8"/>
          <p:cNvSpPr/>
          <p:nvPr/>
        </p:nvSpPr>
        <p:spPr>
          <a:xfrm>
            <a:off x="3728520" y="4473720"/>
            <a:ext cx="300960" cy="239400"/>
          </a:xfrm>
          <a:prstGeom prst="ellipse">
            <a:avLst/>
          </a:prstGeom>
          <a:noFill/>
          <a:ln>
            <a:solidFill>
              <a:schemeClr val="accent4">
                <a:lumMod val="7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4" name="CustomShape 9"/>
          <p:cNvSpPr/>
          <p:nvPr/>
        </p:nvSpPr>
        <p:spPr>
          <a:xfrm>
            <a:off x="4910760" y="3610440"/>
            <a:ext cx="4038480" cy="110268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Note that </a:t>
            </a:r>
            <a:r>
              <a:rPr b="1" lang="en-GB" sz="1400" spc="-1" strike="noStrike">
                <a:solidFill>
                  <a:srgbClr val="000000"/>
                </a:solidFill>
                <a:latin typeface="Calibri Light"/>
                <a:ea typeface="DejaVu Sans"/>
              </a:rPr>
              <a:t>ans</a:t>
            </a:r>
            <a:r>
              <a:rPr b="0" lang="en-GB" sz="1400" spc="-1" strike="noStrike">
                <a:solidFill>
                  <a:srgbClr val="000000"/>
                </a:solidFill>
                <a:latin typeface="Calibri Light"/>
                <a:ea typeface="DejaVu Sans"/>
              </a:rPr>
              <a:t> is </a:t>
            </a:r>
            <a:r>
              <a:rPr b="0" lang="en-GB" sz="1400" spc="-1" strike="noStrike">
                <a:solidFill>
                  <a:srgbClr val="31859c"/>
                </a:solidFill>
                <a:latin typeface="Calibri Light"/>
                <a:ea typeface="DejaVu Sans"/>
              </a:rPr>
              <a:t>passed by reference</a:t>
            </a:r>
            <a:r>
              <a:rPr b="0" lang="en-GB" sz="1400" spc="-1" strike="noStrike">
                <a:solidFill>
                  <a:srgbClr val="000000"/>
                </a:solidFill>
                <a:latin typeface="Calibri Light"/>
                <a:ea typeface="DejaVu Sans"/>
              </a:rPr>
              <a:t>, which means that any modification to </a:t>
            </a:r>
            <a:r>
              <a:rPr b="1" lang="en-GB" sz="1400" spc="-1" strike="noStrike">
                <a:solidFill>
                  <a:srgbClr val="000000"/>
                </a:solidFill>
                <a:latin typeface="Calibri Light"/>
                <a:ea typeface="DejaVu Sans"/>
              </a:rPr>
              <a:t>ans</a:t>
            </a:r>
            <a:r>
              <a:rPr b="0" lang="en-GB" sz="1400" spc="-1" strike="noStrike">
                <a:solidFill>
                  <a:srgbClr val="000000"/>
                </a:solidFill>
                <a:latin typeface="Calibri Light"/>
                <a:ea typeface="DejaVu Sans"/>
              </a:rPr>
              <a:t> will be reflected to the corresponding actual parameter passed to this function</a:t>
            </a:r>
            <a:endParaRPr b="0" lang="en-GB" sz="1400" spc="-1" strike="noStrike">
              <a:latin typeface="Arial"/>
            </a:endParaRPr>
          </a:p>
        </p:txBody>
      </p:sp>
      <p:sp>
        <p:nvSpPr>
          <p:cNvPr id="1275" name="CustomShape 10"/>
          <p:cNvSpPr/>
          <p:nvPr/>
        </p:nvSpPr>
        <p:spPr>
          <a:xfrm flipV="1">
            <a:off x="3986280" y="4161600"/>
            <a:ext cx="923760" cy="34596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timing>
    <p:tnLst>
      <p:par>
        <p:cTn id="1793" dur="indefinite" restart="never" nodeType="tmRoot">
          <p:childTnLst>
            <p:seq>
              <p:cTn id="1794" dur="indefinite"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6" name="CustomShape 1"/>
          <p:cNvSpPr/>
          <p:nvPr/>
        </p:nvSpPr>
        <p:spPr>
          <a:xfrm>
            <a:off x="457200" y="9324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600" spc="-1" strike="noStrike">
                <a:solidFill>
                  <a:srgbClr val="000000"/>
                </a:solidFill>
                <a:latin typeface="Avenir Next"/>
                <a:ea typeface="Avenir Next"/>
              </a:rPr>
              <a:t>Task 7:  Display the hangman figure</a:t>
            </a:r>
            <a:endParaRPr b="0" lang="en-GB" sz="3600" spc="-1" strike="noStrike">
              <a:latin typeface="Arial"/>
            </a:endParaRPr>
          </a:p>
        </p:txBody>
      </p:sp>
      <p:sp>
        <p:nvSpPr>
          <p:cNvPr id="1277" name="CustomShape 2"/>
          <p:cNvSpPr/>
          <p:nvPr/>
        </p:nvSpPr>
        <p:spPr>
          <a:xfrm>
            <a:off x="457200" y="1446120"/>
            <a:ext cx="3119760" cy="46792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Finally, complete the </a:t>
            </a:r>
            <a:r>
              <a:rPr b="1" lang="en-GB" sz="2400" spc="-1" strike="noStrike">
                <a:solidFill>
                  <a:srgbClr val="000000"/>
                </a:solidFill>
                <a:latin typeface="Calibri Light"/>
                <a:ea typeface="Calibri Light"/>
              </a:rPr>
              <a:t>show_hangman() </a:t>
            </a:r>
            <a:r>
              <a:rPr b="0" lang="en-GB" sz="2400" spc="-1" strike="noStrike">
                <a:solidFill>
                  <a:srgbClr val="000000"/>
                </a:solidFill>
                <a:latin typeface="Calibri Light"/>
                <a:ea typeface="Calibri Light"/>
              </a:rPr>
              <a:t>function which draws the hangman figure depending on how many times the player has made a wrong guess.   </a:t>
            </a:r>
            <a:endParaRPr b="0" lang="en-GB" sz="2400" spc="-1" strike="noStrike">
              <a:latin typeface="Arial"/>
            </a:endParaRPr>
          </a:p>
        </p:txBody>
      </p:sp>
      <p:sp>
        <p:nvSpPr>
          <p:cNvPr id="127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D99FE51-9E8D-4C00-8BC1-132CC356323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79" name="CustomShape 4"/>
          <p:cNvSpPr/>
          <p:nvPr/>
        </p:nvSpPr>
        <p:spPr>
          <a:xfrm>
            <a:off x="3738960" y="1029960"/>
            <a:ext cx="5130720" cy="53258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alibri Light"/>
                <a:ea typeface="DejaVu Sans"/>
              </a:rPr>
              <a:t>// show the hangman diagram</a:t>
            </a: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state is the number of wrong guess</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void show_hangman( int state )</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808080"/>
                </a:solidFill>
                <a:latin typeface="Calibri Light"/>
                <a:ea typeface="DejaVu Sans"/>
              </a:rPr>
              <a:t>// first line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       |"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alibri Light"/>
                <a:ea typeface="DejaVu Sans"/>
              </a:rPr>
              <a:t>    </a:t>
            </a:r>
            <a:r>
              <a:rPr b="0" lang="en-GB" sz="1400" spc="-1" strike="noStrike">
                <a:solidFill>
                  <a:srgbClr val="808080"/>
                </a:solidFill>
                <a:latin typeface="Calibri Light"/>
                <a:ea typeface="DejaVu Sans"/>
              </a:rPr>
              <a:t>// second line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if (state &gt;= 1)</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       O" &lt;&lt; endl;</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else</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000000"/>
                </a:solidFill>
                <a:latin typeface="Calibri Light"/>
                <a:ea typeface="DejaVu Sans"/>
              </a:rPr>
              <a:t>cout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TODO: Task 7: Complete displaying the 3rd and 4th lines</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 of the hangman figure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808080"/>
                </a:solidFill>
                <a:latin typeface="Calibri Light"/>
                <a:ea typeface="DejaVu Sans"/>
              </a:rPr>
              <a:t>// third line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    </a:t>
            </a:r>
            <a:r>
              <a:rPr b="0" lang="en-GB" sz="1400" spc="-1" strike="noStrike">
                <a:solidFill>
                  <a:srgbClr val="808080"/>
                </a:solidFill>
                <a:latin typeface="Calibri Light"/>
                <a:ea typeface="DejaVu Sans"/>
              </a:rPr>
              <a:t>// fourth line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a:t>
            </a:r>
            <a:endParaRPr b="0" lang="en-GB" sz="1400" spc="-1" strike="noStrike">
              <a:latin typeface="Arial"/>
            </a:endParaRPr>
          </a:p>
        </p:txBody>
      </p:sp>
      <p:sp>
        <p:nvSpPr>
          <p:cNvPr id="1280" name="CustomShape 5"/>
          <p:cNvSpPr/>
          <p:nvPr/>
        </p:nvSpPr>
        <p:spPr>
          <a:xfrm>
            <a:off x="3998160" y="4781160"/>
            <a:ext cx="609120" cy="3906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1" name="CustomShape 6"/>
          <p:cNvSpPr/>
          <p:nvPr/>
        </p:nvSpPr>
        <p:spPr>
          <a:xfrm>
            <a:off x="4608000" y="4951440"/>
            <a:ext cx="1072800" cy="32724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82" name="CustomShape 7"/>
          <p:cNvSpPr/>
          <p:nvPr/>
        </p:nvSpPr>
        <p:spPr>
          <a:xfrm>
            <a:off x="5681880" y="4589640"/>
            <a:ext cx="3004200" cy="1378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Complete these two parts to draw the 3</a:t>
            </a:r>
            <a:r>
              <a:rPr b="0" lang="en-GB" sz="1600" spc="-1" strike="noStrike" baseline="30000">
                <a:solidFill>
                  <a:srgbClr val="000000"/>
                </a:solidFill>
                <a:latin typeface="Calibri Light"/>
                <a:ea typeface="DejaVu Sans"/>
              </a:rPr>
              <a:t>rd</a:t>
            </a:r>
            <a:r>
              <a:rPr b="0" lang="en-GB" sz="1600" spc="-1" strike="noStrike">
                <a:solidFill>
                  <a:srgbClr val="000000"/>
                </a:solidFill>
                <a:latin typeface="Calibri Light"/>
                <a:ea typeface="DejaVu Sans"/>
              </a:rPr>
              <a:t> and 4</a:t>
            </a:r>
            <a:r>
              <a:rPr b="0" lang="en-GB" sz="1600" spc="-1" strike="noStrike" baseline="30000">
                <a:solidFill>
                  <a:srgbClr val="000000"/>
                </a:solidFill>
                <a:latin typeface="Calibri Light"/>
                <a:ea typeface="DejaVu Sans"/>
              </a:rPr>
              <a:t>th</a:t>
            </a:r>
            <a:r>
              <a:rPr b="0" lang="en-GB" sz="1600" spc="-1" strike="noStrike">
                <a:solidFill>
                  <a:srgbClr val="000000"/>
                </a:solidFill>
                <a:latin typeface="Calibri Light"/>
                <a:ea typeface="DejaVu Sans"/>
              </a:rPr>
              <a:t> lines of the hangman figure.</a:t>
            </a:r>
            <a:endParaRPr b="0" lang="en-GB" sz="1600" spc="-1" strike="noStrike">
              <a:latin typeface="Arial"/>
            </a:endParaRPr>
          </a:p>
          <a:p>
            <a:pPr algn="ctr">
              <a:lnSpc>
                <a:spcPct val="100000"/>
              </a:lnSpc>
            </a:pPr>
            <a:r>
              <a:rPr b="1" lang="en-GB" sz="1600" spc="-1" strike="noStrike">
                <a:solidFill>
                  <a:srgbClr val="e46c0a"/>
                </a:solidFill>
                <a:latin typeface="Calibri Light"/>
                <a:ea typeface="DejaVu Sans"/>
              </a:rPr>
              <a:t>Note that you need to write '\\' to output the character '\'</a:t>
            </a:r>
            <a:endParaRPr b="0" lang="en-GB" sz="1600" spc="-1" strike="noStrike">
              <a:latin typeface="Arial"/>
            </a:endParaRPr>
          </a:p>
        </p:txBody>
      </p:sp>
      <p:sp>
        <p:nvSpPr>
          <p:cNvPr id="1283" name="CustomShape 8"/>
          <p:cNvSpPr/>
          <p:nvPr/>
        </p:nvSpPr>
        <p:spPr>
          <a:xfrm flipV="1">
            <a:off x="4608000" y="5278680"/>
            <a:ext cx="1072800" cy="29520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84" name="CustomShape 9"/>
          <p:cNvSpPr/>
          <p:nvPr/>
        </p:nvSpPr>
        <p:spPr>
          <a:xfrm>
            <a:off x="3998160" y="5379480"/>
            <a:ext cx="609120" cy="39060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5" name="CustomShape 10"/>
          <p:cNvSpPr/>
          <p:nvPr/>
        </p:nvSpPr>
        <p:spPr>
          <a:xfrm>
            <a:off x="314640" y="5172840"/>
            <a:ext cx="3259440" cy="63864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GB" sz="1800" spc="-1" strike="noStrike">
                <a:solidFill>
                  <a:srgbClr val="ffffff"/>
                </a:solidFill>
                <a:latin typeface="Calibri Light"/>
                <a:ea typeface="DejaVu Sans"/>
              </a:rPr>
              <a:t>You should be able to play </a:t>
            </a:r>
            <a:endParaRPr b="0" lang="en-GB" sz="1800" spc="-1" strike="noStrike">
              <a:latin typeface="Arial"/>
            </a:endParaRPr>
          </a:p>
          <a:p>
            <a:pPr>
              <a:lnSpc>
                <a:spcPct val="100000"/>
              </a:lnSpc>
            </a:pPr>
            <a:r>
              <a:rPr b="0" lang="en-GB" sz="1800" spc="-1" strike="noStrike">
                <a:solidFill>
                  <a:srgbClr val="ffffff"/>
                </a:solidFill>
                <a:latin typeface="Calibri Light"/>
                <a:ea typeface="DejaVu Sans"/>
              </a:rPr>
              <a:t>the hangman game now!</a:t>
            </a:r>
            <a:endParaRPr b="0" lang="en-GB" sz="1800" spc="-1" strike="noStrike">
              <a:latin typeface="Arial"/>
            </a:endParaRPr>
          </a:p>
        </p:txBody>
      </p:sp>
    </p:spTree>
  </p:cSld>
  <p:timing>
    <p:tnLst>
      <p:par>
        <p:cTn id="1795" dur="indefinite" restart="never" nodeType="tmRoot">
          <p:childTnLst>
            <p:seq>
              <p:cTn id="1796" dur="indefinite"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6"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A8D17C4-62F3-4769-AB31-3AF23FEB32E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87" name="CustomShape 2"/>
          <p:cNvSpPr/>
          <p:nvPr/>
        </p:nvSpPr>
        <p:spPr>
          <a:xfrm>
            <a:off x="0" y="0"/>
            <a:ext cx="9143280" cy="6857280"/>
          </a:xfrm>
          <a:prstGeom prst="rect">
            <a:avLst/>
          </a:prstGeom>
          <a:solidFill>
            <a:srgbClr val="92d050"/>
          </a:solidFill>
          <a:ln>
            <a:noFill/>
          </a:ln>
          <a:effectLst>
            <a:outerShdw blurRad="40000" dir="5400000" dist="2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p>
            <a:pPr algn="ctr">
              <a:lnSpc>
                <a:spcPct val="100000"/>
              </a:lnSpc>
            </a:pPr>
            <a:r>
              <a:rPr b="0" lang="en-GB" sz="4400" spc="-1" strike="noStrike">
                <a:solidFill>
                  <a:srgbClr val="ffffff"/>
                </a:solidFill>
                <a:latin typeface="Calibri Light"/>
                <a:ea typeface="DejaVu Sans"/>
              </a:rPr>
              <a:t>Now get ready to </a:t>
            </a:r>
            <a:br/>
            <a:r>
              <a:rPr b="0" lang="en-GB" sz="4400" spc="-1" strike="noStrike">
                <a:solidFill>
                  <a:srgbClr val="ffffff"/>
                </a:solidFill>
                <a:latin typeface="Calibri Light"/>
                <a:ea typeface="DejaVu Sans"/>
              </a:rPr>
              <a:t>write your first C program</a:t>
            </a:r>
            <a:endParaRPr b="0" lang="en-GB" sz="4400" spc="-1" strike="noStrike">
              <a:latin typeface="Arial"/>
            </a:endParaRPr>
          </a:p>
        </p:txBody>
      </p:sp>
    </p:spTree>
  </p:cSld>
  <p:timing>
    <p:tnLst>
      <p:par>
        <p:cTn id="1797" dur="indefinite" restart="never" nodeType="tmRoot">
          <p:childTnLst>
            <p:seq>
              <p:cTn id="1798" dur="indefinite"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8"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Characters and strings in C</a:t>
            </a:r>
            <a:endParaRPr b="0" lang="en-GB" sz="4000" spc="-1" strike="noStrike">
              <a:latin typeface="Arial"/>
            </a:endParaRPr>
          </a:p>
        </p:txBody>
      </p:sp>
      <p:sp>
        <p:nvSpPr>
          <p:cNvPr id="1289"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IV</a:t>
            </a:r>
            <a:endParaRPr b="0" lang="en-GB" sz="2000" spc="-1" strike="noStrike">
              <a:latin typeface="Arial"/>
            </a:endParaRPr>
          </a:p>
        </p:txBody>
      </p:sp>
      <p:sp>
        <p:nvSpPr>
          <p:cNvPr id="129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7DC9B1F-BF13-45C3-93D7-1AB66167CF1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99" dur="indefinite" restart="never" nodeType="tmRoot">
          <p:childTnLst>
            <p:seq>
              <p:cTn id="1800" dur="indefinite"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12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 program compilation</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simple program in C</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 basic standard I/O</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printf</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scanf</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Character functions</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isdigit</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tolower</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atoi</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String functions</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strcpy</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strcmp</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t>
            </a:r>
            <a:endParaRPr b="0" lang="en-GB" sz="2400" spc="-1" strike="noStrike">
              <a:latin typeface="Arial"/>
            </a:endParaRPr>
          </a:p>
        </p:txBody>
      </p:sp>
      <p:sp>
        <p:nvSpPr>
          <p:cNvPr id="129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E89512-648A-47B9-8404-05BB8939084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801" dur="indefinite" restart="never" nodeType="tmRoot">
          <p:childTnLst>
            <p:seq>
              <p:cTn id="1802" dur="indefinite"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Compiling a C Program</a:t>
            </a:r>
            <a:endParaRPr b="0" lang="en-GB" sz="4400" spc="-1" strike="noStrike">
              <a:latin typeface="Arial"/>
            </a:endParaRPr>
          </a:p>
        </p:txBody>
      </p:sp>
      <p:sp>
        <p:nvSpPr>
          <p:cNvPr id="1295" name="CustomShape 2"/>
          <p:cNvSpPr/>
          <p:nvPr/>
        </p:nvSpPr>
        <p:spPr>
          <a:xfrm>
            <a:off x="457200" y="1417680"/>
            <a:ext cx="8228880" cy="53031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39"/>
              </a:spcBef>
            </a:pPr>
            <a:r>
              <a:rPr b="0" lang="en-GB" sz="2200" spc="-1" strike="noStrike">
                <a:solidFill>
                  <a:srgbClr val="000000"/>
                </a:solidFill>
                <a:latin typeface="Calibri Light"/>
                <a:ea typeface="Calibri Light"/>
              </a:rPr>
              <a:t>Although we can use C-strings in a C++ program, </a:t>
            </a:r>
            <a:r>
              <a:rPr b="1" lang="en-GB" sz="2200" spc="-1" strike="noStrike">
                <a:solidFill>
                  <a:srgbClr val="31859c"/>
                </a:solidFill>
                <a:latin typeface="Calibri Light"/>
                <a:ea typeface="Calibri Light"/>
              </a:rPr>
              <a:t>we will start writing C programs</a:t>
            </a:r>
            <a:r>
              <a:rPr b="0" lang="en-GB" sz="2200" spc="-1" strike="noStrike">
                <a:solidFill>
                  <a:srgbClr val="000000"/>
                </a:solidFill>
                <a:latin typeface="Calibri Light"/>
                <a:ea typeface="Calibri Light"/>
              </a:rPr>
              <a:t> and play with C-strings and its I/O in C. In order to do this, we will be using the C compiler (C11 version).</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We may still compile and execute a C program using </a:t>
            </a:r>
            <a:r>
              <a:rPr b="1" lang="en-GB" sz="2200" spc="-1" strike="noStrike">
                <a:solidFill>
                  <a:srgbClr val="31859c"/>
                </a:solidFill>
                <a:latin typeface="Calibri Light"/>
                <a:ea typeface="Calibri Light"/>
              </a:rPr>
              <a:t>the Atom editor </a:t>
            </a:r>
            <a:r>
              <a:rPr b="0" lang="en-GB" sz="2200" spc="-1" strike="noStrike">
                <a:solidFill>
                  <a:srgbClr val="000000"/>
                </a:solidFill>
                <a:latin typeface="Calibri Light"/>
                <a:ea typeface="Calibri Light"/>
              </a:rPr>
              <a:t>with gcc-make-run program, just </a:t>
            </a:r>
            <a:r>
              <a:rPr b="1" lang="en-GB" sz="2200" spc="-1" strike="noStrike">
                <a:solidFill>
                  <a:srgbClr val="e46c0a"/>
                </a:solidFill>
                <a:latin typeface="Calibri Light"/>
                <a:ea typeface="Calibri Light"/>
              </a:rPr>
              <a:t>make sure that</a:t>
            </a:r>
            <a:r>
              <a:rPr b="0" lang="en-GB" sz="2200" spc="-1" strike="noStrike">
                <a:solidFill>
                  <a:srgbClr val="000000"/>
                </a:solidFill>
                <a:latin typeface="Calibri Light"/>
                <a:ea typeface="Calibri Light"/>
              </a:rPr>
              <a:t>:</a:t>
            </a: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Your source program file has a name with </a:t>
            </a:r>
            <a:r>
              <a:rPr b="0" lang="en-GB" sz="2200" spc="-1" strike="noStrike">
                <a:solidFill>
                  <a:srgbClr val="31859c"/>
                </a:solidFill>
                <a:latin typeface="Calibri Light"/>
                <a:ea typeface="Calibri Light"/>
              </a:rPr>
              <a:t>an extension .c</a:t>
            </a:r>
            <a:r>
              <a:rPr b="0" lang="en-GB" sz="2200" spc="-1" strike="noStrike">
                <a:solidFill>
                  <a:srgbClr val="000000"/>
                </a:solidFill>
                <a:latin typeface="Calibri Light"/>
                <a:ea typeface="Calibri Light"/>
              </a:rPr>
              <a:t>, e.g., program1.c </a:t>
            </a: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In the Atom editor, in “Preferences” -&gt; “Packages” -&gt; “Gcc Make Run” -&gt; “Settings” and under “Compiler Flags”, put down “</a:t>
            </a:r>
            <a:r>
              <a:rPr b="0" lang="en-GB" sz="2200" spc="-1" strike="noStrike">
                <a:solidFill>
                  <a:srgbClr val="e46c0a"/>
                </a:solidFill>
                <a:latin typeface="Calibri Light"/>
                <a:ea typeface="Calibri Light"/>
              </a:rPr>
              <a:t>-pedantic-errors -std=c11</a:t>
            </a:r>
            <a:r>
              <a:rPr b="0" lang="en-GB" sz="2200" spc="-1" strike="noStrike">
                <a:solidFill>
                  <a:srgbClr val="000000"/>
                </a:solidFill>
                <a:latin typeface="Calibri Light"/>
                <a:ea typeface="Calibri Light"/>
              </a:rPr>
              <a:t>” instead (see next page).</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For </a:t>
            </a:r>
            <a:r>
              <a:rPr b="1" lang="en-GB" sz="2200" spc="-1" strike="noStrike">
                <a:solidFill>
                  <a:srgbClr val="31859c"/>
                </a:solidFill>
                <a:latin typeface="Calibri Light"/>
                <a:ea typeface="Calibri Light"/>
              </a:rPr>
              <a:t>command line compilation</a:t>
            </a:r>
            <a:r>
              <a:rPr b="0" lang="en-GB" sz="2200" spc="-1" strike="noStrike">
                <a:solidFill>
                  <a:srgbClr val="000000"/>
                </a:solidFill>
                <a:latin typeface="Calibri Light"/>
                <a:ea typeface="Calibri Light"/>
              </a:rPr>
              <a:t>, use:</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	</a:t>
            </a:r>
            <a:r>
              <a:rPr b="0" lang="en-GB" sz="2200" spc="-1" strike="noStrike">
                <a:solidFill>
                  <a:srgbClr val="e46c0a"/>
                </a:solidFill>
                <a:latin typeface="Calibri Light"/>
                <a:ea typeface="Calibri Light"/>
              </a:rPr>
              <a:t>gcc -pedantic-errors -std=c11 your_program.c –o your_program</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You can then use “./your_program” to execute the program.</a:t>
            </a:r>
            <a:endParaRPr b="0" lang="en-GB" sz="2200" spc="-1" strike="noStrike">
              <a:latin typeface="Arial"/>
            </a:endParaRPr>
          </a:p>
          <a:p>
            <a:pPr>
              <a:lnSpc>
                <a:spcPct val="100000"/>
              </a:lnSpc>
              <a:spcBef>
                <a:spcPts val="439"/>
              </a:spcBef>
            </a:pPr>
            <a:endParaRPr b="0" lang="en-GB" sz="2200" spc="-1" strike="noStrike">
              <a:latin typeface="Arial"/>
            </a:endParaRPr>
          </a:p>
          <a:p>
            <a:pPr>
              <a:lnSpc>
                <a:spcPct val="100000"/>
              </a:lnSpc>
              <a:spcBef>
                <a:spcPts val="439"/>
              </a:spcBef>
            </a:pPr>
            <a:endParaRPr b="0" lang="en-GB" sz="2200" spc="-1" strike="noStrike">
              <a:latin typeface="Arial"/>
            </a:endParaRPr>
          </a:p>
        </p:txBody>
      </p:sp>
      <p:sp>
        <p:nvSpPr>
          <p:cNvPr id="129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065F10B-46B7-41BB-89C2-64FD03A4E11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803" dur="indefinite" restart="never" nodeType="tmRoot">
          <p:childTnLst>
            <p:seq>
              <p:cTn id="1804" dur="indefinite"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Compilation in C</a:t>
            </a:r>
            <a:endParaRPr b="0" lang="en-GB" sz="4400" spc="-1" strike="noStrike">
              <a:latin typeface="Arial"/>
            </a:endParaRPr>
          </a:p>
        </p:txBody>
      </p:sp>
      <p:sp>
        <p:nvSpPr>
          <p:cNvPr id="129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9593E30-751A-48E9-81C7-94611EA0D02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299" name="Picture 6" descr=""/>
          <p:cNvPicPr/>
          <p:nvPr/>
        </p:nvPicPr>
        <p:blipFill>
          <a:blip r:embed="rId1"/>
          <a:stretch/>
        </p:blipFill>
        <p:spPr>
          <a:xfrm>
            <a:off x="590400" y="514440"/>
            <a:ext cx="7962120" cy="5828760"/>
          </a:xfrm>
          <a:prstGeom prst="rect">
            <a:avLst/>
          </a:prstGeom>
          <a:ln>
            <a:noFill/>
          </a:ln>
        </p:spPr>
      </p:pic>
    </p:spTree>
  </p:cSld>
  <p:timing>
    <p:tnLst>
      <p:par>
        <p:cTn id="1805" dur="indefinite" restart="never" nodeType="tmRoot">
          <p:childTnLst>
            <p:seq>
              <p:cTn id="1806" dur="indefinite"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Hello World in C</a:t>
            </a:r>
            <a:endParaRPr b="0" lang="en-GB" sz="4400" spc="-1" strike="noStrike">
              <a:latin typeface="Arial"/>
            </a:endParaRPr>
          </a:p>
        </p:txBody>
      </p:sp>
      <p:sp>
        <p:nvSpPr>
          <p:cNvPr id="130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Take a look at this simple program in C.</a:t>
            </a:r>
            <a:endParaRPr b="0" lang="en-GB" sz="2800" spc="-1" strike="noStrike">
              <a:latin typeface="Arial"/>
            </a:endParaRPr>
          </a:p>
        </p:txBody>
      </p:sp>
      <p:sp>
        <p:nvSpPr>
          <p:cNvPr id="130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F8DAFFC-81AB-41BE-B69F-DF61283F4BA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03" name="CustomShape 4"/>
          <p:cNvSpPr/>
          <p:nvPr/>
        </p:nvSpPr>
        <p:spPr>
          <a:xfrm>
            <a:off x="457200" y="2216520"/>
            <a:ext cx="5787720" cy="179352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 */</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printf(</a:t>
            </a:r>
            <a:r>
              <a:rPr b="0" lang="en-GB" sz="1600" spc="-1" strike="noStrike">
                <a:solidFill>
                  <a:srgbClr val="77933c"/>
                </a:solidFill>
                <a:latin typeface="Menlo"/>
                <a:ea typeface="Menlo"/>
              </a:rPr>
              <a:t>"Hello World!</a:t>
            </a:r>
            <a:r>
              <a:rPr b="0" lang="en-GB" sz="1600" spc="-1" strike="noStrike">
                <a:solidFill>
                  <a:srgbClr val="4f81bd"/>
                </a:solidFill>
                <a:latin typeface="Menlo"/>
                <a:ea typeface="Menlo"/>
              </a:rPr>
              <a:t>\n</a:t>
            </a:r>
            <a:r>
              <a:rPr b="0" lang="en-GB" sz="1600" spc="-1" strike="noStrike">
                <a:solidFill>
                  <a:srgbClr val="77933c"/>
                </a:solidFill>
                <a:latin typeface="Menlo"/>
                <a:ea typeface="Menlo"/>
              </a:rPr>
              <a:t>"</a:t>
            </a:r>
            <a:r>
              <a:rPr b="1" lang="en-GB" sz="1600" spc="-1" strike="noStrike">
                <a:solidFill>
                  <a:srgbClr val="10243e"/>
                </a:solidFill>
                <a:latin typeface="Menlo"/>
                <a:ea typeface="Menlo"/>
              </a:rPr>
              <a:t>);</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
        <p:nvSpPr>
          <p:cNvPr id="1304" name="CustomShape 5"/>
          <p:cNvSpPr/>
          <p:nvPr/>
        </p:nvSpPr>
        <p:spPr>
          <a:xfrm>
            <a:off x="2301840" y="4788360"/>
            <a:ext cx="5787720" cy="179496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400" spc="-1" strike="noStrike">
                <a:solidFill>
                  <a:srgbClr val="a6a6a6"/>
                </a:solidFill>
                <a:latin typeface="Menlo"/>
                <a:ea typeface="Menlo"/>
              </a:rPr>
              <a:t>// this is my first C++ hello world program</a:t>
            </a:r>
            <a:endParaRPr b="0" lang="en-GB" sz="1400" spc="-1" strike="noStrike">
              <a:latin typeface="Arial"/>
            </a:endParaRPr>
          </a:p>
          <a:p>
            <a:pPr>
              <a:lnSpc>
                <a:spcPct val="100000"/>
              </a:lnSpc>
            </a:pPr>
            <a:r>
              <a:rPr b="0" lang="en-GB" sz="1400" spc="-1" strike="noStrike">
                <a:solidFill>
                  <a:srgbClr val="ff6699"/>
                </a:solidFill>
                <a:latin typeface="Menlo"/>
                <a:ea typeface="Menlo"/>
              </a:rPr>
              <a:t>#include </a:t>
            </a:r>
            <a:r>
              <a:rPr b="0" lang="en-GB" sz="1400" spc="-1" strike="noStrike">
                <a:solidFill>
                  <a:srgbClr val="77933c"/>
                </a:solidFill>
                <a:latin typeface="Menlo"/>
                <a:ea typeface="Menlo"/>
              </a:rPr>
              <a:t>&lt;iostream&gt;</a:t>
            </a:r>
            <a:endParaRPr b="0" lang="en-GB" sz="1400" spc="-1" strike="noStrike">
              <a:latin typeface="Arial"/>
            </a:endParaRPr>
          </a:p>
          <a:p>
            <a:pPr>
              <a:lnSpc>
                <a:spcPct val="100000"/>
              </a:lnSpc>
            </a:pPr>
            <a:r>
              <a:rPr b="0" lang="en-GB" sz="1400" spc="-1" strike="noStrike">
                <a:solidFill>
                  <a:srgbClr val="ff6699"/>
                </a:solidFill>
                <a:latin typeface="Menlo"/>
                <a:ea typeface="Menlo"/>
              </a:rPr>
              <a:t>using namespace </a:t>
            </a:r>
            <a:r>
              <a:rPr b="0" lang="en-GB" sz="1400" spc="-1" strike="noStrike">
                <a:solidFill>
                  <a:srgbClr val="f79646"/>
                </a:solidFill>
                <a:latin typeface="Menlo"/>
                <a:ea typeface="Menlo"/>
              </a:rPr>
              <a:t>std</a:t>
            </a:r>
            <a:r>
              <a:rPr b="0" lang="en-GB" sz="1400" spc="-1" strike="noStrike">
                <a:solidFill>
                  <a:srgbClr val="000000"/>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6699"/>
                </a:solidFill>
                <a:latin typeface="Menlo"/>
                <a:ea typeface="Menlo"/>
              </a:rPr>
              <a:t>int</a:t>
            </a:r>
            <a:r>
              <a:rPr b="0" lang="en-GB" sz="1400" spc="-1" strike="noStrike">
                <a:solidFill>
                  <a:srgbClr val="000000"/>
                </a:solidFill>
                <a:latin typeface="Menlo"/>
                <a:ea typeface="Menlo"/>
              </a:rPr>
              <a:t> </a:t>
            </a:r>
            <a:r>
              <a:rPr b="0" lang="en-GB" sz="1400" spc="-1" strike="noStrike">
                <a:solidFill>
                  <a:srgbClr val="4f81bd"/>
                </a:solidFill>
                <a:latin typeface="Menlo"/>
                <a:ea typeface="Menlo"/>
              </a:rPr>
              <a:t>main</a:t>
            </a:r>
            <a:r>
              <a:rPr b="1" lang="en-GB" sz="1400" spc="-1" strike="noStrike">
                <a:solidFill>
                  <a:srgbClr val="10243e"/>
                </a:solidFill>
                <a:latin typeface="Menlo"/>
                <a:ea typeface="Menlo"/>
              </a:rPr>
              <a:t>() {</a:t>
            </a:r>
            <a:endParaRPr b="0" lang="en-GB" sz="1400" spc="-1" strike="noStrike">
              <a:latin typeface="Arial"/>
            </a:endParaRPr>
          </a:p>
          <a:p>
            <a:pPr>
              <a:lnSpc>
                <a:spcPct val="100000"/>
              </a:lnSpc>
            </a:pPr>
            <a:r>
              <a:rPr b="1" lang="en-GB" sz="1400" spc="-1" strike="noStrike">
                <a:solidFill>
                  <a:srgbClr val="10243e"/>
                </a:solidFill>
                <a:latin typeface="Menlo"/>
                <a:ea typeface="Menlo"/>
              </a:rPr>
              <a:t>  </a:t>
            </a:r>
            <a:r>
              <a:rPr b="1" lang="en-GB" sz="1400" spc="-1" strike="noStrike">
                <a:solidFill>
                  <a:srgbClr val="10243e"/>
                </a:solidFill>
                <a:latin typeface="Menlo"/>
                <a:ea typeface="Menlo"/>
              </a:rPr>
              <a:t>cout </a:t>
            </a:r>
            <a:r>
              <a:rPr b="0" lang="en-GB" sz="1400" spc="-1" strike="noStrike">
                <a:solidFill>
                  <a:srgbClr val="ff6699"/>
                </a:solidFill>
                <a:latin typeface="Menlo"/>
                <a:ea typeface="Menlo"/>
              </a:rPr>
              <a:t>&lt;&lt;</a:t>
            </a:r>
            <a:r>
              <a:rPr b="1" lang="en-GB" sz="1400" spc="-1" strike="noStrike">
                <a:solidFill>
                  <a:srgbClr val="10243e"/>
                </a:solidFill>
                <a:latin typeface="Menlo"/>
                <a:ea typeface="Menlo"/>
              </a:rPr>
              <a:t> “</a:t>
            </a:r>
            <a:r>
              <a:rPr b="0" lang="en-GB" sz="1400" spc="-1" strike="noStrike">
                <a:solidFill>
                  <a:srgbClr val="77933c"/>
                </a:solidFill>
                <a:latin typeface="Menlo"/>
                <a:ea typeface="Menlo"/>
              </a:rPr>
              <a:t>Hello World!</a:t>
            </a:r>
            <a:r>
              <a:rPr b="1" lang="en-GB" sz="1400" spc="-1" strike="noStrike">
                <a:solidFill>
                  <a:srgbClr val="10243e"/>
                </a:solidFill>
                <a:latin typeface="Menlo"/>
                <a:ea typeface="Menlo"/>
              </a:rPr>
              <a:t>” </a:t>
            </a:r>
            <a:r>
              <a:rPr b="0" lang="en-GB" sz="1400" spc="-1" strike="noStrike">
                <a:solidFill>
                  <a:srgbClr val="ff6699"/>
                </a:solidFill>
                <a:latin typeface="Menlo"/>
                <a:ea typeface="Menlo"/>
              </a:rPr>
              <a:t>&lt;&lt;</a:t>
            </a:r>
            <a:r>
              <a:rPr b="1" lang="en-GB" sz="1400" spc="-1" strike="noStrike">
                <a:solidFill>
                  <a:srgbClr val="10243e"/>
                </a:solidFill>
                <a:latin typeface="Menlo"/>
                <a:ea typeface="Menlo"/>
              </a:rPr>
              <a:t> endl;</a:t>
            </a:r>
            <a:endParaRPr b="0" lang="en-GB" sz="1400" spc="-1" strike="noStrike">
              <a:latin typeface="Arial"/>
            </a:endParaRPr>
          </a:p>
          <a:p>
            <a:pPr>
              <a:lnSpc>
                <a:spcPct val="100000"/>
              </a:lnSpc>
            </a:pPr>
            <a:r>
              <a:rPr b="0" lang="en-GB" sz="1400" spc="-1" strike="noStrike">
                <a:solidFill>
                  <a:srgbClr val="1e28ea"/>
                </a:solidFill>
                <a:latin typeface="Menlo"/>
                <a:ea typeface="Menlo"/>
              </a:rPr>
              <a:t>  </a:t>
            </a:r>
            <a:r>
              <a:rPr b="0" lang="en-GB" sz="1400" spc="-1" strike="noStrike">
                <a:solidFill>
                  <a:srgbClr val="ff6699"/>
                </a:solidFill>
                <a:latin typeface="Menlo"/>
                <a:ea typeface="Menlo"/>
              </a:rPr>
              <a:t>return</a:t>
            </a:r>
            <a:r>
              <a:rPr b="0" lang="en-GB" sz="1400" spc="-1" strike="noStrike">
                <a:solidFill>
                  <a:srgbClr val="000000"/>
                </a:solidFill>
                <a:latin typeface="Menlo"/>
                <a:ea typeface="Menlo"/>
              </a:rPr>
              <a:t> </a:t>
            </a:r>
            <a:r>
              <a:rPr b="0" lang="en-GB" sz="1400" spc="-1" strike="noStrike">
                <a:solidFill>
                  <a:srgbClr val="f79646"/>
                </a:solidFill>
                <a:latin typeface="Menlo"/>
                <a:ea typeface="Menlo"/>
              </a:rPr>
              <a:t>0</a:t>
            </a: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1" lang="en-GB" sz="1400" spc="-1" strike="noStrike">
                <a:solidFill>
                  <a:srgbClr val="10243e"/>
                </a:solidFill>
                <a:latin typeface="Menlo"/>
                <a:ea typeface="Menlo"/>
              </a:rPr>
              <a:t>}</a:t>
            </a:r>
            <a:endParaRPr b="0" lang="en-GB" sz="1400" spc="-1" strike="noStrike">
              <a:latin typeface="Arial"/>
            </a:endParaRPr>
          </a:p>
        </p:txBody>
      </p:sp>
      <p:sp>
        <p:nvSpPr>
          <p:cNvPr id="1305" name="CustomShape 6"/>
          <p:cNvSpPr/>
          <p:nvPr/>
        </p:nvSpPr>
        <p:spPr>
          <a:xfrm>
            <a:off x="1881000" y="4373640"/>
            <a:ext cx="4123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Compare this to the C++ program</a:t>
            </a:r>
            <a:endParaRPr b="0" lang="en-GB" sz="1800" spc="-1" strike="noStrike">
              <a:latin typeface="Arial"/>
            </a:endParaRPr>
          </a:p>
        </p:txBody>
      </p:sp>
      <p:sp>
        <p:nvSpPr>
          <p:cNvPr id="1306" name="CustomShape 7"/>
          <p:cNvSpPr/>
          <p:nvPr/>
        </p:nvSpPr>
        <p:spPr>
          <a:xfrm>
            <a:off x="6041880" y="3648960"/>
            <a:ext cx="175500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helloworld.c</a:t>
            </a:r>
            <a:endParaRPr b="0" lang="en-GB" sz="1800" spc="-1" strike="noStrike">
              <a:latin typeface="Arial"/>
            </a:endParaRPr>
          </a:p>
        </p:txBody>
      </p:sp>
    </p:spTree>
  </p:cSld>
  <p:timing>
    <p:tnLst>
      <p:par>
        <p:cTn id="1807" dur="indefinite" restart="never" nodeType="tmRoot">
          <p:childTnLst>
            <p:seq>
              <p:cTn id="180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Declaring an Array</a:t>
            </a:r>
            <a:endParaRPr b="0" lang="en-GB" sz="4400" spc="-1" strike="noStrike">
              <a:latin typeface="Arial"/>
            </a:endParaRPr>
          </a:p>
        </p:txBody>
      </p:sp>
      <p:sp>
        <p:nvSpPr>
          <p:cNvPr id="27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a:t>
            </a:r>
            <a:r>
              <a:rPr b="0" lang="en-GB" sz="2400" spc="-1" strike="noStrike">
                <a:solidFill>
                  <a:srgbClr val="e46c0a"/>
                </a:solidFill>
                <a:latin typeface="Calibri Light"/>
                <a:ea typeface="Calibri Light"/>
              </a:rPr>
              <a:t>declaration</a:t>
            </a:r>
            <a:r>
              <a:rPr b="0" lang="en-GB" sz="2400" spc="-1" strike="noStrike">
                <a:solidFill>
                  <a:srgbClr val="000000"/>
                </a:solidFill>
                <a:latin typeface="Calibri Light"/>
                <a:ea typeface="Calibri Light"/>
              </a:rPr>
              <a:t> specifies the </a:t>
            </a:r>
            <a:r>
              <a:rPr b="0" lang="en-GB" sz="2400" spc="-1" strike="noStrike">
                <a:solidFill>
                  <a:srgbClr val="31859c"/>
                </a:solidFill>
                <a:latin typeface="Calibri Light"/>
                <a:ea typeface="Calibri Light"/>
              </a:rPr>
              <a:t>base type</a:t>
            </a:r>
            <a:r>
              <a:rPr b="0" lang="en-GB" sz="2400" spc="-1" strike="noStrike">
                <a:solidFill>
                  <a:srgbClr val="000000"/>
                </a:solidFill>
                <a:latin typeface="Calibri Light"/>
                <a:ea typeface="Calibri Light"/>
              </a:rPr>
              <a:t>, the </a:t>
            </a:r>
            <a:r>
              <a:rPr b="0" lang="en-GB" sz="2400" spc="-1" strike="noStrike">
                <a:solidFill>
                  <a:srgbClr val="31859c"/>
                </a:solidFill>
                <a:latin typeface="Calibri Light"/>
                <a:ea typeface="Calibri Light"/>
              </a:rPr>
              <a:t>name</a:t>
            </a:r>
            <a:r>
              <a:rPr b="0" lang="en-GB" sz="2400" spc="-1" strike="noStrike">
                <a:solidFill>
                  <a:srgbClr val="000000"/>
                </a:solidFill>
                <a:latin typeface="Calibri Light"/>
                <a:ea typeface="Calibri Light"/>
              </a:rPr>
              <a:t> and the </a:t>
            </a:r>
            <a:r>
              <a:rPr b="0" lang="en-GB" sz="2400" spc="-1" strike="noStrike">
                <a:solidFill>
                  <a:srgbClr val="31859c"/>
                </a:solidFill>
                <a:latin typeface="Calibri Light"/>
                <a:ea typeface="Calibri Light"/>
              </a:rPr>
              <a:t>size</a:t>
            </a:r>
            <a:r>
              <a:rPr b="0" lang="en-GB" sz="2400" spc="-1" strike="noStrike">
                <a:solidFill>
                  <a:srgbClr val="000000"/>
                </a:solidFill>
                <a:latin typeface="Calibri Light"/>
                <a:ea typeface="Calibri Light"/>
              </a:rPr>
              <a:t> of the array</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Arrays are </a:t>
            </a:r>
            <a:r>
              <a:rPr b="1" lang="en-GB" sz="2800" spc="-1" strike="noStrike">
                <a:solidFill>
                  <a:srgbClr val="31859c"/>
                </a:solidFill>
                <a:latin typeface="Calibri Light"/>
                <a:ea typeface="Calibri Light"/>
              </a:rPr>
              <a:t>static</a:t>
            </a:r>
            <a:r>
              <a:rPr b="0" lang="en-GB" sz="2800" spc="-1" strike="noStrike">
                <a:solidFill>
                  <a:srgbClr val="000000"/>
                </a:solidFill>
                <a:latin typeface="Calibri Light"/>
                <a:ea typeface="Calibri Light"/>
              </a:rPr>
              <a:t> entities in that their </a:t>
            </a:r>
            <a:r>
              <a:rPr b="0" lang="en-GB" sz="2800" spc="-1" strike="noStrike">
                <a:solidFill>
                  <a:srgbClr val="e46c0a"/>
                </a:solidFill>
                <a:latin typeface="Calibri Light"/>
                <a:ea typeface="Calibri Light"/>
              </a:rPr>
              <a:t>sizes cannot be changed </a:t>
            </a:r>
            <a:r>
              <a:rPr b="0" lang="en-GB" sz="2800" spc="-1" strike="noStrike">
                <a:solidFill>
                  <a:srgbClr val="000000"/>
                </a:solidFill>
                <a:latin typeface="Calibri Light"/>
                <a:ea typeface="Calibri Light"/>
              </a:rPr>
              <a:t>throughout program execution</a:t>
            </a:r>
            <a:endParaRPr b="0" lang="en-GB" sz="28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Examples:</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279" name="CustomShape 3"/>
          <p:cNvSpPr/>
          <p:nvPr/>
        </p:nvSpPr>
        <p:spPr>
          <a:xfrm>
            <a:off x="3165840" y="2102400"/>
            <a:ext cx="5599800" cy="997560"/>
          </a:xfrm>
          <a:prstGeom prst="rect">
            <a:avLst/>
          </a:prstGeom>
          <a:solidFill>
            <a:schemeClr val="bg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base_type</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8064a2"/>
                </a:solidFill>
                <a:latin typeface="Calibri Light"/>
                <a:ea typeface="DejaVu Sans"/>
              </a:rPr>
              <a:t>array_name</a:t>
            </a:r>
            <a:r>
              <a:rPr b="0" lang="en-GB" sz="2000" spc="-1" strike="noStrike">
                <a:solidFill>
                  <a:srgbClr val="0070c0"/>
                </a:solidFill>
                <a:latin typeface="Calibri Light"/>
                <a:ea typeface="DejaVu Sans"/>
              </a:rPr>
              <a:t>[</a:t>
            </a:r>
            <a:r>
              <a:rPr b="0" lang="en-GB" sz="2000" spc="-1" strike="noStrike">
                <a:solidFill>
                  <a:srgbClr val="e46c0a"/>
                </a:solidFill>
                <a:latin typeface="Calibri Light"/>
                <a:ea typeface="DejaVu Sans"/>
              </a:rPr>
              <a:t>size</a:t>
            </a:r>
            <a:r>
              <a:rPr b="0" lang="en-GB" sz="2000" spc="-1" strike="noStrike">
                <a:solidFill>
                  <a:srgbClr val="0070c0"/>
                </a:solidFill>
                <a:latin typeface="Calibri Light"/>
                <a:ea typeface="DejaVu Sans"/>
              </a:rPr>
              <a:t>];</a:t>
            </a:r>
            <a:endParaRPr b="0" lang="en-GB" sz="2000" spc="-1" strike="noStrike">
              <a:latin typeface="Arial"/>
            </a:endParaRPr>
          </a:p>
        </p:txBody>
      </p:sp>
      <p:sp>
        <p:nvSpPr>
          <p:cNvPr id="280" name="CustomShape 4"/>
          <p:cNvSpPr/>
          <p:nvPr/>
        </p:nvSpPr>
        <p:spPr>
          <a:xfrm>
            <a:off x="712800" y="4592160"/>
            <a:ext cx="8012880" cy="1763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a:t>
            </a:r>
            <a:r>
              <a:rPr b="1" lang="en-GB" sz="1800" spc="-1" strike="noStrike">
                <a:solidFill>
                  <a:srgbClr val="e46c0a"/>
                </a:solidFill>
                <a:latin typeface="Consolas"/>
                <a:ea typeface="Consolas"/>
              </a:rPr>
              <a:t>score[5]</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an int array of 5 elements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char </a:t>
            </a:r>
            <a:r>
              <a:rPr b="1" lang="en-GB" sz="1800" spc="-1" strike="noStrike">
                <a:solidFill>
                  <a:srgbClr val="e46c0a"/>
                </a:solidFill>
                <a:latin typeface="Consolas"/>
                <a:ea typeface="Consolas"/>
              </a:rPr>
              <a:t>grade[8]</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char array of 8 elements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a:t>
            </a:r>
            <a:r>
              <a:rPr b="1" lang="en-GB" sz="1800" spc="-1" strike="noStrike">
                <a:solidFill>
                  <a:srgbClr val="e46c0a"/>
                </a:solidFill>
                <a:latin typeface="Consolas"/>
                <a:ea typeface="Consolas"/>
              </a:rPr>
              <a:t>gpa[3]</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double array of 3 elements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Arrays and regular variables can be declared together</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a:t>
            </a:r>
            <a:r>
              <a:rPr b="0" lang="en-GB" sz="1800" spc="-1" strike="noStrike">
                <a:solidFill>
                  <a:srgbClr val="31859c"/>
                </a:solidFill>
                <a:latin typeface="Consolas"/>
                <a:ea typeface="Consolas"/>
              </a:rPr>
              <a:t>max_score</a:t>
            </a: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min_score</a:t>
            </a: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score[5]</a:t>
            </a: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passing_score</a:t>
            </a:r>
            <a:r>
              <a:rPr b="0" lang="en-GB" sz="1800" spc="-1" strike="noStrike">
                <a:solidFill>
                  <a:srgbClr val="000000"/>
                </a:solidFill>
                <a:latin typeface="Consolas"/>
                <a:ea typeface="Consolas"/>
              </a:rPr>
              <a:t>; </a:t>
            </a:r>
            <a:endParaRPr b="0" lang="en-GB" sz="1800" spc="-1" strike="noStrike">
              <a:latin typeface="Arial"/>
            </a:endParaRPr>
          </a:p>
        </p:txBody>
      </p:sp>
      <p:sp>
        <p:nvSpPr>
          <p:cNvPr id="281"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B34ACAC-51CC-4930-BDF5-2877665905A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80">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80">
                                            <p:txEl>
                                              <p:pRg st="4" end="4"/>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8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Hello World in C</a:t>
            </a:r>
            <a:endParaRPr b="0" lang="en-GB" sz="4400" spc="-1" strike="noStrike">
              <a:latin typeface="Arial"/>
            </a:endParaRPr>
          </a:p>
        </p:txBody>
      </p:sp>
      <p:sp>
        <p:nvSpPr>
          <p:cNvPr id="130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51B4448-BA2D-4F10-8AAA-D494B305470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09" name="CustomShape 3"/>
          <p:cNvSpPr/>
          <p:nvPr/>
        </p:nvSpPr>
        <p:spPr>
          <a:xfrm>
            <a:off x="278640" y="1504440"/>
            <a:ext cx="5787720" cy="179352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 */</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printf(</a:t>
            </a:r>
            <a:r>
              <a:rPr b="0" lang="en-GB" sz="1600" spc="-1" strike="noStrike">
                <a:solidFill>
                  <a:srgbClr val="77933c"/>
                </a:solidFill>
                <a:latin typeface="Menlo"/>
                <a:ea typeface="Menlo"/>
              </a:rPr>
              <a:t>"Hello World!</a:t>
            </a:r>
            <a:r>
              <a:rPr b="0" lang="en-GB" sz="1600" spc="-1" strike="noStrike">
                <a:solidFill>
                  <a:srgbClr val="4f81bd"/>
                </a:solidFill>
                <a:latin typeface="Menlo"/>
                <a:ea typeface="Menlo"/>
              </a:rPr>
              <a:t>\n</a:t>
            </a:r>
            <a:r>
              <a:rPr b="0" lang="en-GB" sz="1600" spc="-1" strike="noStrike">
                <a:solidFill>
                  <a:srgbClr val="77933c"/>
                </a:solidFill>
                <a:latin typeface="Menlo"/>
                <a:ea typeface="Menlo"/>
              </a:rPr>
              <a:t>"</a:t>
            </a:r>
            <a:r>
              <a:rPr b="1" lang="en-GB" sz="1600" spc="-1" strike="noStrike">
                <a:solidFill>
                  <a:srgbClr val="10243e"/>
                </a:solidFill>
                <a:latin typeface="Menlo"/>
                <a:ea typeface="Menlo"/>
              </a:rPr>
              <a:t>);</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
        <p:nvSpPr>
          <p:cNvPr id="1310" name="CustomShape 4"/>
          <p:cNvSpPr/>
          <p:nvPr/>
        </p:nvSpPr>
        <p:spPr>
          <a:xfrm>
            <a:off x="5355360" y="2244240"/>
            <a:ext cx="3483000" cy="11865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Comments are enclosed in </a:t>
            </a:r>
            <a:endParaRPr b="0" lang="en-GB" sz="1800" spc="-1" strike="noStrike">
              <a:latin typeface="Arial"/>
            </a:endParaRPr>
          </a:p>
          <a:p>
            <a:pPr>
              <a:lnSpc>
                <a:spcPct val="100000"/>
              </a:lnSpc>
            </a:pPr>
            <a:r>
              <a:rPr b="1" lang="en-GB" sz="1800" spc="-1" strike="noStrike">
                <a:solidFill>
                  <a:srgbClr val="000000"/>
                </a:solidFill>
                <a:latin typeface="Menlo"/>
                <a:ea typeface="Menlo"/>
              </a:rPr>
              <a:t>/* … */ </a:t>
            </a:r>
            <a:endParaRPr b="0" lang="en-GB" sz="1800" spc="-1" strike="noStrike">
              <a:latin typeface="Arial"/>
            </a:endParaRPr>
          </a:p>
          <a:p>
            <a:pPr>
              <a:lnSpc>
                <a:spcPct val="100000"/>
              </a:lnSpc>
            </a:pPr>
            <a:r>
              <a:rPr b="0" lang="en-GB" sz="1800" spc="-1" strike="noStrike">
                <a:solidFill>
                  <a:srgbClr val="000000"/>
                </a:solidFill>
                <a:latin typeface="Calibri Light"/>
                <a:ea typeface="Menlo"/>
              </a:rPr>
              <a:t>Comments may span multiple lines</a:t>
            </a:r>
            <a:endParaRPr b="0" lang="en-GB" sz="1800" spc="-1" strike="noStrike">
              <a:latin typeface="Arial"/>
            </a:endParaRPr>
          </a:p>
        </p:txBody>
      </p:sp>
      <p:sp>
        <p:nvSpPr>
          <p:cNvPr id="1311" name="CustomShape 5"/>
          <p:cNvSpPr/>
          <p:nvPr/>
        </p:nvSpPr>
        <p:spPr>
          <a:xfrm flipH="1" flipV="1">
            <a:off x="5695920" y="1807200"/>
            <a:ext cx="1400040" cy="435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12" name="CustomShape 6"/>
          <p:cNvSpPr/>
          <p:nvPr/>
        </p:nvSpPr>
        <p:spPr>
          <a:xfrm>
            <a:off x="183960" y="4685040"/>
            <a:ext cx="3341520" cy="63864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Standard output are done via the </a:t>
            </a:r>
            <a:r>
              <a:rPr b="1" lang="en-GB" sz="1800" spc="-1" strike="noStrike">
                <a:solidFill>
                  <a:srgbClr val="10243e"/>
                </a:solidFill>
                <a:latin typeface="Menlo"/>
                <a:ea typeface="Menlo"/>
              </a:rPr>
              <a:t>printf</a:t>
            </a:r>
            <a:r>
              <a:rPr b="0" lang="en-GB" sz="1800" spc="-1" strike="noStrike">
                <a:solidFill>
                  <a:srgbClr val="000000"/>
                </a:solidFill>
                <a:latin typeface="Calibri Light"/>
                <a:ea typeface="Menlo"/>
              </a:rPr>
              <a:t> statement</a:t>
            </a:r>
            <a:endParaRPr b="0" lang="en-GB" sz="1800" spc="-1" strike="noStrike">
              <a:latin typeface="Arial"/>
            </a:endParaRPr>
          </a:p>
        </p:txBody>
      </p:sp>
      <p:sp>
        <p:nvSpPr>
          <p:cNvPr id="1313" name="CustomShape 7"/>
          <p:cNvSpPr/>
          <p:nvPr/>
        </p:nvSpPr>
        <p:spPr>
          <a:xfrm flipH="1" flipV="1">
            <a:off x="1060920" y="2763360"/>
            <a:ext cx="792720" cy="1920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14" name="CustomShape 8"/>
          <p:cNvSpPr/>
          <p:nvPr/>
        </p:nvSpPr>
        <p:spPr>
          <a:xfrm>
            <a:off x="3589560" y="4685040"/>
            <a:ext cx="3341520" cy="91224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The newline character </a:t>
            </a:r>
            <a:r>
              <a:rPr b="1" lang="en-GB" sz="1800" spc="-1" strike="noStrike">
                <a:solidFill>
                  <a:srgbClr val="10243e"/>
                </a:solidFill>
                <a:latin typeface="Menlo"/>
                <a:ea typeface="Menlo"/>
              </a:rPr>
              <a:t>'\n' </a:t>
            </a:r>
            <a:r>
              <a:rPr b="0" lang="en-GB" sz="1800" spc="-1" strike="noStrike">
                <a:solidFill>
                  <a:srgbClr val="000000"/>
                </a:solidFill>
                <a:latin typeface="Calibri Light"/>
                <a:ea typeface="Menlo"/>
              </a:rPr>
              <a:t>is used for the line break. </a:t>
            </a:r>
            <a:endParaRPr b="0" lang="en-GB" sz="1800" spc="-1" strike="noStrike">
              <a:latin typeface="Arial"/>
            </a:endParaRPr>
          </a:p>
        </p:txBody>
      </p:sp>
      <p:sp>
        <p:nvSpPr>
          <p:cNvPr id="1315" name="CustomShape 9"/>
          <p:cNvSpPr/>
          <p:nvPr/>
        </p:nvSpPr>
        <p:spPr>
          <a:xfrm flipH="1" flipV="1">
            <a:off x="3215520" y="2763360"/>
            <a:ext cx="2043720" cy="1920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16" name="CustomShape 10"/>
          <p:cNvSpPr/>
          <p:nvPr/>
        </p:nvSpPr>
        <p:spPr>
          <a:xfrm>
            <a:off x="-200520" y="5932800"/>
            <a:ext cx="5543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Try compile the program and check the result. </a:t>
            </a:r>
            <a:endParaRPr b="0" lang="en-GB" sz="1800" spc="-1" strike="noStrike">
              <a:latin typeface="Arial"/>
            </a:endParaRPr>
          </a:p>
        </p:txBody>
      </p:sp>
      <p:sp>
        <p:nvSpPr>
          <p:cNvPr id="1317" name="CustomShape 11"/>
          <p:cNvSpPr/>
          <p:nvPr/>
        </p:nvSpPr>
        <p:spPr>
          <a:xfrm>
            <a:off x="5426280" y="3611520"/>
            <a:ext cx="3341520" cy="9129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Include </a:t>
            </a:r>
            <a:r>
              <a:rPr b="1" lang="en-GB" sz="1800" spc="-1" strike="noStrike">
                <a:solidFill>
                  <a:srgbClr val="10243e"/>
                </a:solidFill>
                <a:latin typeface="Menlo"/>
                <a:ea typeface="Menlo"/>
              </a:rPr>
              <a:t>stdio.h </a:t>
            </a:r>
            <a:r>
              <a:rPr b="0" lang="en-GB" sz="1800" spc="-1" strike="noStrike">
                <a:solidFill>
                  <a:srgbClr val="000000"/>
                </a:solidFill>
                <a:latin typeface="Calibri Light"/>
                <a:ea typeface="Menlo"/>
              </a:rPr>
              <a:t>for using standard I/O functions such as </a:t>
            </a:r>
            <a:r>
              <a:rPr b="1" lang="en-GB" sz="1800" spc="-1" strike="noStrike">
                <a:solidFill>
                  <a:srgbClr val="10243e"/>
                </a:solidFill>
                <a:latin typeface="Menlo"/>
                <a:ea typeface="Menlo"/>
              </a:rPr>
              <a:t>printf</a:t>
            </a:r>
            <a:endParaRPr b="0" lang="en-GB" sz="1800" spc="-1" strike="noStrike">
              <a:latin typeface="Arial"/>
            </a:endParaRPr>
          </a:p>
        </p:txBody>
      </p:sp>
      <p:sp>
        <p:nvSpPr>
          <p:cNvPr id="1318" name="CustomShape 12"/>
          <p:cNvSpPr/>
          <p:nvPr/>
        </p:nvSpPr>
        <p:spPr>
          <a:xfrm flipH="1" flipV="1">
            <a:off x="2637360" y="1953720"/>
            <a:ext cx="2787480" cy="2118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809" dur="indefinite" restart="never" nodeType="tmRoot">
          <p:childTnLst>
            <p:seq>
              <p:cTn id="1810" dur="indefinite"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Adding Two Numbers</a:t>
            </a:r>
            <a:endParaRPr b="0" lang="en-GB" sz="4400" spc="-1" strike="noStrike">
              <a:latin typeface="Arial"/>
            </a:endParaRPr>
          </a:p>
        </p:txBody>
      </p:sp>
      <p:sp>
        <p:nvSpPr>
          <p:cNvPr id="132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CE7798-A15E-491B-BE9B-383E359CA0D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21" name="CustomShape 3"/>
          <p:cNvSpPr/>
          <p:nvPr/>
        </p:nvSpPr>
        <p:spPr>
          <a:xfrm>
            <a:off x="457200" y="1994040"/>
            <a:ext cx="4681800" cy="422712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Menlo"/>
                <a:ea typeface="Menlo"/>
              </a:rPr>
              <a:t>#include &lt;stdio.h&gt;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int main()</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int x, y, z;</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printf("Enter first integer:\n");</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scanf("%d", &amp;x);</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printf("Enter second integer:\n");</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scanf("%d", &amp;y);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z = x + y;</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printf("Sum is %d\n", z);</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return 0;</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p:txBody>
      </p:sp>
      <p:sp>
        <p:nvSpPr>
          <p:cNvPr id="1322" name="CustomShape 4"/>
          <p:cNvSpPr/>
          <p:nvPr/>
        </p:nvSpPr>
        <p:spPr>
          <a:xfrm>
            <a:off x="203040" y="1571400"/>
            <a:ext cx="146700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addition.c</a:t>
            </a:r>
            <a:endParaRPr b="0" lang="en-GB" sz="1800" spc="-1" strike="noStrike">
              <a:latin typeface="Arial"/>
            </a:endParaRPr>
          </a:p>
        </p:txBody>
      </p:sp>
      <p:sp>
        <p:nvSpPr>
          <p:cNvPr id="1323" name="CustomShape 5"/>
          <p:cNvSpPr/>
          <p:nvPr/>
        </p:nvSpPr>
        <p:spPr>
          <a:xfrm>
            <a:off x="5203080" y="1551240"/>
            <a:ext cx="3483000" cy="276624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Standard input is done via the </a:t>
            </a:r>
            <a:r>
              <a:rPr b="0" lang="en-GB" sz="1600" spc="-1" strike="noStrike">
                <a:solidFill>
                  <a:srgbClr val="000000"/>
                </a:solidFill>
                <a:latin typeface="Menlo"/>
                <a:ea typeface="Menlo"/>
              </a:rPr>
              <a:t>scanf</a:t>
            </a:r>
            <a:r>
              <a:rPr b="0" lang="en-GB" sz="1600" spc="-1" strike="noStrike">
                <a:solidFill>
                  <a:srgbClr val="000000"/>
                </a:solidFill>
                <a:latin typeface="Calibri Light"/>
                <a:ea typeface="Menlo"/>
              </a:rPr>
              <a:t> function.  </a:t>
            </a:r>
            <a:r>
              <a:rPr b="0" lang="en-GB" sz="1600" spc="-1" strike="noStrike">
                <a:solidFill>
                  <a:srgbClr val="000000"/>
                </a:solidFill>
                <a:latin typeface="Menlo"/>
                <a:ea typeface="Menlo"/>
              </a:rPr>
              <a:t>"%d"</a:t>
            </a:r>
            <a:r>
              <a:rPr b="0" lang="en-GB" sz="1600" spc="-1" strike="noStrike">
                <a:solidFill>
                  <a:srgbClr val="000000"/>
                </a:solidFill>
                <a:latin typeface="Calibri Light"/>
                <a:ea typeface="Menlo"/>
              </a:rPr>
              <a:t> is the format control string which indicates that the input data should be in integer.</a:t>
            </a:r>
            <a:endParaRPr b="0" lang="en-GB" sz="1600" spc="-1" strike="noStrike">
              <a:latin typeface="Arial"/>
            </a:endParaRPr>
          </a:p>
          <a:p>
            <a:pPr>
              <a:lnSpc>
                <a:spcPct val="100000"/>
              </a:lnSpc>
            </a:pPr>
            <a:r>
              <a:rPr b="0" lang="en-GB" sz="1600" spc="-1" strike="noStrike">
                <a:solidFill>
                  <a:srgbClr val="000000"/>
                </a:solidFill>
                <a:latin typeface="Menlo"/>
                <a:ea typeface="Menlo"/>
              </a:rPr>
              <a:t>&amp;x</a:t>
            </a:r>
            <a:r>
              <a:rPr b="0" lang="en-GB" sz="1600" spc="-1" strike="noStrike">
                <a:solidFill>
                  <a:srgbClr val="000000"/>
                </a:solidFill>
                <a:latin typeface="Calibri Light"/>
                <a:ea typeface="Menlo"/>
              </a:rPr>
              <a:t> is the memory location of the variable (</a:t>
            </a:r>
            <a:r>
              <a:rPr b="0" lang="en-GB" sz="1600" spc="-1" strike="noStrike">
                <a:solidFill>
                  <a:srgbClr val="000000"/>
                </a:solidFill>
                <a:latin typeface="Menlo"/>
                <a:ea typeface="Menlo"/>
              </a:rPr>
              <a:t>x</a:t>
            </a:r>
            <a:r>
              <a:rPr b="0" lang="en-GB" sz="1600" spc="-1" strike="noStrike">
                <a:solidFill>
                  <a:srgbClr val="000000"/>
                </a:solidFill>
                <a:latin typeface="Calibri Light"/>
                <a:ea typeface="Menlo"/>
              </a:rPr>
              <a:t>) in which the data should be stored.</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This statement essentially reads in an integer and store it to the variable </a:t>
            </a:r>
            <a:r>
              <a:rPr b="0" lang="en-GB" sz="1600" spc="-1" strike="noStrike">
                <a:solidFill>
                  <a:srgbClr val="000000"/>
                </a:solidFill>
                <a:latin typeface="Menlo"/>
                <a:ea typeface="Menlo"/>
              </a:rPr>
              <a:t>x</a:t>
            </a:r>
            <a:r>
              <a:rPr b="0" lang="en-GB" sz="1600" spc="-1" strike="noStrike">
                <a:solidFill>
                  <a:srgbClr val="000000"/>
                </a:solidFill>
                <a:latin typeface="Calibri Light"/>
                <a:ea typeface="Menlo"/>
              </a:rPr>
              <a:t>.</a:t>
            </a:r>
            <a:endParaRPr b="0" lang="en-GB" sz="1600" spc="-1" strike="noStrike">
              <a:latin typeface="Arial"/>
            </a:endParaRPr>
          </a:p>
        </p:txBody>
      </p:sp>
      <p:sp>
        <p:nvSpPr>
          <p:cNvPr id="1324" name="CustomShape 6"/>
          <p:cNvSpPr/>
          <p:nvPr/>
        </p:nvSpPr>
        <p:spPr>
          <a:xfrm flipH="1">
            <a:off x="1292040" y="2705400"/>
            <a:ext cx="3909600" cy="1067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25" name="CustomShape 7"/>
          <p:cNvSpPr/>
          <p:nvPr/>
        </p:nvSpPr>
        <p:spPr>
          <a:xfrm>
            <a:off x="5203080" y="4553640"/>
            <a:ext cx="3483000" cy="13068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Menlo"/>
                <a:ea typeface="Menlo"/>
              </a:rPr>
              <a:t>Enter first integer:</a:t>
            </a:r>
            <a:endParaRPr b="0" lang="en-GB" sz="1600" spc="-1" strike="noStrike">
              <a:latin typeface="Arial"/>
            </a:endParaRPr>
          </a:p>
          <a:p>
            <a:pPr>
              <a:lnSpc>
                <a:spcPct val="100000"/>
              </a:lnSpc>
            </a:pPr>
            <a:r>
              <a:rPr b="0" lang="en-GB" sz="1600" spc="-1" strike="noStrike">
                <a:solidFill>
                  <a:srgbClr val="558ed5"/>
                </a:solidFill>
                <a:latin typeface="Menlo"/>
                <a:ea typeface="Menlo"/>
              </a:rPr>
              <a:t>32</a:t>
            </a:r>
            <a:endParaRPr b="0" lang="en-GB" sz="1600" spc="-1" strike="noStrike">
              <a:latin typeface="Arial"/>
            </a:endParaRPr>
          </a:p>
          <a:p>
            <a:pPr>
              <a:lnSpc>
                <a:spcPct val="100000"/>
              </a:lnSpc>
            </a:pPr>
            <a:r>
              <a:rPr b="0" lang="en-GB" sz="1600" spc="-1" strike="noStrike">
                <a:solidFill>
                  <a:srgbClr val="000000"/>
                </a:solidFill>
                <a:latin typeface="Menlo"/>
                <a:ea typeface="Menlo"/>
              </a:rPr>
              <a:t>Enter second integer:</a:t>
            </a:r>
            <a:endParaRPr b="0" lang="en-GB" sz="1600" spc="-1" strike="noStrike">
              <a:latin typeface="Arial"/>
            </a:endParaRPr>
          </a:p>
          <a:p>
            <a:pPr>
              <a:lnSpc>
                <a:spcPct val="100000"/>
              </a:lnSpc>
            </a:pPr>
            <a:r>
              <a:rPr b="0" lang="en-GB" sz="1600" spc="-1" strike="noStrike">
                <a:solidFill>
                  <a:srgbClr val="558ed5"/>
                </a:solidFill>
                <a:latin typeface="Menlo"/>
                <a:ea typeface="Menlo"/>
              </a:rPr>
              <a:t>65</a:t>
            </a:r>
            <a:endParaRPr b="0" lang="en-GB" sz="1600" spc="-1" strike="noStrike">
              <a:latin typeface="Arial"/>
            </a:endParaRPr>
          </a:p>
          <a:p>
            <a:pPr>
              <a:lnSpc>
                <a:spcPct val="100000"/>
              </a:lnSpc>
            </a:pPr>
            <a:r>
              <a:rPr b="0" lang="en-GB" sz="1600" spc="-1" strike="noStrike">
                <a:solidFill>
                  <a:srgbClr val="000000"/>
                </a:solidFill>
                <a:latin typeface="Menlo"/>
                <a:ea typeface="Menlo"/>
              </a:rPr>
              <a:t>Sum is 97</a:t>
            </a:r>
            <a:endParaRPr b="0" lang="en-GB" sz="1600" spc="-1" strike="noStrike">
              <a:latin typeface="Arial"/>
            </a:endParaRPr>
          </a:p>
        </p:txBody>
      </p:sp>
      <p:sp>
        <p:nvSpPr>
          <p:cNvPr id="1326" name="CustomShape 8"/>
          <p:cNvSpPr/>
          <p:nvPr/>
        </p:nvSpPr>
        <p:spPr>
          <a:xfrm>
            <a:off x="7271280" y="4214880"/>
            <a:ext cx="16056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27" name="CustomShape 9"/>
          <p:cNvSpPr/>
          <p:nvPr/>
        </p:nvSpPr>
        <p:spPr>
          <a:xfrm>
            <a:off x="4733640" y="5962680"/>
            <a:ext cx="46033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558ed5"/>
                </a:solidFill>
                <a:latin typeface="Calibri Light"/>
                <a:ea typeface="DejaVu Sans"/>
              </a:rPr>
              <a:t>The numbers in blue above are user inputs.</a:t>
            </a:r>
            <a:endParaRPr b="0" lang="en-GB" sz="1600" spc="-1" strike="noStrike">
              <a:latin typeface="Arial"/>
            </a:endParaRPr>
          </a:p>
        </p:txBody>
      </p:sp>
      <p:sp>
        <p:nvSpPr>
          <p:cNvPr id="1328" name="CustomShape 10"/>
          <p:cNvSpPr/>
          <p:nvPr/>
        </p:nvSpPr>
        <p:spPr>
          <a:xfrm>
            <a:off x="-308160" y="6382800"/>
            <a:ext cx="76316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We will talk more about formatted input and output in C in later modules.</a:t>
            </a:r>
            <a:endParaRPr b="0" lang="en-GB" sz="1600" spc="-1" strike="noStrike">
              <a:latin typeface="Arial"/>
            </a:endParaRPr>
          </a:p>
        </p:txBody>
      </p:sp>
    </p:spTree>
  </p:cSld>
  <p:timing>
    <p:tnLst>
      <p:par>
        <p:cTn id="1811" dur="indefinite" restart="never" nodeType="tmRoot">
          <p:childTnLst>
            <p:seq>
              <p:cTn id="1812" dur="indefinite" nodeType="mainSeq">
                <p:childTnLst>
                  <p:par>
                    <p:cTn id="1813" fill="hold">
                      <p:stCondLst>
                        <p:cond delay="indefinite"/>
                      </p:stCondLst>
                      <p:childTnLst>
                        <p:par>
                          <p:cTn id="1814" fill="hold">
                            <p:stCondLst>
                              <p:cond delay="0"/>
                            </p:stCondLst>
                            <p:childTnLst>
                              <p:par>
                                <p:cTn id="1815" nodeType="clickEffect" fill="hold" presetClass="entr" presetID="1">
                                  <p:stCondLst>
                                    <p:cond delay="0"/>
                                  </p:stCondLst>
                                  <p:childTnLst>
                                    <p:set>
                                      <p:cBhvr>
                                        <p:cTn id="1816" dur="1" fill="hold">
                                          <p:stCondLst>
                                            <p:cond delay="0"/>
                                          </p:stCondLst>
                                        </p:cTn>
                                        <p:tgtEl>
                                          <p:spTgt spid="1326"/>
                                        </p:tgtEl>
                                        <p:attrNameLst>
                                          <p:attrName>style.visibility</p:attrName>
                                        </p:attrNameLst>
                                      </p:cBhvr>
                                      <p:to>
                                        <p:strVal val="visible"/>
                                      </p:to>
                                    </p:set>
                                  </p:childTnLst>
                                </p:cTn>
                              </p:par>
                              <p:par>
                                <p:cTn id="1817" nodeType="withEffect" fill="hold" presetClass="entr" presetID="1">
                                  <p:stCondLst>
                                    <p:cond delay="0"/>
                                  </p:stCondLst>
                                  <p:childTnLst>
                                    <p:set>
                                      <p:cBhvr>
                                        <p:cTn id="1818" dur="1" fill="hold">
                                          <p:stCondLst>
                                            <p:cond delay="0"/>
                                          </p:stCondLst>
                                        </p:cTn>
                                        <p:tgtEl>
                                          <p:spTgt spid="1325"/>
                                        </p:tgtEl>
                                        <p:attrNameLst>
                                          <p:attrName>style.visibility</p:attrName>
                                        </p:attrNameLst>
                                      </p:cBhvr>
                                      <p:to>
                                        <p:strVal val="visible"/>
                                      </p:to>
                                    </p:set>
                                  </p:childTnLst>
                                </p:cTn>
                              </p:par>
                              <p:par>
                                <p:cTn id="1819" nodeType="withEffect" fill="hold" presetClass="entr" presetID="1">
                                  <p:stCondLst>
                                    <p:cond delay="0"/>
                                  </p:stCondLst>
                                  <p:childTnLst>
                                    <p:set>
                                      <p:cBhvr>
                                        <p:cTn id="1820" dur="1" fill="hold">
                                          <p:stCondLst>
                                            <p:cond delay="0"/>
                                          </p:stCondLst>
                                        </p:cTn>
                                        <p:tgtEl>
                                          <p:spTgt spid="1327"/>
                                        </p:tgtEl>
                                        <p:attrNameLst>
                                          <p:attrName>style.visibility</p:attrName>
                                        </p:attrNameLst>
                                      </p:cBhvr>
                                      <p:to>
                                        <p:strVal val="visible"/>
                                      </p:to>
                                    </p:set>
                                  </p:childTnLst>
                                </p:cTn>
                              </p:par>
                            </p:childTnLst>
                          </p:cTn>
                        </p:par>
                      </p:childTnLst>
                    </p:cTn>
                  </p:par>
                  <p:par>
                    <p:cTn id="1821" fill="hold">
                      <p:stCondLst>
                        <p:cond delay="indefinite"/>
                      </p:stCondLst>
                      <p:childTnLst>
                        <p:par>
                          <p:cTn id="1822" fill="hold">
                            <p:stCondLst>
                              <p:cond delay="0"/>
                            </p:stCondLst>
                            <p:childTnLst>
                              <p:par>
                                <p:cTn id="1823" nodeType="clickEffect" fill="hold" presetClass="entr" presetID="1">
                                  <p:stCondLst>
                                    <p:cond delay="0"/>
                                  </p:stCondLst>
                                  <p:childTnLst>
                                    <p:set>
                                      <p:cBhvr>
                                        <p:cTn id="1824" dur="1" fill="hold">
                                          <p:stCondLst>
                                            <p:cond delay="0"/>
                                          </p:stCondLst>
                                        </p:cTn>
                                        <p:tgtEl>
                                          <p:spTgt spid="13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Character Handling Functions in C</a:t>
            </a:r>
            <a:endParaRPr b="0" lang="en-GB" sz="4400" spc="-1" strike="noStrike">
              <a:latin typeface="Arial"/>
            </a:endParaRPr>
          </a:p>
        </p:txBody>
      </p:sp>
      <p:sp>
        <p:nvSpPr>
          <p:cNvPr id="1330" name="CustomShape 2"/>
          <p:cNvSpPr/>
          <p:nvPr/>
        </p:nvSpPr>
        <p:spPr>
          <a:xfrm>
            <a:off x="457200" y="142092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39"/>
              </a:spcBef>
            </a:pPr>
            <a:r>
              <a:rPr b="0" lang="en-GB" sz="2200" spc="-1" strike="noStrike">
                <a:solidFill>
                  <a:srgbClr val="000000"/>
                </a:solidFill>
                <a:latin typeface="Calibri Light"/>
                <a:ea typeface="Calibri Light"/>
              </a:rPr>
              <a:t>We discussed character handling functions in C++ earlier (here).</a:t>
            </a:r>
            <a:endParaRPr b="0" lang="en-GB" sz="2200" spc="-1" strike="noStrike">
              <a:latin typeface="Arial"/>
            </a:endParaRPr>
          </a:p>
          <a:p>
            <a:pPr>
              <a:lnSpc>
                <a:spcPct val="100000"/>
              </a:lnSpc>
              <a:spcBef>
                <a:spcPts val="439"/>
              </a:spcBef>
            </a:pPr>
            <a:r>
              <a:rPr b="0" lang="en-GB" sz="2200" spc="-1" strike="noStrike">
                <a:solidFill>
                  <a:srgbClr val="000000"/>
                </a:solidFill>
                <a:latin typeface="Calibri Light"/>
                <a:ea typeface="Calibri Light"/>
              </a:rPr>
              <a:t>In C, we have the corresponding library of functions under the &lt;ctype.h&gt; header for character handling.  </a:t>
            </a:r>
            <a:endParaRPr b="0" lang="en-GB" sz="2200" spc="-1" strike="noStrike">
              <a:latin typeface="Arial"/>
            </a:endParaRPr>
          </a:p>
        </p:txBody>
      </p:sp>
      <p:sp>
        <p:nvSpPr>
          <p:cNvPr id="133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5D84F8E-424C-46B0-BF54-9B6640311F4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332" name="Table 4"/>
          <p:cNvGraphicFramePr/>
          <p:nvPr/>
        </p:nvGraphicFramePr>
        <p:xfrm>
          <a:off x="457200" y="2841120"/>
          <a:ext cx="8384400" cy="3147840"/>
        </p:xfrm>
        <a:graphic>
          <a:graphicData uri="http://schemas.openxmlformats.org/drawingml/2006/table">
            <a:tbl>
              <a:tblPr/>
              <a:tblGrid>
                <a:gridCol w="1922760"/>
                <a:gridCol w="6462000"/>
              </a:tblGrid>
              <a:tr h="300600">
                <a:tc>
                  <a:txBody>
                    <a:bodyPr/>
                    <a:p>
                      <a:pPr>
                        <a:lnSpc>
                          <a:spcPct val="100000"/>
                        </a:lnSpc>
                      </a:pPr>
                      <a:r>
                        <a:rPr b="0" lang="en-GB" sz="1200" spc="-1" strike="noStrike">
                          <a:solidFill>
                            <a:srgbClr val="000000"/>
                          </a:solidFill>
                          <a:latin typeface="Menlo"/>
                          <a:ea typeface="Menlo"/>
                        </a:rPr>
                        <a:t>int isdigit(int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00600">
                <a:tc>
                  <a:txBody>
                    <a:bodyPr/>
                    <a:p>
                      <a:pPr>
                        <a:lnSpc>
                          <a:spcPct val="100000"/>
                        </a:lnSpc>
                      </a:pPr>
                      <a:r>
                        <a:rPr b="0" lang="en-GB" sz="1200" spc="-1" strike="noStrike">
                          <a:solidFill>
                            <a:srgbClr val="000000"/>
                          </a:solidFill>
                          <a:latin typeface="Menlo"/>
                          <a:ea typeface="Menlo"/>
                        </a:rPr>
                        <a:t>int isalpha(int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isalnum(int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or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islower(int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lowercase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isupper(int c)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an uppercase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tolower(int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 lowercase letter, returns c as an uppercase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toupper(int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an uppercase letter, returns c as  lowercase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33" name="CustomShape 5"/>
          <p:cNvSpPr/>
          <p:nvPr/>
        </p:nvSpPr>
        <p:spPr>
          <a:xfrm>
            <a:off x="-395280" y="6419160"/>
            <a:ext cx="711036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ea typeface="DejaVu Sans"/>
              </a:rPr>
              <a:t>Reference only:  </a:t>
            </a:r>
            <a:r>
              <a:rPr b="0" lang="en-GB" sz="1600" spc="-1" strike="noStrike">
                <a:solidFill>
                  <a:srgbClr val="000000"/>
                </a:solidFill>
                <a:latin typeface="Calibri Light"/>
                <a:ea typeface="DejaVu Sans"/>
              </a:rPr>
              <a:t>check </a:t>
            </a:r>
            <a:r>
              <a:rPr b="0" lang="en-GB" sz="1600" spc="-1" strike="noStrike" u="sng">
                <a:solidFill>
                  <a:srgbClr val="0000ff"/>
                </a:solidFill>
                <a:uFillTx/>
                <a:latin typeface="Calibri Light"/>
                <a:ea typeface="DejaVu Sans"/>
                <a:hlinkClick r:id="rId1"/>
              </a:rPr>
              <a:t>this</a:t>
            </a:r>
            <a:r>
              <a:rPr b="0" lang="en-GB" sz="1600" spc="-1" strike="noStrike">
                <a:solidFill>
                  <a:srgbClr val="000000"/>
                </a:solidFill>
                <a:latin typeface="Calibri Light"/>
                <a:ea typeface="DejaVu Sans"/>
              </a:rPr>
              <a:t> for more character handling functions </a:t>
            </a:r>
            <a:endParaRPr b="0" lang="en-GB" sz="1600" spc="-1" strike="noStrike">
              <a:latin typeface="Arial"/>
            </a:endParaRPr>
          </a:p>
        </p:txBody>
      </p:sp>
      <p:sp>
        <p:nvSpPr>
          <p:cNvPr id="1334" name="CustomShape 6"/>
          <p:cNvSpPr/>
          <p:nvPr/>
        </p:nvSpPr>
        <p:spPr>
          <a:xfrm>
            <a:off x="457200" y="5623920"/>
            <a:ext cx="822888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You can see that they are just the same except that you will need to include a different header file in your program.</a:t>
            </a:r>
            <a:endParaRPr b="0" lang="en-GB" sz="1800" spc="-1" strike="noStrike">
              <a:latin typeface="Arial"/>
            </a:endParaRPr>
          </a:p>
        </p:txBody>
      </p:sp>
    </p:spTree>
  </p:cSld>
  <p:timing>
    <p:tnLst>
      <p:par>
        <p:cTn id="1825" dur="indefinite" restart="never" nodeType="tmRoot">
          <p:childTnLst>
            <p:seq>
              <p:cTn id="1826" dur="indefinite"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C8893B4-DB9B-4A6E-8A9A-113B16B5ED7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36" name="CustomShape 2"/>
          <p:cNvSpPr/>
          <p:nvPr/>
        </p:nvSpPr>
        <p:spPr>
          <a:xfrm>
            <a:off x="-3960" y="843480"/>
            <a:ext cx="7187040" cy="5949000"/>
          </a:xfrm>
          <a:prstGeom prst="rect">
            <a:avLst/>
          </a:prstGeom>
          <a:solidFill>
            <a:schemeClr val="accent5">
              <a:lumMod val="20000"/>
              <a:lumOff val="80000"/>
            </a:schemeClr>
          </a:solidFill>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&lt;ctype.h&gt;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'7';</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isdigit(a) ? " is " : " is not ", "a digit"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isdigit(a) ? " is " : " is not ", "a digit"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islower(a) ? " is " : " is not ", "a lowercase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lowercase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'5';</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lowercase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islower(a) ? " is " : " is not ", "an uppercase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"an uppercase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"an uppercase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grpSp>
        <p:nvGrpSpPr>
          <p:cNvPr id="1337" name="Group 3"/>
          <p:cNvGrpSpPr/>
          <p:nvPr/>
        </p:nvGrpSpPr>
        <p:grpSpPr>
          <a:xfrm>
            <a:off x="1195920" y="632880"/>
            <a:ext cx="5427360" cy="1589760"/>
            <a:chOff x="1195920" y="632880"/>
            <a:chExt cx="5427360" cy="1589760"/>
          </a:xfrm>
        </p:grpSpPr>
        <p:sp>
          <p:nvSpPr>
            <p:cNvPr id="1338" name="CustomShape 4"/>
            <p:cNvSpPr/>
            <p:nvPr/>
          </p:nvSpPr>
          <p:spPr>
            <a:xfrm>
              <a:off x="1960200" y="632880"/>
              <a:ext cx="4663080" cy="9417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"%c%s%s\n" is the format tag which indicates that printf will output a character (%c) followed by two strings (%s), and finally a newline char to the standard output.</a:t>
              </a:r>
              <a:endParaRPr b="0" lang="en-GB" sz="1400" spc="-1" strike="noStrike">
                <a:latin typeface="Arial"/>
              </a:endParaRPr>
            </a:p>
          </p:txBody>
        </p:sp>
        <p:sp>
          <p:nvSpPr>
            <p:cNvPr id="1339" name="CustomShape 5"/>
            <p:cNvSpPr/>
            <p:nvPr/>
          </p:nvSpPr>
          <p:spPr>
            <a:xfrm flipH="1">
              <a:off x="1195920" y="1371600"/>
              <a:ext cx="3094560" cy="851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340" name="Group 6"/>
          <p:cNvGrpSpPr/>
          <p:nvPr/>
        </p:nvGrpSpPr>
        <p:grpSpPr>
          <a:xfrm>
            <a:off x="1870200" y="1484280"/>
            <a:ext cx="6913440" cy="752040"/>
            <a:chOff x="1870200" y="1484280"/>
            <a:chExt cx="6913440" cy="752040"/>
          </a:xfrm>
        </p:grpSpPr>
        <p:sp>
          <p:nvSpPr>
            <p:cNvPr id="1341" name="CustomShape 7"/>
            <p:cNvSpPr/>
            <p:nvPr/>
          </p:nvSpPr>
          <p:spPr>
            <a:xfrm>
              <a:off x="4291920" y="1484280"/>
              <a:ext cx="4491720" cy="72864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first character to output is the value stored in variable </a:t>
              </a:r>
              <a:r>
                <a:rPr b="1" lang="en-GB" sz="1400" spc="-1" strike="noStrike">
                  <a:solidFill>
                    <a:srgbClr val="000000"/>
                  </a:solidFill>
                  <a:latin typeface="Calibri Light"/>
                  <a:ea typeface="DejaVu Sans"/>
                </a:rPr>
                <a:t>a</a:t>
              </a:r>
              <a:r>
                <a:rPr b="0" lang="en-GB" sz="1400" spc="-1" strike="noStrike">
                  <a:solidFill>
                    <a:srgbClr val="000000"/>
                  </a:solidFill>
                  <a:latin typeface="Calibri Light"/>
                  <a:ea typeface="DejaVu Sans"/>
                </a:rPr>
                <a:t> (corresponding to "%c" in the format tag)</a:t>
              </a:r>
              <a:endParaRPr b="0" lang="en-GB" sz="1400" spc="-1" strike="noStrike">
                <a:latin typeface="Arial"/>
              </a:endParaRPr>
            </a:p>
          </p:txBody>
        </p:sp>
        <p:sp>
          <p:nvSpPr>
            <p:cNvPr id="1342" name="CustomShape 8"/>
            <p:cNvSpPr/>
            <p:nvPr/>
          </p:nvSpPr>
          <p:spPr>
            <a:xfrm flipH="1">
              <a:off x="1869840" y="1745640"/>
              <a:ext cx="2421000" cy="490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343" name="Group 9"/>
          <p:cNvGrpSpPr/>
          <p:nvPr/>
        </p:nvGrpSpPr>
        <p:grpSpPr>
          <a:xfrm>
            <a:off x="5619600" y="2419920"/>
            <a:ext cx="3504960" cy="1217520"/>
            <a:chOff x="5619600" y="2419920"/>
            <a:chExt cx="3504960" cy="1217520"/>
          </a:xfrm>
        </p:grpSpPr>
        <p:sp>
          <p:nvSpPr>
            <p:cNvPr id="1344" name="CustomShape 10"/>
            <p:cNvSpPr/>
            <p:nvPr/>
          </p:nvSpPr>
          <p:spPr>
            <a:xfrm>
              <a:off x="6321240" y="2695680"/>
              <a:ext cx="2803320" cy="9417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last string to output is "a digit”. This corresponds to the second "%s" in the format tag</a:t>
              </a:r>
              <a:endParaRPr b="0" lang="en-GB" sz="1400" spc="-1" strike="noStrike">
                <a:latin typeface="Arial"/>
              </a:endParaRPr>
            </a:p>
          </p:txBody>
        </p:sp>
        <p:sp>
          <p:nvSpPr>
            <p:cNvPr id="1345" name="CustomShape 11"/>
            <p:cNvSpPr/>
            <p:nvPr/>
          </p:nvSpPr>
          <p:spPr>
            <a:xfrm flipH="1" flipV="1">
              <a:off x="5619600" y="2419920"/>
              <a:ext cx="2102400" cy="274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346" name="CustomShape 12"/>
          <p:cNvSpPr/>
          <p:nvPr/>
        </p:nvSpPr>
        <p:spPr>
          <a:xfrm>
            <a:off x="7027200" y="5871600"/>
            <a:ext cx="152820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charfunc.c</a:t>
            </a:r>
            <a:endParaRPr b="0" lang="en-GB" sz="1800" spc="-1" strike="noStrike">
              <a:latin typeface="Arial"/>
            </a:endParaRPr>
          </a:p>
        </p:txBody>
      </p:sp>
      <p:sp>
        <p:nvSpPr>
          <p:cNvPr id="1347" name="CustomShape 13"/>
          <p:cNvSpPr/>
          <p:nvPr/>
        </p:nvSpPr>
        <p:spPr>
          <a:xfrm>
            <a:off x="5561280" y="20520"/>
            <a:ext cx="3483000" cy="72864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Let’s rewrite the program on this slide in C.  The program output should be the same.  </a:t>
            </a:r>
            <a:endParaRPr b="0" lang="en-GB" sz="1400" spc="-1" strike="noStrike">
              <a:latin typeface="Arial"/>
            </a:endParaRPr>
          </a:p>
        </p:txBody>
      </p:sp>
      <p:grpSp>
        <p:nvGrpSpPr>
          <p:cNvPr id="1348" name="Group 14"/>
          <p:cNvGrpSpPr/>
          <p:nvPr/>
        </p:nvGrpSpPr>
        <p:grpSpPr>
          <a:xfrm>
            <a:off x="98640" y="91080"/>
            <a:ext cx="3610440" cy="871560"/>
            <a:chOff x="98640" y="91080"/>
            <a:chExt cx="3610440" cy="871560"/>
          </a:xfrm>
        </p:grpSpPr>
        <p:sp>
          <p:nvSpPr>
            <p:cNvPr id="1349" name="CustomShape 15"/>
            <p:cNvSpPr/>
            <p:nvPr/>
          </p:nvSpPr>
          <p:spPr>
            <a:xfrm>
              <a:off x="98640" y="91080"/>
              <a:ext cx="3610440" cy="5155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First of all, note the include headers here for C.</a:t>
              </a:r>
              <a:endParaRPr b="0" lang="en-GB" sz="1400" spc="-1" strike="noStrike">
                <a:latin typeface="Arial"/>
              </a:endParaRPr>
            </a:p>
          </p:txBody>
        </p:sp>
        <p:sp>
          <p:nvSpPr>
            <p:cNvPr id="1350" name="CustomShape 16"/>
            <p:cNvSpPr/>
            <p:nvPr/>
          </p:nvSpPr>
          <p:spPr>
            <a:xfrm flipH="1">
              <a:off x="1545840" y="407520"/>
              <a:ext cx="323280" cy="5551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351" name="Group 17"/>
          <p:cNvGrpSpPr/>
          <p:nvPr/>
        </p:nvGrpSpPr>
        <p:grpSpPr>
          <a:xfrm>
            <a:off x="2019600" y="2405880"/>
            <a:ext cx="7025040" cy="2729520"/>
            <a:chOff x="2019600" y="2405880"/>
            <a:chExt cx="7025040" cy="2729520"/>
          </a:xfrm>
        </p:grpSpPr>
        <p:sp>
          <p:nvSpPr>
            <p:cNvPr id="1352" name="CustomShape 18"/>
            <p:cNvSpPr/>
            <p:nvPr/>
          </p:nvSpPr>
          <p:spPr>
            <a:xfrm>
              <a:off x="6241320" y="3554280"/>
              <a:ext cx="2803320" cy="15811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next string to output depends on the value of isdigit(a), if it is true, then " is " is output; otherwise " is not " is output.  This corresponds to the first "%s" in the format tag</a:t>
              </a:r>
              <a:endParaRPr b="0" lang="en-GB" sz="1400" spc="-1" strike="noStrike">
                <a:latin typeface="Arial"/>
              </a:endParaRPr>
            </a:p>
          </p:txBody>
        </p:sp>
        <p:sp>
          <p:nvSpPr>
            <p:cNvPr id="1353" name="CustomShape 19"/>
            <p:cNvSpPr/>
            <p:nvPr/>
          </p:nvSpPr>
          <p:spPr>
            <a:xfrm flipH="1" flipV="1">
              <a:off x="3343680" y="2405520"/>
              <a:ext cx="2895840" cy="1731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54" name="Line 20"/>
            <p:cNvSpPr/>
            <p:nvPr/>
          </p:nvSpPr>
          <p:spPr>
            <a:xfrm>
              <a:off x="2019600" y="2420280"/>
              <a:ext cx="2798280" cy="360"/>
            </a:xfrm>
            <a:prstGeom prst="line">
              <a:avLst/>
            </a:prstGeom>
            <a:ln>
              <a:round/>
            </a:ln>
          </p:spPr>
          <p:style>
            <a:lnRef idx="2">
              <a:schemeClr val="accent1"/>
            </a:lnRef>
            <a:fillRef idx="0">
              <a:schemeClr val="accent1"/>
            </a:fillRef>
            <a:effectRef idx="1">
              <a:schemeClr val="accent1"/>
            </a:effectRef>
            <a:fontRef idx="minor"/>
          </p:style>
        </p:sp>
      </p:grpSp>
    </p:spTree>
  </p:cSld>
  <p:timing>
    <p:tnLst>
      <p:par>
        <p:cTn id="1827" dur="indefinite" restart="never" nodeType="tmRoot">
          <p:childTnLst>
            <p:seq>
              <p:cTn id="1828" dur="indefinite" nodeType="mainSeq">
                <p:childTnLst>
                  <p:par>
                    <p:cTn id="1829" fill="hold">
                      <p:stCondLst>
                        <p:cond delay="indefinite"/>
                      </p:stCondLst>
                      <p:childTnLst>
                        <p:par>
                          <p:cTn id="1830" fill="hold">
                            <p:stCondLst>
                              <p:cond delay="0"/>
                            </p:stCondLst>
                            <p:childTnLst>
                              <p:par>
                                <p:cTn id="1831" nodeType="clickEffect" fill="hold" presetClass="entr" presetID="1">
                                  <p:stCondLst>
                                    <p:cond delay="0"/>
                                  </p:stCondLst>
                                  <p:childTnLst>
                                    <p:set>
                                      <p:cBhvr>
                                        <p:cTn id="1832" dur="1" fill="hold">
                                          <p:stCondLst>
                                            <p:cond delay="0"/>
                                          </p:stCondLst>
                                        </p:cTn>
                                        <p:tgtEl>
                                          <p:spTgt spid="1336"/>
                                        </p:tgtEl>
                                        <p:attrNameLst>
                                          <p:attrName>style.visibility</p:attrName>
                                        </p:attrNameLst>
                                      </p:cBhvr>
                                      <p:to>
                                        <p:strVal val="visible"/>
                                      </p:to>
                                    </p:set>
                                  </p:childTnLst>
                                </p:cTn>
                              </p:par>
                              <p:par>
                                <p:cTn id="1833" nodeType="withEffect" fill="hold" presetClass="entr" presetID="1">
                                  <p:stCondLst>
                                    <p:cond delay="0"/>
                                  </p:stCondLst>
                                  <p:childTnLst>
                                    <p:set>
                                      <p:cBhvr>
                                        <p:cTn id="1834" dur="1" fill="hold">
                                          <p:stCondLst>
                                            <p:cond delay="0"/>
                                          </p:stCondLst>
                                        </p:cTn>
                                        <p:tgtEl>
                                          <p:spTgt spid="1346"/>
                                        </p:tgtEl>
                                        <p:attrNameLst>
                                          <p:attrName>style.visibility</p:attrName>
                                        </p:attrNameLst>
                                      </p:cBhvr>
                                      <p:to>
                                        <p:strVal val="visible"/>
                                      </p:to>
                                    </p:set>
                                  </p:childTnLst>
                                </p:cTn>
                              </p:par>
                            </p:childTnLst>
                          </p:cTn>
                        </p:par>
                      </p:childTnLst>
                    </p:cTn>
                  </p:par>
                  <p:par>
                    <p:cTn id="1835" fill="hold">
                      <p:stCondLst>
                        <p:cond delay="indefinite"/>
                      </p:stCondLst>
                      <p:childTnLst>
                        <p:par>
                          <p:cTn id="1836" fill="hold">
                            <p:stCondLst>
                              <p:cond delay="0"/>
                            </p:stCondLst>
                            <p:childTnLst>
                              <p:par>
                                <p:cTn id="1837" nodeType="clickEffect" fill="hold" presetClass="entr" presetID="1">
                                  <p:stCondLst>
                                    <p:cond delay="0"/>
                                  </p:stCondLst>
                                  <p:childTnLst>
                                    <p:set>
                                      <p:cBhvr>
                                        <p:cTn id="1838" dur="1" fill="hold">
                                          <p:stCondLst>
                                            <p:cond delay="0"/>
                                          </p:stCondLst>
                                        </p:cTn>
                                        <p:tgtEl>
                                          <p:spTgt spid="1348"/>
                                        </p:tgtEl>
                                        <p:attrNameLst>
                                          <p:attrName>style.visibility</p:attrName>
                                        </p:attrNameLst>
                                      </p:cBhvr>
                                      <p:to>
                                        <p:strVal val="visible"/>
                                      </p:to>
                                    </p:set>
                                  </p:childTnLst>
                                </p:cTn>
                              </p:par>
                            </p:childTnLst>
                          </p:cTn>
                        </p:par>
                      </p:childTnLst>
                    </p:cTn>
                  </p:par>
                  <p:par>
                    <p:cTn id="1839" fill="hold">
                      <p:stCondLst>
                        <p:cond delay="indefinite"/>
                      </p:stCondLst>
                      <p:childTnLst>
                        <p:par>
                          <p:cTn id="1840" fill="hold">
                            <p:stCondLst>
                              <p:cond delay="0"/>
                            </p:stCondLst>
                            <p:childTnLst>
                              <p:par>
                                <p:cTn id="1841" nodeType="clickEffect" fill="hold" presetClass="entr" presetID="1">
                                  <p:stCondLst>
                                    <p:cond delay="0"/>
                                  </p:stCondLst>
                                  <p:childTnLst>
                                    <p:set>
                                      <p:cBhvr>
                                        <p:cTn id="1842" dur="1" fill="hold">
                                          <p:stCondLst>
                                            <p:cond delay="0"/>
                                          </p:stCondLst>
                                        </p:cTn>
                                        <p:tgtEl>
                                          <p:spTgt spid="1337"/>
                                        </p:tgtEl>
                                        <p:attrNameLst>
                                          <p:attrName>style.visibility</p:attrName>
                                        </p:attrNameLst>
                                      </p:cBhvr>
                                      <p:to>
                                        <p:strVal val="visible"/>
                                      </p:to>
                                    </p:set>
                                  </p:childTnLst>
                                </p:cTn>
                              </p:par>
                            </p:childTnLst>
                          </p:cTn>
                        </p:par>
                      </p:childTnLst>
                    </p:cTn>
                  </p:par>
                  <p:par>
                    <p:cTn id="1843" fill="hold">
                      <p:stCondLst>
                        <p:cond delay="indefinite"/>
                      </p:stCondLst>
                      <p:childTnLst>
                        <p:par>
                          <p:cTn id="1844" fill="hold">
                            <p:stCondLst>
                              <p:cond delay="0"/>
                            </p:stCondLst>
                            <p:childTnLst>
                              <p:par>
                                <p:cTn id="1845" nodeType="clickEffect" fill="hold" presetClass="entr" presetID="1">
                                  <p:stCondLst>
                                    <p:cond delay="0"/>
                                  </p:stCondLst>
                                  <p:childTnLst>
                                    <p:set>
                                      <p:cBhvr>
                                        <p:cTn id="1846" dur="1" fill="hold">
                                          <p:stCondLst>
                                            <p:cond delay="0"/>
                                          </p:stCondLst>
                                        </p:cTn>
                                        <p:tgtEl>
                                          <p:spTgt spid="1340"/>
                                        </p:tgtEl>
                                        <p:attrNameLst>
                                          <p:attrName>style.visibility</p:attrName>
                                        </p:attrNameLst>
                                      </p:cBhvr>
                                      <p:to>
                                        <p:strVal val="visible"/>
                                      </p:to>
                                    </p:set>
                                  </p:childTnLst>
                                </p:cTn>
                              </p:par>
                            </p:childTnLst>
                          </p:cTn>
                        </p:par>
                      </p:childTnLst>
                    </p:cTn>
                  </p:par>
                  <p:par>
                    <p:cTn id="1847" fill="hold">
                      <p:stCondLst>
                        <p:cond delay="indefinite"/>
                      </p:stCondLst>
                      <p:childTnLst>
                        <p:par>
                          <p:cTn id="1848" fill="hold">
                            <p:stCondLst>
                              <p:cond delay="0"/>
                            </p:stCondLst>
                            <p:childTnLst>
                              <p:par>
                                <p:cTn id="1849" nodeType="clickEffect" fill="hold" presetClass="entr" presetID="1">
                                  <p:stCondLst>
                                    <p:cond delay="0"/>
                                  </p:stCondLst>
                                  <p:childTnLst>
                                    <p:set>
                                      <p:cBhvr>
                                        <p:cTn id="1850" dur="1" fill="hold">
                                          <p:stCondLst>
                                            <p:cond delay="0"/>
                                          </p:stCondLst>
                                        </p:cTn>
                                        <p:tgtEl>
                                          <p:spTgt spid="1351"/>
                                        </p:tgtEl>
                                        <p:attrNameLst>
                                          <p:attrName>style.visibility</p:attrName>
                                        </p:attrNameLst>
                                      </p:cBhvr>
                                      <p:to>
                                        <p:strVal val="visible"/>
                                      </p:to>
                                    </p:set>
                                  </p:childTnLst>
                                </p:cTn>
                              </p:par>
                            </p:childTnLst>
                          </p:cTn>
                        </p:par>
                      </p:childTnLst>
                    </p:cTn>
                  </p:par>
                  <p:par>
                    <p:cTn id="1851" fill="hold">
                      <p:stCondLst>
                        <p:cond delay="indefinite"/>
                      </p:stCondLst>
                      <p:childTnLst>
                        <p:par>
                          <p:cTn id="1852" fill="hold">
                            <p:stCondLst>
                              <p:cond delay="0"/>
                            </p:stCondLst>
                            <p:childTnLst>
                              <p:par>
                                <p:cTn id="1853" nodeType="clickEffect" fill="hold" presetClass="entr" presetID="1">
                                  <p:stCondLst>
                                    <p:cond delay="0"/>
                                  </p:stCondLst>
                                  <p:childTnLst>
                                    <p:set>
                                      <p:cBhvr>
                                        <p:cTn id="1854" dur="1" fill="hold">
                                          <p:stCondLst>
                                            <p:cond delay="0"/>
                                          </p:stCondLst>
                                        </p:cTn>
                                        <p:tgtEl>
                                          <p:spTgt spid="134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Character Handling Functions in C</a:t>
            </a:r>
            <a:endParaRPr b="0" lang="en-GB" sz="4400" spc="-1" strike="noStrike">
              <a:latin typeface="Arial"/>
            </a:endParaRPr>
          </a:p>
        </p:txBody>
      </p:sp>
      <p:sp>
        <p:nvSpPr>
          <p:cNvPr id="1356"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BB755C9-E41E-478B-8102-AF25C5A1280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57" name="CustomShape 3"/>
          <p:cNvSpPr/>
          <p:nvPr/>
        </p:nvSpPr>
        <p:spPr>
          <a:xfrm>
            <a:off x="268920" y="1334520"/>
            <a:ext cx="19501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charconvert.c</a:t>
            </a:r>
            <a:endParaRPr b="0" lang="en-GB" sz="1800" spc="-1" strike="noStrike">
              <a:latin typeface="Arial"/>
            </a:endParaRPr>
          </a:p>
        </p:txBody>
      </p:sp>
      <p:sp>
        <p:nvSpPr>
          <p:cNvPr id="1358" name="CustomShape 4"/>
          <p:cNvSpPr/>
          <p:nvPr/>
        </p:nvSpPr>
        <p:spPr>
          <a:xfrm>
            <a:off x="610560" y="1805760"/>
            <a:ext cx="5584680" cy="460980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&lt;ctype.h&gt;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'e';</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'S';</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'9';</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'w';</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'R';</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'&amp;';</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'2';</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359" name="CustomShape 5"/>
          <p:cNvSpPr/>
          <p:nvPr/>
        </p:nvSpPr>
        <p:spPr>
          <a:xfrm>
            <a:off x="6066000" y="4118760"/>
            <a:ext cx="2728440" cy="14292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e converted to uppercase is E</a:t>
            </a:r>
            <a:endParaRPr b="0" lang="en-GB" sz="1100" spc="-1" strike="noStrike">
              <a:latin typeface="Arial"/>
            </a:endParaRPr>
          </a:p>
          <a:p>
            <a:pPr>
              <a:lnSpc>
                <a:spcPct val="100000"/>
              </a:lnSpc>
            </a:pPr>
            <a:r>
              <a:rPr b="0" lang="en-GB" sz="1100" spc="-1" strike="noStrike">
                <a:solidFill>
                  <a:srgbClr val="000000"/>
                </a:solidFill>
                <a:latin typeface="Menlo"/>
                <a:ea typeface="Menlo"/>
              </a:rPr>
              <a:t>S converted to uppercase is S</a:t>
            </a:r>
            <a:endParaRPr b="0" lang="en-GB" sz="1100" spc="-1" strike="noStrike">
              <a:latin typeface="Arial"/>
            </a:endParaRPr>
          </a:p>
          <a:p>
            <a:pPr>
              <a:lnSpc>
                <a:spcPct val="100000"/>
              </a:lnSpc>
            </a:pPr>
            <a:r>
              <a:rPr b="0" lang="en-GB" sz="1100" spc="-1" strike="noStrike">
                <a:solidFill>
                  <a:srgbClr val="000000"/>
                </a:solidFill>
                <a:latin typeface="Menlo"/>
                <a:ea typeface="Menlo"/>
              </a:rPr>
              <a:t>% converted to uppercase is %</a:t>
            </a:r>
            <a:endParaRPr b="0" lang="en-GB" sz="1100" spc="-1" strike="noStrike">
              <a:latin typeface="Arial"/>
            </a:endParaRPr>
          </a:p>
          <a:p>
            <a:pPr>
              <a:lnSpc>
                <a:spcPct val="100000"/>
              </a:lnSpc>
            </a:pPr>
            <a:r>
              <a:rPr b="0" lang="en-GB" sz="1100" spc="-1" strike="noStrike">
                <a:solidFill>
                  <a:srgbClr val="000000"/>
                </a:solidFill>
                <a:latin typeface="Menlo"/>
                <a:ea typeface="Menlo"/>
              </a:rPr>
              <a:t>9 converted to uppercase is 9</a:t>
            </a:r>
            <a:endParaRPr b="0" lang="en-GB" sz="1100" spc="-1" strike="noStrike">
              <a:latin typeface="Arial"/>
            </a:endParaRPr>
          </a:p>
          <a:p>
            <a:pPr>
              <a:lnSpc>
                <a:spcPct val="100000"/>
              </a:lnSpc>
            </a:pPr>
            <a:r>
              <a:rPr b="0" lang="en-GB" sz="1100" spc="-1" strike="noStrike">
                <a:solidFill>
                  <a:srgbClr val="000000"/>
                </a:solidFill>
                <a:latin typeface="Menlo"/>
                <a:ea typeface="Menlo"/>
              </a:rPr>
              <a:t>w converted to lowercase is w</a:t>
            </a:r>
            <a:endParaRPr b="0" lang="en-GB" sz="1100" spc="-1" strike="noStrike">
              <a:latin typeface="Arial"/>
            </a:endParaRPr>
          </a:p>
          <a:p>
            <a:pPr>
              <a:lnSpc>
                <a:spcPct val="100000"/>
              </a:lnSpc>
            </a:pPr>
            <a:r>
              <a:rPr b="0" lang="en-GB" sz="1100" spc="-1" strike="noStrike">
                <a:solidFill>
                  <a:srgbClr val="000000"/>
                </a:solidFill>
                <a:latin typeface="Menlo"/>
                <a:ea typeface="Menlo"/>
              </a:rPr>
              <a:t>R converted to lowercase is r</a:t>
            </a:r>
            <a:endParaRPr b="0" lang="en-GB" sz="1100" spc="-1" strike="noStrike">
              <a:latin typeface="Arial"/>
            </a:endParaRPr>
          </a:p>
          <a:p>
            <a:pPr>
              <a:lnSpc>
                <a:spcPct val="100000"/>
              </a:lnSpc>
            </a:pPr>
            <a:r>
              <a:rPr b="0" lang="en-GB" sz="1100" spc="-1" strike="noStrike">
                <a:solidFill>
                  <a:srgbClr val="000000"/>
                </a:solidFill>
                <a:latin typeface="Menlo"/>
                <a:ea typeface="Menlo"/>
              </a:rPr>
              <a:t>&amp; converted to lowercase is &amp;</a:t>
            </a:r>
            <a:endParaRPr b="0" lang="en-GB" sz="1100" spc="-1" strike="noStrike">
              <a:latin typeface="Arial"/>
            </a:endParaRPr>
          </a:p>
          <a:p>
            <a:pPr>
              <a:lnSpc>
                <a:spcPct val="100000"/>
              </a:lnSpc>
            </a:pPr>
            <a:r>
              <a:rPr b="0" lang="en-GB" sz="1100" spc="-1" strike="noStrike">
                <a:solidFill>
                  <a:srgbClr val="000000"/>
                </a:solidFill>
                <a:latin typeface="Menlo"/>
                <a:ea typeface="Menlo"/>
              </a:rPr>
              <a:t>2 converted to lowercase is 2</a:t>
            </a:r>
            <a:endParaRPr b="0" lang="en-GB" sz="1100" spc="-1" strike="noStrike">
              <a:latin typeface="Arial"/>
            </a:endParaRPr>
          </a:p>
        </p:txBody>
      </p:sp>
      <p:sp>
        <p:nvSpPr>
          <p:cNvPr id="1360" name="CustomShape 6"/>
          <p:cNvSpPr/>
          <p:nvPr/>
        </p:nvSpPr>
        <p:spPr>
          <a:xfrm>
            <a:off x="7390800" y="3798720"/>
            <a:ext cx="16056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61" name="CustomShape 7"/>
          <p:cNvSpPr/>
          <p:nvPr/>
        </p:nvSpPr>
        <p:spPr>
          <a:xfrm>
            <a:off x="3707640" y="1447200"/>
            <a:ext cx="4912200" cy="11865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This is another example to show the conversion between uppercase and lowercase for characters using functions in &lt;ctype.h&gt;</a:t>
            </a:r>
            <a:endParaRPr b="0" lang="en-GB" sz="1800" spc="-1" strike="noStrike">
              <a:latin typeface="Arial"/>
            </a:endParaRPr>
          </a:p>
        </p:txBody>
      </p:sp>
    </p:spTree>
  </p:cSld>
  <p:timing>
    <p:tnLst>
      <p:par>
        <p:cTn id="1855" dur="indefinite" restart="never" nodeType="tmRoot">
          <p:childTnLst>
            <p:seq>
              <p:cTn id="1856" dur="indefinite" nodeType="mainSeq">
                <p:childTnLst>
                  <p:par>
                    <p:cTn id="1857" fill="hold">
                      <p:stCondLst>
                        <p:cond delay="indefinite"/>
                      </p:stCondLst>
                      <p:childTnLst>
                        <p:par>
                          <p:cTn id="1858" fill="hold">
                            <p:stCondLst>
                              <p:cond delay="0"/>
                            </p:stCondLst>
                            <p:childTnLst>
                              <p:par>
                                <p:cTn id="1859" nodeType="clickEffect" fill="hold" presetClass="entr" presetID="1">
                                  <p:stCondLst>
                                    <p:cond delay="0"/>
                                  </p:stCondLst>
                                  <p:childTnLst>
                                    <p:set>
                                      <p:cBhvr>
                                        <p:cTn id="1860" dur="1" fill="hold">
                                          <p:stCondLst>
                                            <p:cond delay="0"/>
                                          </p:stCondLst>
                                        </p:cTn>
                                        <p:tgtEl>
                                          <p:spTgt spid="1360"/>
                                        </p:tgtEl>
                                        <p:attrNameLst>
                                          <p:attrName>style.visibility</p:attrName>
                                        </p:attrNameLst>
                                      </p:cBhvr>
                                      <p:to>
                                        <p:strVal val="visible"/>
                                      </p:to>
                                    </p:set>
                                  </p:childTnLst>
                                </p:cTn>
                              </p:par>
                              <p:par>
                                <p:cTn id="1861" nodeType="withEffect" fill="hold" presetClass="entr" presetID="1">
                                  <p:stCondLst>
                                    <p:cond delay="0"/>
                                  </p:stCondLst>
                                  <p:childTnLst>
                                    <p:set>
                                      <p:cBhvr>
                                        <p:cTn id="1862" dur="1" fill="hold">
                                          <p:stCondLst>
                                            <p:cond delay="0"/>
                                          </p:stCondLst>
                                        </p:cTn>
                                        <p:tgtEl>
                                          <p:spTgt spid="13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 in C</a:t>
            </a:r>
            <a:endParaRPr b="0" lang="en-GB" sz="4400" spc="-1" strike="noStrike">
              <a:latin typeface="Arial"/>
            </a:endParaRPr>
          </a:p>
        </p:txBody>
      </p:sp>
      <p:sp>
        <p:nvSpPr>
          <p:cNvPr id="1363" name="CustomShape 2"/>
          <p:cNvSpPr/>
          <p:nvPr/>
        </p:nvSpPr>
        <p:spPr>
          <a:xfrm>
            <a:off x="457200" y="1600200"/>
            <a:ext cx="8228880" cy="4755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Recall the internal representation of string which is an array of char (C-Strings), ended by a null character (</a:t>
            </a:r>
            <a:r>
              <a:rPr b="0" lang="en-GB" sz="2400" spc="-1" strike="noStrike">
                <a:solidFill>
                  <a:srgbClr val="31859c"/>
                </a:solidFill>
                <a:latin typeface="Calibri Light"/>
                <a:ea typeface="Calibri Light"/>
              </a:rPr>
              <a:t>'\0’</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You will have to deal with C-Strings directly in C.</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36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5AFEDA3-331E-47C1-8C50-44D40DB570C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65" name="CustomShape 4"/>
          <p:cNvSpPr/>
          <p:nvPr/>
        </p:nvSpPr>
        <p:spPr>
          <a:xfrm>
            <a:off x="257400" y="2569320"/>
            <a:ext cx="303372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800" spc="-1" strike="noStrike">
                <a:solidFill>
                  <a:srgbClr val="604a7b"/>
                </a:solidFill>
                <a:latin typeface="Calibri Light"/>
                <a:ea typeface="DejaVu Sans"/>
              </a:rPr>
              <a:t>"Hello World!"</a:t>
            </a:r>
            <a:endParaRPr b="0" lang="en-GB" sz="2800" spc="-1" strike="noStrike">
              <a:latin typeface="Arial"/>
            </a:endParaRPr>
          </a:p>
        </p:txBody>
      </p:sp>
      <p:graphicFrame>
        <p:nvGraphicFramePr>
          <p:cNvPr id="1366" name="Table 5"/>
          <p:cNvGraphicFramePr/>
          <p:nvPr/>
        </p:nvGraphicFramePr>
        <p:xfrm>
          <a:off x="1085400" y="3369600"/>
          <a:ext cx="7168680" cy="640080"/>
        </p:xfrm>
        <a:graphic>
          <a:graphicData uri="http://schemas.openxmlformats.org/drawingml/2006/table">
            <a:tbl>
              <a:tblPr/>
              <a:tblGrid>
                <a:gridCol w="551160"/>
                <a:gridCol w="551160"/>
                <a:gridCol w="551160"/>
                <a:gridCol w="551160"/>
                <a:gridCol w="551160"/>
                <a:gridCol w="551160"/>
                <a:gridCol w="551160"/>
                <a:gridCol w="551160"/>
                <a:gridCol w="551160"/>
                <a:gridCol w="551160"/>
                <a:gridCol w="551160"/>
                <a:gridCol w="551160"/>
                <a:gridCol w="555120"/>
              </a:tblGrid>
              <a:tr h="640440">
                <a:tc>
                  <a:txBody>
                    <a:bodyPr/>
                    <a:p>
                      <a:pPr algn="ctr">
                        <a:lnSpc>
                          <a:spcPct val="100000"/>
                        </a:lnSpc>
                      </a:pPr>
                      <a:r>
                        <a:rPr b="1" lang="en-GB" sz="1800" spc="-1" strike="noStrike">
                          <a:solidFill>
                            <a:srgbClr val="604a7b"/>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'W'</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'd'</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367" name="CustomShape 6"/>
          <p:cNvSpPr/>
          <p:nvPr/>
        </p:nvSpPr>
        <p:spPr>
          <a:xfrm flipH="1" flipV="1" rot="10800000">
            <a:off x="1588320" y="4283640"/>
            <a:ext cx="503280" cy="726120"/>
          </a:xfrm>
          <a:prstGeom prst="curvedConnector4">
            <a:avLst>
              <a:gd name="adj1" fmla="val -45372"/>
              <a:gd name="adj2" fmla="val 101183"/>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68" name="CustomShape 7"/>
          <p:cNvSpPr/>
          <p:nvPr/>
        </p:nvSpPr>
        <p:spPr>
          <a:xfrm>
            <a:off x="4753080" y="2551320"/>
            <a:ext cx="396792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character array of 13 elements</a:t>
            </a:r>
            <a:endParaRPr b="0" lang="en-GB" sz="1800" spc="-1" strike="noStrike">
              <a:latin typeface="Arial"/>
            </a:endParaRPr>
          </a:p>
        </p:txBody>
      </p:sp>
      <p:sp>
        <p:nvSpPr>
          <p:cNvPr id="1369" name="CustomShape 8"/>
          <p:cNvSpPr/>
          <p:nvPr/>
        </p:nvSpPr>
        <p:spPr>
          <a:xfrm>
            <a:off x="283680" y="4555800"/>
            <a:ext cx="352152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Each element is of type </a:t>
            </a:r>
            <a:r>
              <a:rPr b="1" lang="en-GB" sz="1800" spc="-1" strike="noStrike">
                <a:solidFill>
                  <a:srgbClr val="000000"/>
                </a:solidFill>
                <a:latin typeface="Calibri Light"/>
                <a:ea typeface="DejaVu Sans"/>
              </a:rPr>
              <a:t>char</a:t>
            </a:r>
            <a:endParaRPr b="0" lang="en-GB" sz="1800" spc="-1" strike="noStrike">
              <a:latin typeface="Arial"/>
            </a:endParaRPr>
          </a:p>
        </p:txBody>
      </p:sp>
      <p:sp>
        <p:nvSpPr>
          <p:cNvPr id="1370" name="CustomShape 9"/>
          <p:cNvSpPr/>
          <p:nvPr/>
        </p:nvSpPr>
        <p:spPr>
          <a:xfrm flipV="1">
            <a:off x="1298880" y="3739680"/>
            <a:ext cx="67680" cy="814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71" name="CustomShape 10"/>
          <p:cNvSpPr/>
          <p:nvPr/>
        </p:nvSpPr>
        <p:spPr>
          <a:xfrm>
            <a:off x="2752560" y="4046400"/>
            <a:ext cx="246384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the space character</a:t>
            </a:r>
            <a:endParaRPr b="0" lang="en-GB" sz="1800" spc="-1" strike="noStrike">
              <a:latin typeface="Arial"/>
            </a:endParaRPr>
          </a:p>
        </p:txBody>
      </p:sp>
      <p:sp>
        <p:nvSpPr>
          <p:cNvPr id="1372" name="CustomShape 11"/>
          <p:cNvSpPr/>
          <p:nvPr/>
        </p:nvSpPr>
        <p:spPr>
          <a:xfrm flipV="1">
            <a:off x="4119120" y="3739680"/>
            <a:ext cx="33480" cy="304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73" name="CustomShape 12"/>
          <p:cNvSpPr/>
          <p:nvPr/>
        </p:nvSpPr>
        <p:spPr>
          <a:xfrm>
            <a:off x="6737400" y="4093920"/>
            <a:ext cx="2133000" cy="11865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1" lang="en-GB" sz="1800" spc="-1" strike="noStrike">
                <a:solidFill>
                  <a:srgbClr val="000000"/>
                </a:solidFill>
                <a:latin typeface="Calibri Light"/>
                <a:ea typeface="DejaVu Sans"/>
              </a:rPr>
              <a:t>the null character </a:t>
            </a:r>
            <a:r>
              <a:rPr b="0" lang="en-GB" sz="1800" spc="-1" strike="noStrike">
                <a:solidFill>
                  <a:srgbClr val="000000"/>
                </a:solidFill>
                <a:latin typeface="Calibri Light"/>
                <a:ea typeface="DejaVu Sans"/>
              </a:rPr>
              <a:t>to indicate </a:t>
            </a:r>
            <a:r>
              <a:rPr b="0" lang="en-GB" sz="1800" spc="-1" strike="noStrike">
                <a:solidFill>
                  <a:srgbClr val="31859c"/>
                </a:solidFill>
                <a:latin typeface="Calibri Light"/>
                <a:ea typeface="DejaVu Sans"/>
              </a:rPr>
              <a:t>the end of string</a:t>
            </a:r>
            <a:endParaRPr b="0" lang="en-GB" sz="1800" spc="-1" strike="noStrike">
              <a:latin typeface="Arial"/>
            </a:endParaRPr>
          </a:p>
        </p:txBody>
      </p:sp>
      <p:sp>
        <p:nvSpPr>
          <p:cNvPr id="1374" name="CustomShape 13"/>
          <p:cNvSpPr/>
          <p:nvPr/>
        </p:nvSpPr>
        <p:spPr>
          <a:xfrm flipV="1">
            <a:off x="7964640" y="3739320"/>
            <a:ext cx="33480" cy="353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75" name="CustomShape 14"/>
          <p:cNvSpPr/>
          <p:nvPr/>
        </p:nvSpPr>
        <p:spPr>
          <a:xfrm>
            <a:off x="4835520" y="2921040"/>
            <a:ext cx="279000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string of length = 12</a:t>
            </a:r>
            <a:endParaRPr b="0" lang="en-GB" sz="1800" spc="-1" strike="noStrike">
              <a:latin typeface="Arial"/>
            </a:endParaRPr>
          </a:p>
        </p:txBody>
      </p:sp>
    </p:spTree>
  </p:cSld>
  <p:timing>
    <p:tnLst>
      <p:par>
        <p:cTn id="1863" dur="indefinite" restart="never" nodeType="tmRoot">
          <p:childTnLst>
            <p:seq>
              <p:cTn id="1864" dur="indefinite" nodeType="mainSeq">
                <p:childTnLst>
                  <p:par>
                    <p:cTn id="1865" fill="hold">
                      <p:stCondLst>
                        <p:cond delay="indefinite"/>
                      </p:stCondLst>
                      <p:childTnLst>
                        <p:par>
                          <p:cTn id="1866" fill="hold">
                            <p:stCondLst>
                              <p:cond delay="0"/>
                            </p:stCondLst>
                            <p:childTnLst>
                              <p:par>
                                <p:cTn id="1867" nodeType="clickEffect" fill="hold" presetClass="entr" presetID="1">
                                  <p:stCondLst>
                                    <p:cond delay="0"/>
                                  </p:stCondLst>
                                  <p:childTnLst>
                                    <p:set>
                                      <p:cBhvr>
                                        <p:cTn id="1868" dur="1" fill="hold">
                                          <p:stCondLst>
                                            <p:cond delay="0"/>
                                          </p:stCondLst>
                                        </p:cTn>
                                        <p:tgtEl>
                                          <p:spTgt spid="1370"/>
                                        </p:tgtEl>
                                        <p:attrNameLst>
                                          <p:attrName>style.visibility</p:attrName>
                                        </p:attrNameLst>
                                      </p:cBhvr>
                                      <p:to>
                                        <p:strVal val="visible"/>
                                      </p:to>
                                    </p:set>
                                  </p:childTnLst>
                                </p:cTn>
                              </p:par>
                              <p:par>
                                <p:cTn id="1869" nodeType="withEffect" fill="hold" presetClass="entr" presetID="1">
                                  <p:stCondLst>
                                    <p:cond delay="0"/>
                                  </p:stCondLst>
                                  <p:childTnLst>
                                    <p:set>
                                      <p:cBhvr>
                                        <p:cTn id="1870" dur="1" fill="hold">
                                          <p:stCondLst>
                                            <p:cond delay="0"/>
                                          </p:stCondLst>
                                        </p:cTn>
                                        <p:tgtEl>
                                          <p:spTgt spid="1369"/>
                                        </p:tgtEl>
                                        <p:attrNameLst>
                                          <p:attrName>style.visibility</p:attrName>
                                        </p:attrNameLst>
                                      </p:cBhvr>
                                      <p:to>
                                        <p:strVal val="visible"/>
                                      </p:to>
                                    </p:set>
                                  </p:childTnLst>
                                </p:cTn>
                              </p:par>
                            </p:childTnLst>
                          </p:cTn>
                        </p:par>
                      </p:childTnLst>
                    </p:cTn>
                  </p:par>
                  <p:par>
                    <p:cTn id="1871" fill="hold">
                      <p:stCondLst>
                        <p:cond delay="indefinite"/>
                      </p:stCondLst>
                      <p:childTnLst>
                        <p:par>
                          <p:cTn id="1872" fill="hold">
                            <p:stCondLst>
                              <p:cond delay="0"/>
                            </p:stCondLst>
                            <p:childTnLst>
                              <p:par>
                                <p:cTn id="1873" nodeType="clickEffect" fill="hold" presetClass="entr" presetID="1">
                                  <p:stCondLst>
                                    <p:cond delay="0"/>
                                  </p:stCondLst>
                                  <p:childTnLst>
                                    <p:set>
                                      <p:cBhvr>
                                        <p:cTn id="1874" dur="1" fill="hold">
                                          <p:stCondLst>
                                            <p:cond delay="0"/>
                                          </p:stCondLst>
                                        </p:cTn>
                                        <p:tgtEl>
                                          <p:spTgt spid="1372"/>
                                        </p:tgtEl>
                                        <p:attrNameLst>
                                          <p:attrName>style.visibility</p:attrName>
                                        </p:attrNameLst>
                                      </p:cBhvr>
                                      <p:to>
                                        <p:strVal val="visible"/>
                                      </p:to>
                                    </p:set>
                                  </p:childTnLst>
                                </p:cTn>
                              </p:par>
                              <p:par>
                                <p:cTn id="1875" nodeType="withEffect" fill="hold" presetClass="entr" presetID="1">
                                  <p:stCondLst>
                                    <p:cond delay="0"/>
                                  </p:stCondLst>
                                  <p:childTnLst>
                                    <p:set>
                                      <p:cBhvr>
                                        <p:cTn id="1876" dur="1" fill="hold">
                                          <p:stCondLst>
                                            <p:cond delay="0"/>
                                          </p:stCondLst>
                                        </p:cTn>
                                        <p:tgtEl>
                                          <p:spTgt spid="1371"/>
                                        </p:tgtEl>
                                        <p:attrNameLst>
                                          <p:attrName>style.visibility</p:attrName>
                                        </p:attrNameLst>
                                      </p:cBhvr>
                                      <p:to>
                                        <p:strVal val="visible"/>
                                      </p:to>
                                    </p:set>
                                  </p:childTnLst>
                                </p:cTn>
                              </p:par>
                            </p:childTnLst>
                          </p:cTn>
                        </p:par>
                      </p:childTnLst>
                    </p:cTn>
                  </p:par>
                  <p:par>
                    <p:cTn id="1877" fill="hold">
                      <p:stCondLst>
                        <p:cond delay="indefinite"/>
                      </p:stCondLst>
                      <p:childTnLst>
                        <p:par>
                          <p:cTn id="1878" fill="hold">
                            <p:stCondLst>
                              <p:cond delay="0"/>
                            </p:stCondLst>
                            <p:childTnLst>
                              <p:par>
                                <p:cTn id="1879" nodeType="clickEffect" fill="hold" presetClass="entr" presetID="1">
                                  <p:stCondLst>
                                    <p:cond delay="0"/>
                                  </p:stCondLst>
                                  <p:childTnLst>
                                    <p:set>
                                      <p:cBhvr>
                                        <p:cTn id="1880" dur="1" fill="hold">
                                          <p:stCondLst>
                                            <p:cond delay="0"/>
                                          </p:stCondLst>
                                        </p:cTn>
                                        <p:tgtEl>
                                          <p:spTgt spid="1374"/>
                                        </p:tgtEl>
                                        <p:attrNameLst>
                                          <p:attrName>style.visibility</p:attrName>
                                        </p:attrNameLst>
                                      </p:cBhvr>
                                      <p:to>
                                        <p:strVal val="visible"/>
                                      </p:to>
                                    </p:set>
                                  </p:childTnLst>
                                </p:cTn>
                              </p:par>
                              <p:par>
                                <p:cTn id="1881" nodeType="withEffect" fill="hold" presetClass="entr" presetID="1">
                                  <p:stCondLst>
                                    <p:cond delay="0"/>
                                  </p:stCondLst>
                                  <p:childTnLst>
                                    <p:set>
                                      <p:cBhvr>
                                        <p:cTn id="1882" dur="1" fill="hold">
                                          <p:stCondLst>
                                            <p:cond delay="0"/>
                                          </p:stCondLst>
                                        </p:cTn>
                                        <p:tgtEl>
                                          <p:spTgt spid="137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Conversion Functions</a:t>
            </a:r>
            <a:endParaRPr b="0" lang="en-GB" sz="4400" spc="-1" strike="noStrike">
              <a:latin typeface="Arial"/>
            </a:endParaRPr>
          </a:p>
        </p:txBody>
      </p:sp>
      <p:sp>
        <p:nvSpPr>
          <p:cNvPr id="137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You may manipulate individual characters in a char array storing a string, or you may make use of some string handling functions. </a:t>
            </a:r>
            <a:endParaRPr b="0" lang="en-GB" sz="2400" spc="-1" strike="noStrike">
              <a:latin typeface="Arial"/>
            </a:endParaRPr>
          </a:p>
          <a:p>
            <a:pPr>
              <a:lnSpc>
                <a:spcPct val="100000"/>
              </a:lnSpc>
              <a:spcBef>
                <a:spcPts val="221"/>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Let's take a look at some </a:t>
            </a:r>
            <a:r>
              <a:rPr b="0" lang="en-GB" sz="2400" spc="-1" strike="noStrike">
                <a:solidFill>
                  <a:srgbClr val="31859c"/>
                </a:solidFill>
                <a:latin typeface="Calibri Light"/>
                <a:ea typeface="Calibri Light"/>
              </a:rPr>
              <a:t>string conversion functions </a:t>
            </a:r>
            <a:r>
              <a:rPr b="0" lang="en-GB" sz="2400" spc="-1" strike="noStrike">
                <a:solidFill>
                  <a:srgbClr val="000000"/>
                </a:solidFill>
                <a:latin typeface="Calibri Light"/>
                <a:ea typeface="Calibri Light"/>
              </a:rPr>
              <a:t>first.  These functions convert the numbers stored as a string to int or double.</a:t>
            </a:r>
            <a:endParaRPr b="0" lang="en-GB" sz="2400" spc="-1" strike="noStrike">
              <a:latin typeface="Arial"/>
            </a:endParaRPr>
          </a:p>
        </p:txBody>
      </p:sp>
      <p:sp>
        <p:nvSpPr>
          <p:cNvPr id="137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8E0BBA9-9DD7-4329-A644-45338E88A1C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379" name="Table 4"/>
          <p:cNvGraphicFramePr/>
          <p:nvPr/>
        </p:nvGraphicFramePr>
        <p:xfrm>
          <a:off x="457200" y="3967920"/>
          <a:ext cx="8384400" cy="748800"/>
        </p:xfrm>
        <a:graphic>
          <a:graphicData uri="http://schemas.openxmlformats.org/drawingml/2006/table">
            <a:tbl>
              <a:tblPr/>
              <a:tblGrid>
                <a:gridCol w="3181320"/>
                <a:gridCol w="5203440"/>
              </a:tblGrid>
              <a:tr h="374400">
                <a:tc>
                  <a:txBody>
                    <a:bodyPr/>
                    <a:p>
                      <a:pPr>
                        <a:lnSpc>
                          <a:spcPct val="100000"/>
                        </a:lnSpc>
                      </a:pPr>
                      <a:r>
                        <a:rPr b="0" lang="en-GB" sz="1200" spc="-1" strike="noStrike">
                          <a:solidFill>
                            <a:srgbClr val="000000"/>
                          </a:solidFill>
                          <a:latin typeface="Menlo"/>
                          <a:ea typeface="Menlo"/>
                        </a:rPr>
                        <a:t>int atoi(const char *str)</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Converts the string pointed to by str to int </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4400">
                <a:tc>
                  <a:txBody>
                    <a:bodyPr/>
                    <a:p>
                      <a:pPr>
                        <a:lnSpc>
                          <a:spcPct val="100000"/>
                        </a:lnSpc>
                      </a:pPr>
                      <a:r>
                        <a:rPr b="0" lang="en-GB" sz="1200" spc="-1" strike="noStrike">
                          <a:solidFill>
                            <a:srgbClr val="000000"/>
                          </a:solidFill>
                          <a:latin typeface="Menlo"/>
                          <a:ea typeface="Menlo"/>
                        </a:rPr>
                        <a:t>double atof(const char *str)</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Converts the string pointed to by str to double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80" name="CustomShape 5"/>
          <p:cNvSpPr/>
          <p:nvPr/>
        </p:nvSpPr>
        <p:spPr>
          <a:xfrm>
            <a:off x="-213120" y="3553200"/>
            <a:ext cx="6206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Include </a:t>
            </a:r>
            <a:r>
              <a:rPr b="1" lang="en-GB" sz="1800" spc="-1" strike="noStrike">
                <a:solidFill>
                  <a:srgbClr val="e46c0a"/>
                </a:solidFill>
                <a:latin typeface="Calibri Light"/>
                <a:ea typeface="DejaVu Sans"/>
              </a:rPr>
              <a:t>&lt;stdlib.h&gt; </a:t>
            </a:r>
            <a:r>
              <a:rPr b="0" lang="en-GB" sz="1800" spc="-1" strike="noStrike">
                <a:solidFill>
                  <a:srgbClr val="000000"/>
                </a:solidFill>
                <a:latin typeface="Calibri Light"/>
                <a:ea typeface="DejaVu Sans"/>
              </a:rPr>
              <a:t>for using the following functions</a:t>
            </a:r>
            <a:endParaRPr b="0" lang="en-GB" sz="1800" spc="-1" strike="noStrike">
              <a:latin typeface="Arial"/>
            </a:endParaRPr>
          </a:p>
        </p:txBody>
      </p:sp>
      <p:sp>
        <p:nvSpPr>
          <p:cNvPr id="1381" name="CustomShape 6"/>
          <p:cNvSpPr/>
          <p:nvPr/>
        </p:nvSpPr>
        <p:spPr>
          <a:xfrm>
            <a:off x="301680" y="5171040"/>
            <a:ext cx="3072240" cy="115488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"const" specifier indicates that the parameter str (i.e., the string input to these functions) will not be modified by the functions</a:t>
            </a:r>
            <a:endParaRPr b="0" lang="en-GB" sz="1400" spc="-1" strike="noStrike">
              <a:latin typeface="Arial"/>
            </a:endParaRPr>
          </a:p>
        </p:txBody>
      </p:sp>
      <p:sp>
        <p:nvSpPr>
          <p:cNvPr id="1382" name="CustomShape 7"/>
          <p:cNvSpPr/>
          <p:nvPr/>
        </p:nvSpPr>
        <p:spPr>
          <a:xfrm flipV="1">
            <a:off x="1838160" y="4610520"/>
            <a:ext cx="60480" cy="559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83" name="CustomShape 8"/>
          <p:cNvSpPr/>
          <p:nvPr/>
        </p:nvSpPr>
        <p:spPr>
          <a:xfrm>
            <a:off x="3530160" y="5171040"/>
            <a:ext cx="5267160" cy="15811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 here means a pointer to the input string (i.e. an address of the memory location where the string is stored).  For the time being, </a:t>
            </a:r>
            <a:r>
              <a:rPr b="0" lang="en-GB" sz="1400" spc="-1" strike="noStrike">
                <a:solidFill>
                  <a:srgbClr val="e46c0a"/>
                </a:solidFill>
                <a:latin typeface="Calibri Light"/>
                <a:ea typeface="DejaVu Sans"/>
              </a:rPr>
              <a:t>just remember that the </a:t>
            </a:r>
            <a:r>
              <a:rPr b="1" lang="en-GB" sz="1400" spc="-1" strike="noStrike">
                <a:solidFill>
                  <a:srgbClr val="e46c0a"/>
                </a:solidFill>
                <a:latin typeface="Calibri Light"/>
                <a:ea typeface="DejaVu Sans"/>
              </a:rPr>
              <a:t>name of the character array </a:t>
            </a:r>
            <a:r>
              <a:rPr b="0" lang="en-GB" sz="1400" spc="-1" strike="noStrike">
                <a:solidFill>
                  <a:srgbClr val="e46c0a"/>
                </a:solidFill>
                <a:latin typeface="Calibri Light"/>
                <a:ea typeface="DejaVu Sans"/>
              </a:rPr>
              <a:t>storing the string provides such a pointer</a:t>
            </a:r>
            <a:r>
              <a:rPr b="0" lang="en-GB" sz="1400" spc="-1" strike="noStrike">
                <a:solidFill>
                  <a:srgbClr val="000000"/>
                </a:solidFill>
                <a:latin typeface="Calibri Light"/>
                <a:ea typeface="DejaVu Sans"/>
              </a:rPr>
              <a:t> and therefore can be passed to these functions as arguments). See example usage on the next page.</a:t>
            </a:r>
            <a:endParaRPr b="0" lang="en-GB" sz="1400" spc="-1" strike="noStrike">
              <a:latin typeface="Arial"/>
            </a:endParaRPr>
          </a:p>
        </p:txBody>
      </p:sp>
      <p:sp>
        <p:nvSpPr>
          <p:cNvPr id="1384" name="CustomShape 9"/>
          <p:cNvSpPr/>
          <p:nvPr/>
        </p:nvSpPr>
        <p:spPr>
          <a:xfrm flipH="1" flipV="1">
            <a:off x="2743560" y="4610520"/>
            <a:ext cx="3419280" cy="559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85" name="CustomShape 10"/>
          <p:cNvSpPr/>
          <p:nvPr/>
        </p:nvSpPr>
        <p:spPr>
          <a:xfrm>
            <a:off x="552960" y="7082280"/>
            <a:ext cx="67186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ea typeface="DejaVu Sans"/>
              </a:rPr>
              <a:t>Reference only:  </a:t>
            </a:r>
            <a:r>
              <a:rPr b="0" lang="en-GB" sz="1600" spc="-1" strike="noStrike">
                <a:solidFill>
                  <a:srgbClr val="000000"/>
                </a:solidFill>
                <a:latin typeface="Calibri Light"/>
                <a:ea typeface="DejaVu Sans"/>
              </a:rPr>
              <a:t>check </a:t>
            </a:r>
            <a:r>
              <a:rPr b="0" lang="en-GB" sz="1600" spc="-1" strike="noStrike" u="sng">
                <a:solidFill>
                  <a:srgbClr val="0000ff"/>
                </a:solidFill>
                <a:uFillTx/>
                <a:latin typeface="Calibri Light"/>
                <a:ea typeface="DejaVu Sans"/>
                <a:hlinkClick r:id="rId1"/>
              </a:rPr>
              <a:t>this</a:t>
            </a:r>
            <a:r>
              <a:rPr b="0" lang="en-GB" sz="1600" spc="-1" strike="noStrike">
                <a:solidFill>
                  <a:srgbClr val="000000"/>
                </a:solidFill>
                <a:latin typeface="Calibri Light"/>
                <a:ea typeface="DejaVu Sans"/>
              </a:rPr>
              <a:t> for more string handling functions </a:t>
            </a:r>
            <a:endParaRPr b="0" lang="en-GB" sz="1600" spc="-1" strike="noStrike">
              <a:latin typeface="Arial"/>
            </a:endParaRPr>
          </a:p>
        </p:txBody>
      </p:sp>
    </p:spTree>
  </p:cSld>
  <p:timing>
    <p:tnLst>
      <p:par>
        <p:cTn id="1883" dur="indefinite" restart="never" nodeType="tmRoot">
          <p:childTnLst>
            <p:seq>
              <p:cTn id="1884" dur="indefinite"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Conversion Functions</a:t>
            </a:r>
            <a:endParaRPr b="0" lang="en-GB" sz="4400" spc="-1" strike="noStrike">
              <a:latin typeface="Arial"/>
            </a:endParaRPr>
          </a:p>
        </p:txBody>
      </p:sp>
      <p:sp>
        <p:nvSpPr>
          <p:cNvPr id="1387"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BBA4345-D456-44CC-BFE9-488BD3EC7BA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88" name="CustomShape 3"/>
          <p:cNvSpPr/>
          <p:nvPr/>
        </p:nvSpPr>
        <p:spPr>
          <a:xfrm>
            <a:off x="229680" y="1334520"/>
            <a:ext cx="214668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stringconvert.c</a:t>
            </a:r>
            <a:endParaRPr b="0" lang="en-GB" sz="1800" spc="-1" strike="noStrike">
              <a:latin typeface="Arial"/>
            </a:endParaRPr>
          </a:p>
        </p:txBody>
      </p:sp>
      <p:sp>
        <p:nvSpPr>
          <p:cNvPr id="1389" name="CustomShape 4"/>
          <p:cNvSpPr/>
          <p:nvPr/>
        </p:nvSpPr>
        <p:spPr>
          <a:xfrm>
            <a:off x="610560" y="1805760"/>
            <a:ext cx="6025320" cy="327060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&lt;stdlib.h&gt;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int i;</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double d;</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long 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 = atoi("1340");</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string \"1340\" converted to int is %d\n", i);</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converted value minus 111 is %d\n", i-111);</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d = atof("23.9");</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string \"23.9\" converted to double is %.3f\n", d);</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converted value divided by 3 is %.3f\n", d / 3);</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390" name="CustomShape 5"/>
          <p:cNvSpPr/>
          <p:nvPr/>
        </p:nvSpPr>
        <p:spPr>
          <a:xfrm>
            <a:off x="3120120" y="5517720"/>
            <a:ext cx="4938840" cy="7596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The string "1340" converted to int is 1340</a:t>
            </a:r>
            <a:endParaRPr b="0" lang="en-GB" sz="1100" spc="-1" strike="noStrike">
              <a:latin typeface="Arial"/>
            </a:endParaRPr>
          </a:p>
          <a:p>
            <a:pPr>
              <a:lnSpc>
                <a:spcPct val="100000"/>
              </a:lnSpc>
            </a:pPr>
            <a:r>
              <a:rPr b="0" lang="en-GB" sz="1100" spc="-1" strike="noStrike">
                <a:solidFill>
                  <a:srgbClr val="000000"/>
                </a:solidFill>
                <a:latin typeface="Menlo"/>
                <a:ea typeface="Menlo"/>
              </a:rPr>
              <a:t>The converted value minus 111 is 1229</a:t>
            </a:r>
            <a:endParaRPr b="0" lang="en-GB" sz="1100" spc="-1" strike="noStrike">
              <a:latin typeface="Arial"/>
            </a:endParaRPr>
          </a:p>
          <a:p>
            <a:pPr>
              <a:lnSpc>
                <a:spcPct val="100000"/>
              </a:lnSpc>
            </a:pPr>
            <a:r>
              <a:rPr b="0" lang="en-GB" sz="1100" spc="-1" strike="noStrike">
                <a:solidFill>
                  <a:srgbClr val="000000"/>
                </a:solidFill>
                <a:latin typeface="Menlo"/>
                <a:ea typeface="Menlo"/>
              </a:rPr>
              <a:t>The string "23.9" converted to double is 23.900</a:t>
            </a:r>
            <a:endParaRPr b="0" lang="en-GB" sz="1100" spc="-1" strike="noStrike">
              <a:latin typeface="Arial"/>
            </a:endParaRPr>
          </a:p>
          <a:p>
            <a:pPr>
              <a:lnSpc>
                <a:spcPct val="100000"/>
              </a:lnSpc>
            </a:pPr>
            <a:r>
              <a:rPr b="0" lang="en-GB" sz="1100" spc="-1" strike="noStrike">
                <a:solidFill>
                  <a:srgbClr val="000000"/>
                </a:solidFill>
                <a:latin typeface="Menlo"/>
                <a:ea typeface="Menlo"/>
              </a:rPr>
              <a:t>The converted value divided by 3 is 7.967</a:t>
            </a:r>
            <a:endParaRPr b="0" lang="en-GB" sz="1100" spc="-1" strike="noStrike">
              <a:latin typeface="Arial"/>
            </a:endParaRPr>
          </a:p>
        </p:txBody>
      </p:sp>
      <p:sp>
        <p:nvSpPr>
          <p:cNvPr id="1391" name="CustomShape 6"/>
          <p:cNvSpPr/>
          <p:nvPr/>
        </p:nvSpPr>
        <p:spPr>
          <a:xfrm>
            <a:off x="6631200" y="5179320"/>
            <a:ext cx="16056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92" name="CustomShape 7"/>
          <p:cNvSpPr/>
          <p:nvPr/>
        </p:nvSpPr>
        <p:spPr>
          <a:xfrm>
            <a:off x="5684400" y="2273040"/>
            <a:ext cx="3364560" cy="9417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"%.3f" specifier indicates that printf is to output a floating point number (f) with 3 decimal places (.3)</a:t>
            </a:r>
            <a:endParaRPr b="0" lang="en-GB" sz="1400" spc="-1" strike="noStrike">
              <a:latin typeface="Arial"/>
            </a:endParaRPr>
          </a:p>
        </p:txBody>
      </p:sp>
      <p:sp>
        <p:nvSpPr>
          <p:cNvPr id="1393" name="CustomShape 8"/>
          <p:cNvSpPr/>
          <p:nvPr/>
        </p:nvSpPr>
        <p:spPr>
          <a:xfrm flipH="1">
            <a:off x="5410440" y="3011760"/>
            <a:ext cx="1955520" cy="117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885" dur="indefinite" restart="never" nodeType="tmRoot">
          <p:childTnLst>
            <p:seq>
              <p:cTn id="1886" dur="indefinite" nodeType="mainSeq">
                <p:childTnLst>
                  <p:par>
                    <p:cTn id="1887" fill="hold">
                      <p:stCondLst>
                        <p:cond delay="indefinite"/>
                      </p:stCondLst>
                      <p:childTnLst>
                        <p:par>
                          <p:cTn id="1888" fill="hold">
                            <p:stCondLst>
                              <p:cond delay="0"/>
                            </p:stCondLst>
                            <p:childTnLst>
                              <p:par>
                                <p:cTn id="1889" nodeType="clickEffect" fill="hold" presetClass="entr" presetID="1">
                                  <p:stCondLst>
                                    <p:cond delay="0"/>
                                  </p:stCondLst>
                                  <p:childTnLst>
                                    <p:set>
                                      <p:cBhvr>
                                        <p:cTn id="1890" dur="1" fill="hold">
                                          <p:stCondLst>
                                            <p:cond delay="0"/>
                                          </p:stCondLst>
                                        </p:cTn>
                                        <p:tgtEl>
                                          <p:spTgt spid="1391"/>
                                        </p:tgtEl>
                                        <p:attrNameLst>
                                          <p:attrName>style.visibility</p:attrName>
                                        </p:attrNameLst>
                                      </p:cBhvr>
                                      <p:to>
                                        <p:strVal val="visible"/>
                                      </p:to>
                                    </p:set>
                                  </p:childTnLst>
                                </p:cTn>
                              </p:par>
                              <p:par>
                                <p:cTn id="1891" nodeType="withEffect" fill="hold" presetClass="entr" presetID="1">
                                  <p:stCondLst>
                                    <p:cond delay="0"/>
                                  </p:stCondLst>
                                  <p:childTnLst>
                                    <p:set>
                                      <p:cBhvr>
                                        <p:cTn id="1892" dur="1" fill="hold">
                                          <p:stCondLst>
                                            <p:cond delay="0"/>
                                          </p:stCondLst>
                                        </p:cTn>
                                        <p:tgtEl>
                                          <p:spTgt spid="13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Handling Functions</a:t>
            </a:r>
            <a:endParaRPr b="0" lang="en-GB" sz="4400" spc="-1" strike="noStrike">
              <a:latin typeface="Arial"/>
            </a:endParaRPr>
          </a:p>
        </p:txBody>
      </p:sp>
      <p:sp>
        <p:nvSpPr>
          <p:cNvPr id="1395"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A7FF79D-315B-403B-809A-A98E117A58D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396" name="Table 3"/>
          <p:cNvGraphicFramePr/>
          <p:nvPr/>
        </p:nvGraphicFramePr>
        <p:xfrm>
          <a:off x="457200" y="1775520"/>
          <a:ext cx="8384760" cy="4308840"/>
        </p:xfrm>
        <a:graphic>
          <a:graphicData uri="http://schemas.openxmlformats.org/drawingml/2006/table">
            <a:tbl>
              <a:tblPr/>
              <a:tblGrid>
                <a:gridCol w="4878360"/>
                <a:gridCol w="3506760"/>
              </a:tblGrid>
              <a:tr h="300600">
                <a:tc>
                  <a:txBody>
                    <a:bodyPr/>
                    <a:p>
                      <a:pPr>
                        <a:lnSpc>
                          <a:spcPct val="100000"/>
                        </a:lnSpc>
                      </a:pPr>
                      <a:r>
                        <a:rPr b="0" lang="en-GB" sz="1200" spc="-1" strike="noStrike">
                          <a:solidFill>
                            <a:srgbClr val="000000"/>
                          </a:solidFill>
                          <a:latin typeface="Menlo"/>
                          <a:ea typeface="Menlo"/>
                        </a:rPr>
                        <a:t>char *strcpy(char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Copies the string s2 into the array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char *strncpy(char * s1, const char *s2, size_t n)</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Copies n characters of the string s2 into the array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718200">
                <a:tc>
                  <a:txBody>
                    <a:bodyPr/>
                    <a:p>
                      <a:pPr>
                        <a:lnSpc>
                          <a:spcPct val="100000"/>
                        </a:lnSpc>
                      </a:pPr>
                      <a:r>
                        <a:rPr b="0" lang="en-GB" sz="1200" spc="-1" strike="noStrike">
                          <a:solidFill>
                            <a:srgbClr val="000000"/>
                          </a:solidFill>
                          <a:latin typeface="Menlo"/>
                          <a:ea typeface="Menlo"/>
                        </a:rPr>
                        <a:t>char *strcat(char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Appends the string s2 into array s1.  The first character of s2 overwrites the terminating '\0' character of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927000">
                <a:tc>
                  <a:txBody>
                    <a:bodyPr/>
                    <a:p>
                      <a:pPr>
                        <a:lnSpc>
                          <a:spcPct val="100000"/>
                        </a:lnSpc>
                      </a:pPr>
                      <a:r>
                        <a:rPr b="0" lang="en-GB" sz="1200" spc="-1" strike="noStrike">
                          <a:solidFill>
                            <a:srgbClr val="000000"/>
                          </a:solidFill>
                          <a:latin typeface="Menlo"/>
                          <a:ea typeface="Menlo"/>
                        </a:rPr>
                        <a:t>char *strncat(char *s1, const char *s2, size_t n)</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Appends n characters of the string s2 into array s1.  The first character of s2 overwrites the terminating '\0' character of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1135800">
                <a:tc>
                  <a:txBody>
                    <a:bodyPr/>
                    <a:p>
                      <a:pPr>
                        <a:lnSpc>
                          <a:spcPct val="100000"/>
                        </a:lnSpc>
                      </a:pPr>
                      <a:r>
                        <a:rPr b="0" lang="en-GB" sz="1200" spc="-1" strike="noStrike">
                          <a:solidFill>
                            <a:srgbClr val="000000"/>
                          </a:solidFill>
                          <a:latin typeface="Menlo"/>
                          <a:ea typeface="Menlo"/>
                        </a:rPr>
                        <a:t>int strcmp(const 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Compares the string s1 to the string s2.  Returns 0, less than 0, or great than 0 if s1 is equal to, less than, or greater than s2, in lexicographical order, respectively </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718200">
                <a:tc>
                  <a:txBody>
                    <a:bodyPr/>
                    <a:p>
                      <a:pPr>
                        <a:lnSpc>
                          <a:spcPct val="100000"/>
                        </a:lnSpc>
                      </a:pPr>
                      <a:r>
                        <a:rPr b="0" lang="en-GB" sz="1200" spc="-1" strike="noStrike">
                          <a:solidFill>
                            <a:srgbClr val="000000"/>
                          </a:solidFill>
                          <a:latin typeface="Menlo"/>
                          <a:ea typeface="Menlo"/>
                        </a:rPr>
                        <a:t>size_t strlen(const char *s)</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the length of string s (i.e., the number of characters preceding '\0')</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97" name="CustomShape 4"/>
          <p:cNvSpPr/>
          <p:nvPr/>
        </p:nvSpPr>
        <p:spPr>
          <a:xfrm>
            <a:off x="-175680" y="1360440"/>
            <a:ext cx="6241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Include </a:t>
            </a:r>
            <a:r>
              <a:rPr b="1" lang="en-GB" sz="1800" spc="-1" strike="noStrike">
                <a:solidFill>
                  <a:srgbClr val="e46c0a"/>
                </a:solidFill>
                <a:latin typeface="Calibri Light"/>
                <a:ea typeface="DejaVu Sans"/>
              </a:rPr>
              <a:t>&lt;string.h&gt; </a:t>
            </a:r>
            <a:r>
              <a:rPr b="0" lang="en-GB" sz="1800" spc="-1" strike="noStrike">
                <a:solidFill>
                  <a:srgbClr val="000000"/>
                </a:solidFill>
                <a:latin typeface="Calibri Light"/>
                <a:ea typeface="DejaVu Sans"/>
              </a:rPr>
              <a:t>for using the following functions</a:t>
            </a:r>
            <a:endParaRPr b="0" lang="en-GB" sz="1800" spc="-1" strike="noStrike">
              <a:latin typeface="Arial"/>
            </a:endParaRPr>
          </a:p>
        </p:txBody>
      </p:sp>
      <p:sp>
        <p:nvSpPr>
          <p:cNvPr id="1398" name="CustomShape 5"/>
          <p:cNvSpPr/>
          <p:nvPr/>
        </p:nvSpPr>
        <p:spPr>
          <a:xfrm flipH="1" flipV="1">
            <a:off x="840240" y="5333040"/>
            <a:ext cx="1089000" cy="381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99" name="CustomShape 6"/>
          <p:cNvSpPr/>
          <p:nvPr/>
        </p:nvSpPr>
        <p:spPr>
          <a:xfrm>
            <a:off x="248040" y="5716080"/>
            <a:ext cx="3364560" cy="7293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This is the same as the unsigned integer type, i.e., the number must be a non-negative number</a:t>
            </a:r>
            <a:endParaRPr b="0" lang="en-GB" sz="1400" spc="-1" strike="noStrike">
              <a:latin typeface="Arial"/>
            </a:endParaRPr>
          </a:p>
        </p:txBody>
      </p:sp>
      <p:sp>
        <p:nvSpPr>
          <p:cNvPr id="1400" name="CustomShape 7"/>
          <p:cNvSpPr/>
          <p:nvPr/>
        </p:nvSpPr>
        <p:spPr>
          <a:xfrm>
            <a:off x="3305520" y="5531400"/>
            <a:ext cx="3117960" cy="15199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Note that C-strings do not support direct assignment, e.g., you CANNOT write</a:t>
            </a:r>
            <a:br/>
            <a:r>
              <a:rPr b="0" lang="en-GB" sz="1200" spc="-1" strike="noStrike">
                <a:solidFill>
                  <a:srgbClr val="000000"/>
                </a:solidFill>
                <a:latin typeface="Menlo"/>
                <a:ea typeface="Menlo"/>
              </a:rPr>
              <a:t>char s1[20];</a:t>
            </a:r>
            <a:endParaRPr b="0" lang="en-GB" sz="1200" spc="-1" strike="noStrike">
              <a:latin typeface="Arial"/>
            </a:endParaRPr>
          </a:p>
          <a:p>
            <a:pPr>
              <a:lnSpc>
                <a:spcPct val="100000"/>
              </a:lnSpc>
            </a:pPr>
            <a:r>
              <a:rPr b="0" lang="en-GB" sz="1200" spc="-1" strike="noStrike">
                <a:solidFill>
                  <a:srgbClr val="000000"/>
                </a:solidFill>
                <a:latin typeface="Menlo"/>
                <a:ea typeface="Menlo"/>
              </a:rPr>
              <a:t>s1 = "abc";</a:t>
            </a:r>
            <a:endParaRPr b="0" lang="en-GB" sz="1200" spc="-1" strike="noStrike">
              <a:latin typeface="Arial"/>
            </a:endParaRPr>
          </a:p>
          <a:p>
            <a:pPr>
              <a:lnSpc>
                <a:spcPct val="100000"/>
              </a:lnSpc>
            </a:pPr>
            <a:r>
              <a:rPr b="0" lang="en-GB" sz="1400" spc="-1" strike="noStrike">
                <a:solidFill>
                  <a:srgbClr val="000000"/>
                </a:solidFill>
                <a:latin typeface="Calibri Light"/>
                <a:ea typeface="Menlo"/>
              </a:rPr>
              <a:t>so you need strcpy() to do assignment</a:t>
            </a:r>
            <a:endParaRPr b="0" lang="en-GB" sz="1400" spc="-1" strike="noStrike">
              <a:latin typeface="Arial"/>
            </a:endParaRPr>
          </a:p>
        </p:txBody>
      </p:sp>
      <p:sp>
        <p:nvSpPr>
          <p:cNvPr id="1401" name="CustomShape 8"/>
          <p:cNvSpPr/>
          <p:nvPr/>
        </p:nvSpPr>
        <p:spPr>
          <a:xfrm>
            <a:off x="6469200" y="5496480"/>
            <a:ext cx="2216880" cy="13680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Also, comparison of strings using == is not supported, you'll need to use strcmp() for C-strings comparison</a:t>
            </a:r>
            <a:endParaRPr b="0" lang="en-GB" sz="1400" spc="-1" strike="noStrike">
              <a:latin typeface="Arial"/>
            </a:endParaRPr>
          </a:p>
        </p:txBody>
      </p:sp>
      <p:sp>
        <p:nvSpPr>
          <p:cNvPr id="1402" name="CustomShape 9"/>
          <p:cNvSpPr/>
          <p:nvPr/>
        </p:nvSpPr>
        <p:spPr>
          <a:xfrm>
            <a:off x="5433840" y="1145520"/>
            <a:ext cx="3573720" cy="51624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These string handling functions are commonly in used in C.</a:t>
            </a:r>
            <a:endParaRPr b="0" lang="en-GB" sz="1400" spc="-1" strike="noStrike">
              <a:latin typeface="Arial"/>
            </a:endParaRPr>
          </a:p>
        </p:txBody>
      </p:sp>
    </p:spTree>
  </p:cSld>
  <p:timing>
    <p:tnLst>
      <p:par>
        <p:cTn id="1893" dur="indefinite" restart="never" nodeType="tmRoot">
          <p:childTnLst>
            <p:seq>
              <p:cTn id="1894" dur="indefinite"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Handling Functions</a:t>
            </a:r>
            <a:endParaRPr b="0" lang="en-GB" sz="4400" spc="-1" strike="noStrike">
              <a:latin typeface="Arial"/>
            </a:endParaRPr>
          </a:p>
        </p:txBody>
      </p:sp>
      <p:sp>
        <p:nvSpPr>
          <p:cNvPr id="140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1271BEE-D4FF-4086-A948-917603054D9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05" name="CustomShape 3"/>
          <p:cNvSpPr/>
          <p:nvPr/>
        </p:nvSpPr>
        <p:spPr>
          <a:xfrm>
            <a:off x="516240" y="1145880"/>
            <a:ext cx="6025320" cy="561420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&lt;string.h&gt;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x[30] = "ENGG1340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y[30], z[10];</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s1[20] = "Keep calm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s2[20] = "and code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s3[40] =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strcpy(y, x);</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printf("%s\n%s\n", x, y);</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strncpy(z, x, 8);</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printf("%s\n%s\n", z, y);</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strcat(s1, s2);</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strncat(s3, s2,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s3);</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strcat(s3,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printf("%s\n\n", s3);</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 strcmp(x, y));</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 strcmp(s1, s3));</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printf("%d\n\n", strcmp(s1, x));</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printf("length of x = %d\n", strlen(x));</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406" name="CustomShape 4"/>
          <p:cNvSpPr/>
          <p:nvPr/>
        </p:nvSpPr>
        <p:spPr>
          <a:xfrm>
            <a:off x="5128200" y="3533040"/>
            <a:ext cx="3529440" cy="24336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Keep calm </a:t>
            </a:r>
            <a:endParaRPr b="0" lang="en-GB" sz="1100" spc="-1" strike="noStrike">
              <a:latin typeface="Arial"/>
            </a:endParaRPr>
          </a:p>
          <a:p>
            <a:pPr>
              <a:lnSpc>
                <a:spcPct val="100000"/>
              </a:lnSpc>
            </a:pPr>
            <a:r>
              <a:rPr b="0" lang="en-GB" sz="1100" spc="-1" strike="noStrike">
                <a:solidFill>
                  <a:srgbClr val="000000"/>
                </a:solidFill>
                <a:latin typeface="Menlo"/>
                <a:ea typeface="Menlo"/>
              </a:rPr>
              <a:t>Keep calm and code </a:t>
            </a:r>
            <a:endParaRPr b="0" lang="en-GB" sz="1100" spc="-1" strike="noStrike">
              <a:latin typeface="Arial"/>
            </a:endParaRPr>
          </a:p>
          <a:p>
            <a:pPr>
              <a:lnSpc>
                <a:spcPct val="100000"/>
              </a:lnSpc>
            </a:pPr>
            <a:r>
              <a:rPr b="0" lang="en-GB" sz="1100" spc="-1" strike="noStrike">
                <a:solidFill>
                  <a:srgbClr val="000000"/>
                </a:solidFill>
                <a:latin typeface="Menlo"/>
                <a:ea typeface="Menlo"/>
              </a:rPr>
              <a:t>and </a:t>
            </a:r>
            <a:endParaRPr b="0" lang="en-GB" sz="1100" spc="-1" strike="noStrike">
              <a:latin typeface="Arial"/>
            </a:endParaRPr>
          </a:p>
          <a:p>
            <a:pPr>
              <a:lnSpc>
                <a:spcPct val="100000"/>
              </a:lnSpc>
            </a:pPr>
            <a:r>
              <a:rPr b="0" lang="en-GB" sz="1100" spc="-1" strike="noStrike">
                <a:solidFill>
                  <a:srgbClr val="000000"/>
                </a:solidFill>
                <a:latin typeface="Menlo"/>
                <a:ea typeface="Menlo"/>
              </a:rPr>
              <a:t>and Keep calm and code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0</a:t>
            </a:r>
            <a:endParaRPr b="0" lang="en-GB" sz="1100" spc="-1" strike="noStrike">
              <a:latin typeface="Arial"/>
            </a:endParaRPr>
          </a:p>
          <a:p>
            <a:pPr>
              <a:lnSpc>
                <a:spcPct val="100000"/>
              </a:lnSpc>
            </a:pPr>
            <a:r>
              <a:rPr b="0" lang="en-GB" sz="1100" spc="-1" strike="noStrike">
                <a:solidFill>
                  <a:srgbClr val="000000"/>
                </a:solidFill>
                <a:latin typeface="Menlo"/>
                <a:ea typeface="Menlo"/>
              </a:rPr>
              <a:t>-22</a:t>
            </a:r>
            <a:endParaRPr b="0" lang="en-GB" sz="1100" spc="-1" strike="noStrike">
              <a:latin typeface="Arial"/>
            </a:endParaRPr>
          </a:p>
          <a:p>
            <a:pPr>
              <a:lnSpc>
                <a:spcPct val="100000"/>
              </a:lnSpc>
            </a:pPr>
            <a:r>
              <a:rPr b="0" lang="en-GB" sz="1100" spc="-1" strike="noStrike">
                <a:solidFill>
                  <a:srgbClr val="000000"/>
                </a:solidFill>
                <a:latin typeface="Menlo"/>
                <a:ea typeface="Menlo"/>
              </a:rPr>
              <a:t>6</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29</a:t>
            </a:r>
            <a:endParaRPr b="0" lang="en-GB" sz="1100" spc="-1" strike="noStrike">
              <a:latin typeface="Arial"/>
            </a:endParaRPr>
          </a:p>
        </p:txBody>
      </p:sp>
      <p:sp>
        <p:nvSpPr>
          <p:cNvPr id="1407" name="CustomShape 5"/>
          <p:cNvSpPr/>
          <p:nvPr/>
        </p:nvSpPr>
        <p:spPr>
          <a:xfrm>
            <a:off x="7423560" y="3194280"/>
            <a:ext cx="1380240" cy="5760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408" name="CustomShape 6"/>
          <p:cNvSpPr/>
          <p:nvPr/>
        </p:nvSpPr>
        <p:spPr>
          <a:xfrm>
            <a:off x="5231880" y="1405080"/>
            <a:ext cx="3072240" cy="13680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Note that you'll need to make sure that the destination char array for the copy functions is large enough for the resulting string; otherwise, runtime error will occur</a:t>
            </a:r>
            <a:endParaRPr b="0" lang="en-GB" sz="1400" spc="-1" strike="noStrike">
              <a:latin typeface="Arial"/>
            </a:endParaRPr>
          </a:p>
        </p:txBody>
      </p:sp>
      <p:sp>
        <p:nvSpPr>
          <p:cNvPr id="1409" name="CustomShape 7"/>
          <p:cNvSpPr/>
          <p:nvPr/>
        </p:nvSpPr>
        <p:spPr>
          <a:xfrm flipH="1">
            <a:off x="2261880" y="2574720"/>
            <a:ext cx="4505400" cy="212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410" name="CustomShape 8"/>
          <p:cNvSpPr/>
          <p:nvPr/>
        </p:nvSpPr>
        <p:spPr>
          <a:xfrm>
            <a:off x="5405400" y="6323040"/>
            <a:ext cx="2975760" cy="364320"/>
          </a:xfrm>
          <a:prstGeom prst="rect">
            <a:avLst/>
          </a:prstGeom>
          <a:solidFill>
            <a:schemeClr val="bg1"/>
          </a:solidFill>
          <a:ln>
            <a:solidFill>
              <a:schemeClr val="accent1"/>
            </a:solid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string_manipulation.c</a:t>
            </a:r>
            <a:endParaRPr b="0" lang="en-GB" sz="1800" spc="-1" strike="noStrike">
              <a:latin typeface="Arial"/>
            </a:endParaRPr>
          </a:p>
        </p:txBody>
      </p:sp>
    </p:spTree>
  </p:cSld>
  <p:timing>
    <p:tnLst>
      <p:par>
        <p:cTn id="1895" dur="indefinite" restart="never" nodeType="tmRoot">
          <p:childTnLst>
            <p:seq>
              <p:cTn id="1896" dur="indefinite" nodeType="mainSeq">
                <p:childTnLst>
                  <p:par>
                    <p:cTn id="1897" fill="hold">
                      <p:stCondLst>
                        <p:cond delay="indefinite"/>
                      </p:stCondLst>
                      <p:childTnLst>
                        <p:par>
                          <p:cTn id="1898" fill="hold">
                            <p:stCondLst>
                              <p:cond delay="0"/>
                            </p:stCondLst>
                            <p:childTnLst>
                              <p:par>
                                <p:cTn id="1899" nodeType="clickEffect" fill="hold" presetClass="entr" presetID="1">
                                  <p:stCondLst>
                                    <p:cond delay="0"/>
                                  </p:stCondLst>
                                  <p:childTnLst>
                                    <p:set>
                                      <p:cBhvr>
                                        <p:cTn id="1900" dur="1" fill="hold">
                                          <p:stCondLst>
                                            <p:cond delay="0"/>
                                          </p:stCondLst>
                                        </p:cTn>
                                        <p:tgtEl>
                                          <p:spTgt spid="1407"/>
                                        </p:tgtEl>
                                        <p:attrNameLst>
                                          <p:attrName>style.visibility</p:attrName>
                                        </p:attrNameLst>
                                      </p:cBhvr>
                                      <p:to>
                                        <p:strVal val="visible"/>
                                      </p:to>
                                    </p:set>
                                  </p:childTnLst>
                                </p:cTn>
                              </p:par>
                              <p:par>
                                <p:cTn id="1901" nodeType="withEffect" fill="hold" presetClass="entr" presetID="1">
                                  <p:stCondLst>
                                    <p:cond delay="0"/>
                                  </p:stCondLst>
                                  <p:childTnLst>
                                    <p:set>
                                      <p:cBhvr>
                                        <p:cTn id="1902" dur="1" fill="hold">
                                          <p:stCondLst>
                                            <p:cond delay="0"/>
                                          </p:stCondLst>
                                        </p:cTn>
                                        <p:tgtEl>
                                          <p:spTgt spid="140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Initializer List </a:t>
            </a:r>
            <a:endParaRPr b="0" lang="en-GB" sz="4400" spc="-1" strike="noStrike">
              <a:latin typeface="Arial"/>
            </a:endParaRPr>
          </a:p>
        </p:txBody>
      </p:sp>
      <p:sp>
        <p:nvSpPr>
          <p:cNvPr id="283"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An array may be initialized in its declaration by using an </a:t>
            </a:r>
            <a:r>
              <a:rPr b="0" lang="en-GB" sz="2400" spc="-1" strike="noStrike">
                <a:solidFill>
                  <a:srgbClr val="e46c0a"/>
                </a:solidFill>
                <a:latin typeface="Calibri Light"/>
                <a:ea typeface="Calibri Light"/>
              </a:rPr>
              <a:t>equal sign </a:t>
            </a:r>
            <a:r>
              <a:rPr b="0" lang="en-GB" sz="2400" spc="-1" strike="noStrike">
                <a:solidFill>
                  <a:srgbClr val="000000"/>
                </a:solidFill>
                <a:latin typeface="Calibri Light"/>
                <a:ea typeface="Calibri Light"/>
              </a:rPr>
              <a:t>followed by a list of values enclosed within a pair of braces </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br/>
            <a:br/>
            <a:r>
              <a:rPr b="0" lang="en-GB" sz="2400" spc="-1" strike="noStrike">
                <a:solidFill>
                  <a:srgbClr val="000000"/>
                </a:solidFill>
                <a:latin typeface="Calibri Light"/>
                <a:ea typeface="Calibri Light"/>
              </a:rPr>
              <a:t>If an array is initialized in its declaration, the size of the array may be omitted and the array will automatically be declared to have the minimum size needed for the initialization values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284" name="CustomShape 3"/>
          <p:cNvSpPr/>
          <p:nvPr/>
        </p:nvSpPr>
        <p:spPr>
          <a:xfrm>
            <a:off x="862560" y="2845440"/>
            <a:ext cx="5328720" cy="544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 80, 100, 63, 84, 52 };</a:t>
            </a:r>
            <a:endParaRPr b="0" lang="en-GB" sz="1800" spc="-1" strike="noStrike">
              <a:latin typeface="Arial"/>
            </a:endParaRPr>
          </a:p>
        </p:txBody>
      </p:sp>
      <p:graphicFrame>
        <p:nvGraphicFramePr>
          <p:cNvPr id="285" name="Table 4"/>
          <p:cNvGraphicFramePr/>
          <p:nvPr/>
        </p:nvGraphicFramePr>
        <p:xfrm>
          <a:off x="6549840" y="2363400"/>
          <a:ext cx="874800" cy="1502640"/>
        </p:xfrm>
        <a:graphic>
          <a:graphicData uri="http://schemas.openxmlformats.org/drawingml/2006/table">
            <a:tbl>
              <a:tblPr/>
              <a:tblGrid>
                <a:gridCol w="875160"/>
              </a:tblGrid>
              <a:tr h="30060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63</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84</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52</a:t>
                      </a:r>
                      <a:endParaRPr b="0" lang="en-GB" sz="1400" spc="-1" strike="noStrike">
                        <a:latin typeface="Arial"/>
                      </a:endParaRPr>
                    </a:p>
                  </a:txBody>
                  <a:tcPr marL="91440" marR="91440">
                    <a:noFill/>
                  </a:tcPr>
                </a:tc>
              </a:tr>
            </a:tbl>
          </a:graphicData>
        </a:graphic>
      </p:graphicFrame>
      <p:sp>
        <p:nvSpPr>
          <p:cNvPr id="286" name="CustomShape 5"/>
          <p:cNvSpPr/>
          <p:nvPr/>
        </p:nvSpPr>
        <p:spPr>
          <a:xfrm>
            <a:off x="7351200" y="23655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87" name="CustomShape 6"/>
          <p:cNvSpPr/>
          <p:nvPr/>
        </p:nvSpPr>
        <p:spPr>
          <a:xfrm>
            <a:off x="7351200" y="26679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88" name="CustomShape 7"/>
          <p:cNvSpPr/>
          <p:nvPr/>
        </p:nvSpPr>
        <p:spPr>
          <a:xfrm>
            <a:off x="7351200" y="29703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89" name="CustomShape 8"/>
          <p:cNvSpPr/>
          <p:nvPr/>
        </p:nvSpPr>
        <p:spPr>
          <a:xfrm>
            <a:off x="7351200" y="327312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90" name="CustomShape 9"/>
          <p:cNvSpPr/>
          <p:nvPr/>
        </p:nvSpPr>
        <p:spPr>
          <a:xfrm>
            <a:off x="7351200" y="357552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91" name="CustomShape 10"/>
          <p:cNvSpPr/>
          <p:nvPr/>
        </p:nvSpPr>
        <p:spPr>
          <a:xfrm>
            <a:off x="1679040" y="6408000"/>
            <a:ext cx="5088960" cy="544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 = { 80, 100, 52 };</a:t>
            </a:r>
            <a:endParaRPr b="0" lang="en-GB" sz="1800" spc="-1" strike="noStrike">
              <a:latin typeface="Arial"/>
            </a:endParaRPr>
          </a:p>
        </p:txBody>
      </p:sp>
      <p:graphicFrame>
        <p:nvGraphicFramePr>
          <p:cNvPr id="292" name="Table 11"/>
          <p:cNvGraphicFramePr/>
          <p:nvPr/>
        </p:nvGraphicFramePr>
        <p:xfrm>
          <a:off x="6539400" y="5359680"/>
          <a:ext cx="874800" cy="914400"/>
        </p:xfrm>
        <a:graphic>
          <a:graphicData uri="http://schemas.openxmlformats.org/drawingml/2006/table">
            <a:tbl>
              <a:tblPr/>
              <a:tblGrid>
                <a:gridCol w="875160"/>
              </a:tblGrid>
              <a:tr h="30492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492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4560">
                <a:tc>
                  <a:txBody>
                    <a:bodyPr/>
                    <a:p>
                      <a:pPr algn="ctr">
                        <a:lnSpc>
                          <a:spcPct val="100000"/>
                        </a:lnSpc>
                      </a:pPr>
                      <a:r>
                        <a:rPr b="0" lang="en-GB" sz="1400" spc="-1" strike="noStrike">
                          <a:solidFill>
                            <a:srgbClr val="000000"/>
                          </a:solidFill>
                          <a:latin typeface="Calibri Light"/>
                        </a:rPr>
                        <a:t>52</a:t>
                      </a:r>
                      <a:endParaRPr b="0" lang="en-GB" sz="1400" spc="-1" strike="noStrike">
                        <a:latin typeface="Arial"/>
                      </a:endParaRPr>
                    </a:p>
                  </a:txBody>
                  <a:tcPr marL="91440" marR="91440">
                    <a:noFill/>
                  </a:tcPr>
                </a:tc>
              </a:tr>
            </a:tbl>
          </a:graphicData>
        </a:graphic>
      </p:graphicFrame>
      <p:sp>
        <p:nvSpPr>
          <p:cNvPr id="293" name="CustomShape 12"/>
          <p:cNvSpPr/>
          <p:nvPr/>
        </p:nvSpPr>
        <p:spPr>
          <a:xfrm>
            <a:off x="7340760" y="536184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94" name="CustomShape 13"/>
          <p:cNvSpPr/>
          <p:nvPr/>
        </p:nvSpPr>
        <p:spPr>
          <a:xfrm>
            <a:off x="7340760" y="566424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95" name="CustomShape 14"/>
          <p:cNvSpPr/>
          <p:nvPr/>
        </p:nvSpPr>
        <p:spPr>
          <a:xfrm>
            <a:off x="7340760" y="596664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96" name="CustomShape 15"/>
          <p:cNvSpPr/>
          <p:nvPr/>
        </p:nvSpPr>
        <p:spPr>
          <a:xfrm>
            <a:off x="1990440" y="6112800"/>
            <a:ext cx="16668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size equals 3</a:t>
            </a:r>
            <a:endParaRPr b="0" lang="en-GB" sz="1800" spc="-1" strike="noStrike">
              <a:latin typeface="Arial"/>
            </a:endParaRPr>
          </a:p>
        </p:txBody>
      </p:sp>
      <p:sp>
        <p:nvSpPr>
          <p:cNvPr id="297" name="CustomShape 16"/>
          <p:cNvSpPr/>
          <p:nvPr/>
        </p:nvSpPr>
        <p:spPr>
          <a:xfrm flipV="1">
            <a:off x="3061440" y="5915160"/>
            <a:ext cx="347400" cy="255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98" name="CustomShape 1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B2CA19D-CC1B-4E8C-AE06-2F562207665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85"/>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86"/>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87"/>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288"/>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289"/>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29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83">
                                            <p:txEl>
                                              <p:pRg st="4" end="4"/>
                                            </p:txEl>
                                          </p:spTgt>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291"/>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296"/>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29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92"/>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93"/>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294"/>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Using C-Strings in C++</a:t>
            </a:r>
            <a:endParaRPr b="0" lang="en-GB" sz="4400" spc="-1" strike="noStrike">
              <a:latin typeface="Arial"/>
            </a:endParaRPr>
          </a:p>
        </p:txBody>
      </p:sp>
      <p:sp>
        <p:nvSpPr>
          <p:cNvPr id="1412" name="CustomShape 2"/>
          <p:cNvSpPr/>
          <p:nvPr/>
        </p:nvSpPr>
        <p:spPr>
          <a:xfrm>
            <a:off x="534960" y="155916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Sometimes you may need to deal with C-Strings in C++, and the character and string handling functions for C-Strings are made available to C++ too:</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p:txBody>
      </p:sp>
      <p:sp>
        <p:nvSpPr>
          <p:cNvPr id="14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2D1617E-678D-4E56-A595-E7FD4642DBD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414" name="Table 4"/>
          <p:cNvGraphicFramePr/>
          <p:nvPr/>
        </p:nvGraphicFramePr>
        <p:xfrm>
          <a:off x="930960" y="2290320"/>
          <a:ext cx="7474680" cy="1488960"/>
        </p:xfrm>
        <a:graphic>
          <a:graphicData uri="http://schemas.openxmlformats.org/drawingml/2006/table">
            <a:tbl>
              <a:tblPr/>
              <a:tblGrid>
                <a:gridCol w="2466720"/>
                <a:gridCol w="5008320"/>
              </a:tblGrid>
              <a:tr h="372240">
                <a:tc>
                  <a:txBody>
                    <a:bodyPr/>
                    <a:p>
                      <a:pPr>
                        <a:lnSpc>
                          <a:spcPct val="100000"/>
                        </a:lnSpc>
                      </a:pPr>
                      <a:r>
                        <a:rPr b="0" lang="en-GB" sz="1800" spc="-1" strike="noStrike">
                          <a:solidFill>
                            <a:srgbClr val="000000"/>
                          </a:solidFill>
                          <a:latin typeface="Calibri Light"/>
                          <a:ea typeface="Menlo"/>
                        </a:rPr>
                        <a:t>in C</a:t>
                      </a:r>
                      <a:endParaRPr b="0" lang="en-GB" sz="18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solidFill>
                      <a:srgbClr val="dce6f2"/>
                    </a:solidFill>
                  </a:tcPr>
                </a:tc>
                <a:tc>
                  <a:txBody>
                    <a:bodyPr/>
                    <a:p>
                      <a:pPr>
                        <a:lnSpc>
                          <a:spcPct val="100000"/>
                        </a:lnSpc>
                      </a:pPr>
                      <a:r>
                        <a:rPr b="0" lang="en-GB" sz="1800" spc="-1" strike="noStrike">
                          <a:solidFill>
                            <a:srgbClr val="000000"/>
                          </a:solidFill>
                          <a:latin typeface="Calibri Light"/>
                        </a:rPr>
                        <a:t>in C++</a:t>
                      </a:r>
                      <a:endParaRPr b="0" lang="en-GB" sz="18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solidFill>
                      <a:srgbClr val="dce6f2"/>
                    </a:solidFill>
                  </a:tcPr>
                </a:tc>
              </a:tr>
              <a:tr h="372240">
                <a:tc>
                  <a:txBody>
                    <a:bodyPr/>
                    <a:p>
                      <a:pPr>
                        <a:lnSpc>
                          <a:spcPct val="100000"/>
                        </a:lnSpc>
                      </a:pPr>
                      <a:r>
                        <a:rPr b="0" lang="en-GB" sz="1200" spc="-1" strike="noStrike">
                          <a:solidFill>
                            <a:srgbClr val="000000"/>
                          </a:solidFill>
                          <a:latin typeface="Menlo"/>
                          <a:ea typeface="Menlo"/>
                        </a:rPr>
                        <a:t>#include &lt;ctype.h&gt;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200" spc="-1" strike="noStrike" u="sng">
                          <a:solidFill>
                            <a:srgbClr val="0000ff"/>
                          </a:solidFill>
                          <a:uFillTx/>
                          <a:latin typeface="Menlo"/>
                          <a:ea typeface="Menlo"/>
                          <a:hlinkClick r:id="rId1"/>
                        </a:rPr>
                        <a:t>#include &lt;</a:t>
                      </a:r>
                      <a:r>
                        <a:rPr b="0" lang="en-GB" sz="1200" spc="-1" strike="noStrike" u="sng">
                          <a:solidFill>
                            <a:srgbClr val="0000ff"/>
                          </a:solidFill>
                          <a:uFillTx/>
                          <a:latin typeface="Menlo"/>
                          <a:ea typeface="Menlo"/>
                          <a:hlinkClick r:id="rId2"/>
                        </a:rPr>
                        <a:t>cctype</a:t>
                      </a:r>
                      <a:r>
                        <a:rPr b="0" lang="en-GB" sz="1200" spc="-1" strike="noStrike" u="sng">
                          <a:solidFill>
                            <a:srgbClr val="0000ff"/>
                          </a:solidFill>
                          <a:uFillTx/>
                          <a:latin typeface="Menlo"/>
                          <a:ea typeface="Menlo"/>
                          <a:hlinkClick r:id="rId3"/>
                        </a:rPr>
                        <a:t>&gt;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2240">
                <a:tc>
                  <a:txBody>
                    <a:bodyPr/>
                    <a:p>
                      <a:pPr>
                        <a:lnSpc>
                          <a:spcPct val="100000"/>
                        </a:lnSpc>
                      </a:pPr>
                      <a:r>
                        <a:rPr b="0" lang="en-GB" sz="1200" spc="-1" strike="noStrike">
                          <a:solidFill>
                            <a:srgbClr val="000000"/>
                          </a:solidFill>
                          <a:latin typeface="Menlo"/>
                          <a:ea typeface="Menlo"/>
                        </a:rPr>
                        <a:t>#include &lt;stdlib.h&gt;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200" spc="-1" strike="noStrike" u="sng">
                          <a:solidFill>
                            <a:srgbClr val="0000ff"/>
                          </a:solidFill>
                          <a:uFillTx/>
                          <a:latin typeface="Menlo"/>
                          <a:ea typeface="Menlo"/>
                          <a:hlinkClick r:id="rId4"/>
                        </a:rPr>
                        <a:t>#include &lt;</a:t>
                      </a:r>
                      <a:r>
                        <a:rPr b="0" lang="en-GB" sz="1200" spc="-1" strike="noStrike" u="sng">
                          <a:solidFill>
                            <a:srgbClr val="0000ff"/>
                          </a:solidFill>
                          <a:uFillTx/>
                          <a:latin typeface="Menlo"/>
                          <a:ea typeface="Menlo"/>
                          <a:hlinkClick r:id="rId5"/>
                        </a:rPr>
                        <a:t>cstdlib</a:t>
                      </a:r>
                      <a:r>
                        <a:rPr b="0" lang="en-GB" sz="1200" spc="-1" strike="noStrike" u="sng">
                          <a:solidFill>
                            <a:srgbClr val="0000ff"/>
                          </a:solidFill>
                          <a:uFillTx/>
                          <a:latin typeface="Menlo"/>
                          <a:ea typeface="Menlo"/>
                          <a:hlinkClick r:id="rId6"/>
                        </a:rPr>
                        <a:t>&gt;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2240">
                <a:tc>
                  <a:txBody>
                    <a:bodyPr/>
                    <a:p>
                      <a:pPr>
                        <a:lnSpc>
                          <a:spcPct val="100000"/>
                        </a:lnSpc>
                      </a:pPr>
                      <a:r>
                        <a:rPr b="0" lang="en-GB" sz="1200" spc="-1" strike="noStrike">
                          <a:solidFill>
                            <a:srgbClr val="000000"/>
                          </a:solidFill>
                          <a:latin typeface="Menlo"/>
                          <a:ea typeface="Menlo"/>
                        </a:rPr>
                        <a:t>#include &lt;string.h&gt;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200" spc="-1" strike="noStrike" u="sng">
                          <a:solidFill>
                            <a:srgbClr val="0000ff"/>
                          </a:solidFill>
                          <a:uFillTx/>
                          <a:latin typeface="Menlo"/>
                          <a:ea typeface="Menlo"/>
                          <a:hlinkClick r:id="rId7"/>
                        </a:rPr>
                        <a:t>#include &lt;</a:t>
                      </a:r>
                      <a:r>
                        <a:rPr b="0" lang="en-GB" sz="1200" spc="-1" strike="noStrike" u="sng">
                          <a:solidFill>
                            <a:srgbClr val="0000ff"/>
                          </a:solidFill>
                          <a:uFillTx/>
                          <a:latin typeface="Menlo"/>
                          <a:ea typeface="Menlo"/>
                          <a:hlinkClick r:id="rId8"/>
                        </a:rPr>
                        <a:t>cstring</a:t>
                      </a:r>
                      <a:r>
                        <a:rPr b="0" lang="en-GB" sz="1200" spc="-1" strike="noStrike" u="sng">
                          <a:solidFill>
                            <a:srgbClr val="0000ff"/>
                          </a:solidFill>
                          <a:uFillTx/>
                          <a:latin typeface="Menlo"/>
                          <a:ea typeface="Menlo"/>
                          <a:hlinkClick r:id="rId9"/>
                        </a:rPr>
                        <a:t>&gt;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grpSp>
        <p:nvGrpSpPr>
          <p:cNvPr id="1415" name="Group 5"/>
          <p:cNvGrpSpPr/>
          <p:nvPr/>
        </p:nvGrpSpPr>
        <p:grpSpPr>
          <a:xfrm>
            <a:off x="534960" y="4053600"/>
            <a:ext cx="8739360" cy="2433600"/>
            <a:chOff x="534960" y="4053600"/>
            <a:chExt cx="8739360" cy="2433600"/>
          </a:xfrm>
        </p:grpSpPr>
        <p:sp>
          <p:nvSpPr>
            <p:cNvPr id="1416" name="CustomShape 6"/>
            <p:cNvSpPr/>
            <p:nvPr/>
          </p:nvSpPr>
          <p:spPr>
            <a:xfrm>
              <a:off x="4668480" y="4053600"/>
              <a:ext cx="2820240" cy="243360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&lt;string&gt;</a:t>
              </a:r>
              <a:endParaRPr b="0" lang="en-GB" sz="1100" spc="-1" strike="noStrike">
                <a:latin typeface="Arial"/>
              </a:endParaRPr>
            </a:p>
            <a:p>
              <a:pPr>
                <a:lnSpc>
                  <a:spcPct val="100000"/>
                </a:lnSpc>
              </a:pPr>
              <a:r>
                <a:rPr b="0" lang="en-GB" sz="1100" spc="-1" strike="noStrike">
                  <a:solidFill>
                    <a:srgbClr val="000000"/>
                  </a:solidFill>
                  <a:latin typeface="Menlo"/>
                  <a:ea typeface="Menlo"/>
                </a:rPr>
                <a:t>#include &lt;cstring&gt;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string str = "abc";</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s1[10];</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strcpy(s1, str.c_str());</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s1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417" name="CustomShape 7"/>
            <p:cNvSpPr/>
            <p:nvPr/>
          </p:nvSpPr>
          <p:spPr>
            <a:xfrm>
              <a:off x="534960" y="4115520"/>
              <a:ext cx="4278960" cy="130896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ea typeface="DejaVu Sans"/>
                </a:rPr>
                <a:t>To convert a C++ string to C-string, you may use the .</a:t>
              </a:r>
              <a:r>
                <a:rPr b="1" lang="en-GB" sz="2000" spc="-1" strike="noStrike">
                  <a:solidFill>
                    <a:srgbClr val="e46c0a"/>
                  </a:solidFill>
                  <a:latin typeface="Calibri Light"/>
                  <a:ea typeface="DejaVu Sans"/>
                </a:rPr>
                <a:t>c_str() </a:t>
              </a:r>
              <a:r>
                <a:rPr b="0" lang="en-GB" sz="2000" spc="-1" strike="noStrike">
                  <a:solidFill>
                    <a:srgbClr val="000000"/>
                  </a:solidFill>
                  <a:latin typeface="Calibri Light"/>
                  <a:ea typeface="DejaVu Sans"/>
                </a:rPr>
                <a:t>member function of a string object:</a:t>
              </a:r>
              <a:endParaRPr b="0" lang="en-GB" sz="2000" spc="-1" strike="noStrike">
                <a:latin typeface="Arial"/>
              </a:endParaRPr>
            </a:p>
          </p:txBody>
        </p:sp>
        <p:sp>
          <p:nvSpPr>
            <p:cNvPr id="1418" name="CustomShape 8"/>
            <p:cNvSpPr/>
            <p:nvPr/>
          </p:nvSpPr>
          <p:spPr>
            <a:xfrm>
              <a:off x="7272360" y="4511160"/>
              <a:ext cx="2001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C++ program</a:t>
              </a:r>
              <a:endParaRPr b="0" lang="en-GB" sz="1800" spc="-1" strike="noStrike">
                <a:latin typeface="Arial"/>
              </a:endParaRPr>
            </a:p>
          </p:txBody>
        </p:sp>
        <p:sp>
          <p:nvSpPr>
            <p:cNvPr id="1419" name="CustomShape 9"/>
            <p:cNvSpPr/>
            <p:nvPr/>
          </p:nvSpPr>
          <p:spPr>
            <a:xfrm flipH="1">
              <a:off x="7488720" y="4910760"/>
              <a:ext cx="445680" cy="373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420" name="CustomShape 10"/>
          <p:cNvSpPr/>
          <p:nvPr/>
        </p:nvSpPr>
        <p:spPr>
          <a:xfrm>
            <a:off x="534960" y="5388120"/>
            <a:ext cx="2935800" cy="1460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Question: How to convert a C-String to C++ string then?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Hint: check this slide</a:t>
            </a:r>
            <a:endParaRPr b="0" lang="en-GB" sz="1800" spc="-1" strike="noStrike">
              <a:latin typeface="Arial"/>
            </a:endParaRPr>
          </a:p>
        </p:txBody>
      </p:sp>
    </p:spTree>
  </p:cSld>
  <p:timing>
    <p:tnLst>
      <p:par>
        <p:cTn id="1903" dur="indefinite" restart="never" nodeType="tmRoot">
          <p:childTnLst>
            <p:seq>
              <p:cTn id="1904" dur="indefinite"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Programming Exercises in C</a:t>
            </a:r>
            <a:endParaRPr b="0" lang="en-GB" sz="4400" spc="-1" strike="noStrike">
              <a:latin typeface="Arial"/>
            </a:endParaRPr>
          </a:p>
        </p:txBody>
      </p:sp>
      <p:sp>
        <p:nvSpPr>
          <p:cNvPr id="142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Try solve a few programming problems in Part III in C.</a:t>
            </a:r>
            <a:endParaRPr b="0" lang="en-GB" sz="2800" spc="-1" strike="noStrike">
              <a:latin typeface="Arial"/>
            </a:endParaRPr>
          </a:p>
        </p:txBody>
      </p:sp>
      <p:sp>
        <p:nvSpPr>
          <p:cNvPr id="142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46E406D-F5B5-4DA0-B849-7A2ECB98DFA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905" dur="indefinite" restart="never" nodeType="tmRoot">
          <p:childTnLst>
            <p:seq>
              <p:cTn id="190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Initializer List </a:t>
            </a:r>
            <a:endParaRPr b="0" lang="en-GB" sz="4400" spc="-1" strike="noStrike">
              <a:latin typeface="Arial"/>
            </a:endParaRPr>
          </a:p>
        </p:txBody>
      </p:sp>
      <p:sp>
        <p:nvSpPr>
          <p:cNvPr id="300" name="CustomShape 2"/>
          <p:cNvSpPr/>
          <p:nvPr/>
        </p:nvSpPr>
        <p:spPr>
          <a:xfrm>
            <a:off x="457200" y="1600200"/>
            <a:ext cx="8228880" cy="3774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compiler will report an </a:t>
            </a:r>
            <a:r>
              <a:rPr b="0" lang="en-GB" sz="2800" spc="-1" strike="noStrike">
                <a:solidFill>
                  <a:srgbClr val="e46c0a"/>
                </a:solidFill>
                <a:latin typeface="Calibri Light"/>
                <a:ea typeface="Calibri Light"/>
              </a:rPr>
              <a:t>error</a:t>
            </a:r>
            <a:r>
              <a:rPr b="0" lang="en-GB" sz="2800" spc="-1" strike="noStrike">
                <a:solidFill>
                  <a:srgbClr val="000000"/>
                </a:solidFill>
                <a:latin typeface="Calibri Light"/>
                <a:ea typeface="Calibri Light"/>
              </a:rPr>
              <a:t> if too many values are given in the initialization, e.g.,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It is, however, </a:t>
            </a:r>
            <a:r>
              <a:rPr b="0" lang="en-GB" sz="2800" spc="-1" strike="noStrike">
                <a:solidFill>
                  <a:srgbClr val="e46c0a"/>
                </a:solidFill>
                <a:latin typeface="Calibri Light"/>
                <a:ea typeface="Calibri Light"/>
              </a:rPr>
              <a:t>legal</a:t>
            </a:r>
            <a:r>
              <a:rPr b="0" lang="en-GB" sz="2800" spc="-1" strike="noStrike">
                <a:solidFill>
                  <a:srgbClr val="000000"/>
                </a:solidFill>
                <a:latin typeface="Calibri Light"/>
                <a:ea typeface="Calibri Light"/>
              </a:rPr>
              <a:t> to provide fewer values than the number of elements in the initialization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Those values will be used to initialize the first few elements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remaining elements will be initialized to a zero of the array base type </a:t>
            </a: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30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9F72E5E-0711-42CE-AFE0-EDBDEC7BF7E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02" name="CustomShape 4"/>
          <p:cNvSpPr/>
          <p:nvPr/>
        </p:nvSpPr>
        <p:spPr>
          <a:xfrm>
            <a:off x="1683720" y="5401440"/>
            <a:ext cx="4335480" cy="544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{80, 100};</a:t>
            </a:r>
            <a:endParaRPr b="0" lang="en-GB" sz="1800" spc="-1" strike="noStrike">
              <a:latin typeface="Arial"/>
            </a:endParaRPr>
          </a:p>
        </p:txBody>
      </p:sp>
      <p:graphicFrame>
        <p:nvGraphicFramePr>
          <p:cNvPr id="303" name="Table 5"/>
          <p:cNvGraphicFramePr/>
          <p:nvPr/>
        </p:nvGraphicFramePr>
        <p:xfrm>
          <a:off x="6610320" y="5087520"/>
          <a:ext cx="874800" cy="1502640"/>
        </p:xfrm>
        <a:graphic>
          <a:graphicData uri="http://schemas.openxmlformats.org/drawingml/2006/table">
            <a:tbl>
              <a:tblPr/>
              <a:tblGrid>
                <a:gridCol w="875160"/>
              </a:tblGrid>
              <a:tr h="30060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bl>
          </a:graphicData>
        </a:graphic>
      </p:graphicFrame>
      <p:sp>
        <p:nvSpPr>
          <p:cNvPr id="304" name="CustomShape 6"/>
          <p:cNvSpPr/>
          <p:nvPr/>
        </p:nvSpPr>
        <p:spPr>
          <a:xfrm>
            <a:off x="7425000" y="512460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305" name="CustomShape 7"/>
          <p:cNvSpPr/>
          <p:nvPr/>
        </p:nvSpPr>
        <p:spPr>
          <a:xfrm>
            <a:off x="7425000" y="542700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306" name="CustomShape 8"/>
          <p:cNvSpPr/>
          <p:nvPr/>
        </p:nvSpPr>
        <p:spPr>
          <a:xfrm>
            <a:off x="7425000" y="57297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307" name="CustomShape 9"/>
          <p:cNvSpPr/>
          <p:nvPr/>
        </p:nvSpPr>
        <p:spPr>
          <a:xfrm>
            <a:off x="7425000" y="60321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308" name="CustomShape 10"/>
          <p:cNvSpPr/>
          <p:nvPr/>
        </p:nvSpPr>
        <p:spPr>
          <a:xfrm>
            <a:off x="7425000" y="6334560"/>
            <a:ext cx="9108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grpSp>
        <p:nvGrpSpPr>
          <p:cNvPr id="309" name="Group 11"/>
          <p:cNvGrpSpPr/>
          <p:nvPr/>
        </p:nvGrpSpPr>
        <p:grpSpPr>
          <a:xfrm>
            <a:off x="1392480" y="2448720"/>
            <a:ext cx="5981760" cy="766800"/>
            <a:chOff x="1392480" y="2448720"/>
            <a:chExt cx="5981760" cy="766800"/>
          </a:xfrm>
        </p:grpSpPr>
        <p:sp>
          <p:nvSpPr>
            <p:cNvPr id="310" name="CustomShape 12"/>
            <p:cNvSpPr/>
            <p:nvPr/>
          </p:nvSpPr>
          <p:spPr>
            <a:xfrm>
              <a:off x="1392480" y="2448720"/>
              <a:ext cx="5981760" cy="544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{80, 100, 63, 84, 52,96};</a:t>
              </a:r>
              <a:endParaRPr b="0" lang="en-GB" sz="1800" spc="-1" strike="noStrike">
                <a:latin typeface="Arial"/>
              </a:endParaRPr>
            </a:p>
          </p:txBody>
        </p:sp>
        <p:sp>
          <p:nvSpPr>
            <p:cNvPr id="311" name="CustomShape 13"/>
            <p:cNvSpPr/>
            <p:nvPr/>
          </p:nvSpPr>
          <p:spPr>
            <a:xfrm>
              <a:off x="6256800" y="2516040"/>
              <a:ext cx="358200" cy="443880"/>
            </a:xfrm>
            <a:prstGeom prst="rect">
              <a:avLst/>
            </a:prstGeom>
            <a:noFill/>
            <a:ln>
              <a:round/>
            </a:ln>
          </p:spPr>
          <p:style>
            <a:lnRef idx="2">
              <a:schemeClr val="accent6"/>
            </a:lnRef>
            <a:fillRef idx="1">
              <a:schemeClr val="lt1"/>
            </a:fillRef>
            <a:effectRef idx="0">
              <a:schemeClr val="accent6"/>
            </a:effectRef>
            <a:fontRef idx="minor"/>
          </p:style>
        </p:sp>
        <p:sp>
          <p:nvSpPr>
            <p:cNvPr id="312" name="CustomShape 14"/>
            <p:cNvSpPr/>
            <p:nvPr/>
          </p:nvSpPr>
          <p:spPr>
            <a:xfrm>
              <a:off x="6760800" y="2516040"/>
              <a:ext cx="48564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e46b73"/>
                  </a:solidFill>
                  <a:latin typeface="Consolas"/>
                  <a:ea typeface="Consolas"/>
                </a:rPr>
                <a:t>✗</a:t>
              </a:r>
              <a:endParaRPr b="0" lang="en-GB" sz="4000" spc="-1" strike="noStrike">
                <a:latin typeface="Arial"/>
              </a:endParaRPr>
            </a:p>
          </p:txBody>
        </p:sp>
      </p:grpSp>
      <p:sp>
        <p:nvSpPr>
          <p:cNvPr id="313" name="CustomShape 15"/>
          <p:cNvSpPr/>
          <p:nvPr/>
        </p:nvSpPr>
        <p:spPr>
          <a:xfrm>
            <a:off x="240480" y="6275880"/>
            <a:ext cx="4504320" cy="63792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How to initialize all elements to have value 0?</a:t>
            </a:r>
            <a:endParaRPr b="0" lang="en-GB" sz="1800" spc="-1" strike="noStrike">
              <a:latin typeface="Arial"/>
            </a:endParaRPr>
          </a:p>
        </p:txBody>
      </p:sp>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300">
                                            <p:txEl>
                                              <p:pRg st="3" end="3"/>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300">
                                            <p:txEl>
                                              <p:pRg st="4" end="4"/>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300">
                                            <p:txEl>
                                              <p:pRg st="5" end="5"/>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30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303"/>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304"/>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305"/>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06"/>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07"/>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308"/>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Initializer List </a:t>
            </a:r>
            <a:endParaRPr b="0" lang="en-GB" sz="4400" spc="-1" strike="noStrike">
              <a:latin typeface="Arial"/>
            </a:endParaRPr>
          </a:p>
        </p:txBody>
      </p:sp>
      <p:sp>
        <p:nvSpPr>
          <p:cNvPr id="315" name="CustomShape 2"/>
          <p:cNvSpPr/>
          <p:nvPr/>
        </p:nvSpPr>
        <p:spPr>
          <a:xfrm>
            <a:off x="457200" y="1600200"/>
            <a:ext cx="8228880" cy="1828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It is </a:t>
            </a:r>
            <a:r>
              <a:rPr b="0" lang="en-GB" sz="2800" spc="-1" strike="noStrike">
                <a:solidFill>
                  <a:srgbClr val="e46c0a"/>
                </a:solidFill>
                <a:latin typeface="Calibri Light"/>
                <a:ea typeface="Calibri Light"/>
              </a:rPr>
              <a:t>illegal</a:t>
            </a:r>
            <a:r>
              <a:rPr b="0" lang="en-GB" sz="2800" spc="-1" strike="noStrike">
                <a:solidFill>
                  <a:srgbClr val="000000"/>
                </a:solidFill>
                <a:latin typeface="Calibri Light"/>
                <a:ea typeface="Calibri Light"/>
              </a:rPr>
              <a:t> to initialize or change the content of the whole array using an equal sign after its declaration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All the assignment statements below are therefore </a:t>
            </a:r>
            <a:r>
              <a:rPr b="1" lang="en-GB" sz="2800" spc="-1" strike="noStrike">
                <a:solidFill>
                  <a:srgbClr val="ff0000"/>
                </a:solidFill>
                <a:latin typeface="Calibri Light"/>
                <a:ea typeface="Calibri Light"/>
              </a:rPr>
              <a:t>invalid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1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EB66BEA-97A6-4298-A784-0FA3862A42D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17" name="CustomShape 4"/>
          <p:cNvSpPr/>
          <p:nvPr/>
        </p:nvSpPr>
        <p:spPr>
          <a:xfrm>
            <a:off x="1111680" y="3355560"/>
            <a:ext cx="5452560" cy="1928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 = { 80, 100, 63, 84, 52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 = { 80, 100, 63, 84, 52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score[5] = { 80, 100, 63, 84, 52 };</a:t>
            </a:r>
            <a:endParaRPr b="0" lang="en-GB" sz="1800" spc="-1" strike="noStrike">
              <a:latin typeface="Arial"/>
            </a:endParaRPr>
          </a:p>
        </p:txBody>
      </p:sp>
      <p:sp>
        <p:nvSpPr>
          <p:cNvPr id="318" name="CustomShape 5"/>
          <p:cNvSpPr/>
          <p:nvPr/>
        </p:nvSpPr>
        <p:spPr>
          <a:xfrm>
            <a:off x="6681600" y="4044240"/>
            <a:ext cx="1218240" cy="1095480"/>
          </a:xfrm>
          <a:prstGeom prst="rect">
            <a:avLst/>
          </a:prstGeom>
          <a:noFill/>
          <a:ln>
            <a:noFill/>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6600" spc="-1" strike="noStrike">
                <a:solidFill>
                  <a:srgbClr val="e46b73"/>
                </a:solidFill>
                <a:latin typeface="Zapf Dingbats"/>
                <a:ea typeface="Zapf Dingbats"/>
              </a:rPr>
              <a:t>✗</a:t>
            </a:r>
            <a:endParaRPr b="0" lang="en-GB" sz="6600" spc="-1" strike="noStrike">
              <a:latin typeface="Arial"/>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457200" y="374040"/>
            <a:ext cx="8228880" cy="57513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r>
              <a:rPr b="1" lang="en-GB" sz="2800" spc="-1" strike="noStrike">
                <a:solidFill>
                  <a:srgbClr val="000000"/>
                </a:solidFill>
                <a:latin typeface="Calibri Light"/>
                <a:ea typeface="Calibri Light"/>
              </a:rPr>
              <a:t>Example: </a:t>
            </a:r>
            <a:r>
              <a:rPr b="0" lang="en-GB" sz="2800" spc="-1" strike="noStrike">
                <a:solidFill>
                  <a:srgbClr val="000000"/>
                </a:solidFill>
                <a:latin typeface="Calibri Light"/>
                <a:ea typeface="Calibri Light"/>
              </a:rPr>
              <a:t>Print the contents of an </a:t>
            </a:r>
            <a:r>
              <a:rPr b="0" lang="en-GB" sz="3200" spc="-1" strike="noStrike">
                <a:solidFill>
                  <a:srgbClr val="e46c0a"/>
                </a:solidFill>
                <a:latin typeface="Calibri Light"/>
                <a:ea typeface="Calibri Light"/>
              </a:rPr>
              <a:t>array</a:t>
            </a:r>
            <a:r>
              <a:rPr b="0" lang="en-GB" sz="32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with a </a:t>
            </a:r>
            <a:r>
              <a:rPr b="0" lang="en-GB" sz="3200" spc="-1" strike="noStrike">
                <a:solidFill>
                  <a:srgbClr val="31859c"/>
                </a:solidFill>
                <a:latin typeface="Calibri Light"/>
                <a:ea typeface="Calibri Light"/>
              </a:rPr>
              <a:t>loop</a:t>
            </a:r>
            <a:endParaRPr b="0" lang="en-GB" sz="3200" spc="-1" strike="noStrike">
              <a:latin typeface="Arial"/>
            </a:endParaRPr>
          </a:p>
        </p:txBody>
      </p:sp>
      <p:sp>
        <p:nvSpPr>
          <p:cNvPr id="32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17CB3E9-39C5-49EC-BA39-F7E79D1016D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21" name="CustomShape 3"/>
          <p:cNvSpPr/>
          <p:nvPr/>
        </p:nvSpPr>
        <p:spPr>
          <a:xfrm>
            <a:off x="831240" y="1465200"/>
            <a:ext cx="6451920" cy="41767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use initializer list to initialize array n</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int n[10] = { 32, 27, 64, 18, 95, 14, 90, 70, 60, 37 };</a:t>
            </a:r>
            <a:b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j = 0; j &lt; 10; ++j )</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cout &lt;&lt; setw(7) &lt;&lt; j &lt;&lt; setw(13) &lt;&lt; n[j]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22" name="CustomShape 4"/>
          <p:cNvSpPr/>
          <p:nvPr/>
        </p:nvSpPr>
        <p:spPr>
          <a:xfrm>
            <a:off x="3704760" y="5804640"/>
            <a:ext cx="4170960" cy="576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setw():  set the width (i.e., # of space) for the next item to be printed out</a:t>
            </a:r>
            <a:endParaRPr b="0" lang="en-GB" sz="1600" spc="-1" strike="noStrike">
              <a:latin typeface="Arial"/>
            </a:endParaRPr>
          </a:p>
        </p:txBody>
      </p:sp>
      <p:grpSp>
        <p:nvGrpSpPr>
          <p:cNvPr id="323" name="Group 5"/>
          <p:cNvGrpSpPr/>
          <p:nvPr/>
        </p:nvGrpSpPr>
        <p:grpSpPr>
          <a:xfrm>
            <a:off x="572760" y="4362120"/>
            <a:ext cx="2113920" cy="2553840"/>
            <a:chOff x="572760" y="4362120"/>
            <a:chExt cx="2113920" cy="2553840"/>
          </a:xfrm>
        </p:grpSpPr>
        <p:sp>
          <p:nvSpPr>
            <p:cNvPr id="324" name="CustomShape 6"/>
            <p:cNvSpPr/>
            <p:nvPr/>
          </p:nvSpPr>
          <p:spPr>
            <a:xfrm>
              <a:off x="1077480" y="4362120"/>
              <a:ext cx="136440" cy="350280"/>
            </a:xfrm>
            <a:prstGeom prst="lef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325" name="CustomShape 7"/>
            <p:cNvSpPr/>
            <p:nvPr/>
          </p:nvSpPr>
          <p:spPr>
            <a:xfrm>
              <a:off x="572760" y="5729400"/>
              <a:ext cx="2113920" cy="118656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a loop to access and print out each element</a:t>
              </a:r>
              <a:endParaRPr b="0" lang="en-GB" sz="1800" spc="-1" strike="noStrike">
                <a:latin typeface="Arial"/>
              </a:endParaRPr>
            </a:p>
          </p:txBody>
        </p:sp>
      </p:grpSp>
      <p:sp>
        <p:nvSpPr>
          <p:cNvPr id="326" name="CustomShape 8"/>
          <p:cNvSpPr/>
          <p:nvPr/>
        </p:nvSpPr>
        <p:spPr>
          <a:xfrm flipV="1" rot="10800000">
            <a:off x="1581840" y="7843320"/>
            <a:ext cx="504000" cy="1652760"/>
          </a:xfrm>
          <a:prstGeom prst="bentConnector3">
            <a:avLst>
              <a:gd name="adj1" fmla="val 145296"/>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327" name="CustomShape 9"/>
          <p:cNvSpPr/>
          <p:nvPr/>
        </p:nvSpPr>
        <p:spPr>
          <a:xfrm>
            <a:off x="3547800" y="1095840"/>
            <a:ext cx="269676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Need this library for setw()</a:t>
            </a:r>
            <a:endParaRPr b="0" lang="en-GB" sz="1800" spc="-1" strike="noStrike">
              <a:latin typeface="Arial"/>
            </a:endParaRPr>
          </a:p>
        </p:txBody>
      </p:sp>
      <p:sp>
        <p:nvSpPr>
          <p:cNvPr id="328" name="CustomShape 10"/>
          <p:cNvSpPr/>
          <p:nvPr/>
        </p:nvSpPr>
        <p:spPr>
          <a:xfrm flipH="1">
            <a:off x="2686680" y="1378440"/>
            <a:ext cx="859680" cy="632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Tree>
  </p:cSld>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23"/>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326"/>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327"/>
                                        </p:tgtEl>
                                        <p:attrNameLst>
                                          <p:attrName>style.visibility</p:attrName>
                                        </p:attrNameLst>
                                      </p:cBhvr>
                                      <p:to>
                                        <p:strVal val="visible"/>
                                      </p:to>
                                    </p:set>
                                  </p:childTnLst>
                                </p:cTn>
                              </p:par>
                              <p:par>
                                <p:cTn id="209" nodeType="withEffect" fill="hold" presetClass="entr" presetID="1">
                                  <p:stCondLst>
                                    <p:cond delay="0"/>
                                  </p:stCondLst>
                                  <p:childTnLst>
                                    <p:set>
                                      <p:cBhvr>
                                        <p:cTn id="210"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 with a Loop</a:t>
            </a:r>
            <a:endParaRPr b="0" lang="en-GB" sz="4400" spc="-1" strike="noStrike">
              <a:latin typeface="Arial"/>
            </a:endParaRPr>
          </a:p>
        </p:txBody>
      </p:sp>
      <p:sp>
        <p:nvSpPr>
          <p:cNvPr id="330" name="CustomShape 2"/>
          <p:cNvSpPr/>
          <p:nvPr/>
        </p:nvSpPr>
        <p:spPr>
          <a:xfrm>
            <a:off x="457200" y="1417680"/>
            <a:ext cx="8228880" cy="8204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Use a loop to access each element and initialize them to some initial values.</a:t>
            </a:r>
            <a:endParaRPr b="0" lang="en-GB" sz="2800" spc="-1" strike="noStrike">
              <a:latin typeface="Arial"/>
            </a:endParaRPr>
          </a:p>
        </p:txBody>
      </p:sp>
      <p:sp>
        <p:nvSpPr>
          <p:cNvPr id="33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B7805B2-6A72-4E64-A6F7-E944C2D581A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32" name="CustomShape 4"/>
          <p:cNvSpPr/>
          <p:nvPr/>
        </p:nvSpPr>
        <p:spPr>
          <a:xfrm>
            <a:off x="2453400" y="2238840"/>
            <a:ext cx="5878800" cy="4482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n[10];  </a:t>
            </a:r>
            <a:r>
              <a:rPr b="0" lang="en-GB" sz="1400" spc="-1" strike="noStrike">
                <a:solidFill>
                  <a:srgbClr val="808080"/>
                </a:solidFill>
                <a:latin typeface="Consolas"/>
                <a:ea typeface="Consolas"/>
              </a:rPr>
              <a:t>// n is an array 10 integers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initialize elements of array n to 0</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i = 0; i &lt; 10;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n[i] = 0;   </a:t>
            </a:r>
            <a:r>
              <a:rPr b="0" lang="en-GB" sz="1400" spc="-1" strike="noStrike">
                <a:solidFill>
                  <a:srgbClr val="808080"/>
                </a:solidFill>
                <a:latin typeface="Consolas"/>
                <a:ea typeface="Consolas"/>
              </a:rPr>
              <a:t>// set element at location i to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j = 0; j &lt; 10; ++j )</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cout &lt;&lt; setw(7) &lt;&lt; j &lt;&lt; setw(13) &lt;&lt; n[j]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33" name="CustomShape 5"/>
          <p:cNvSpPr/>
          <p:nvPr/>
        </p:nvSpPr>
        <p:spPr>
          <a:xfrm>
            <a:off x="2373840" y="4329720"/>
            <a:ext cx="174600" cy="350280"/>
          </a:xfrm>
          <a:prstGeom prst="lef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334" name="CustomShape 6"/>
          <p:cNvSpPr/>
          <p:nvPr/>
        </p:nvSpPr>
        <p:spPr>
          <a:xfrm>
            <a:off x="337680" y="3507120"/>
            <a:ext cx="1995480" cy="11872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the loop control </a:t>
            </a:r>
            <a:br/>
            <a:r>
              <a:rPr b="0" lang="en-GB" sz="1800" spc="-1" strike="noStrike">
                <a:solidFill>
                  <a:srgbClr val="000000"/>
                </a:solidFill>
                <a:latin typeface="Avenir Next Condensed"/>
                <a:ea typeface="Avenir Next Condensed"/>
              </a:rPr>
              <a:t>variable </a:t>
            </a:r>
            <a:r>
              <a:rPr b="1" lang="en-GB" sz="1800" spc="-1" strike="noStrike">
                <a:solidFill>
                  <a:srgbClr val="000000"/>
                </a:solidFill>
                <a:latin typeface="Avenir Next Condensed"/>
                <a:ea typeface="Avenir Next Condensed"/>
              </a:rPr>
              <a:t>i</a:t>
            </a:r>
            <a:r>
              <a:rPr b="0" lang="en-GB" sz="1800" spc="-1" strike="noStrike">
                <a:solidFill>
                  <a:srgbClr val="000000"/>
                </a:solidFill>
                <a:latin typeface="Avenir Next Condensed"/>
                <a:ea typeface="Avenir Next Condensed"/>
              </a:rPr>
              <a:t> as the index</a:t>
            </a:r>
            <a:endParaRPr b="0" lang="en-GB" sz="1800" spc="-1" strike="noStrike">
              <a:latin typeface="Arial"/>
            </a:endParaRPr>
          </a:p>
        </p:txBody>
      </p:sp>
      <p:sp>
        <p:nvSpPr>
          <p:cNvPr id="335" name="CustomShape 7"/>
          <p:cNvSpPr/>
          <p:nvPr/>
        </p:nvSpPr>
        <p:spPr>
          <a:xfrm>
            <a:off x="2373840" y="5619240"/>
            <a:ext cx="174600" cy="350280"/>
          </a:xfrm>
          <a:prstGeom prst="lef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336" name="CustomShape 8"/>
          <p:cNvSpPr/>
          <p:nvPr/>
        </p:nvSpPr>
        <p:spPr>
          <a:xfrm>
            <a:off x="337680" y="5383080"/>
            <a:ext cx="1995840" cy="118728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a loop to access and </a:t>
            </a:r>
            <a:br/>
            <a:r>
              <a:rPr b="0" lang="en-GB" sz="1800" spc="-1" strike="noStrike">
                <a:solidFill>
                  <a:srgbClr val="000000"/>
                </a:solidFill>
                <a:latin typeface="Avenir Next Condensed"/>
                <a:ea typeface="Avenir Next Condensed"/>
              </a:rPr>
              <a:t>print out each element</a:t>
            </a:r>
            <a:endParaRPr b="0" lang="en-GB" sz="1800" spc="-1" strike="noStrike">
              <a:latin typeface="Arial"/>
            </a:endParaRPr>
          </a:p>
        </p:txBody>
      </p:sp>
    </p:spTree>
  </p:cSld>
  <p:timing>
    <p:tnLst>
      <p:par>
        <p:cTn id="211" dur="indefinite" restart="never" nodeType="tmRoot">
          <p:childTnLst>
            <p:seq>
              <p:cTn id="212" dur="indefinite" nodeType="mainSeq">
                <p:childTnLst>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333"/>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33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335"/>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Before We Start</a:t>
            </a:r>
            <a:endParaRPr b="0" lang="en-GB" sz="4400" spc="-1" strike="noStrike">
              <a:latin typeface="Arial"/>
            </a:endParaRPr>
          </a:p>
        </p:txBody>
      </p:sp>
      <p:sp>
        <p:nvSpPr>
          <p:cNvPr id="163" name="CustomShape 2"/>
          <p:cNvSpPr/>
          <p:nvPr/>
        </p:nvSpPr>
        <p:spPr>
          <a:xfrm>
            <a:off x="457200" y="1600200"/>
            <a:ext cx="8448840" cy="49824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This is going to be a long module, and there are altogether 4 parts:</a:t>
            </a:r>
            <a:endParaRPr b="0" lang="en-GB" sz="2400" spc="-1" strike="noStrike">
              <a:latin typeface="Arial"/>
            </a:endParaRPr>
          </a:p>
          <a:p>
            <a:pPr marL="514440" indent="-513720">
              <a:lnSpc>
                <a:spcPct val="100000"/>
              </a:lnSpc>
              <a:spcBef>
                <a:spcPts val="479"/>
              </a:spcBef>
              <a:buClr>
                <a:srgbClr val="000000"/>
              </a:buClr>
              <a:buFont typeface="Calibri"/>
              <a:buAutoNum type="romanUcPeriod"/>
            </a:pPr>
            <a:r>
              <a:rPr b="1" lang="en-GB" sz="2400" spc="-1" strike="noStrike">
                <a:solidFill>
                  <a:srgbClr val="e46c0a"/>
                </a:solidFill>
                <a:latin typeface="Calibri Light"/>
                <a:ea typeface="Calibri Light"/>
              </a:rPr>
              <a:t>Arrays</a:t>
            </a:r>
            <a:r>
              <a:rPr b="0" lang="en-GB" sz="2400" spc="-1" strike="noStrike">
                <a:solidFill>
                  <a:srgbClr val="000000"/>
                </a:solidFill>
                <a:latin typeface="Calibri Light"/>
                <a:ea typeface="Calibri Light"/>
              </a:rPr>
              <a:t> – a basic data structure for storing a collection of objects of the same data type.  You will also learn about performing some operations like  searching and sorting of elements stored in an array.</a:t>
            </a:r>
            <a:endParaRPr b="0" lang="en-GB" sz="2400" spc="-1" strike="noStrike">
              <a:latin typeface="Arial"/>
            </a:endParaRPr>
          </a:p>
          <a:p>
            <a:pPr marL="514440" indent="-513720">
              <a:lnSpc>
                <a:spcPct val="100000"/>
              </a:lnSpc>
              <a:spcBef>
                <a:spcPts val="479"/>
              </a:spcBef>
              <a:buClr>
                <a:srgbClr val="000000"/>
              </a:buClr>
              <a:buFont typeface="Calibri"/>
              <a:buAutoNum type="romanUcPeriod"/>
            </a:pPr>
            <a:r>
              <a:rPr b="1" lang="en-GB" sz="2400" spc="-1" strike="noStrike">
                <a:solidFill>
                  <a:srgbClr val="e46c0a"/>
                </a:solidFill>
                <a:latin typeface="Calibri Light"/>
                <a:ea typeface="Calibri Light"/>
              </a:rPr>
              <a:t>Char &amp; Char Arrays</a:t>
            </a:r>
            <a:r>
              <a:rPr b="0" lang="en-GB" sz="2400" spc="-1" strike="noStrike">
                <a:solidFill>
                  <a:srgbClr val="000000"/>
                </a:solidFill>
                <a:latin typeface="Calibri Light"/>
                <a:ea typeface="Calibri Light"/>
              </a:rPr>
              <a:t> – here you will learn about some useful operations on char (one of the basic C/C++ data types), as well as the built-in string representation (which we called C-Strings) which is essentially some chars stored in an array.</a:t>
            </a:r>
            <a:endParaRPr b="0" lang="en-GB" sz="2400" spc="-1" strike="noStrike">
              <a:latin typeface="Arial"/>
            </a:endParaRPr>
          </a:p>
          <a:p>
            <a:pPr marL="514440" indent="-513720">
              <a:lnSpc>
                <a:spcPct val="100000"/>
              </a:lnSpc>
              <a:spcBef>
                <a:spcPts val="479"/>
              </a:spcBef>
              <a:buClr>
                <a:srgbClr val="000000"/>
              </a:buClr>
              <a:buFont typeface="Calibri"/>
              <a:buAutoNum type="romanUcPeriod"/>
            </a:pPr>
            <a:r>
              <a:rPr b="1" lang="en-GB" sz="2400" spc="-1" strike="noStrike">
                <a:solidFill>
                  <a:srgbClr val="e46c0a"/>
                </a:solidFill>
                <a:latin typeface="Calibri Light"/>
                <a:ea typeface="Calibri Light"/>
              </a:rPr>
              <a:t>C++ Strings </a:t>
            </a:r>
            <a:r>
              <a:rPr b="0" lang="en-GB" sz="2400" spc="-1" strike="noStrike">
                <a:solidFill>
                  <a:srgbClr val="000000"/>
                </a:solidFill>
                <a:latin typeface="Calibri Light"/>
                <a:ea typeface="Calibri Light"/>
              </a:rPr>
              <a:t>– We will then go through the string class in C++ which provides you with a handful of functions for string operations.</a:t>
            </a:r>
            <a:endParaRPr b="0" lang="en-GB" sz="2400" spc="-1" strike="noStrike">
              <a:latin typeface="Arial"/>
            </a:endParaRPr>
          </a:p>
          <a:p>
            <a:pPr marL="514440" indent="-513720">
              <a:lnSpc>
                <a:spcPct val="100000"/>
              </a:lnSpc>
              <a:spcBef>
                <a:spcPts val="479"/>
              </a:spcBef>
              <a:buClr>
                <a:srgbClr val="000000"/>
              </a:buClr>
              <a:buFont typeface="Calibri"/>
              <a:buAutoNum type="romanUcPeriod"/>
            </a:pPr>
            <a:r>
              <a:rPr b="1" lang="en-GB" sz="2400" spc="-1" strike="noStrike">
                <a:solidFill>
                  <a:srgbClr val="e46c0a"/>
                </a:solidFill>
                <a:latin typeface="Calibri Light"/>
                <a:ea typeface="Calibri Light"/>
              </a:rPr>
              <a:t>Handling strings in C </a:t>
            </a:r>
            <a:r>
              <a:rPr b="0" lang="en-GB" sz="2400" spc="-1" strike="noStrike">
                <a:solidFill>
                  <a:srgbClr val="000000"/>
                </a:solidFill>
                <a:latin typeface="Calibri Light"/>
                <a:ea typeface="Calibri Light"/>
              </a:rPr>
              <a:t>– The string class is available in C++ only.  So how do we handle strings in C? Here you will start writing your first C program and also get to know how to deal with strings in C.</a:t>
            </a:r>
            <a:endParaRPr b="0" lang="en-GB" sz="2400" spc="-1" strike="noStrike">
              <a:latin typeface="Arial"/>
            </a:endParaRPr>
          </a:p>
        </p:txBody>
      </p:sp>
      <p:sp>
        <p:nvSpPr>
          <p:cNvPr id="16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48168CD-CC94-4825-9F26-0914188BC42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57200" y="1008000"/>
            <a:ext cx="8509320" cy="51174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Compare the following two implementations.</a:t>
            </a:r>
            <a:endParaRPr b="0" lang="en-GB" sz="2800" spc="-1" strike="noStrike">
              <a:latin typeface="Arial"/>
            </a:endParaRPr>
          </a:p>
          <a:p>
            <a:pPr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Write a program to input the scores of 80 students in a class and compute their average score and output those scores that are lower than the average.</a:t>
            </a:r>
            <a:endParaRPr b="0" lang="en-GB" sz="2000" spc="-1" strike="noStrike">
              <a:latin typeface="Arial"/>
            </a:endParaRPr>
          </a:p>
        </p:txBody>
      </p:sp>
      <p:sp>
        <p:nvSpPr>
          <p:cNvPr id="338" name="CustomShape 2"/>
          <p:cNvSpPr/>
          <p:nvPr/>
        </p:nvSpPr>
        <p:spPr>
          <a:xfrm>
            <a:off x="457200" y="-1116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Using an Array</a:t>
            </a:r>
            <a:endParaRPr b="0" lang="en-GB" sz="4400" spc="-1" strike="noStrike">
              <a:latin typeface="Arial"/>
            </a:endParaRPr>
          </a:p>
        </p:txBody>
      </p:sp>
      <p:sp>
        <p:nvSpPr>
          <p:cNvPr id="3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EAA8A78-6547-4FC3-9013-9E37A47D313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40" name="CustomShape 4"/>
          <p:cNvSpPr/>
          <p:nvPr/>
        </p:nvSpPr>
        <p:spPr>
          <a:xfrm>
            <a:off x="240120" y="2151000"/>
            <a:ext cx="6837840" cy="2147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ff"/>
                </a:solidFill>
                <a:latin typeface="Consolas"/>
                <a:ea typeface="Consolas"/>
              </a:rPr>
              <a:t>score_01, score_02, score_03, score_04, </a:t>
            </a:r>
            <a:r>
              <a:rPr b="1" lang="en-GB" sz="1400" spc="-1" strike="noStrike">
                <a:solidFill>
                  <a:srgbClr val="e46c0a"/>
                </a:solidFill>
                <a:latin typeface="Consolas"/>
                <a:ea typeface="Consolas"/>
              </a:rPr>
              <a:t>…</a:t>
            </a:r>
            <a:r>
              <a:rPr b="1" lang="en-GB" sz="1400" spc="-1" strike="noStrike">
                <a:solidFill>
                  <a:srgbClr val="0000ff"/>
                </a:solidFill>
                <a:latin typeface="Consolas"/>
                <a:ea typeface="Consolas"/>
              </a:rPr>
              <a:t>, score_80</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score_01 &gt;&gt; score_02 &gt;&gt;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&gt;&gt; score_80;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(score_01 + score_02 +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 score_80) / 80.0;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(score_01 &lt; average) cout &lt;&lt; score_01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(score_02 &lt; average) cout &lt;&lt; score_02 &lt;&lt; endl;</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(score_80 &lt; average) cout &lt;&lt; score_80 &lt;&lt; endl;</a:t>
            </a:r>
            <a:endParaRPr b="0" lang="en-GB" sz="1400" spc="-1" strike="noStrike">
              <a:latin typeface="Arial"/>
            </a:endParaRPr>
          </a:p>
        </p:txBody>
      </p:sp>
      <p:sp>
        <p:nvSpPr>
          <p:cNvPr id="341" name="CustomShape 5"/>
          <p:cNvSpPr/>
          <p:nvPr/>
        </p:nvSpPr>
        <p:spPr>
          <a:xfrm>
            <a:off x="775080" y="4317120"/>
            <a:ext cx="6843960" cy="235872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total = 0, </a:t>
            </a:r>
            <a:r>
              <a:rPr b="1" lang="en-GB" sz="1400" spc="-1" strike="noStrike">
                <a:solidFill>
                  <a:srgbClr val="0000ff"/>
                </a:solidFill>
                <a:latin typeface="Consolas"/>
                <a:ea typeface="Consolas"/>
              </a:rPr>
              <a:t>score[80]</a:t>
            </a:r>
            <a:r>
              <a:rPr b="0" lang="en-GB" sz="1400" spc="-1" strike="noStrike">
                <a:solidFill>
                  <a:srgbClr val="000000"/>
                </a:solidFill>
                <a:latin typeface="Consolas"/>
                <a:ea typeface="Consolas"/>
              </a:rPr>
              <a:t>,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(i = 0; i &lt; 80;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total +=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total / 80.0;</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(i = 0; i &lt; 80;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 &lt; average) cout &lt;&lt;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 &lt;&lt; endl; </a:t>
            </a:r>
            <a:endParaRPr b="0" lang="en-GB" sz="1400" spc="-1" strike="noStrike">
              <a:latin typeface="Arial"/>
            </a:endParaRPr>
          </a:p>
        </p:txBody>
      </p:sp>
      <p:sp>
        <p:nvSpPr>
          <p:cNvPr id="342" name="CustomShape 6"/>
          <p:cNvSpPr/>
          <p:nvPr/>
        </p:nvSpPr>
        <p:spPr>
          <a:xfrm>
            <a:off x="4623480" y="4394160"/>
            <a:ext cx="295740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halkduster"/>
                <a:ea typeface="DejaVu Sans"/>
              </a:rPr>
              <a:t>New version using array</a:t>
            </a:r>
            <a:endParaRPr b="0" lang="en-GB" sz="1800" spc="-1" strike="noStrike">
              <a:latin typeface="Arial"/>
            </a:endParaRPr>
          </a:p>
        </p:txBody>
      </p:sp>
    </p:spTree>
  </p:cSld>
  <p:timing>
    <p:tnLst>
      <p:par>
        <p:cTn id="225" dur="indefinite" restart="never" nodeType="tmRoot">
          <p:childTnLst>
            <p:seq>
              <p:cTn id="226" dur="indefinite" nodeType="mainSeq">
                <p:childTnLst>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341"/>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342"/>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341">
                                            <p:txEl>
                                              <p:pRg st="0" end="0"/>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341">
                                            <p:txEl>
                                              <p:pRg st="1" end="1"/>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341">
                                            <p:txEl>
                                              <p:pRg st="2" end="2"/>
                                            </p:txEl>
                                          </p:spTgt>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341">
                                            <p:txEl>
                                              <p:pRg st="3" end="3"/>
                                            </p:txEl>
                                          </p:spTgt>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341">
                                            <p:txEl>
                                              <p:pRg st="4" end="4"/>
                                            </p:txEl>
                                          </p:spTgt>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341">
                                            <p:txEl>
                                              <p:pRg st="5" end="5"/>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341">
                                            <p:txEl>
                                              <p:pRg st="5" end="5"/>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41">
                                            <p:txEl>
                                              <p:pRg st="6" end="6"/>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34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1</a:t>
            </a:r>
            <a:endParaRPr b="0" lang="en-GB" sz="4400" spc="-1" strike="noStrike">
              <a:latin typeface="Arial"/>
            </a:endParaRPr>
          </a:p>
        </p:txBody>
      </p:sp>
      <p:sp>
        <p:nvSpPr>
          <p:cNvPr id="344" name="CustomShape 2"/>
          <p:cNvSpPr/>
          <p:nvPr/>
        </p:nvSpPr>
        <p:spPr>
          <a:xfrm>
            <a:off x="286560" y="1206720"/>
            <a:ext cx="8583840" cy="8247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To specify an array's size with a </a:t>
            </a:r>
            <a:r>
              <a:rPr b="0" lang="en-GB" sz="2800" spc="-1" strike="noStrike">
                <a:solidFill>
                  <a:srgbClr val="e46c0a"/>
                </a:solidFill>
                <a:latin typeface="Calibri Light"/>
                <a:ea typeface="Calibri Light"/>
              </a:rPr>
              <a:t>constant variable </a:t>
            </a:r>
            <a:r>
              <a:rPr b="0" lang="en-GB" sz="2800" spc="-1" strike="noStrike">
                <a:solidFill>
                  <a:srgbClr val="000000"/>
                </a:solidFill>
                <a:latin typeface="Calibri Light"/>
                <a:ea typeface="Calibri Light"/>
              </a:rPr>
              <a:t>and to set array elements with calculations</a:t>
            </a:r>
            <a:endParaRPr b="0" lang="en-GB" sz="2800" spc="-1" strike="noStrike">
              <a:latin typeface="Arial"/>
            </a:endParaRPr>
          </a:p>
        </p:txBody>
      </p:sp>
      <p:sp>
        <p:nvSpPr>
          <p:cNvPr id="3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7F30FA5-F631-4865-8769-4EB1FAAC24A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46" name="CustomShape 4"/>
          <p:cNvSpPr/>
          <p:nvPr/>
        </p:nvSpPr>
        <p:spPr>
          <a:xfrm>
            <a:off x="191880" y="2031840"/>
            <a:ext cx="7117200" cy="4688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constant variable can be used to specify array size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 10;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s[</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 array s has 10 elements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(int i = 0; i &lt;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++i)     </a:t>
            </a:r>
            <a:r>
              <a:rPr b="0" lang="en-GB" sz="1400" spc="-1" strike="noStrike">
                <a:solidFill>
                  <a:srgbClr val="808080"/>
                </a:solidFill>
                <a:latin typeface="Consolas"/>
                <a:ea typeface="Consolas"/>
              </a:rPr>
              <a:t>// set the values</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31859c"/>
                </a:solidFill>
                <a:latin typeface="Consolas"/>
                <a:ea typeface="Consolas"/>
              </a:rPr>
              <a:t>s[i] = 2 + 2*i;</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contents of array s in tabular format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j = 0; j &lt;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++j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setw(7) &lt;&lt; j &lt;&lt; setw(13) &lt;&lt; s[j]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47" name="CustomShape 5"/>
          <p:cNvSpPr/>
          <p:nvPr/>
        </p:nvSpPr>
        <p:spPr>
          <a:xfrm>
            <a:off x="6576120" y="3099240"/>
            <a:ext cx="2293920" cy="255816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Only need to change the value of </a:t>
            </a:r>
            <a:r>
              <a:rPr b="0" lang="en-GB" sz="1800" spc="-1" strike="noStrike">
                <a:solidFill>
                  <a:srgbClr val="000000"/>
                </a:solidFill>
                <a:latin typeface="Consolas"/>
                <a:ea typeface="Consolas"/>
              </a:rPr>
              <a:t>arraySize</a:t>
            </a:r>
            <a:r>
              <a:rPr b="0" lang="en-GB" sz="1800" spc="-1" strike="noStrike">
                <a:solidFill>
                  <a:srgbClr val="000000"/>
                </a:solidFill>
                <a:latin typeface="Avenir Next Condensed"/>
                <a:ea typeface="Avenir Next Condensed"/>
              </a:rPr>
              <a:t>  to make the program scalable, i.e., for the program to work for other array sizes.</a:t>
            </a:r>
            <a:endParaRPr b="0" lang="en-GB" sz="1800" spc="-1" strike="noStrike">
              <a:latin typeface="Arial"/>
            </a:endParaRPr>
          </a:p>
        </p:txBody>
      </p:sp>
    </p:spTree>
  </p:cSld>
  <p:timing>
    <p:tnLst>
      <p:par>
        <p:cTn id="259" dur="indefinite" restart="never" nodeType="tmRoot">
          <p:childTnLst>
            <p:seq>
              <p:cTn id="260" dur="indefinite" nodeType="mainSeq">
                <p:childTnLst>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346">
                                            <p:txEl>
                                              <p:pRg st="10" end="10"/>
                                            </p:txEl>
                                          </p:spTgt>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346">
                                            <p:txEl>
                                              <p:pRg st="11" end="11"/>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346">
                                            <p:txEl>
                                              <p:pRg st="13" end="13"/>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346">
                                            <p:txEl>
                                              <p:pRg st="15" end="15"/>
                                            </p:txEl>
                                          </p:spTgt>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346">
                                            <p:txEl>
                                              <p:pRg st="16" end="16"/>
                                            </p:txEl>
                                          </p:spTgt>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346">
                                            <p:txEl>
                                              <p:pRg st="17" end="17"/>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346">
                                            <p:txEl>
                                              <p:pRg st="19" end="19"/>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2</a:t>
            </a:r>
            <a:endParaRPr b="0" lang="en-GB" sz="4400" spc="-1" strike="noStrike">
              <a:latin typeface="Arial"/>
            </a:endParaRPr>
          </a:p>
        </p:txBody>
      </p:sp>
      <p:sp>
        <p:nvSpPr>
          <p:cNvPr id="349" name="CustomShape 2"/>
          <p:cNvSpPr/>
          <p:nvPr/>
        </p:nvSpPr>
        <p:spPr>
          <a:xfrm>
            <a:off x="322200" y="1309320"/>
            <a:ext cx="8363880" cy="34966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Using array elements as counters, e.g., roll a die and record the frequency of occurrences for each side.</a:t>
            </a:r>
            <a:br/>
            <a:r>
              <a:rPr b="0" lang="en-GB" sz="2800" spc="-1" strike="noStrike">
                <a:solidFill>
                  <a:srgbClr val="000000"/>
                </a:solidFill>
                <a:latin typeface="Calibri Light"/>
                <a:ea typeface="Calibri Light"/>
              </a:rPr>
              <a:t>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a:t>
            </a:r>
            <a:r>
              <a:rPr b="0" lang="en-GB" sz="2800" spc="-1" strike="noStrike">
                <a:solidFill>
                  <a:srgbClr val="000000"/>
                </a:solidFill>
                <a:latin typeface="Consolas"/>
                <a:ea typeface="Consolas"/>
              </a:rPr>
              <a:t>frequency[i] </a:t>
            </a:r>
            <a:r>
              <a:rPr b="0" lang="en-GB" sz="2800" spc="-1" strike="noStrike">
                <a:solidFill>
                  <a:srgbClr val="000000"/>
                </a:solidFill>
                <a:latin typeface="Calibri Light"/>
                <a:ea typeface="Calibri Light"/>
              </a:rPr>
              <a:t>stores the number of occurrences of face </a:t>
            </a:r>
            <a:r>
              <a:rPr b="0" lang="en-GB" sz="2800" spc="-1" strike="noStrike">
                <a:solidFill>
                  <a:srgbClr val="000000"/>
                </a:solidFill>
                <a:latin typeface="Consolas"/>
                <a:ea typeface="Consolas"/>
              </a:rPr>
              <a:t>i</a:t>
            </a:r>
            <a:r>
              <a:rPr b="0" lang="en-GB" sz="2800" spc="-1" strike="noStrike">
                <a:solidFill>
                  <a:srgbClr val="000000"/>
                </a:solidFill>
                <a:latin typeface="Calibri Light"/>
                <a:ea typeface="Calibri Light"/>
              </a:rPr>
              <a:t>, then what is the array size needed for storing the frequencies?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to simulate a die-rolling?</a:t>
            </a:r>
            <a:endParaRPr b="0" lang="en-GB" sz="2800" spc="-1" strike="noStrike">
              <a:latin typeface="Arial"/>
            </a:endParaRPr>
          </a:p>
        </p:txBody>
      </p:sp>
      <p:sp>
        <p:nvSpPr>
          <p:cNvPr id="35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B1635A7-DC6E-4029-8A11-3DD0B908CB8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1" name="CustomShape 4"/>
          <p:cNvSpPr/>
          <p:nvPr/>
        </p:nvSpPr>
        <p:spPr>
          <a:xfrm>
            <a:off x="1076760" y="3429000"/>
            <a:ext cx="7459560" cy="6386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frequency</a:t>
            </a:r>
            <a:r>
              <a:rPr b="1" lang="en-GB" sz="1800" spc="-1" strike="noStrike">
                <a:solidFill>
                  <a:srgbClr val="e46c0a"/>
                </a:solidFill>
                <a:latin typeface="Consolas"/>
                <a:ea typeface="Consolas"/>
              </a:rPr>
              <a:t>[ 7 ]</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ignore element 0, use elements 1, 2, …, 6 only</a:t>
            </a:r>
            <a:endParaRPr b="0" lang="en-GB" sz="1800" spc="-1" strike="noStrike">
              <a:latin typeface="Arial"/>
            </a:endParaRPr>
          </a:p>
        </p:txBody>
      </p:sp>
      <p:sp>
        <p:nvSpPr>
          <p:cNvPr id="352" name="CustomShape 5"/>
          <p:cNvSpPr/>
          <p:nvPr/>
        </p:nvSpPr>
        <p:spPr>
          <a:xfrm>
            <a:off x="1076760" y="5009760"/>
            <a:ext cx="7385400" cy="10040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gn="ctr">
              <a:lnSpc>
                <a:spcPct val="100000"/>
              </a:lnSpc>
            </a:pPr>
            <a:r>
              <a:rPr b="0" lang="en-GB" sz="2000" spc="-1" strike="noStrike">
                <a:solidFill>
                  <a:srgbClr val="000000"/>
                </a:solidFill>
                <a:latin typeface="Avenir Book"/>
                <a:ea typeface="Avenir Book"/>
              </a:rPr>
              <a:t>Use a random number generator to generate a random number within [1..6] using the expression </a:t>
            </a:r>
            <a:r>
              <a:rPr b="1" lang="en-GB" sz="2000" spc="-1" strike="noStrike">
                <a:solidFill>
                  <a:srgbClr val="000000"/>
                </a:solidFill>
                <a:latin typeface="Consolas"/>
                <a:ea typeface="Consolas"/>
              </a:rPr>
              <a:t>rand() % 6 + 1</a:t>
            </a:r>
            <a:endParaRPr b="0" lang="en-GB" sz="2000" spc="-1" strike="noStrike">
              <a:latin typeface="Arial"/>
            </a:endParaRPr>
          </a:p>
        </p:txBody>
      </p:sp>
    </p:spTree>
  </p:cSld>
  <p:timing>
    <p:tnLst>
      <p:par>
        <p:cTn id="289" dur="indefinite" restart="never" nodeType="tmRoot">
          <p:childTnLst>
            <p:seq>
              <p:cTn id="290" dur="indefinite" nodeType="mainSeq">
                <p:childTnLst>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351"/>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2</a:t>
            </a:r>
            <a:endParaRPr b="0" lang="en-GB" sz="4400" spc="-1" strike="noStrike">
              <a:latin typeface="Arial"/>
            </a:endParaRPr>
          </a:p>
        </p:txBody>
      </p:sp>
      <p:sp>
        <p:nvSpPr>
          <p:cNvPr id="35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60845EF-7724-4414-B2FD-86A9D8195EC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5" name="CustomShape 3"/>
          <p:cNvSpPr/>
          <p:nvPr/>
        </p:nvSpPr>
        <p:spPr>
          <a:xfrm>
            <a:off x="540360" y="1160640"/>
            <a:ext cx="7729920" cy="5560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&lt;cstdlib&gt;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&lt;ctime&gt;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arraySize = 7;            </a:t>
            </a:r>
            <a:r>
              <a:rPr b="0" lang="en-GB" sz="1400" spc="-1" strike="noStrike">
                <a:solidFill>
                  <a:srgbClr val="808080"/>
                </a:solidFill>
                <a:latin typeface="Consolas"/>
                <a:ea typeface="Consolas"/>
              </a:rPr>
              <a:t>// ignore element zero</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00"/>
                </a:solidFill>
                <a:latin typeface="Consolas"/>
                <a:ea typeface="Consolas"/>
              </a:rPr>
              <a:t>frequency[arraySize]</a:t>
            </a:r>
            <a:r>
              <a:rPr b="0" lang="en-GB" sz="1400" spc="-1" strike="noStrike">
                <a:solidFill>
                  <a:srgbClr val="000000"/>
                </a:solidFill>
                <a:latin typeface="Consolas"/>
                <a:ea typeface="Consolas"/>
              </a:rPr>
              <a:t> = {};      </a:t>
            </a:r>
            <a:r>
              <a:rPr b="0" lang="en-GB" sz="1400" spc="-1" strike="noStrike">
                <a:solidFill>
                  <a:srgbClr val="808080"/>
                </a:solidFill>
                <a:latin typeface="Consolas"/>
                <a:ea typeface="Consolas"/>
              </a:rPr>
              <a:t>// initialize elements to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srand( time(0) );   </a:t>
            </a:r>
            <a:r>
              <a:rPr b="0" lang="en-GB" sz="1400" spc="-1" strike="noStrike">
                <a:solidFill>
                  <a:srgbClr val="808080"/>
                </a:solidFill>
                <a:latin typeface="Consolas"/>
                <a:ea typeface="Consolas"/>
              </a:rPr>
              <a:t>// seed random number generator</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808080"/>
                </a:solidFill>
                <a:latin typeface="Consolas"/>
                <a:ea typeface="Consolas"/>
              </a:rPr>
              <a:t>// roll die 6,000,000 times; </a:t>
            </a:r>
            <a:r>
              <a:rPr b="1" lang="en-GB" sz="1400" spc="-1" strike="noStrike">
                <a:solidFill>
                  <a:srgbClr val="808080"/>
                </a:solidFill>
                <a:latin typeface="Consolas"/>
                <a:ea typeface="Consolas"/>
              </a:rPr>
              <a:t>use die value as frequency index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(int roll = 1; roll &lt;= 6000000; ++roll)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++frequency[ </a:t>
            </a:r>
            <a:r>
              <a:rPr b="1" lang="en-GB" sz="1400" spc="-1" strike="noStrike">
                <a:solidFill>
                  <a:srgbClr val="e46c0a"/>
                </a:solidFill>
                <a:latin typeface="Consolas"/>
                <a:ea typeface="Consolas"/>
              </a:rPr>
              <a:t>1 + rand() % 6 </a:t>
            </a:r>
            <a:r>
              <a:rPr b="1"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"Face" &lt;&lt; setw(13) &lt;&lt; "Frequency"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face = 1; face &lt; arraySize; ++face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setw(4) &lt;&lt; face &lt;&lt; setw(13) &lt;&lt; frequency[face] </a:t>
            </a:r>
            <a:br/>
            <a:r>
              <a:rPr b="0" lang="en-GB" sz="1400" spc="-1" strike="noStrike">
                <a:solidFill>
                  <a:srgbClr val="000000"/>
                </a:solidFill>
                <a:latin typeface="Consolas"/>
                <a:ea typeface="Consolas"/>
              </a:rPr>
              <a: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Exercises</a:t>
            </a:r>
            <a:endParaRPr b="0" lang="en-GB" sz="4400" spc="-1" strike="noStrike">
              <a:latin typeface="Arial"/>
            </a:endParaRPr>
          </a:p>
        </p:txBody>
      </p:sp>
      <p:sp>
        <p:nvSpPr>
          <p:cNvPr id="357" name="CustomShape 2"/>
          <p:cNvSpPr/>
          <p:nvPr/>
        </p:nvSpPr>
        <p:spPr>
          <a:xfrm>
            <a:off x="457200" y="1417680"/>
            <a:ext cx="8228880" cy="4768560"/>
          </a:xfrm>
          <a:prstGeom prst="rect">
            <a:avLst/>
          </a:prstGeom>
          <a:noFill/>
          <a:ln>
            <a:noFill/>
          </a:ln>
        </p:spPr>
        <p:style>
          <a:lnRef idx="0"/>
          <a:fillRef idx="0"/>
          <a:effectRef idx="0"/>
          <a:fontRef idx="minor"/>
        </p:style>
        <p:txBody>
          <a:bodyPr lIns="90000" rIns="90000" tIns="45000" bIns="45000">
            <a:normAutofit/>
          </a:bodyPr>
          <a:p>
            <a:pPr marL="457200" indent="-456480">
              <a:lnSpc>
                <a:spcPct val="100000"/>
              </a:lnSpc>
              <a:spcBef>
                <a:spcPts val="561"/>
              </a:spcBef>
              <a:spcAft>
                <a:spcPts val="1199"/>
              </a:spcAft>
              <a:buClr>
                <a:srgbClr val="000000"/>
              </a:buClr>
              <a:buFont typeface="Calibri"/>
              <a:buAutoNum type="arabicPeriod"/>
            </a:pPr>
            <a:r>
              <a:rPr b="0" lang="en-GB" sz="2800" spc="-1" strike="noStrike">
                <a:solidFill>
                  <a:srgbClr val="000000"/>
                </a:solidFill>
                <a:latin typeface="Calibri Light"/>
                <a:ea typeface="Calibri Light"/>
              </a:rPr>
              <a:t>Write a program to initialize an array with the integers 1-10 and compute the sum of the 10 numbers.</a:t>
            </a:r>
            <a:endParaRPr b="0" lang="en-GB" sz="2800" spc="-1" strike="noStrike">
              <a:latin typeface="Arial"/>
            </a:endParaRPr>
          </a:p>
          <a:p>
            <a:pPr marL="457200" indent="-456480">
              <a:lnSpc>
                <a:spcPct val="100000"/>
              </a:lnSpc>
              <a:spcBef>
                <a:spcPts val="561"/>
              </a:spcBef>
              <a:spcAft>
                <a:spcPts val="1199"/>
              </a:spcAft>
              <a:buClr>
                <a:srgbClr val="000000"/>
              </a:buClr>
              <a:buFont typeface="Calibri"/>
              <a:buAutoNum type="arabicPeriod"/>
            </a:pPr>
            <a:r>
              <a:rPr b="0" lang="en-GB" sz="2800" spc="-1" strike="noStrike">
                <a:solidFill>
                  <a:srgbClr val="000000"/>
                </a:solidFill>
                <a:latin typeface="Calibri Light"/>
                <a:ea typeface="Calibri Light"/>
              </a:rPr>
              <a:t>Write a program to initialize an array with the first 10 odd integers starting from 1, and compute the product of the 10 numbers.</a:t>
            </a:r>
            <a:endParaRPr b="0" lang="en-GB" sz="2800" spc="-1" strike="noStrike">
              <a:latin typeface="Arial"/>
            </a:endParaRPr>
          </a:p>
          <a:p>
            <a:pPr marL="457200" indent="-456480">
              <a:lnSpc>
                <a:spcPct val="100000"/>
              </a:lnSpc>
              <a:spcBef>
                <a:spcPts val="561"/>
              </a:spcBef>
              <a:spcAft>
                <a:spcPts val="1199"/>
              </a:spcAft>
              <a:buClr>
                <a:srgbClr val="000000"/>
              </a:buClr>
              <a:buFont typeface="Calibri"/>
              <a:buAutoNum type="arabicPeriod"/>
            </a:pPr>
            <a:r>
              <a:rPr b="0" lang="en-GB" sz="2800" spc="-1" strike="noStrike">
                <a:solidFill>
                  <a:srgbClr val="000000"/>
                </a:solidFill>
                <a:latin typeface="Calibri Light"/>
                <a:ea typeface="Calibri Light"/>
              </a:rPr>
              <a:t>Write a program to initialize an array with the 10 characters ‘a’ to ‘j’ and print them out in reverse.</a:t>
            </a:r>
            <a:endParaRPr b="0" lang="en-GB" sz="2800" spc="-1" strike="noStrike">
              <a:latin typeface="Arial"/>
            </a:endParaRPr>
          </a:p>
          <a:p>
            <a:pPr marL="457200" indent="-456480">
              <a:lnSpc>
                <a:spcPct val="100000"/>
              </a:lnSpc>
              <a:spcBef>
                <a:spcPts val="561"/>
              </a:spcBef>
              <a:spcAft>
                <a:spcPts val="1199"/>
              </a:spcAft>
              <a:buClr>
                <a:srgbClr val="000000"/>
              </a:buClr>
              <a:buFont typeface="Calibri"/>
              <a:buAutoNum type="arabicPeriod"/>
            </a:pPr>
            <a:r>
              <a:rPr b="0" lang="en-GB" sz="2800" spc="-1" strike="noStrike">
                <a:solidFill>
                  <a:srgbClr val="000000"/>
                </a:solidFill>
                <a:latin typeface="Calibri Light"/>
                <a:ea typeface="Calibri Light"/>
              </a:rPr>
              <a:t>Write a program to get 10 input numbers from the users, print them out in reverse, and print out their sum.</a:t>
            </a:r>
            <a:endParaRPr b="0" lang="en-GB" sz="2800" spc="-1" strike="noStrike">
              <a:latin typeface="Arial"/>
            </a:endParaRPr>
          </a:p>
          <a:p>
            <a:pPr marL="457200" indent="-456480">
              <a:lnSpc>
                <a:spcPct val="100000"/>
              </a:lnSpc>
              <a:spcBef>
                <a:spcPts val="561"/>
              </a:spcBef>
              <a:spcAft>
                <a:spcPts val="1199"/>
              </a:spcAft>
              <a:buClr>
                <a:srgbClr val="000000"/>
              </a:buClr>
              <a:buFont typeface="Calibri"/>
              <a:buAutoNum type="arabicPeriod"/>
            </a:pPr>
            <a:r>
              <a:rPr b="0" lang="en-GB" sz="2800" spc="-1" strike="noStrike">
                <a:solidFill>
                  <a:srgbClr val="000000"/>
                </a:solidFill>
                <a:latin typeface="Calibri Light"/>
                <a:ea typeface="Calibri Light"/>
              </a:rPr>
              <a:t>Write a program to get input integers from the user repeatedly until the user enters 0.  Your program should count the number of 1, 2, 3, 4, 5, 6 input by the user and print the frequencies out.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5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557DC03-D5AD-4D27-97DD-C23F9FF7EFA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9" name="CustomShape 4"/>
          <p:cNvSpPr/>
          <p:nvPr/>
        </p:nvSpPr>
        <p:spPr>
          <a:xfrm>
            <a:off x="909000" y="6186960"/>
            <a:ext cx="6899040" cy="5760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 Compare question 5 to the dice-rolling example in the previous slide.</a:t>
            </a:r>
            <a:endParaRPr b="0" lang="en-GB" sz="1600" spc="-1" strike="noStrike">
              <a:latin typeface="Arial"/>
            </a:endParaRPr>
          </a:p>
        </p:txBody>
      </p:sp>
    </p:spTree>
  </p:cSld>
  <p:timing>
    <p:tnLst>
      <p:par>
        <p:cTn id="301" dur="indefinite" restart="never" nodeType="tmRoot">
          <p:childTnLst>
            <p:seq>
              <p:cTn id="302"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 Elements </a:t>
            </a:r>
            <a:r>
              <a:rPr b="0" lang="en-GB" sz="36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6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Like regular variables, array elements can be passed to a function either </a:t>
            </a:r>
            <a:r>
              <a:rPr b="0" lang="en-GB" sz="2800" spc="-1" strike="noStrike">
                <a:solidFill>
                  <a:srgbClr val="e46c0a"/>
                </a:solidFill>
                <a:latin typeface="Calibri Light"/>
                <a:ea typeface="Calibri Light"/>
              </a:rPr>
              <a:t>by value</a:t>
            </a:r>
            <a:r>
              <a:rPr b="0" lang="en-GB" sz="2800" spc="-1" strike="noStrike">
                <a:solidFill>
                  <a:srgbClr val="000000"/>
                </a:solidFill>
                <a:latin typeface="Calibri Light"/>
                <a:ea typeface="Calibri Light"/>
              </a:rPr>
              <a:t> or </a:t>
            </a:r>
            <a:r>
              <a:rPr b="0" lang="en-GB" sz="2800" spc="-1" strike="noStrike">
                <a:solidFill>
                  <a:srgbClr val="e46c0a"/>
                </a:solidFill>
                <a:latin typeface="Calibri Light"/>
                <a:ea typeface="Calibri Light"/>
              </a:rPr>
              <a:t>by reference</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36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726554C-9EFB-483E-A4F1-A5E4936B8AE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63" name="CustomShape 4"/>
          <p:cNvSpPr/>
          <p:nvPr/>
        </p:nvSpPr>
        <p:spPr>
          <a:xfrm>
            <a:off x="664920" y="2633400"/>
            <a:ext cx="4114080" cy="1634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returns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square( int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64" name="CustomShape 5"/>
          <p:cNvSpPr/>
          <p:nvPr/>
        </p:nvSpPr>
        <p:spPr>
          <a:xfrm>
            <a:off x="750960" y="4282200"/>
            <a:ext cx="1567800" cy="333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31859c"/>
                </a:solidFill>
                <a:latin typeface="Chalkduster"/>
                <a:ea typeface="DejaVu Sans"/>
              </a:rPr>
              <a:t>Pass by value</a:t>
            </a:r>
            <a:endParaRPr b="0" lang="en-GB" sz="1600" spc="-1" strike="noStrike">
              <a:latin typeface="Arial"/>
            </a:endParaRPr>
          </a:p>
        </p:txBody>
      </p:sp>
      <p:sp>
        <p:nvSpPr>
          <p:cNvPr id="365" name="CustomShape 6"/>
          <p:cNvSpPr/>
          <p:nvPr/>
        </p:nvSpPr>
        <p:spPr>
          <a:xfrm>
            <a:off x="4426560" y="3318120"/>
            <a:ext cx="3712680" cy="2239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a[4] = { 0, 1, 2, 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for (int i = 0; i &lt; 4;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 </a:t>
            </a:r>
            <a:r>
              <a:rPr b="1" lang="en-GB" sz="1600" spc="-1" strike="noStrike">
                <a:solidFill>
                  <a:srgbClr val="e46c0a"/>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66" name="CustomShape 7"/>
          <p:cNvSpPr/>
          <p:nvPr/>
        </p:nvSpPr>
        <p:spPr>
          <a:xfrm>
            <a:off x="5101200" y="2775600"/>
            <a:ext cx="3037680" cy="576720"/>
          </a:xfrm>
          <a:prstGeom prst="rect">
            <a:avLst/>
          </a:prstGeom>
          <a:noFill/>
          <a:ln>
            <a:noFill/>
          </a:ln>
        </p:spPr>
        <p:style>
          <a:lnRef idx="0"/>
          <a:fillRef idx="0"/>
          <a:effectRef idx="0"/>
          <a:fontRef idx="minor"/>
        </p:style>
        <p:txBody>
          <a:bodyPr lIns="90000" rIns="90000" tIns="45000" bIns="45000"/>
          <a:p>
            <a:pPr>
              <a:lnSpc>
                <a:spcPct val="100000"/>
              </a:lnSpc>
            </a:pPr>
            <a:r>
              <a:rPr b="0" i="1" lang="en-GB" sz="1600" spc="-1" strike="noStrike">
                <a:solidFill>
                  <a:srgbClr val="000000"/>
                </a:solidFill>
                <a:latin typeface="Chalkduster"/>
                <a:ea typeface="DejaVu Sans"/>
              </a:rPr>
              <a:t>To square each entry of</a:t>
            </a:r>
            <a:br/>
            <a:r>
              <a:rPr b="0" i="1" lang="en-GB" sz="1600" spc="-1" strike="noStrike">
                <a:solidFill>
                  <a:srgbClr val="000000"/>
                </a:solidFill>
                <a:latin typeface="Chalkduster"/>
                <a:ea typeface="DejaVu Sans"/>
              </a:rPr>
              <a:t>an array</a:t>
            </a:r>
            <a:endParaRPr b="0" lang="en-GB" sz="1600" spc="-1" strike="noStrike">
              <a:latin typeface="Arial"/>
            </a:endParaRPr>
          </a:p>
        </p:txBody>
      </p:sp>
      <p:sp>
        <p:nvSpPr>
          <p:cNvPr id="367" name="CustomShape 8"/>
          <p:cNvSpPr/>
          <p:nvPr/>
        </p:nvSpPr>
        <p:spPr>
          <a:xfrm>
            <a:off x="4684320" y="4562640"/>
            <a:ext cx="3196800" cy="364320"/>
          </a:xfrm>
          <a:prstGeom prst="rect">
            <a:avLst/>
          </a:prstGeom>
          <a:solidFill>
            <a:schemeClr val="accent1">
              <a:lumMod val="20000"/>
              <a:lumOff val="80000"/>
            </a:schemeClr>
          </a:solid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a[i] = square( a[i] );</a:t>
            </a:r>
            <a:endParaRPr b="0" lang="en-GB" sz="1800" spc="-1" strike="noStrike">
              <a:latin typeface="Arial"/>
            </a:endParaRPr>
          </a:p>
        </p:txBody>
      </p:sp>
      <p:sp>
        <p:nvSpPr>
          <p:cNvPr id="368" name="CustomShape 9"/>
          <p:cNvSpPr/>
          <p:nvPr/>
        </p:nvSpPr>
        <p:spPr>
          <a:xfrm>
            <a:off x="4095360" y="5916240"/>
            <a:ext cx="502092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What if this statement is replaced by this?</a:t>
            </a:r>
            <a:br/>
            <a:endParaRPr b="0" lang="en-GB" sz="1800" spc="-1" strike="noStrike">
              <a:latin typeface="Arial"/>
            </a:endParaRPr>
          </a:p>
        </p:txBody>
      </p:sp>
      <p:sp>
        <p:nvSpPr>
          <p:cNvPr id="369" name="CustomShape 10"/>
          <p:cNvSpPr/>
          <p:nvPr/>
        </p:nvSpPr>
        <p:spPr>
          <a:xfrm>
            <a:off x="5088960" y="6308640"/>
            <a:ext cx="2387520" cy="41724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1600" spc="-1" strike="noStrike">
                <a:solidFill>
                  <a:srgbClr val="e46c0a"/>
                </a:solidFill>
                <a:latin typeface="Consolas"/>
                <a:ea typeface="Consolas"/>
              </a:rPr>
              <a:t>square( a[i] );</a:t>
            </a:r>
            <a:endParaRPr b="0" lang="en-GB" sz="1600" spc="-1" strike="noStrike">
              <a:latin typeface="Arial"/>
            </a:endParaRPr>
          </a:p>
        </p:txBody>
      </p:sp>
      <p:sp>
        <p:nvSpPr>
          <p:cNvPr id="370" name="CustomShape 11"/>
          <p:cNvSpPr/>
          <p:nvPr/>
        </p:nvSpPr>
        <p:spPr>
          <a:xfrm flipH="1" flipV="1">
            <a:off x="5508360" y="4957920"/>
            <a:ext cx="1096560" cy="956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366"/>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365"/>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36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368"/>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370"/>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Like regular variables, array elements can be passed to a function either </a:t>
            </a:r>
            <a:r>
              <a:rPr b="0" lang="en-GB" sz="2800" spc="-1" strike="noStrike">
                <a:solidFill>
                  <a:srgbClr val="e46c0a"/>
                </a:solidFill>
                <a:latin typeface="Calibri Light"/>
                <a:ea typeface="Calibri Light"/>
              </a:rPr>
              <a:t>by value</a:t>
            </a:r>
            <a:r>
              <a:rPr b="0" lang="en-GB" sz="2800" spc="-1" strike="noStrike">
                <a:solidFill>
                  <a:srgbClr val="000000"/>
                </a:solidFill>
                <a:latin typeface="Calibri Light"/>
                <a:ea typeface="Calibri Light"/>
              </a:rPr>
              <a:t> or </a:t>
            </a:r>
            <a:r>
              <a:rPr b="0" lang="en-GB" sz="2800" spc="-1" strike="noStrike">
                <a:solidFill>
                  <a:srgbClr val="e46c0a"/>
                </a:solidFill>
                <a:latin typeface="Calibri Light"/>
                <a:ea typeface="Calibri Light"/>
              </a:rPr>
              <a:t>by reference</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372"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EB7D711-F131-46D9-8D29-01D92D14953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73" name="CustomShape 3"/>
          <p:cNvSpPr/>
          <p:nvPr/>
        </p:nvSpPr>
        <p:spPr>
          <a:xfrm>
            <a:off x="561240" y="2633400"/>
            <a:ext cx="4130640" cy="1634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returns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&amp;x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74" name="CustomShape 4"/>
          <p:cNvSpPr/>
          <p:nvPr/>
        </p:nvSpPr>
        <p:spPr>
          <a:xfrm>
            <a:off x="708840" y="4268880"/>
            <a:ext cx="1991160" cy="333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31859c"/>
                </a:solidFill>
                <a:latin typeface="Chalkduster"/>
                <a:ea typeface="DejaVu Sans"/>
              </a:rPr>
              <a:t>Pass by reference</a:t>
            </a:r>
            <a:endParaRPr b="0" lang="en-GB" sz="1600" spc="-1" strike="noStrike">
              <a:latin typeface="Arial"/>
            </a:endParaRPr>
          </a:p>
        </p:txBody>
      </p:sp>
      <p:sp>
        <p:nvSpPr>
          <p:cNvPr id="375" name="CustomShape 5"/>
          <p:cNvSpPr/>
          <p:nvPr/>
        </p:nvSpPr>
        <p:spPr>
          <a:xfrm>
            <a:off x="4374720" y="3318120"/>
            <a:ext cx="4020480" cy="2239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a[4] = { 0, 1, 2, 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for (int i = 0; i &lt; 4;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76" name="CustomShape 6"/>
          <p:cNvSpPr/>
          <p:nvPr/>
        </p:nvSpPr>
        <p:spPr>
          <a:xfrm>
            <a:off x="5327640" y="2775600"/>
            <a:ext cx="2638800" cy="576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000000"/>
                </a:solidFill>
                <a:latin typeface="Chalkduster"/>
                <a:ea typeface="DejaVu Sans"/>
              </a:rPr>
              <a:t>To square each entry of </a:t>
            </a:r>
            <a:br/>
            <a:r>
              <a:rPr b="0" i="1" lang="en-GB" sz="1600" spc="-1" strike="noStrike">
                <a:solidFill>
                  <a:srgbClr val="000000"/>
                </a:solidFill>
                <a:latin typeface="Chalkduster"/>
                <a:ea typeface="DejaVu Sans"/>
              </a:rPr>
              <a:t>an array</a:t>
            </a:r>
            <a:endParaRPr b="0" lang="en-GB" sz="1600" spc="-1" strike="noStrike">
              <a:latin typeface="Arial"/>
            </a:endParaRPr>
          </a:p>
        </p:txBody>
      </p:sp>
      <p:sp>
        <p:nvSpPr>
          <p:cNvPr id="377" name="CustomShape 7"/>
          <p:cNvSpPr/>
          <p:nvPr/>
        </p:nvSpPr>
        <p:spPr>
          <a:xfrm>
            <a:off x="4822200" y="4589280"/>
            <a:ext cx="223668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square( a[i] );</a:t>
            </a:r>
            <a:endParaRPr b="0" lang="en-GB" sz="1800" spc="-1" strike="noStrike">
              <a:latin typeface="Arial"/>
            </a:endParaRPr>
          </a:p>
        </p:txBody>
      </p:sp>
      <p:sp>
        <p:nvSpPr>
          <p:cNvPr id="378" name="CustomShape 8"/>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 Elements </a:t>
            </a:r>
            <a:r>
              <a:rPr b="0" lang="en-GB" sz="36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75"/>
                                        </p:tgtEl>
                                        <p:attrNameLst>
                                          <p:attrName>style.visibility</p:attrName>
                                        </p:attrNameLst>
                                      </p:cBhvr>
                                      <p:to>
                                        <p:strVal val="visible"/>
                                      </p:to>
                                    </p:set>
                                  </p:childTnLst>
                                </p:cTn>
                              </p:par>
                              <p:par>
                                <p:cTn id="329" nodeType="withEffect" fill="hold" presetClass="entr" presetID="1">
                                  <p:stCondLst>
                                    <p:cond delay="0"/>
                                  </p:stCondLst>
                                  <p:childTnLst>
                                    <p:set>
                                      <p:cBhvr>
                                        <p:cTn id="330" dur="1" fill="hold">
                                          <p:stCondLst>
                                            <p:cond delay="0"/>
                                          </p:stCondLst>
                                        </p:cTn>
                                        <p:tgtEl>
                                          <p:spTgt spid="3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2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Arrays </a:t>
            </a:r>
            <a:r>
              <a:rPr b="0" lang="en-GB" sz="32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80" name="CustomShape 2"/>
          <p:cNvSpPr/>
          <p:nvPr/>
        </p:nvSpPr>
        <p:spPr>
          <a:xfrm>
            <a:off x="457200" y="1417680"/>
            <a:ext cx="8228880" cy="2169360"/>
          </a:xfrm>
          <a:prstGeom prst="rect">
            <a:avLst/>
          </a:prstGeom>
          <a:noFill/>
          <a:ln>
            <a:noFill/>
          </a:ln>
        </p:spPr>
        <p:style>
          <a:lnRef idx="0"/>
          <a:fillRef idx="0"/>
          <a:effectRef idx="0"/>
          <a:fontRef idx="minor"/>
        </p:style>
        <p:txBody>
          <a:bodyPr lIns="90000" rIns="90000" tIns="45000" bIns="45000">
            <a:normAutofit/>
          </a:bodyPr>
          <a:p>
            <a:pPr lvl="1"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It is also possible to pass </a:t>
            </a:r>
            <a:r>
              <a:rPr b="1" lang="en-GB" sz="2400" spc="-1" strike="noStrike">
                <a:solidFill>
                  <a:srgbClr val="31859c"/>
                </a:solidFill>
                <a:latin typeface="Calibri Light"/>
                <a:ea typeface="Calibri Light"/>
              </a:rPr>
              <a:t>an entire array </a:t>
            </a:r>
            <a:r>
              <a:rPr b="0" lang="en-GB" sz="2400" spc="-1" strike="noStrike">
                <a:solidFill>
                  <a:srgbClr val="000000"/>
                </a:solidFill>
                <a:latin typeface="Calibri Light"/>
                <a:ea typeface="Calibri Light"/>
              </a:rPr>
              <a:t>to a function (called an </a:t>
            </a:r>
            <a:r>
              <a:rPr b="1" lang="en-GB" sz="2400" spc="-1" strike="noStrike">
                <a:solidFill>
                  <a:srgbClr val="e46c0a"/>
                </a:solidFill>
                <a:latin typeface="Calibri Light"/>
                <a:ea typeface="Calibri Light"/>
              </a:rPr>
              <a:t>array parameter</a:t>
            </a:r>
            <a:r>
              <a:rPr b="0" lang="en-GB" sz="2400" spc="-1" strike="noStrike">
                <a:solidFill>
                  <a:srgbClr val="000000"/>
                </a:solidFill>
                <a:latin typeface="Calibri Light"/>
                <a:ea typeface="Calibri Light"/>
              </a:rPr>
              <a:t>)</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To indicate that a formal parameter is an array parameter, a pair of square brackets </a:t>
            </a:r>
            <a:r>
              <a:rPr b="1"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 is placed after its identifier in the function header and function declaration</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8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33E126E-182F-4600-BFB7-9E373064D23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82" name="CustomShape 4"/>
          <p:cNvSpPr/>
          <p:nvPr/>
        </p:nvSpPr>
        <p:spPr>
          <a:xfrm>
            <a:off x="1328400" y="3587760"/>
            <a:ext cx="6486480" cy="1518480"/>
          </a:xfrm>
          <a:prstGeom prst="rect">
            <a:avLst/>
          </a:prstGeom>
          <a:solidFill>
            <a:schemeClr val="bg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000000"/>
                </a:solidFill>
                <a:latin typeface="Calibri Light"/>
                <a:ea typeface="DejaVu Sans"/>
              </a:rPr>
              <a:t>Syntax (function header)</a:t>
            </a:r>
            <a:endParaRPr b="0" lang="en-GB" sz="1800" spc="-1" strike="noStrike">
              <a:latin typeface="Arial"/>
            </a:endParaRPr>
          </a:p>
          <a:p>
            <a:pPr>
              <a:lnSpc>
                <a:spcPct val="100000"/>
              </a:lnSpc>
            </a:pPr>
            <a:r>
              <a:rPr b="0" lang="en-GB" sz="1800" spc="-1" strike="noStrike">
                <a:solidFill>
                  <a:srgbClr val="0070c0"/>
                </a:solidFill>
                <a:latin typeface="Calibri Light"/>
                <a:ea typeface="DejaVu Sans"/>
              </a:rPr>
              <a:t>      </a:t>
            </a:r>
            <a:r>
              <a:rPr b="0" lang="en-GB" sz="1800" spc="-1" strike="noStrike">
                <a:solidFill>
                  <a:srgbClr val="0070c0"/>
                </a:solidFill>
                <a:latin typeface="Calibri Light"/>
                <a:ea typeface="DejaVu Sans"/>
              </a:rPr>
              <a:t>type_ret </a:t>
            </a:r>
            <a:r>
              <a:rPr b="0" lang="en-GB" sz="1800" spc="-1" strike="noStrike">
                <a:solidFill>
                  <a:srgbClr val="0070c0"/>
                </a:solidFill>
                <a:latin typeface="Calibri Light"/>
                <a:ea typeface="DejaVu Sans"/>
              </a:rPr>
              <a:t>	</a:t>
            </a:r>
            <a:r>
              <a:rPr b="0" lang="en-GB" sz="1800" spc="-1" strike="noStrike">
                <a:solidFill>
                  <a:srgbClr val="604a7b"/>
                </a:solidFill>
                <a:latin typeface="Calibri Light"/>
                <a:ea typeface="DejaVu Sans"/>
              </a:rPr>
              <a:t>func_name</a:t>
            </a:r>
            <a:r>
              <a:rPr b="0" lang="en-GB" sz="1800" spc="-1" strike="noStrike">
                <a:solidFill>
                  <a:srgbClr val="0070c0"/>
                </a:solidFill>
                <a:latin typeface="Calibri Light"/>
                <a:ea typeface="DejaVu Sans"/>
              </a:rPr>
              <a:t>(</a:t>
            </a:r>
            <a:r>
              <a:rPr b="0" lang="en-GB" sz="1800" spc="-1" strike="noStrike">
                <a:solidFill>
                  <a:srgbClr val="77933c"/>
                </a:solidFill>
                <a:latin typeface="Calibri Light"/>
                <a:ea typeface="DejaVu Sans"/>
              </a:rPr>
              <a:t>base_type array_para[], …</a:t>
            </a:r>
            <a:r>
              <a:rPr b="0" lang="en-GB" sz="1800" spc="-1" strike="noStrike">
                <a:solidFill>
                  <a:srgbClr val="0070c0"/>
                </a:solidFill>
                <a:latin typeface="Calibri Light"/>
                <a:ea typeface="DejaVu Sans"/>
              </a:rPr>
              <a:t>)   </a:t>
            </a:r>
            <a:b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Syntax (function declaration)</a:t>
            </a:r>
            <a:endParaRPr b="0" lang="en-GB" sz="1800" spc="-1" strike="noStrike">
              <a:latin typeface="Arial"/>
            </a:endParaRPr>
          </a:p>
          <a:p>
            <a:pPr>
              <a:lnSpc>
                <a:spcPct val="100000"/>
              </a:lnSpc>
            </a:pPr>
            <a:r>
              <a:rPr b="0" lang="en-GB" sz="1800" spc="-1" strike="noStrike">
                <a:solidFill>
                  <a:srgbClr val="0070c0"/>
                </a:solidFill>
                <a:latin typeface="Calibri Light"/>
                <a:ea typeface="DejaVu Sans"/>
              </a:rPr>
              <a:t>      </a:t>
            </a:r>
            <a:r>
              <a:rPr b="0" lang="en-GB" sz="1800" spc="-1" strike="noStrike">
                <a:solidFill>
                  <a:srgbClr val="0070c0"/>
                </a:solidFill>
                <a:latin typeface="Calibri Light"/>
                <a:ea typeface="DejaVu Sans"/>
              </a:rPr>
              <a:t>type_ret </a:t>
            </a:r>
            <a:r>
              <a:rPr b="0" lang="en-GB" sz="1800" spc="-1" strike="noStrike">
                <a:solidFill>
                  <a:srgbClr val="0070c0"/>
                </a:solidFill>
                <a:latin typeface="Calibri Light"/>
                <a:ea typeface="DejaVu Sans"/>
              </a:rPr>
              <a:t>	</a:t>
            </a:r>
            <a:r>
              <a:rPr b="0" lang="en-GB" sz="1800" spc="-1" strike="noStrike">
                <a:solidFill>
                  <a:srgbClr val="604a7b"/>
                </a:solidFill>
                <a:latin typeface="Calibri Light"/>
                <a:ea typeface="DejaVu Sans"/>
              </a:rPr>
              <a:t>func_name</a:t>
            </a:r>
            <a:r>
              <a:rPr b="0" lang="en-GB" sz="1800" spc="-1" strike="noStrike">
                <a:solidFill>
                  <a:srgbClr val="0070c0"/>
                </a:solidFill>
                <a:latin typeface="Calibri Light"/>
                <a:ea typeface="DejaVu Sans"/>
              </a:rPr>
              <a:t>(</a:t>
            </a:r>
            <a:r>
              <a:rPr b="0" lang="en-GB" sz="1800" spc="-1" strike="noStrike">
                <a:solidFill>
                  <a:srgbClr val="77933c"/>
                </a:solidFill>
                <a:latin typeface="Calibri Light"/>
                <a:ea typeface="DejaVu Sans"/>
              </a:rPr>
              <a:t>base_type array_para[], …</a:t>
            </a:r>
            <a:r>
              <a:rPr b="0" lang="en-GB" sz="1800" spc="-1" strike="noStrike">
                <a:solidFill>
                  <a:srgbClr val="0070c0"/>
                </a:solidFill>
                <a:latin typeface="Calibri Light"/>
                <a:ea typeface="DejaVu Sans"/>
              </a:rPr>
              <a:t>);</a:t>
            </a:r>
            <a:endParaRPr b="0" lang="en-GB" sz="1800" spc="-1" strike="noStrike">
              <a:latin typeface="Arial"/>
            </a:endParaRPr>
          </a:p>
        </p:txBody>
      </p:sp>
    </p:spTree>
  </p:cSld>
  <p:timing>
    <p:tnLst>
      <p:par>
        <p:cTn id="335" dur="indefinite" restart="never" nodeType="tmRoot">
          <p:childTnLst>
            <p:seq>
              <p:cTn id="33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457200" y="1452960"/>
            <a:ext cx="8156160" cy="5040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1" lang="en-GB" sz="2800" spc="-1" strike="noStrike">
                <a:solidFill>
                  <a:srgbClr val="000000"/>
                </a:solidFill>
                <a:latin typeface="Calibri Light"/>
                <a:ea typeface="Calibri Light"/>
              </a:rPr>
              <a:t>Examples</a:t>
            </a: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p:txBody>
      </p:sp>
      <p:sp>
        <p:nvSpPr>
          <p:cNvPr id="38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3DEE073-48E8-4656-B43E-54DFB54611B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85" name="CustomShape 3"/>
          <p:cNvSpPr/>
          <p:nvPr/>
        </p:nvSpPr>
        <p:spPr>
          <a:xfrm>
            <a:off x="1712520" y="2350800"/>
            <a:ext cx="4858920" cy="1254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modifyArray( </a:t>
            </a:r>
            <a:r>
              <a:rPr b="1" lang="en-GB" sz="1600" spc="-1" strike="noStrike">
                <a:solidFill>
                  <a:srgbClr val="000000"/>
                </a:solidFill>
                <a:latin typeface="Consolas"/>
                <a:ea typeface="Consolas"/>
              </a:rPr>
              <a:t>int b[]</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 arraySize</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86" name="CustomShape 4"/>
          <p:cNvSpPr/>
          <p:nvPr/>
        </p:nvSpPr>
        <p:spPr>
          <a:xfrm>
            <a:off x="1712520" y="4165920"/>
            <a:ext cx="4325400" cy="572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modifyArray( </a:t>
            </a:r>
            <a:r>
              <a:rPr b="1" lang="en-GB" sz="1600" spc="-1" strike="noStrike">
                <a:solidFill>
                  <a:srgbClr val="000000"/>
                </a:solidFill>
                <a:latin typeface="Consolas"/>
                <a:ea typeface="Consolas"/>
              </a:rPr>
              <a:t>int []</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a:t>
            </a:r>
            <a:r>
              <a:rPr b="0" lang="en-GB" sz="1600" spc="-1" strike="noStrike">
                <a:solidFill>
                  <a:srgbClr val="000000"/>
                </a:solidFill>
                <a:latin typeface="Consolas"/>
                <a:ea typeface="Consolas"/>
              </a:rPr>
              <a:t>);</a:t>
            </a:r>
            <a:endParaRPr b="0" lang="en-GB" sz="1600" spc="-1" strike="noStrike">
              <a:latin typeface="Arial"/>
            </a:endParaRPr>
          </a:p>
        </p:txBody>
      </p:sp>
      <p:sp>
        <p:nvSpPr>
          <p:cNvPr id="387" name="CustomShape 5"/>
          <p:cNvSpPr/>
          <p:nvPr/>
        </p:nvSpPr>
        <p:spPr>
          <a:xfrm>
            <a:off x="1712520" y="5401080"/>
            <a:ext cx="4325400" cy="858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a[10];</a:t>
            </a:r>
            <a:endParaRPr b="0" lang="en-GB" sz="1600" spc="-1" strike="noStrike">
              <a:latin typeface="Arial"/>
            </a:endParaRPr>
          </a:p>
          <a:p>
            <a:pPr>
              <a:lnSpc>
                <a:spcPct val="100000"/>
              </a:lnSpc>
            </a:pPr>
            <a:r>
              <a:rPr b="0" lang="en-GB" sz="1600" spc="-1" strike="noStrike">
                <a:solidFill>
                  <a:srgbClr val="000000"/>
                </a:solidFill>
                <a:latin typeface="Consolas"/>
                <a:ea typeface="Consolas"/>
              </a:rPr>
              <a:t>modifyArray( </a:t>
            </a:r>
            <a:r>
              <a:rPr b="1" lang="en-GB" sz="1600" spc="-1" strike="noStrike">
                <a:solidFill>
                  <a:srgbClr val="000000"/>
                </a:solidFill>
                <a:latin typeface="Consolas"/>
                <a:ea typeface="Consolas"/>
              </a:rPr>
              <a:t>a</a:t>
            </a:r>
            <a:r>
              <a:rPr b="0" lang="en-GB" sz="1600" spc="-1" strike="noStrike">
                <a:solidFill>
                  <a:srgbClr val="000000"/>
                </a:solidFill>
                <a:latin typeface="Consolas"/>
                <a:ea typeface="Consolas"/>
              </a:rPr>
              <a:t>, 10);</a:t>
            </a:r>
            <a:endParaRPr b="0" lang="en-GB" sz="1600" spc="-1" strike="noStrike">
              <a:latin typeface="Arial"/>
            </a:endParaRPr>
          </a:p>
        </p:txBody>
      </p:sp>
      <p:sp>
        <p:nvSpPr>
          <p:cNvPr id="388" name="CustomShape 6"/>
          <p:cNvSpPr/>
          <p:nvPr/>
        </p:nvSpPr>
        <p:spPr>
          <a:xfrm>
            <a:off x="6393600" y="5373360"/>
            <a:ext cx="2476800" cy="1735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Just need the array name here; no square brackets after the array identifier in function call</a:t>
            </a:r>
            <a:endParaRPr b="0" lang="en-GB" sz="1800" spc="-1" strike="noStrike">
              <a:latin typeface="Arial"/>
            </a:endParaRPr>
          </a:p>
        </p:txBody>
      </p:sp>
      <p:sp>
        <p:nvSpPr>
          <p:cNvPr id="389" name="CustomShape 7"/>
          <p:cNvSpPr/>
          <p:nvPr/>
        </p:nvSpPr>
        <p:spPr>
          <a:xfrm>
            <a:off x="3314880" y="5700960"/>
            <a:ext cx="3085560" cy="190800"/>
          </a:xfrm>
          <a:custGeom>
            <a:avLst/>
            <a:gdLst/>
            <a:ahLst/>
            <a:rect l="l" t="t" r="r" b="b"/>
            <a:pathLst>
              <a:path w="2734147" h="153909">
                <a:moveTo>
                  <a:pt x="2734147" y="0"/>
                </a:moveTo>
                <a:lnTo>
                  <a:pt x="0" y="0"/>
                </a:lnTo>
                <a:lnTo>
                  <a:pt x="0" y="153909"/>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0" name="CustomShape 8"/>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2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Arrays </a:t>
            </a:r>
            <a:r>
              <a:rPr b="0" lang="en-GB" sz="32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91" name="CustomShape 9"/>
          <p:cNvSpPr/>
          <p:nvPr/>
        </p:nvSpPr>
        <p:spPr>
          <a:xfrm>
            <a:off x="1624320" y="2032560"/>
            <a:ext cx="294696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definition</a:t>
            </a:r>
            <a:endParaRPr b="0" lang="en-GB" sz="1800" spc="-1" strike="noStrike">
              <a:latin typeface="Arial"/>
            </a:endParaRPr>
          </a:p>
          <a:p>
            <a:pPr>
              <a:lnSpc>
                <a:spcPct val="100000"/>
              </a:lnSpc>
            </a:pPr>
            <a:endParaRPr b="0" lang="en-GB" sz="1800" spc="-1" strike="noStrike">
              <a:latin typeface="Arial"/>
            </a:endParaRPr>
          </a:p>
        </p:txBody>
      </p:sp>
      <p:sp>
        <p:nvSpPr>
          <p:cNvPr id="392" name="CustomShape 10"/>
          <p:cNvSpPr/>
          <p:nvPr/>
        </p:nvSpPr>
        <p:spPr>
          <a:xfrm>
            <a:off x="1624320" y="3842640"/>
            <a:ext cx="516852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declaration (function prototype)</a:t>
            </a:r>
            <a:endParaRPr b="0" lang="en-GB" sz="1800" spc="-1" strike="noStrike">
              <a:latin typeface="Arial"/>
            </a:endParaRPr>
          </a:p>
          <a:p>
            <a:pPr>
              <a:lnSpc>
                <a:spcPct val="100000"/>
              </a:lnSpc>
            </a:pPr>
            <a:endParaRPr b="0" lang="en-GB" sz="1800" spc="-1" strike="noStrike">
              <a:latin typeface="Arial"/>
            </a:endParaRPr>
          </a:p>
        </p:txBody>
      </p:sp>
      <p:sp>
        <p:nvSpPr>
          <p:cNvPr id="393" name="CustomShape 11"/>
          <p:cNvSpPr/>
          <p:nvPr/>
        </p:nvSpPr>
        <p:spPr>
          <a:xfrm>
            <a:off x="1624320" y="5075280"/>
            <a:ext cx="322272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call</a:t>
            </a:r>
            <a:endParaRPr b="0" lang="en-GB" sz="1800" spc="-1" strike="noStrike">
              <a:latin typeface="Arial"/>
            </a:endParaRPr>
          </a:p>
        </p:txBody>
      </p:sp>
    </p:spTree>
  </p:cSld>
  <p:timing>
    <p:tnLst>
      <p:par>
        <p:cTn id="337" dur="indefinite" restart="never" nodeType="tmRoot">
          <p:childTnLst>
            <p:seq>
              <p:cTn id="33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3200" spc="-1" strike="noStrike">
                <a:solidFill>
                  <a:srgbClr val="000000"/>
                </a:solidFill>
                <a:latin typeface="Avenir Next"/>
                <a:ea typeface="Avenir Next"/>
              </a:rPr>
              <a:t>Passing </a:t>
            </a:r>
            <a:r>
              <a:rPr b="0" lang="en-GB" sz="4400" spc="-1" strike="noStrike">
                <a:solidFill>
                  <a:srgbClr val="000000"/>
                </a:solidFill>
                <a:latin typeface="Avenir Next"/>
                <a:ea typeface="Avenir Next"/>
              </a:rPr>
              <a:t>Arrays </a:t>
            </a:r>
            <a:r>
              <a:rPr b="0" lang="en-GB" sz="3200" spc="-1" strike="noStrike">
                <a:solidFill>
                  <a:srgbClr val="000000"/>
                </a:solidFill>
                <a:latin typeface="Avenir Next"/>
                <a:ea typeface="Avenir Next"/>
              </a:rPr>
              <a:t>to </a:t>
            </a:r>
            <a:r>
              <a:rPr b="0" lang="en-GB" sz="4400" spc="-1" strike="noStrike">
                <a:solidFill>
                  <a:srgbClr val="000000"/>
                </a:solidFill>
                <a:latin typeface="Avenir Next"/>
                <a:ea typeface="Avenir Next"/>
              </a:rPr>
              <a:t>Functions</a:t>
            </a:r>
            <a:endParaRPr b="0" lang="en-GB" sz="4400" spc="-1" strike="noStrike">
              <a:latin typeface="Arial"/>
            </a:endParaRPr>
          </a:p>
        </p:txBody>
      </p:sp>
      <p:sp>
        <p:nvSpPr>
          <p:cNvPr id="3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a:t>
            </a:r>
            <a:r>
              <a:rPr b="1" lang="en-GB" sz="2800" spc="-1" strike="noStrike">
                <a:solidFill>
                  <a:srgbClr val="e46c0a"/>
                </a:solidFill>
                <a:latin typeface="Calibri Light"/>
                <a:ea typeface="Calibri Light"/>
              </a:rPr>
              <a:t>array parameter </a:t>
            </a:r>
            <a:r>
              <a:rPr b="0" lang="en-GB" sz="2800" spc="-1" strike="noStrike">
                <a:solidFill>
                  <a:srgbClr val="000000"/>
                </a:solidFill>
                <a:latin typeface="Calibri Light"/>
                <a:ea typeface="Calibri Light"/>
              </a:rPr>
              <a:t>behaves very much like a </a:t>
            </a:r>
            <a:r>
              <a:rPr b="0" lang="en-GB" sz="2800" spc="-1" strike="noStrike">
                <a:solidFill>
                  <a:srgbClr val="31859c"/>
                </a:solidFill>
                <a:latin typeface="Calibri Light"/>
                <a:ea typeface="Calibri Light"/>
              </a:rPr>
              <a:t>pass-by-reference </a:t>
            </a:r>
            <a:r>
              <a:rPr b="0" lang="en-GB" sz="2800" spc="-1" strike="noStrike">
                <a:solidFill>
                  <a:srgbClr val="000000"/>
                </a:solidFill>
                <a:latin typeface="Calibri Light"/>
                <a:ea typeface="Calibri Light"/>
              </a:rPr>
              <a:t>parameter</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call functions can </a:t>
            </a:r>
            <a:r>
              <a:rPr b="0" lang="en-GB" sz="2400" spc="-1" strike="noStrike">
                <a:solidFill>
                  <a:srgbClr val="31859c"/>
                </a:solidFill>
                <a:latin typeface="Calibri Light"/>
                <a:ea typeface="Calibri Light"/>
              </a:rPr>
              <a:t>modify</a:t>
            </a:r>
            <a:r>
              <a:rPr b="0" lang="en-GB" sz="2400" spc="-1" strike="noStrike">
                <a:solidFill>
                  <a:srgbClr val="000000"/>
                </a:solidFill>
                <a:latin typeface="Calibri Light"/>
                <a:ea typeface="Calibri Light"/>
              </a:rPr>
              <a:t> the element values in the callers' original arrays.</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array argument only consists of the array identifier, but does not provide information of its size</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 </a:t>
            </a:r>
            <a:r>
              <a:rPr b="1" lang="en-GB" sz="2400" spc="-1" strike="noStrike">
                <a:solidFill>
                  <a:srgbClr val="000000"/>
                </a:solidFill>
                <a:latin typeface="Calibri Light"/>
                <a:ea typeface="Calibri Light"/>
              </a:rPr>
              <a:t>does not perform check </a:t>
            </a:r>
            <a:r>
              <a:rPr b="0" lang="en-GB" sz="2400" spc="-1" strike="noStrike">
                <a:solidFill>
                  <a:srgbClr val="000000"/>
                </a:solidFill>
                <a:latin typeface="Calibri Light"/>
                <a:ea typeface="Calibri Light"/>
              </a:rPr>
              <a:t>on the array bound, so we may pass an array of any size to a function</a:t>
            </a:r>
            <a:endParaRPr b="0" lang="en-GB" sz="2400" spc="-1" strike="noStrike">
              <a:latin typeface="Arial"/>
            </a:endParaRPr>
          </a:p>
          <a:p>
            <a:pPr lvl="1" marL="743040" indent="-285120">
              <a:lnSpc>
                <a:spcPct val="100000"/>
              </a:lnSpc>
              <a:spcBef>
                <a:spcPts val="479"/>
              </a:spcBef>
              <a:buClr>
                <a:srgbClr val="000000"/>
              </a:buClr>
              <a:buFont typeface="Arial"/>
              <a:buChar char="–"/>
            </a:pPr>
            <a:r>
              <a:rPr b="1" lang="en-GB" sz="2400" spc="-1" strike="noStrike">
                <a:solidFill>
                  <a:srgbClr val="31859c"/>
                </a:solidFill>
                <a:latin typeface="Calibri Light"/>
                <a:ea typeface="Calibri Light"/>
              </a:rPr>
              <a:t>Another int argument </a:t>
            </a:r>
            <a:r>
              <a:rPr b="0" lang="en-GB" sz="2400" spc="-1" strike="noStrike">
                <a:solidFill>
                  <a:srgbClr val="000000"/>
                </a:solidFill>
                <a:latin typeface="Calibri Light"/>
                <a:ea typeface="Calibri Light"/>
              </a:rPr>
              <a:t>is often used to tell the function the </a:t>
            </a:r>
            <a:r>
              <a:rPr b="0" lang="en-GB" sz="2400" spc="-1" strike="noStrike">
                <a:solidFill>
                  <a:srgbClr val="31859c"/>
                </a:solidFill>
                <a:latin typeface="Calibri Light"/>
                <a:ea typeface="Calibri Light"/>
              </a:rPr>
              <a:t>size</a:t>
            </a:r>
            <a:r>
              <a:rPr b="0" lang="en-GB" sz="2400" spc="-1" strike="noStrike">
                <a:solidFill>
                  <a:srgbClr val="000000"/>
                </a:solidFill>
                <a:latin typeface="Calibri Light"/>
                <a:ea typeface="Calibri Light"/>
              </a:rPr>
              <a:t> of the array</a:t>
            </a:r>
            <a:endParaRPr b="0" lang="en-GB" sz="2400" spc="-1" strike="noStrike">
              <a:latin typeface="Arial"/>
            </a:endParaRPr>
          </a:p>
          <a:p>
            <a:pPr marL="743040" indent="-285120">
              <a:lnSpc>
                <a:spcPct val="100000"/>
              </a:lnSpc>
              <a:spcBef>
                <a:spcPts val="479"/>
              </a:spcBef>
            </a:pPr>
            <a:endParaRPr b="0" lang="en-GB" sz="2400" spc="-1" strike="noStrike">
              <a:latin typeface="Arial"/>
            </a:endParaRPr>
          </a:p>
        </p:txBody>
      </p:sp>
      <p:sp>
        <p:nvSpPr>
          <p:cNvPr id="39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4E903C1-39F6-4DD3-AF9D-E4D6C657D02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339" dur="indefinite" restart="never" nodeType="tmRoot">
          <p:childTnLst>
            <p:seq>
              <p:cTn id="3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000" spc="-1" strike="noStrike">
                <a:solidFill>
                  <a:srgbClr val="000000"/>
                </a:solidFill>
                <a:latin typeface="Avenir Next"/>
                <a:ea typeface="Avenir Next"/>
              </a:rPr>
              <a:t>Before We Start</a:t>
            </a:r>
            <a:endParaRPr b="0" lang="en-GB" sz="4000" spc="-1" strike="noStrike">
              <a:latin typeface="Arial"/>
            </a:endParaRPr>
          </a:p>
        </p:txBody>
      </p:sp>
      <p:sp>
        <p:nvSpPr>
          <p:cNvPr id="166" name="CustomShape 2"/>
          <p:cNvSpPr/>
          <p:nvPr/>
        </p:nvSpPr>
        <p:spPr>
          <a:xfrm>
            <a:off x="457200" y="1397520"/>
            <a:ext cx="8529840" cy="485244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1" lang="en-GB" sz="2400" spc="-1" strike="noStrike">
                <a:solidFill>
                  <a:srgbClr val="31859c"/>
                </a:solidFill>
                <a:latin typeface="Calibri Light"/>
                <a:ea typeface="Calibri Light"/>
              </a:rPr>
              <a:t>We will deal with both C and C++ in this module, so please note the specific compiler settings when C is discussed.</a:t>
            </a:r>
            <a:br/>
            <a:r>
              <a:rPr b="1" lang="en-GB" sz="2400" spc="-1" strike="noStrike">
                <a:solidFill>
                  <a:srgbClr val="31859c"/>
                </a:solidFill>
                <a:latin typeface="Calibri Light"/>
                <a:ea typeface="Calibri Light"/>
              </a:rPr>
              <a:t> </a:t>
            </a: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C++</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GB" sz="2400" spc="-1" strike="noStrike">
              <a:latin typeface="Arial"/>
            </a:endParaRPr>
          </a:p>
          <a:p>
            <a:pPr marL="539640">
              <a:lnSpc>
                <a:spcPct val="100000"/>
              </a:lnSpc>
              <a:spcBef>
                <a:spcPts val="360"/>
              </a:spcBef>
            </a:pPr>
            <a:r>
              <a:rPr b="0" lang="en-GB" sz="1800" spc="-1" strike="noStrike">
                <a:solidFill>
                  <a:srgbClr val="000000"/>
                </a:solidFill>
                <a:latin typeface="Menlo"/>
                <a:ea typeface="Menlo"/>
              </a:rPr>
              <a:t>g++ </a:t>
            </a:r>
            <a:r>
              <a:rPr b="0" lang="en-GB" sz="1800" spc="-1" strike="noStrike">
                <a:solidFill>
                  <a:srgbClr val="e46c0a"/>
                </a:solidFill>
                <a:latin typeface="Menlo"/>
                <a:ea typeface="Menlo"/>
              </a:rPr>
              <a:t>-pedantic-errors -std=c++11</a:t>
            </a:r>
            <a:r>
              <a:rPr b="0" lang="en-GB" sz="1800" spc="-1" strike="noStrike">
                <a:solidFill>
                  <a:srgbClr val="000000"/>
                </a:solidFill>
                <a:latin typeface="Menlo"/>
                <a:ea typeface="Menlo"/>
              </a:rPr>
              <a:t> your_program.cpp</a:t>
            </a:r>
            <a:br/>
            <a:endParaRPr b="0" lang="en-GB" sz="18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C: </a:t>
            </a:r>
            <a:r>
              <a:rPr b="0" lang="en-GB" sz="2400" spc="-1" strike="noStrike">
                <a:solidFill>
                  <a:srgbClr val="000000"/>
                </a:solidFill>
                <a:latin typeface="Calibri Light"/>
                <a:ea typeface="Calibri Light"/>
              </a:rPr>
              <a:t>We will be using the C11 standard, so make sure that your compiler option is set appropriately.  We suggest to to use the following command to compile your C++ program:</a:t>
            </a:r>
            <a:br/>
            <a:r>
              <a:rPr b="0" lang="en-GB" sz="2400" spc="-1" strike="noStrike">
                <a:solidFill>
                  <a:srgbClr val="000000"/>
                </a:solidFill>
                <a:latin typeface="Calibri Light"/>
                <a:ea typeface="Calibri Light"/>
              </a:rPr>
              <a:t>	</a:t>
            </a:r>
            <a:r>
              <a:rPr b="0" lang="en-GB" sz="2400" spc="-1" strike="noStrike">
                <a:solidFill>
                  <a:srgbClr val="000000"/>
                </a:solidFill>
                <a:latin typeface="Calibri Light"/>
                <a:ea typeface="Calibri Light"/>
              </a:rPr>
              <a:t> </a:t>
            </a:r>
            <a:r>
              <a:rPr b="0" lang="en-GB" sz="1800" spc="-1" strike="noStrike">
                <a:solidFill>
                  <a:srgbClr val="000000"/>
                </a:solidFill>
                <a:latin typeface="Menlo"/>
                <a:ea typeface="Menlo"/>
              </a:rPr>
              <a:t>gcc </a:t>
            </a:r>
            <a:r>
              <a:rPr b="0" lang="en-GB" sz="1800" spc="-1" strike="noStrike">
                <a:solidFill>
                  <a:srgbClr val="e46c0a"/>
                </a:solidFill>
                <a:latin typeface="Menlo"/>
                <a:ea typeface="Menlo"/>
              </a:rPr>
              <a:t>-pedantic-errors -std=c11 </a:t>
            </a:r>
            <a:r>
              <a:rPr b="0" lang="en-GB" sz="1800" spc="-1" strike="noStrike">
                <a:solidFill>
                  <a:srgbClr val="000000"/>
                </a:solidFill>
                <a:latin typeface="Menlo"/>
                <a:ea typeface="Menlo"/>
              </a:rPr>
              <a:t>your_program.c</a:t>
            </a:r>
            <a:endParaRPr b="0" lang="en-GB" sz="1800" spc="-1" strike="noStrike">
              <a:latin typeface="Arial"/>
            </a:endParaRPr>
          </a:p>
          <a:p>
            <a:pPr>
              <a:lnSpc>
                <a:spcPct val="100000"/>
              </a:lnSpc>
              <a:spcBef>
                <a:spcPts val="479"/>
              </a:spcBef>
            </a:pPr>
            <a:endParaRPr b="0" lang="en-GB" sz="1800" spc="-1" strike="noStrike">
              <a:latin typeface="Arial"/>
            </a:endParaRPr>
          </a:p>
          <a:p>
            <a:pPr>
              <a:lnSpc>
                <a:spcPct val="100000"/>
              </a:lnSpc>
              <a:spcBef>
                <a:spcPts val="479"/>
              </a:spcBef>
            </a:pPr>
            <a:endParaRPr b="0" lang="en-GB" sz="1800" spc="-1" strike="noStrike">
              <a:latin typeface="Arial"/>
            </a:endParaRPr>
          </a:p>
        </p:txBody>
      </p:sp>
      <p:sp>
        <p:nvSpPr>
          <p:cNvPr id="16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F5FE5AE-22C3-4998-AC4A-BB068FACCC7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68" name="CustomShape 4"/>
          <p:cNvSpPr/>
          <p:nvPr/>
        </p:nvSpPr>
        <p:spPr>
          <a:xfrm>
            <a:off x="3678480" y="6038640"/>
            <a:ext cx="4491720" cy="728640"/>
          </a:xfrm>
          <a:prstGeom prst="rect">
            <a:avLst/>
          </a:prstGeom>
          <a:solidFill>
            <a:srgbClr val="ffff00"/>
          </a:solidFill>
          <a:ln>
            <a:solidFill>
              <a:schemeClr val="bg1">
                <a:lumMod val="65000"/>
              </a:schemeClr>
            </a:solid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DejaVu Sans"/>
              </a:rPr>
              <a:t>The C compiler will be used in Part IV when we talk about C-Strings in C.  We will have more details on the compilation environment then. </a:t>
            </a:r>
            <a:endParaRPr b="0" lang="en-GB"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286560" y="213120"/>
            <a:ext cx="8583840" cy="9313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400" spc="-1" strike="noStrike">
                <a:solidFill>
                  <a:srgbClr val="000000"/>
                </a:solidFill>
                <a:latin typeface="Avenir Next"/>
                <a:ea typeface="Avenir Next"/>
              </a:rPr>
              <a:t>Passing </a:t>
            </a:r>
            <a:r>
              <a:rPr b="0" lang="en-GB" sz="3600" spc="-1" strike="noStrike">
                <a:solidFill>
                  <a:srgbClr val="000000"/>
                </a:solidFill>
                <a:latin typeface="Avenir Next"/>
                <a:ea typeface="Avenir Next"/>
              </a:rPr>
              <a:t>Arrays </a:t>
            </a:r>
            <a:r>
              <a:rPr b="0" lang="en-GB" sz="2400" spc="-1" strike="noStrike">
                <a:solidFill>
                  <a:srgbClr val="000000"/>
                </a:solidFill>
                <a:latin typeface="Avenir Next"/>
                <a:ea typeface="Avenir Next"/>
              </a:rPr>
              <a:t>to </a:t>
            </a:r>
            <a:r>
              <a:rPr b="0" lang="en-GB" sz="3600" spc="-1" strike="noStrike">
                <a:solidFill>
                  <a:srgbClr val="000000"/>
                </a:solidFill>
                <a:latin typeface="Avenir Next"/>
                <a:ea typeface="Avenir Next"/>
              </a:rPr>
              <a:t>Functions</a:t>
            </a:r>
            <a:endParaRPr b="0" lang="en-GB" sz="3600" spc="-1" strike="noStrike">
              <a:latin typeface="Arial"/>
            </a:endParaRPr>
          </a:p>
        </p:txBody>
      </p:sp>
      <p:sp>
        <p:nvSpPr>
          <p:cNvPr id="39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0EE6339-B7B4-4BB6-9761-C4F1F2FE03C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99" name="CustomShape 3"/>
          <p:cNvSpPr/>
          <p:nvPr/>
        </p:nvSpPr>
        <p:spPr>
          <a:xfrm>
            <a:off x="0" y="936720"/>
            <a:ext cx="7723080" cy="59205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arraySize = 5; </a:t>
            </a:r>
            <a:r>
              <a:rPr b="0" lang="en-GB" sz="1600" spc="-1" strike="noStrike">
                <a:solidFill>
                  <a:srgbClr val="808080"/>
                </a:solidFill>
                <a:latin typeface="Consolas"/>
                <a:ea typeface="Consolas"/>
              </a:rPr>
              <a:t>// size of array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 a[ arraySize ] = { 0, 1, 2, 3, 4 }; </a:t>
            </a:r>
            <a:r>
              <a:rPr b="0" lang="en-GB" sz="1600" spc="-1" strike="noStrike">
                <a:solidFill>
                  <a:srgbClr val="808080"/>
                </a:solidFill>
                <a:latin typeface="Consolas"/>
                <a:ea typeface="Consolas"/>
              </a:rPr>
              <a:t>// initialize array 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"Effects of passing entire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"\nThe values of the original array are:\n";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output original array elements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i = 0; i &lt; arraySize;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setw( 3 ) &lt;&lt; a[ i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pass array a to modifyArray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modifyArray( a, arraySize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"The values of the modified array are:\n";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output modified array elements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j = 0; j &lt; arraySize; ++j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setw( 3 ) &lt;&lt; a[ j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00" name="CustomShape 4"/>
          <p:cNvSpPr/>
          <p:nvPr/>
        </p:nvSpPr>
        <p:spPr>
          <a:xfrm>
            <a:off x="4920480" y="5825160"/>
            <a:ext cx="3949920" cy="5767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See definition of modifyArray on the next slide</a:t>
            </a:r>
            <a:endParaRPr b="0" lang="en-GB" sz="1600" spc="-1" strike="noStrike">
              <a:latin typeface="Arial"/>
            </a:endParaRPr>
          </a:p>
        </p:txBody>
      </p:sp>
    </p:spTree>
  </p:cSld>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399">
                                            <p:txEl>
                                              <p:pRg st="5" end="5"/>
                                            </p:txEl>
                                          </p:spTgt>
                                        </p:tgtEl>
                                        <p:attrNameLst>
                                          <p:attrName>style.visibility</p:attrName>
                                        </p:attrNameLst>
                                      </p:cBhvr>
                                      <p:to>
                                        <p:strVal val="visible"/>
                                      </p:to>
                                    </p:set>
                                  </p:childTnLst>
                                </p:cTn>
                              </p:par>
                              <p:par>
                                <p:cTn id="347" nodeType="withEffect" fill="hold" presetClass="entr" presetID="1">
                                  <p:stCondLst>
                                    <p:cond delay="0"/>
                                  </p:stCondLst>
                                  <p:childTnLst>
                                    <p:set>
                                      <p:cBhvr>
                                        <p:cTn id="348" dur="1" fill="hold">
                                          <p:stCondLst>
                                            <p:cond delay="0"/>
                                          </p:stCondLst>
                                        </p:cTn>
                                        <p:tgtEl>
                                          <p:spTgt spid="399">
                                            <p:txEl>
                                              <p:pRg st="6" end="6"/>
                                            </p:txEl>
                                          </p:spTgt>
                                        </p:tgtEl>
                                        <p:attrNameLst>
                                          <p:attrName>style.visibility</p:attrName>
                                        </p:attrNameLst>
                                      </p:cBhvr>
                                      <p:to>
                                        <p:strVal val="visible"/>
                                      </p:to>
                                    </p:set>
                                  </p:childTnLst>
                                </p:cTn>
                              </p:par>
                              <p:par>
                                <p:cTn id="349" nodeType="withEffect" fill="hold" presetClass="entr" presetID="1">
                                  <p:stCondLst>
                                    <p:cond delay="0"/>
                                  </p:stCondLst>
                                  <p:childTnLst>
                                    <p:set>
                                      <p:cBhvr>
                                        <p:cTn id="350" dur="1" fill="hold">
                                          <p:stCondLst>
                                            <p:cond delay="0"/>
                                          </p:stCondLst>
                                        </p:cTn>
                                        <p:tgtEl>
                                          <p:spTgt spid="399">
                                            <p:txEl>
                                              <p:pRg st="8" end="8"/>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399">
                                            <p:txEl>
                                              <p:pRg st="9" end="9"/>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399">
                                            <p:txEl>
                                              <p:pRg st="10" end="10"/>
                                            </p:txEl>
                                          </p:spTgt>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399">
                                            <p:txEl>
                                              <p:pRg st="12" end="12"/>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399">
                                            <p:txEl>
                                              <p:pRg st="14" end="14"/>
                                            </p:txEl>
                                          </p:spTgt>
                                        </p:tgtEl>
                                        <p:attrNameLst>
                                          <p:attrName>style.visibility</p:attrName>
                                        </p:attrNameLst>
                                      </p:cBhvr>
                                      <p:to>
                                        <p:strVal val="visible"/>
                                      </p:to>
                                    </p:set>
                                  </p:childTnLst>
                                </p:cTn>
                              </p:par>
                              <p:par>
                                <p:cTn id="361" nodeType="withEffect" fill="hold" presetClass="entr" presetID="1">
                                  <p:stCondLst>
                                    <p:cond delay="0"/>
                                  </p:stCondLst>
                                  <p:childTnLst>
                                    <p:set>
                                      <p:cBhvr>
                                        <p:cTn id="362" dur="1" fill="hold">
                                          <p:stCondLst>
                                            <p:cond delay="0"/>
                                          </p:stCondLst>
                                        </p:cTn>
                                        <p:tgtEl>
                                          <p:spTgt spid="399">
                                            <p:txEl>
                                              <p:pRg st="15" end="15"/>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399">
                                            <p:txEl>
                                              <p:pRg st="16" end="16"/>
                                            </p:txEl>
                                          </p:spTgt>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399">
                                            <p:txEl>
                                              <p:pRg st="18" end="18"/>
                                            </p:txEl>
                                          </p:spTgt>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399">
                                            <p:txEl>
                                              <p:pRg st="19" end="19"/>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399">
                                            <p:txEl>
                                              <p:pRg st="20" end="20"/>
                                            </p:txEl>
                                          </p:spTgt>
                                        </p:tgtEl>
                                        <p:attrNameLst>
                                          <p:attrName>style.visibility</p:attrName>
                                        </p:attrNameLst>
                                      </p:cBhvr>
                                      <p:to>
                                        <p:strVal val="visible"/>
                                      </p:to>
                                    </p:set>
                                  </p:childTnLst>
                                </p:cTn>
                              </p:par>
                              <p:par>
                                <p:cTn id="373" nodeType="withEffect" fill="hold" presetClass="entr" presetID="1">
                                  <p:stCondLst>
                                    <p:cond delay="0"/>
                                  </p:stCondLst>
                                  <p:childTnLst>
                                    <p:set>
                                      <p:cBhvr>
                                        <p:cTn id="374" dur="1" fill="hold">
                                          <p:stCondLst>
                                            <p:cond delay="0"/>
                                          </p:stCondLst>
                                        </p:cTn>
                                        <p:tgtEl>
                                          <p:spTgt spid="399">
                                            <p:txEl>
                                              <p:pRg st="22" end="22"/>
                                            </p:txEl>
                                          </p:spTgt>
                                        </p:tgtEl>
                                        <p:attrNameLst>
                                          <p:attrName>style.visibility</p:attrName>
                                        </p:attrNameLst>
                                      </p:cBhvr>
                                      <p:to>
                                        <p:strVal val="visible"/>
                                      </p:to>
                                    </p:set>
                                  </p:childTnLst>
                                </p:cTn>
                              </p:par>
                              <p:par>
                                <p:cTn id="375" nodeType="withEffect" fill="hold" presetClass="entr" presetID="1">
                                  <p:stCondLst>
                                    <p:cond delay="0"/>
                                  </p:stCondLst>
                                  <p:childTnLst>
                                    <p:set>
                                      <p:cBhvr>
                                        <p:cTn id="37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286560" y="213120"/>
            <a:ext cx="8583840" cy="9313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400" spc="-1" strike="noStrike">
                <a:solidFill>
                  <a:srgbClr val="000000"/>
                </a:solidFill>
                <a:latin typeface="Avenir Next"/>
                <a:ea typeface="Avenir Next"/>
              </a:rPr>
              <a:t>Passing </a:t>
            </a:r>
            <a:r>
              <a:rPr b="0" lang="en-GB" sz="3600" spc="-1" strike="noStrike">
                <a:solidFill>
                  <a:srgbClr val="000000"/>
                </a:solidFill>
                <a:latin typeface="Avenir Next"/>
                <a:ea typeface="Avenir Next"/>
              </a:rPr>
              <a:t>Arrays </a:t>
            </a:r>
            <a:r>
              <a:rPr b="0" lang="en-GB" sz="2400" spc="-1" strike="noStrike">
                <a:solidFill>
                  <a:srgbClr val="000000"/>
                </a:solidFill>
                <a:latin typeface="Avenir Next"/>
                <a:ea typeface="Avenir Next"/>
              </a:rPr>
              <a:t>to </a:t>
            </a:r>
            <a:r>
              <a:rPr b="0" lang="en-GB" sz="3600" spc="-1" strike="noStrike">
                <a:solidFill>
                  <a:srgbClr val="000000"/>
                </a:solidFill>
                <a:latin typeface="Avenir Next"/>
                <a:ea typeface="Avenir Next"/>
              </a:rPr>
              <a:t>Functions</a:t>
            </a:r>
            <a:endParaRPr b="0" lang="en-GB" sz="3600" spc="-1" strike="noStrike">
              <a:latin typeface="Arial"/>
            </a:endParaRPr>
          </a:p>
        </p:txBody>
      </p:sp>
      <p:sp>
        <p:nvSpPr>
          <p:cNvPr id="402"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0E586F-D923-419E-A2FB-CE73A39DB3C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03" name="CustomShape 3"/>
          <p:cNvSpPr/>
          <p:nvPr/>
        </p:nvSpPr>
        <p:spPr>
          <a:xfrm>
            <a:off x="1594800" y="1166040"/>
            <a:ext cx="5403600" cy="2511720"/>
          </a:xfrm>
          <a:prstGeom prst="rect">
            <a:avLst/>
          </a:prstGeom>
          <a:solidFill>
            <a:schemeClr val="accent5">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in function modifyArray, "b" points to the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original array "a" in memory</a:t>
            </a:r>
            <a:endParaRPr b="0" lang="en-GB" sz="1600" spc="-1" strike="noStrike">
              <a:latin typeface="Arial"/>
            </a:endParaRPr>
          </a:p>
          <a:p>
            <a:pPr>
              <a:lnSpc>
                <a:spcPct val="100000"/>
              </a:lnSpc>
            </a:pPr>
            <a:r>
              <a:rPr b="1" lang="en-GB" sz="1600" spc="-1" strike="noStrike">
                <a:solidFill>
                  <a:srgbClr val="e46c0a"/>
                </a:solidFill>
                <a:latin typeface="Consolas"/>
                <a:ea typeface="Consolas"/>
              </a:rPr>
              <a:t>void modifyArray( int b[], int sizeOfArray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multiply each array element by 2</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k = 0; k &lt; sizeOfArray; ++k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b[ k ] *= 2;</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04" name="CustomShape 4"/>
          <p:cNvSpPr/>
          <p:nvPr/>
        </p:nvSpPr>
        <p:spPr>
          <a:xfrm>
            <a:off x="6643800" y="5212080"/>
            <a:ext cx="1610280" cy="33336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000000"/>
                </a:solidFill>
                <a:latin typeface="Chalkduster"/>
                <a:ea typeface="DejaVu Sans"/>
              </a:rPr>
              <a:t>Screen output</a:t>
            </a:r>
            <a:endParaRPr b="0" lang="en-GB" sz="1600" spc="-1" strike="noStrike">
              <a:latin typeface="Arial"/>
            </a:endParaRPr>
          </a:p>
        </p:txBody>
      </p:sp>
      <p:sp>
        <p:nvSpPr>
          <p:cNvPr id="405" name="CustomShape 5"/>
          <p:cNvSpPr/>
          <p:nvPr/>
        </p:nvSpPr>
        <p:spPr>
          <a:xfrm>
            <a:off x="1594800" y="4073400"/>
            <a:ext cx="5082120" cy="2009520"/>
          </a:xfrm>
          <a:prstGeom prst="rect">
            <a:avLst/>
          </a:prstGeom>
          <a:solidFill>
            <a:schemeClr val="bg1">
              <a:lumMod val="95000"/>
            </a:schemeClr>
          </a:solidFill>
          <a:ln>
            <a:solidFill>
              <a:schemeClr val="tx1"/>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Effects of passing entire array:</a:t>
            </a:r>
            <a:endParaRPr b="0" lang="en-GB" sz="1800" spc="-1" strike="noStrike">
              <a:latin typeface="Arial"/>
            </a:endParaRPr>
          </a:p>
          <a:p>
            <a:pPr>
              <a:lnSpc>
                <a:spcPct val="100000"/>
              </a:lnSpc>
            </a:pPr>
            <a:r>
              <a:rPr b="0" lang="en-GB" sz="1800" spc="-1" strike="noStrike">
                <a:solidFill>
                  <a:srgbClr val="000000"/>
                </a:solidFill>
                <a:latin typeface="Consolas"/>
                <a:ea typeface="Consolas"/>
              </a:rPr>
              <a:t>The values of the original array are: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0  1  2  3  4</a:t>
            </a:r>
            <a:endParaRPr b="0" lang="en-GB" sz="1800" spc="-1" strike="noStrike">
              <a:latin typeface="Arial"/>
            </a:endParaRPr>
          </a:p>
          <a:p>
            <a:pPr>
              <a:lnSpc>
                <a:spcPct val="100000"/>
              </a:lnSpc>
            </a:pPr>
            <a:r>
              <a:rPr b="0" lang="en-GB" sz="1800" spc="-1" strike="noStrike">
                <a:solidFill>
                  <a:srgbClr val="000000"/>
                </a:solidFill>
                <a:latin typeface="Consolas"/>
                <a:ea typeface="Consolas"/>
              </a:rPr>
              <a:t>The values of the modified array are: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0  2  4  6  8</a:t>
            </a:r>
            <a:endParaRPr b="0" lang="en-GB" sz="1800" spc="-1" strike="noStrike">
              <a:latin typeface="Arial"/>
            </a:endParaRPr>
          </a:p>
        </p:txBody>
      </p:sp>
      <p:sp>
        <p:nvSpPr>
          <p:cNvPr id="406" name="CustomShape 6"/>
          <p:cNvSpPr/>
          <p:nvPr/>
        </p:nvSpPr>
        <p:spPr>
          <a:xfrm>
            <a:off x="1594800" y="5892480"/>
            <a:ext cx="6343200" cy="912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e46c0a"/>
                </a:solidFill>
                <a:latin typeface="Avenir Next Condensed"/>
                <a:ea typeface="Avenir Next Condensed"/>
              </a:rPr>
              <a:t>* Note that the values of the array elements </a:t>
            </a:r>
            <a:r>
              <a:rPr b="1" lang="en-GB" sz="1800" spc="-1" strike="noStrike">
                <a:solidFill>
                  <a:srgbClr val="e46c0a"/>
                </a:solidFill>
                <a:latin typeface="Avenir Next Condensed"/>
                <a:ea typeface="Avenir Next Condensed"/>
              </a:rPr>
              <a:t>are modified </a:t>
            </a:r>
            <a:r>
              <a:rPr b="0" lang="en-GB" sz="1800" spc="-1" strike="noStrike">
                <a:solidFill>
                  <a:srgbClr val="e46c0a"/>
                </a:solidFill>
                <a:latin typeface="Avenir Next Condensed"/>
                <a:ea typeface="Avenir Next Condensed"/>
              </a:rPr>
              <a:t>by the function, which is of a similar effect as pass-by-reference</a:t>
            </a:r>
            <a:endParaRPr b="0" lang="en-GB" sz="1800" spc="-1" strike="noStrike">
              <a:latin typeface="Arial"/>
            </a:endParaRPr>
          </a:p>
        </p:txBody>
      </p:sp>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405">
                                            <p:txEl>
                                              <p:pRg st="3" end="3"/>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Searching an Array</a:t>
            </a:r>
            <a:endParaRPr b="0" lang="en-GB" sz="4400" spc="-1" strike="noStrike">
              <a:latin typeface="Arial"/>
            </a:endParaRPr>
          </a:p>
        </p:txBody>
      </p:sp>
      <p:sp>
        <p:nvSpPr>
          <p:cNvPr id="408"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common programming task is to </a:t>
            </a:r>
            <a:r>
              <a:rPr b="0" lang="en-GB" sz="2800" spc="-1" strike="noStrike">
                <a:solidFill>
                  <a:srgbClr val="e46c0a"/>
                </a:solidFill>
                <a:latin typeface="Calibri Light"/>
                <a:ea typeface="Calibri Light"/>
              </a:rPr>
              <a:t>search</a:t>
            </a:r>
            <a:r>
              <a:rPr b="0" lang="en-GB" sz="2800" spc="-1" strike="noStrike">
                <a:solidFill>
                  <a:srgbClr val="000000"/>
                </a:solidFill>
                <a:latin typeface="Calibri Light"/>
                <a:ea typeface="Calibri Light"/>
              </a:rPr>
              <a:t> an array for a given value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Where is the item “78”?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Where is the item “100”?</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the value is </a:t>
            </a:r>
            <a:r>
              <a:rPr b="0" lang="en-GB" sz="2800" spc="-1" strike="noStrike">
                <a:solidFill>
                  <a:srgbClr val="e46c0a"/>
                </a:solidFill>
                <a:latin typeface="Calibri Light"/>
                <a:ea typeface="Calibri Light"/>
              </a:rPr>
              <a:t>found</a:t>
            </a:r>
            <a:r>
              <a:rPr b="0" lang="en-GB" sz="2800" spc="-1" strike="noStrike">
                <a:solidFill>
                  <a:srgbClr val="000000"/>
                </a:solidFill>
                <a:latin typeface="Calibri Light"/>
                <a:ea typeface="Calibri Light"/>
              </a:rPr>
              <a:t>, the </a:t>
            </a:r>
            <a:r>
              <a:rPr b="0" lang="en-GB" sz="2800" spc="-1" strike="noStrike">
                <a:solidFill>
                  <a:srgbClr val="31859c"/>
                </a:solidFill>
                <a:latin typeface="Calibri Light"/>
                <a:ea typeface="Calibri Light"/>
              </a:rPr>
              <a:t>index</a:t>
            </a:r>
            <a:r>
              <a:rPr b="0" lang="en-GB" sz="2800" spc="-1" strike="noStrike">
                <a:solidFill>
                  <a:srgbClr val="000000"/>
                </a:solidFill>
                <a:latin typeface="Calibri Light"/>
                <a:ea typeface="Calibri Light"/>
              </a:rPr>
              <a:t> of the array element containing the value is returned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the value is </a:t>
            </a:r>
            <a:r>
              <a:rPr b="0" lang="en-GB" sz="2800" spc="-1" strike="noStrike">
                <a:solidFill>
                  <a:srgbClr val="e46c0a"/>
                </a:solidFill>
                <a:latin typeface="Calibri Light"/>
                <a:ea typeface="Calibri Light"/>
              </a:rPr>
              <a:t>not found</a:t>
            </a:r>
            <a:r>
              <a:rPr b="0" lang="en-GB" sz="2800" spc="-1" strike="noStrike">
                <a:solidFill>
                  <a:srgbClr val="000000"/>
                </a:solidFill>
                <a:latin typeface="Calibri Light"/>
                <a:ea typeface="Calibri Light"/>
              </a:rPr>
              <a:t>, </a:t>
            </a:r>
            <a:r>
              <a:rPr b="0" lang="en-GB" sz="2800" spc="-1" strike="noStrike">
                <a:solidFill>
                  <a:srgbClr val="31859c"/>
                </a:solidFill>
                <a:latin typeface="Symbol"/>
                <a:ea typeface="Calibri Light"/>
              </a:rPr>
              <a:t></a:t>
            </a:r>
            <a:r>
              <a:rPr b="0" lang="en-GB" sz="2800" spc="-1" strike="noStrike">
                <a:solidFill>
                  <a:srgbClr val="31859c"/>
                </a:solidFill>
                <a:latin typeface="Calibri Light"/>
                <a:ea typeface="Calibri Light"/>
              </a:rPr>
              <a:t>1</a:t>
            </a:r>
            <a:r>
              <a:rPr b="0" lang="en-GB" sz="2800" spc="-1" strike="noStrike">
                <a:solidFill>
                  <a:srgbClr val="000000"/>
                </a:solidFill>
                <a:latin typeface="Calibri Light"/>
                <a:ea typeface="Calibri Light"/>
              </a:rPr>
              <a:t> is returned </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409" name="Table 3"/>
          <p:cNvGraphicFramePr/>
          <p:nvPr/>
        </p:nvGraphicFramePr>
        <p:xfrm>
          <a:off x="824040" y="262368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23</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10" name="CustomShape 4"/>
          <p:cNvSpPr/>
          <p:nvPr/>
        </p:nvSpPr>
        <p:spPr>
          <a:xfrm>
            <a:off x="88128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a[ 0 ]</a:t>
            </a:r>
            <a:endParaRPr b="0" lang="en-GB" sz="1800" spc="-1" strike="noStrike">
              <a:latin typeface="Arial"/>
            </a:endParaRPr>
          </a:p>
        </p:txBody>
      </p:sp>
      <p:sp>
        <p:nvSpPr>
          <p:cNvPr id="411" name="CustomShape 5"/>
          <p:cNvSpPr/>
          <p:nvPr/>
        </p:nvSpPr>
        <p:spPr>
          <a:xfrm>
            <a:off x="170964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a[ 1 ]</a:t>
            </a:r>
            <a:endParaRPr b="0" lang="en-GB" sz="1800" spc="-1" strike="noStrike">
              <a:latin typeface="Arial"/>
            </a:endParaRPr>
          </a:p>
        </p:txBody>
      </p:sp>
      <p:sp>
        <p:nvSpPr>
          <p:cNvPr id="412" name="CustomShape 6"/>
          <p:cNvSpPr/>
          <p:nvPr/>
        </p:nvSpPr>
        <p:spPr>
          <a:xfrm>
            <a:off x="259092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a[ 2 ]</a:t>
            </a:r>
            <a:endParaRPr b="0" lang="en-GB" sz="1800" spc="-1" strike="noStrike">
              <a:latin typeface="Arial"/>
            </a:endParaRPr>
          </a:p>
        </p:txBody>
      </p:sp>
      <p:sp>
        <p:nvSpPr>
          <p:cNvPr id="413" name="CustomShape 7"/>
          <p:cNvSpPr/>
          <p:nvPr/>
        </p:nvSpPr>
        <p:spPr>
          <a:xfrm>
            <a:off x="341964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a[ 3 ]</a:t>
            </a:r>
            <a:endParaRPr b="0" lang="en-GB" sz="1800" spc="-1" strike="noStrike">
              <a:latin typeface="Arial"/>
            </a:endParaRPr>
          </a:p>
        </p:txBody>
      </p:sp>
      <p:sp>
        <p:nvSpPr>
          <p:cNvPr id="414" name="CustomShape 8"/>
          <p:cNvSpPr/>
          <p:nvPr/>
        </p:nvSpPr>
        <p:spPr>
          <a:xfrm>
            <a:off x="424800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a[ 4 ]</a:t>
            </a:r>
            <a:endParaRPr b="0" lang="en-GB" sz="1800" spc="-1" strike="noStrike">
              <a:latin typeface="Arial"/>
            </a:endParaRPr>
          </a:p>
        </p:txBody>
      </p:sp>
      <p:sp>
        <p:nvSpPr>
          <p:cNvPr id="415" name="CustomShape 9"/>
          <p:cNvSpPr/>
          <p:nvPr/>
        </p:nvSpPr>
        <p:spPr>
          <a:xfrm>
            <a:off x="507636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a[ 5 ]</a:t>
            </a:r>
            <a:endParaRPr b="0" lang="en-GB" sz="1800" spc="-1" strike="noStrike">
              <a:latin typeface="Arial"/>
            </a:endParaRPr>
          </a:p>
        </p:txBody>
      </p:sp>
      <p:sp>
        <p:nvSpPr>
          <p:cNvPr id="416" name="CustomShape 10"/>
          <p:cNvSpPr/>
          <p:nvPr/>
        </p:nvSpPr>
        <p:spPr>
          <a:xfrm>
            <a:off x="590508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a[ 6 ]</a:t>
            </a:r>
            <a:endParaRPr b="0" lang="en-GB" sz="1800" spc="-1" strike="noStrike">
              <a:latin typeface="Arial"/>
            </a:endParaRPr>
          </a:p>
        </p:txBody>
      </p:sp>
      <p:sp>
        <p:nvSpPr>
          <p:cNvPr id="417" name="CustomShape 11"/>
          <p:cNvSpPr/>
          <p:nvPr/>
        </p:nvSpPr>
        <p:spPr>
          <a:xfrm>
            <a:off x="673344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a[ 7 ]</a:t>
            </a:r>
            <a:endParaRPr b="0" lang="en-GB" sz="1800" spc="-1" strike="noStrike">
              <a:latin typeface="Arial"/>
            </a:endParaRPr>
          </a:p>
        </p:txBody>
      </p:sp>
      <p:sp>
        <p:nvSpPr>
          <p:cNvPr id="418" name="CustomShape 12"/>
          <p:cNvSpPr/>
          <p:nvPr/>
        </p:nvSpPr>
        <p:spPr>
          <a:xfrm>
            <a:off x="7561800" y="230508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a[ 8 ]</a:t>
            </a:r>
            <a:endParaRPr b="0" lang="en-GB" sz="1800" spc="-1" strike="noStrike">
              <a:latin typeface="Arial"/>
            </a:endParaRPr>
          </a:p>
        </p:txBody>
      </p:sp>
      <p:sp>
        <p:nvSpPr>
          <p:cNvPr id="419" name="CustomShape 13"/>
          <p:cNvSpPr/>
          <p:nvPr/>
        </p:nvSpPr>
        <p:spPr>
          <a:xfrm>
            <a:off x="4404240" y="3686760"/>
            <a:ext cx="17247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At index 7</a:t>
            </a:r>
            <a:endParaRPr b="0" lang="en-GB" sz="2400" spc="-1" strike="noStrike">
              <a:latin typeface="Arial"/>
            </a:endParaRPr>
          </a:p>
        </p:txBody>
      </p:sp>
      <p:sp>
        <p:nvSpPr>
          <p:cNvPr id="420" name="CustomShape 14"/>
          <p:cNvSpPr/>
          <p:nvPr/>
        </p:nvSpPr>
        <p:spPr>
          <a:xfrm>
            <a:off x="4520160" y="4136400"/>
            <a:ext cx="16833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Not found</a:t>
            </a:r>
            <a:endParaRPr b="0" lang="en-GB" sz="2400" spc="-1" strike="noStrike">
              <a:latin typeface="Arial"/>
            </a:endParaRPr>
          </a:p>
        </p:txBody>
      </p:sp>
      <p:sp>
        <p:nvSpPr>
          <p:cNvPr id="421" name="CustomShape 1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4C9FE83-73DC-419D-9AD8-964421EDCDA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408">
                                            <p:txEl>
                                              <p:pRg st="4" end="4"/>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419"/>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408">
                                            <p:txEl>
                                              <p:pRg st="5" end="5"/>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420"/>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408">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a:t>
            </a:r>
            <a:endParaRPr b="0" lang="en-GB" sz="4400" spc="-1" strike="noStrike">
              <a:latin typeface="Arial"/>
            </a:endParaRPr>
          </a:p>
        </p:txBody>
      </p:sp>
      <p:sp>
        <p:nvSpPr>
          <p:cNvPr id="423" name="CustomShape 2"/>
          <p:cNvSpPr/>
          <p:nvPr/>
        </p:nvSpPr>
        <p:spPr>
          <a:xfrm>
            <a:off x="457200" y="1600200"/>
            <a:ext cx="8228880" cy="37641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simplest method is to perform a </a:t>
            </a:r>
            <a:r>
              <a:rPr b="0" lang="en-GB" sz="2800" spc="-1" strike="noStrike">
                <a:solidFill>
                  <a:srgbClr val="e46c0a"/>
                </a:solidFill>
                <a:latin typeface="Calibri Light"/>
                <a:ea typeface="Calibri Light"/>
              </a:rPr>
              <a:t>linear search</a:t>
            </a:r>
            <a:r>
              <a:rPr b="0" lang="en-GB" sz="2800" spc="-1" strike="noStrike">
                <a:solidFill>
                  <a:srgbClr val="31859c"/>
                </a:solidFill>
                <a:latin typeface="Calibri Light"/>
                <a:ea typeface="Calibri Light"/>
              </a:rPr>
              <a:t> </a:t>
            </a:r>
            <a:r>
              <a:rPr b="0" lang="en-GB" sz="2800" spc="-1" strike="noStrike">
                <a:solidFill>
                  <a:srgbClr val="000000"/>
                </a:solidFill>
                <a:latin typeface="Calibri Light"/>
                <a:ea typeface="Calibri Light"/>
              </a:rPr>
              <a:t>in which the array elements are examined sequentially </a:t>
            </a:r>
            <a:r>
              <a:rPr b="0" lang="en-GB" sz="2800" spc="-1" strike="noStrike">
                <a:solidFill>
                  <a:srgbClr val="31859c"/>
                </a:solidFill>
                <a:latin typeface="Calibri Light"/>
                <a:ea typeface="Calibri Light"/>
              </a:rPr>
              <a:t>from first to last </a:t>
            </a:r>
            <a:endParaRPr b="0" lang="en-GB" sz="2800" spc="-1" strike="noStrike">
              <a:latin typeface="Arial"/>
            </a:endParaRPr>
          </a:p>
        </p:txBody>
      </p:sp>
      <p:graphicFrame>
        <p:nvGraphicFramePr>
          <p:cNvPr id="424" name="Table 3"/>
          <p:cNvGraphicFramePr/>
          <p:nvPr/>
        </p:nvGraphicFramePr>
        <p:xfrm>
          <a:off x="824040" y="313236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23</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25" name="CustomShape 4"/>
          <p:cNvSpPr/>
          <p:nvPr/>
        </p:nvSpPr>
        <p:spPr>
          <a:xfrm>
            <a:off x="88128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a[ 0 ]</a:t>
            </a:r>
            <a:endParaRPr b="0" lang="en-GB" sz="1800" spc="-1" strike="noStrike">
              <a:latin typeface="Arial"/>
            </a:endParaRPr>
          </a:p>
        </p:txBody>
      </p:sp>
      <p:sp>
        <p:nvSpPr>
          <p:cNvPr id="426" name="CustomShape 5"/>
          <p:cNvSpPr/>
          <p:nvPr/>
        </p:nvSpPr>
        <p:spPr>
          <a:xfrm>
            <a:off x="170964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a[ 1 ]</a:t>
            </a:r>
            <a:endParaRPr b="0" lang="en-GB" sz="1800" spc="-1" strike="noStrike">
              <a:latin typeface="Arial"/>
            </a:endParaRPr>
          </a:p>
        </p:txBody>
      </p:sp>
      <p:sp>
        <p:nvSpPr>
          <p:cNvPr id="427" name="CustomShape 6"/>
          <p:cNvSpPr/>
          <p:nvPr/>
        </p:nvSpPr>
        <p:spPr>
          <a:xfrm>
            <a:off x="259092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a[ 2 ]</a:t>
            </a:r>
            <a:endParaRPr b="0" lang="en-GB" sz="1800" spc="-1" strike="noStrike">
              <a:latin typeface="Arial"/>
            </a:endParaRPr>
          </a:p>
        </p:txBody>
      </p:sp>
      <p:sp>
        <p:nvSpPr>
          <p:cNvPr id="428" name="CustomShape 7"/>
          <p:cNvSpPr/>
          <p:nvPr/>
        </p:nvSpPr>
        <p:spPr>
          <a:xfrm>
            <a:off x="341964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a[ 3 ]</a:t>
            </a:r>
            <a:endParaRPr b="0" lang="en-GB" sz="1800" spc="-1" strike="noStrike">
              <a:latin typeface="Arial"/>
            </a:endParaRPr>
          </a:p>
        </p:txBody>
      </p:sp>
      <p:sp>
        <p:nvSpPr>
          <p:cNvPr id="429" name="CustomShape 8"/>
          <p:cNvSpPr/>
          <p:nvPr/>
        </p:nvSpPr>
        <p:spPr>
          <a:xfrm>
            <a:off x="424800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a[ 4 ]</a:t>
            </a:r>
            <a:endParaRPr b="0" lang="en-GB" sz="1800" spc="-1" strike="noStrike">
              <a:latin typeface="Arial"/>
            </a:endParaRPr>
          </a:p>
        </p:txBody>
      </p:sp>
      <p:sp>
        <p:nvSpPr>
          <p:cNvPr id="430" name="CustomShape 9"/>
          <p:cNvSpPr/>
          <p:nvPr/>
        </p:nvSpPr>
        <p:spPr>
          <a:xfrm>
            <a:off x="507636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a[ 5 ]</a:t>
            </a:r>
            <a:endParaRPr b="0" lang="en-GB" sz="1800" spc="-1" strike="noStrike">
              <a:latin typeface="Arial"/>
            </a:endParaRPr>
          </a:p>
        </p:txBody>
      </p:sp>
      <p:sp>
        <p:nvSpPr>
          <p:cNvPr id="431" name="CustomShape 10"/>
          <p:cNvSpPr/>
          <p:nvPr/>
        </p:nvSpPr>
        <p:spPr>
          <a:xfrm>
            <a:off x="590508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a[ 6 ]</a:t>
            </a:r>
            <a:endParaRPr b="0" lang="en-GB" sz="1800" spc="-1" strike="noStrike">
              <a:latin typeface="Arial"/>
            </a:endParaRPr>
          </a:p>
        </p:txBody>
      </p:sp>
      <p:sp>
        <p:nvSpPr>
          <p:cNvPr id="432" name="CustomShape 11"/>
          <p:cNvSpPr/>
          <p:nvPr/>
        </p:nvSpPr>
        <p:spPr>
          <a:xfrm>
            <a:off x="673344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a[ 7 ]</a:t>
            </a:r>
            <a:endParaRPr b="0" lang="en-GB" sz="1800" spc="-1" strike="noStrike">
              <a:latin typeface="Arial"/>
            </a:endParaRPr>
          </a:p>
        </p:txBody>
      </p:sp>
      <p:sp>
        <p:nvSpPr>
          <p:cNvPr id="433" name="CustomShape 12"/>
          <p:cNvSpPr/>
          <p:nvPr/>
        </p:nvSpPr>
        <p:spPr>
          <a:xfrm>
            <a:off x="7561800" y="2813760"/>
            <a:ext cx="79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a[ 8 ]</a:t>
            </a:r>
            <a:endParaRPr b="0" lang="en-GB" sz="1800" spc="-1" strike="noStrike">
              <a:latin typeface="Arial"/>
            </a:endParaRPr>
          </a:p>
        </p:txBody>
      </p:sp>
      <p:sp>
        <p:nvSpPr>
          <p:cNvPr id="434" name="CustomShape 13"/>
          <p:cNvSpPr/>
          <p:nvPr/>
        </p:nvSpPr>
        <p:spPr>
          <a:xfrm>
            <a:off x="1122480" y="3867480"/>
            <a:ext cx="216720" cy="296280"/>
          </a:xfrm>
          <a:prstGeom prst="upArrow">
            <a:avLst>
              <a:gd name="adj1" fmla="val 50000"/>
              <a:gd name="adj2" fmla="val 50000"/>
            </a:avLst>
          </a:prstGeom>
          <a:gradFill rotWithShape="0">
            <a:gsLst>
              <a:gs pos="0">
                <a:srgbClr val="f2cbca"/>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35" name="CustomShape 14"/>
          <p:cNvSpPr/>
          <p:nvPr/>
        </p:nvSpPr>
        <p:spPr>
          <a:xfrm>
            <a:off x="7025400" y="3867480"/>
            <a:ext cx="216720" cy="29628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36" name="CustomShape 15"/>
          <p:cNvSpPr/>
          <p:nvPr/>
        </p:nvSpPr>
        <p:spPr>
          <a:xfrm>
            <a:off x="343440" y="4218840"/>
            <a:ext cx="3525480" cy="1186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a:ea typeface="Avenir Next"/>
              </a:rPr>
              <a:t>Start from the first element, and move to the next one, until the target item (78) is found.</a:t>
            </a:r>
            <a:endParaRPr b="0" lang="en-GB" sz="1800" spc="-1" strike="noStrike">
              <a:latin typeface="Arial"/>
            </a:endParaRPr>
          </a:p>
        </p:txBody>
      </p:sp>
      <p:sp>
        <p:nvSpPr>
          <p:cNvPr id="437" name="CustomShape 16"/>
          <p:cNvSpPr/>
          <p:nvPr/>
        </p:nvSpPr>
        <p:spPr>
          <a:xfrm>
            <a:off x="6646320" y="4200840"/>
            <a:ext cx="968760" cy="364320"/>
          </a:xfrm>
          <a:prstGeom prst="rect">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0" lang="en-GB" sz="1800" spc="-1" strike="noStrike">
                <a:solidFill>
                  <a:srgbClr val="e46c0a"/>
                </a:solidFill>
                <a:latin typeface="Calibri Light"/>
                <a:ea typeface="DejaVu Sans"/>
              </a:rPr>
              <a:t>Found!</a:t>
            </a:r>
            <a:endParaRPr b="0" lang="en-GB" sz="1800" spc="-1" strike="noStrike">
              <a:latin typeface="Arial"/>
            </a:endParaRPr>
          </a:p>
        </p:txBody>
      </p:sp>
      <p:sp>
        <p:nvSpPr>
          <p:cNvPr id="438" name="CustomShape 17"/>
          <p:cNvSpPr/>
          <p:nvPr/>
        </p:nvSpPr>
        <p:spPr>
          <a:xfrm>
            <a:off x="1965960" y="3867480"/>
            <a:ext cx="216720" cy="296280"/>
          </a:xfrm>
          <a:prstGeom prst="upArrow">
            <a:avLst>
              <a:gd name="adj1" fmla="val 50000"/>
              <a:gd name="adj2" fmla="val 50000"/>
            </a:avLst>
          </a:prstGeom>
          <a:gradFill rotWithShape="0">
            <a:gsLst>
              <a:gs pos="0">
                <a:srgbClr val="edb2b1"/>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39" name="CustomShape 18"/>
          <p:cNvSpPr/>
          <p:nvPr/>
        </p:nvSpPr>
        <p:spPr>
          <a:xfrm>
            <a:off x="2809080" y="3867480"/>
            <a:ext cx="216720" cy="296280"/>
          </a:xfrm>
          <a:prstGeom prst="upArrow">
            <a:avLst>
              <a:gd name="adj1" fmla="val 50000"/>
              <a:gd name="adj2" fmla="val 50000"/>
            </a:avLst>
          </a:prstGeom>
          <a:gradFill rotWithShape="0">
            <a:gsLst>
              <a:gs pos="0">
                <a:srgbClr val="e79b99"/>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40" name="CustomShape 19"/>
          <p:cNvSpPr/>
          <p:nvPr/>
        </p:nvSpPr>
        <p:spPr>
          <a:xfrm>
            <a:off x="3652560" y="3867480"/>
            <a:ext cx="216720" cy="29628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41" name="CustomShape 20"/>
          <p:cNvSpPr/>
          <p:nvPr/>
        </p:nvSpPr>
        <p:spPr>
          <a:xfrm>
            <a:off x="4495680" y="3867480"/>
            <a:ext cx="216720" cy="296280"/>
          </a:xfrm>
          <a:prstGeom prst="upArrow">
            <a:avLst>
              <a:gd name="adj1" fmla="val 50000"/>
              <a:gd name="adj2" fmla="val 50000"/>
            </a:avLst>
          </a:prstGeom>
          <a:gradFill rotWithShape="0">
            <a:gsLst>
              <a:gs pos="0">
                <a:srgbClr val="e07c7a"/>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42" name="CustomShape 21"/>
          <p:cNvSpPr/>
          <p:nvPr/>
        </p:nvSpPr>
        <p:spPr>
          <a:xfrm>
            <a:off x="5338800" y="3867480"/>
            <a:ext cx="216720" cy="296280"/>
          </a:xfrm>
          <a:prstGeom prst="upArrow">
            <a:avLst>
              <a:gd name="adj1" fmla="val 50000"/>
              <a:gd name="adj2" fmla="val 50000"/>
            </a:avLst>
          </a:prstGeom>
          <a:gradFill rotWithShape="0">
            <a:gsLst>
              <a:gs pos="0">
                <a:srgbClr val="db6a67"/>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43" name="CustomShape 22"/>
          <p:cNvSpPr/>
          <p:nvPr/>
        </p:nvSpPr>
        <p:spPr>
          <a:xfrm>
            <a:off x="6182280" y="3867480"/>
            <a:ext cx="216720" cy="296280"/>
          </a:xfrm>
          <a:prstGeom prst="upArrow">
            <a:avLst>
              <a:gd name="adj1" fmla="val 50000"/>
              <a:gd name="adj2" fmla="val 50000"/>
            </a:avLst>
          </a:prstGeom>
          <a:gradFill rotWithShape="0">
            <a:gsLst>
              <a:gs pos="0">
                <a:srgbClr val="d75a57"/>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nvGrpSpPr>
          <p:cNvPr id="444" name="Group 23"/>
          <p:cNvGrpSpPr/>
          <p:nvPr/>
        </p:nvGrpSpPr>
        <p:grpSpPr>
          <a:xfrm>
            <a:off x="869760" y="5365080"/>
            <a:ext cx="8000640" cy="862920"/>
            <a:chOff x="869760" y="5365080"/>
            <a:chExt cx="8000640" cy="862920"/>
          </a:xfrm>
        </p:grpSpPr>
        <p:sp>
          <p:nvSpPr>
            <p:cNvPr id="445" name="CustomShape 24"/>
            <p:cNvSpPr/>
            <p:nvPr/>
          </p:nvSpPr>
          <p:spPr>
            <a:xfrm>
              <a:off x="1339920" y="5365080"/>
              <a:ext cx="7530480" cy="862920"/>
            </a:xfrm>
            <a:prstGeom prst="rect">
              <a:avLst/>
            </a:prstGeom>
            <a:ln>
              <a:round/>
            </a:ln>
          </p:spPr>
          <p:style>
            <a:lnRef idx="2">
              <a:schemeClr val="accent1"/>
            </a:lnRef>
            <a:fillRef idx="1">
              <a:schemeClr val="lt1"/>
            </a:fillRef>
            <a:effectRef idx="0">
              <a:schemeClr val="accent1"/>
            </a:effectRef>
            <a:fontRef idx="minor"/>
          </p:style>
        </p:sp>
        <p:sp>
          <p:nvSpPr>
            <p:cNvPr id="446" name="CustomShape 25"/>
            <p:cNvSpPr/>
            <p:nvPr/>
          </p:nvSpPr>
          <p:spPr>
            <a:xfrm>
              <a:off x="869760" y="5428440"/>
              <a:ext cx="65253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Calibri Light"/>
                </a:rPr>
                <a:t>How many elements need to be examined on average?</a:t>
              </a:r>
              <a:endParaRPr b="0" lang="en-GB" sz="1800" spc="-1" strike="noStrike">
                <a:latin typeface="Arial"/>
              </a:endParaRPr>
            </a:p>
          </p:txBody>
        </p:sp>
      </p:grpSp>
      <p:sp>
        <p:nvSpPr>
          <p:cNvPr id="447" name="CustomShape 26"/>
          <p:cNvSpPr/>
          <p:nvPr/>
        </p:nvSpPr>
        <p:spPr>
          <a:xfrm>
            <a:off x="808200" y="5804640"/>
            <a:ext cx="7296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Calibri Light"/>
              </a:rPr>
              <a:t>How many elements need to be examined for the worst case?</a:t>
            </a:r>
            <a:endParaRPr b="0" lang="en-GB" sz="1800" spc="-1" strike="noStrike">
              <a:latin typeface="Arial"/>
            </a:endParaRPr>
          </a:p>
        </p:txBody>
      </p:sp>
      <p:sp>
        <p:nvSpPr>
          <p:cNvPr id="448" name="CustomShape 27"/>
          <p:cNvSpPr/>
          <p:nvPr/>
        </p:nvSpPr>
        <p:spPr>
          <a:xfrm>
            <a:off x="6508440" y="5466600"/>
            <a:ext cx="20523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Half of the array</a:t>
            </a:r>
            <a:endParaRPr b="0" lang="en-GB" sz="1800" spc="-1" strike="noStrike">
              <a:latin typeface="Arial"/>
            </a:endParaRPr>
          </a:p>
        </p:txBody>
      </p:sp>
      <p:sp>
        <p:nvSpPr>
          <p:cNvPr id="449" name="CustomShape 28"/>
          <p:cNvSpPr/>
          <p:nvPr/>
        </p:nvSpPr>
        <p:spPr>
          <a:xfrm>
            <a:off x="7252920" y="5828760"/>
            <a:ext cx="1524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Entire array</a:t>
            </a:r>
            <a:endParaRPr b="0" lang="en-GB" sz="1800" spc="-1" strike="noStrike">
              <a:latin typeface="Arial"/>
            </a:endParaRPr>
          </a:p>
        </p:txBody>
      </p:sp>
      <p:sp>
        <p:nvSpPr>
          <p:cNvPr id="450" name="CustomShape 29"/>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33F5E3F-F8F6-43E0-BA93-CD429A579D3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11" dur="indefinite" restart="never" nodeType="tmRoot">
          <p:childTnLst>
            <p:seq>
              <p:cTn id="412" dur="indefinite" nodeType="mainSeq">
                <p:childTnLst>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434"/>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438"/>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439"/>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440"/>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441"/>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442"/>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443"/>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435"/>
                                        </p:tgtEl>
                                        <p:attrNameLst>
                                          <p:attrName>style.visibility</p:attrName>
                                        </p:attrNameLst>
                                      </p:cBhvr>
                                      <p:to>
                                        <p:strVal val="visible"/>
                                      </p:to>
                                    </p:set>
                                  </p:childTnLst>
                                </p:cTn>
                              </p:par>
                              <p:par>
                                <p:cTn id="445" nodeType="withEffect" fill="hold" presetClass="entr" presetID="1">
                                  <p:stCondLst>
                                    <p:cond delay="0"/>
                                  </p:stCondLst>
                                  <p:childTnLst>
                                    <p:set>
                                      <p:cBhvr>
                                        <p:cTn id="446" dur="1" fill="hold">
                                          <p:stCondLst>
                                            <p:cond delay="0"/>
                                          </p:stCondLst>
                                        </p:cTn>
                                        <p:tgtEl>
                                          <p:spTgt spid="437"/>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444"/>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448"/>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
                                  <p:stCondLst>
                                    <p:cond delay="0"/>
                                  </p:stCondLst>
                                  <p:childTnLst>
                                    <p:set>
                                      <p:cBhvr>
                                        <p:cTn id="458" dur="1" fill="hold">
                                          <p:stCondLst>
                                            <p:cond delay="0"/>
                                          </p:stCondLst>
                                        </p:cTn>
                                        <p:tgtEl>
                                          <p:spTgt spid="447"/>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a:t>
            </a:r>
            <a:endParaRPr b="0" lang="en-GB" sz="4400" spc="-1" strike="noStrike">
              <a:latin typeface="Arial"/>
            </a:endParaRPr>
          </a:p>
        </p:txBody>
      </p:sp>
      <p:sp>
        <p:nvSpPr>
          <p:cNvPr id="452" name="CustomShape 2"/>
          <p:cNvSpPr/>
          <p:nvPr/>
        </p:nvSpPr>
        <p:spPr>
          <a:xfrm>
            <a:off x="986760" y="1616040"/>
            <a:ext cx="7459920" cy="32947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linear search of key value in array[]</a:t>
            </a:r>
            <a:endParaRPr b="0" lang="en-GB" sz="1600" spc="-1" strike="noStrike">
              <a:latin typeface="Arial"/>
            </a:endParaRPr>
          </a:p>
          <a:p>
            <a:pPr>
              <a:lnSpc>
                <a:spcPct val="100000"/>
              </a:lnSpc>
            </a:pPr>
            <a:r>
              <a:rPr b="0" lang="en-GB" sz="1600" spc="-1" strike="noStrike">
                <a:solidFill>
                  <a:srgbClr val="808080"/>
                </a:solidFill>
                <a:latin typeface="Consolas"/>
                <a:ea typeface="Consolas"/>
              </a:rPr>
              <a:t>// return the index of </a:t>
            </a:r>
            <a:r>
              <a:rPr b="1" lang="en-GB" sz="1600" spc="-1" strike="noStrike">
                <a:solidFill>
                  <a:srgbClr val="808080"/>
                </a:solidFill>
                <a:latin typeface="Consolas"/>
                <a:ea typeface="Consolas"/>
              </a:rPr>
              <a:t>first occurrenc</a:t>
            </a:r>
            <a:r>
              <a:rPr b="0" lang="en-GB" sz="1600" spc="-1" strike="noStrike">
                <a:solidFill>
                  <a:srgbClr val="808080"/>
                </a:solidFill>
                <a:latin typeface="Consolas"/>
                <a:ea typeface="Consolas"/>
              </a:rPr>
              <a:t>e of key in array[]</a:t>
            </a:r>
            <a:endParaRPr b="0" lang="en-GB" sz="1600" spc="-1" strike="noStrike">
              <a:latin typeface="Arial"/>
            </a:endParaRPr>
          </a:p>
          <a:p>
            <a:pPr>
              <a:lnSpc>
                <a:spcPct val="100000"/>
              </a:lnSpc>
            </a:pPr>
            <a:r>
              <a:rPr b="0" lang="en-GB" sz="1600" spc="-1" strike="noStrike">
                <a:solidFill>
                  <a:srgbClr val="808080"/>
                </a:solidFill>
                <a:latin typeface="Consolas"/>
                <a:ea typeface="Consolas"/>
              </a:rPr>
              <a:t>// return -1 if key is not found in array[]</a:t>
            </a:r>
            <a:endParaRPr b="0" lang="en-GB" sz="1600" spc="-1" strike="noStrike">
              <a:latin typeface="Arial"/>
            </a:endParaRPr>
          </a:p>
          <a:p>
            <a:pPr>
              <a:lnSpc>
                <a:spcPct val="100000"/>
              </a:lnSpc>
            </a:pPr>
            <a:r>
              <a:rPr b="0" lang="en-GB" sz="1600" spc="-1" strike="noStrike">
                <a:solidFill>
                  <a:srgbClr val="e46c0a"/>
                </a:solidFill>
                <a:latin typeface="Consolas"/>
                <a:ea typeface="Consolas"/>
              </a:rPr>
              <a:t>int</a:t>
            </a:r>
            <a:r>
              <a:rPr b="0" lang="en-GB" sz="1600" spc="-1" strike="noStrike">
                <a:solidFill>
                  <a:srgbClr val="000000"/>
                </a:solidFill>
                <a:latin typeface="Consolas"/>
                <a:ea typeface="Consolas"/>
              </a:rPr>
              <a:t> linearSearch( </a:t>
            </a:r>
            <a:r>
              <a:rPr b="0" lang="en-GB" sz="1600" spc="-1" strike="noStrike">
                <a:solidFill>
                  <a:srgbClr val="e46c0a"/>
                </a:solidFill>
                <a:latin typeface="Consolas"/>
                <a:ea typeface="Consolas"/>
              </a:rPr>
              <a:t>const int </a:t>
            </a:r>
            <a:r>
              <a:rPr b="1" lang="en-GB" sz="1600" spc="-1" strike="noStrike">
                <a:solidFill>
                  <a:srgbClr val="e46c0a"/>
                </a:solidFill>
                <a:latin typeface="Consolas"/>
                <a:ea typeface="Consolas"/>
              </a:rPr>
              <a:t>array</a:t>
            </a:r>
            <a:r>
              <a:rPr b="0" lang="en-GB" sz="1600" spc="-1" strike="noStrike">
                <a:solidFill>
                  <a:srgbClr val="e46c0a"/>
                </a:solidFill>
                <a:latin typeface="Consolas"/>
                <a:ea typeface="Consolas"/>
              </a:rPr>
              <a:t>[]</a:t>
            </a: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int </a:t>
            </a:r>
            <a:r>
              <a:rPr b="1" lang="en-GB" sz="1600" spc="-1" strike="noStrike">
                <a:solidFill>
                  <a:srgbClr val="e46c0a"/>
                </a:solidFill>
                <a:latin typeface="Consolas"/>
                <a:ea typeface="Consolas"/>
              </a:rPr>
              <a:t>sizeOfArray</a:t>
            </a: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int </a:t>
            </a:r>
            <a:r>
              <a:rPr b="1" lang="en-GB" sz="1600" spc="-1" strike="noStrike">
                <a:solidFill>
                  <a:srgbClr val="e46c0a"/>
                </a:solidFill>
                <a:latin typeface="Consolas"/>
                <a:ea typeface="Consolas"/>
              </a:rPr>
              <a:t>key</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j = 0; j &lt; sizeOfArray; ++j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 </a:t>
            </a:r>
            <a:r>
              <a:rPr b="0" lang="en-GB" sz="1600" spc="-1" strike="noStrike">
                <a:solidFill>
                  <a:srgbClr val="31859c"/>
                </a:solidFill>
                <a:latin typeface="Consolas"/>
                <a:ea typeface="Consolas"/>
              </a:rPr>
              <a:t>array[ j ] == key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if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a:t>
            </a:r>
            <a:r>
              <a:rPr b="0" lang="en-GB" sz="1600" spc="-1" strike="noStrike">
                <a:solidFill>
                  <a:srgbClr val="31859c"/>
                </a:solidFill>
                <a:latin typeface="Consolas"/>
                <a:ea typeface="Consolas"/>
              </a:rPr>
              <a:t>j</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return location of key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-1;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key 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53" name="CustomShape 3"/>
          <p:cNvSpPr/>
          <p:nvPr/>
        </p:nvSpPr>
        <p:spPr>
          <a:xfrm>
            <a:off x="264240" y="5234760"/>
            <a:ext cx="9291240" cy="91296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1800" spc="-1" strike="noStrike">
                <a:solidFill>
                  <a:srgbClr val="e46c0a"/>
                </a:solidFill>
                <a:latin typeface="Consolas"/>
                <a:ea typeface="Consolas"/>
              </a:rPr>
              <a:t>const int </a:t>
            </a:r>
            <a:r>
              <a:rPr b="1" lang="en-GB" sz="1800" spc="-1" strike="noStrike">
                <a:solidFill>
                  <a:srgbClr val="e46c0a"/>
                </a:solidFill>
                <a:latin typeface="Consolas"/>
                <a:ea typeface="Consolas"/>
              </a:rPr>
              <a:t>array</a:t>
            </a:r>
            <a:r>
              <a:rPr b="0" lang="en-GB" sz="1800" spc="-1" strike="noStrike">
                <a:solidFill>
                  <a:srgbClr val="e46c0a"/>
                </a:solidFill>
                <a:latin typeface="Consolas"/>
                <a:ea typeface="Consolas"/>
              </a:rPr>
              <a:t>[]</a:t>
            </a:r>
            <a:r>
              <a:rPr b="0" lang="en-GB" sz="1800" spc="-1" strike="noStrike">
                <a:solidFill>
                  <a:srgbClr val="000000"/>
                </a:solidFill>
                <a:latin typeface="Calibri Light"/>
                <a:ea typeface="Calibri Light"/>
              </a:rPr>
              <a:t>:  the </a:t>
            </a:r>
            <a:r>
              <a:rPr b="0" lang="en-GB" sz="1800" spc="-1" strike="noStrike">
                <a:solidFill>
                  <a:srgbClr val="31859c"/>
                </a:solidFill>
                <a:latin typeface="Consolas"/>
                <a:ea typeface="Consolas"/>
              </a:rPr>
              <a:t>const</a:t>
            </a:r>
            <a:r>
              <a:rPr b="0" lang="en-GB" sz="1800" spc="-1" strike="noStrike">
                <a:solidFill>
                  <a:srgbClr val="000000"/>
                </a:solidFill>
                <a:latin typeface="Calibri Light"/>
                <a:ea typeface="Calibri Light"/>
              </a:rPr>
              <a:t> keyword is to specify that the contents of the </a:t>
            </a:r>
            <a:br/>
            <a:r>
              <a:rPr b="0" lang="en-GB" sz="1800" spc="-1" strike="noStrike">
                <a:solidFill>
                  <a:srgbClr val="000000"/>
                </a:solidFill>
                <a:latin typeface="Calibri Light"/>
                <a:ea typeface="Calibri Light"/>
              </a:rPr>
              <a:t>                               formal parameter </a:t>
            </a:r>
            <a:r>
              <a:rPr b="0" lang="en-GB" sz="1800" spc="-1" strike="noStrike">
                <a:solidFill>
                  <a:srgbClr val="e46c0a"/>
                </a:solidFill>
                <a:latin typeface="Consolas"/>
                <a:ea typeface="Consolas"/>
              </a:rPr>
              <a:t>array[]</a:t>
            </a:r>
            <a:r>
              <a:rPr b="0" lang="en-GB" sz="1800" spc="-1" strike="noStrike">
                <a:solidFill>
                  <a:srgbClr val="000000"/>
                </a:solidFill>
                <a:latin typeface="Calibri Light"/>
                <a:ea typeface="Calibri Light"/>
              </a:rPr>
              <a:t> are to remain constant (i.e., not </a:t>
            </a:r>
            <a:br/>
            <a:r>
              <a:rPr b="0" lang="en-GB" sz="1800" spc="-1" strike="noStrike">
                <a:solidFill>
                  <a:srgbClr val="000000"/>
                </a:solidFill>
                <a:latin typeface="Calibri Light"/>
                <a:ea typeface="Calibri Light"/>
              </a:rPr>
              <a:t>                               to be changed) in this function.</a:t>
            </a:r>
            <a:endParaRPr b="0" lang="en-GB" sz="1800" spc="-1" strike="noStrike">
              <a:latin typeface="Arial"/>
            </a:endParaRPr>
          </a:p>
        </p:txBody>
      </p:sp>
      <p:sp>
        <p:nvSpPr>
          <p:cNvPr id="45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B1F5C19-91BF-4611-87AD-A0A84D23F3B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63" dur="indefinite" restart="never" nodeType="tmRoot">
          <p:childTnLst>
            <p:seq>
              <p:cTn id="464" dur="indefinite" nodeType="mainSeq">
                <p:childTnLst>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452">
                                            <p:txEl>
                                              <p:pRg st="6" end="6"/>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45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202320" y="114480"/>
            <a:ext cx="3199680" cy="4460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200" spc="-1" strike="noStrike">
                <a:solidFill>
                  <a:srgbClr val="000000"/>
                </a:solidFill>
                <a:latin typeface="Avenir Next"/>
                <a:ea typeface="Avenir Next"/>
              </a:rPr>
              <a:t>Linear Search</a:t>
            </a:r>
            <a:endParaRPr b="0" lang="en-GB" sz="3200" spc="-1" strike="noStrike">
              <a:latin typeface="Arial"/>
            </a:endParaRPr>
          </a:p>
        </p:txBody>
      </p:sp>
      <p:sp>
        <p:nvSpPr>
          <p:cNvPr id="456" name="CustomShape 2"/>
          <p:cNvSpPr/>
          <p:nvPr/>
        </p:nvSpPr>
        <p:spPr>
          <a:xfrm>
            <a:off x="0" y="561240"/>
            <a:ext cx="8343360" cy="6296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a:t>
            </a:r>
            <a:r>
              <a:rPr b="1" lang="en-GB" sz="1600" spc="-1" strike="noStrike">
                <a:solidFill>
                  <a:srgbClr val="e46c0a"/>
                </a:solidFill>
                <a:latin typeface="Consolas"/>
                <a:ea typeface="Consolas"/>
              </a:rPr>
              <a:t>arraySize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 10;  </a:t>
            </a:r>
            <a:r>
              <a:rPr b="0" lang="en-GB" sz="1600" spc="-1" strike="noStrike">
                <a:solidFill>
                  <a:srgbClr val="808080"/>
                </a:solidFill>
                <a:latin typeface="Consolas"/>
                <a:ea typeface="Consolas"/>
              </a:rPr>
              <a:t>// size of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e46c0a"/>
                </a:solidFill>
                <a:latin typeface="Consolas"/>
                <a:ea typeface="Consolas"/>
              </a:rPr>
              <a:t>a</a:t>
            </a:r>
            <a:r>
              <a:rPr b="0" lang="en-GB" sz="1600" spc="-1" strike="noStrike">
                <a:solidFill>
                  <a:srgbClr val="000000"/>
                </a:solidFill>
                <a:latin typeface="Consolas"/>
                <a:ea typeface="Consolas"/>
              </a:rPr>
              <a:t>[ arraySize ];         </a:t>
            </a:r>
            <a:r>
              <a:rPr b="0" lang="en-GB" sz="1600" spc="-1" strike="noStrike">
                <a:solidFill>
                  <a:srgbClr val="808080"/>
                </a:solidFill>
                <a:latin typeface="Consolas"/>
                <a:ea typeface="Consolas"/>
              </a:rPr>
              <a:t>// declare array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e46c0a"/>
                </a:solidFill>
                <a:latin typeface="Consolas"/>
                <a:ea typeface="Consolas"/>
              </a:rPr>
              <a:t>searchKey</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value to locate in array 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fill in some data to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i = 0; i &lt; arraySize;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a[i] = 2 * i;</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"Enter an integer to search: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31859c"/>
                </a:solidFill>
                <a:latin typeface="Consolas"/>
                <a:ea typeface="Consolas"/>
              </a:rPr>
              <a:t>cin &gt;&gt; searchKey;</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try to locate searchKey in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31859c"/>
                </a:solidFill>
                <a:latin typeface="Consolas"/>
                <a:ea typeface="Consolas"/>
              </a:rPr>
              <a:t>int element = </a:t>
            </a:r>
            <a:r>
              <a:rPr b="0" lang="en-GB" sz="1600" spc="-1" strike="noStrike">
                <a:solidFill>
                  <a:srgbClr val="e46c0a"/>
                </a:solidFill>
                <a:latin typeface="Consolas"/>
                <a:ea typeface="Consolas"/>
              </a:rPr>
              <a:t>linearSearch( </a:t>
            </a:r>
            <a:r>
              <a:rPr b="1" lang="en-GB" sz="1600" spc="-1" strike="noStrike">
                <a:solidFill>
                  <a:srgbClr val="e46c0a"/>
                </a:solidFill>
                <a:latin typeface="Consolas"/>
                <a:ea typeface="Consolas"/>
              </a:rPr>
              <a:t>a, arraySize, searchKey</a:t>
            </a:r>
            <a:r>
              <a:rPr b="0" lang="en-GB" sz="1600" spc="-1" strike="noStrike">
                <a:solidFill>
                  <a:srgbClr val="e46c0a"/>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display search results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 </a:t>
            </a:r>
            <a:r>
              <a:rPr b="0" lang="en-GB" sz="1600" spc="-1" strike="noStrike">
                <a:solidFill>
                  <a:srgbClr val="31859c"/>
                </a:solidFill>
                <a:latin typeface="Consolas"/>
                <a:ea typeface="Consolas"/>
              </a:rPr>
              <a:t>element != -1</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"Value found in element " &lt;&lt; element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else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"Value not found"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57" name="CustomShape 3"/>
          <p:cNvSpPr/>
          <p:nvPr/>
        </p:nvSpPr>
        <p:spPr>
          <a:xfrm>
            <a:off x="6842880" y="285840"/>
            <a:ext cx="1550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search.cpp</a:t>
            </a:r>
            <a:endParaRPr b="0" lang="en-GB" sz="1800" spc="-1" strike="noStrike">
              <a:latin typeface="Arial"/>
            </a:endParaRPr>
          </a:p>
        </p:txBody>
      </p:sp>
      <p:sp>
        <p:nvSpPr>
          <p:cNvPr id="458"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C0F4FD7-A102-4C74-ACF4-881D15DBF8B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71" dur="indefinite" restart="never" nodeType="tmRoot">
          <p:childTnLst>
            <p:seq>
              <p:cTn id="472"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 (Variant)</a:t>
            </a:r>
            <a:endParaRPr b="0" lang="en-GB" sz="4400" spc="-1" strike="noStrike">
              <a:latin typeface="Arial"/>
            </a:endParaRPr>
          </a:p>
        </p:txBody>
      </p:sp>
      <p:sp>
        <p:nvSpPr>
          <p:cNvPr id="46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function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returns only the first occurrence of the search item.</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if we need the locations of ALL occurrences of the search item?</a:t>
            </a:r>
            <a:endParaRPr b="0" lang="en-GB" sz="2800" spc="-1" strike="noStrike">
              <a:latin typeface="Arial"/>
            </a:endParaRPr>
          </a:p>
        </p:txBody>
      </p:sp>
      <p:graphicFrame>
        <p:nvGraphicFramePr>
          <p:cNvPr id="461" name="Table 3"/>
          <p:cNvGraphicFramePr/>
          <p:nvPr/>
        </p:nvGraphicFramePr>
        <p:xfrm>
          <a:off x="954360" y="379440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62" name="CustomShape 4"/>
          <p:cNvSpPr/>
          <p:nvPr/>
        </p:nvSpPr>
        <p:spPr>
          <a:xfrm>
            <a:off x="105948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463" name="CustomShape 5"/>
          <p:cNvSpPr/>
          <p:nvPr/>
        </p:nvSpPr>
        <p:spPr>
          <a:xfrm>
            <a:off x="188784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464" name="CustomShape 6"/>
          <p:cNvSpPr/>
          <p:nvPr/>
        </p:nvSpPr>
        <p:spPr>
          <a:xfrm>
            <a:off x="276948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465" name="CustomShape 7"/>
          <p:cNvSpPr/>
          <p:nvPr/>
        </p:nvSpPr>
        <p:spPr>
          <a:xfrm>
            <a:off x="359784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466" name="CustomShape 8"/>
          <p:cNvSpPr/>
          <p:nvPr/>
        </p:nvSpPr>
        <p:spPr>
          <a:xfrm>
            <a:off x="442620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467" name="CustomShape 9"/>
          <p:cNvSpPr/>
          <p:nvPr/>
        </p:nvSpPr>
        <p:spPr>
          <a:xfrm>
            <a:off x="525492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sp>
        <p:nvSpPr>
          <p:cNvPr id="468" name="CustomShape 10"/>
          <p:cNvSpPr/>
          <p:nvPr/>
        </p:nvSpPr>
        <p:spPr>
          <a:xfrm>
            <a:off x="608328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a[6]</a:t>
            </a:r>
            <a:endParaRPr b="0" lang="en-GB" sz="1800" spc="-1" strike="noStrike">
              <a:latin typeface="Arial"/>
            </a:endParaRPr>
          </a:p>
        </p:txBody>
      </p:sp>
      <p:sp>
        <p:nvSpPr>
          <p:cNvPr id="469" name="CustomShape 11"/>
          <p:cNvSpPr/>
          <p:nvPr/>
        </p:nvSpPr>
        <p:spPr>
          <a:xfrm>
            <a:off x="691164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a[7]</a:t>
            </a:r>
            <a:endParaRPr b="0" lang="en-GB" sz="1800" spc="-1" strike="noStrike">
              <a:latin typeface="Arial"/>
            </a:endParaRPr>
          </a:p>
        </p:txBody>
      </p:sp>
      <p:sp>
        <p:nvSpPr>
          <p:cNvPr id="470" name="CustomShape 12"/>
          <p:cNvSpPr/>
          <p:nvPr/>
        </p:nvSpPr>
        <p:spPr>
          <a:xfrm>
            <a:off x="7740360" y="34758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a[8]</a:t>
            </a:r>
            <a:endParaRPr b="0" lang="en-GB" sz="1800" spc="-1" strike="noStrike">
              <a:latin typeface="Arial"/>
            </a:endParaRPr>
          </a:p>
        </p:txBody>
      </p:sp>
      <p:sp>
        <p:nvSpPr>
          <p:cNvPr id="471" name="CustomShape 13"/>
          <p:cNvSpPr/>
          <p:nvPr/>
        </p:nvSpPr>
        <p:spPr>
          <a:xfrm>
            <a:off x="7155720" y="4529520"/>
            <a:ext cx="216720" cy="29628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72" name="CustomShape 14"/>
          <p:cNvSpPr/>
          <p:nvPr/>
        </p:nvSpPr>
        <p:spPr>
          <a:xfrm>
            <a:off x="3782880" y="4529520"/>
            <a:ext cx="216720" cy="29628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73" name="CustomShape 15"/>
          <p:cNvSpPr/>
          <p:nvPr/>
        </p:nvSpPr>
        <p:spPr>
          <a:xfrm>
            <a:off x="219240" y="5029920"/>
            <a:ext cx="8949960" cy="82152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If search item = 78,</a:t>
            </a:r>
            <a:endParaRPr b="0" lang="en-GB" sz="2400" spc="-1" strike="noStrike">
              <a:latin typeface="Arial"/>
            </a:endParaRPr>
          </a:p>
          <a:p>
            <a:pPr>
              <a:lnSpc>
                <a:spcPct val="100000"/>
              </a:lnSpc>
            </a:pPr>
            <a:r>
              <a:rPr b="0" lang="en-GB" sz="2400" spc="-1" strike="noStrike">
                <a:solidFill>
                  <a:srgbClr val="e46c0a"/>
                </a:solidFill>
                <a:latin typeface="Calibri Light"/>
                <a:ea typeface="Calibri Light"/>
              </a:rPr>
              <a:t>the program should be able to identify positions 3 and 7.</a:t>
            </a:r>
            <a:r>
              <a:rPr b="0" lang="en-GB" sz="1800" spc="-1" strike="noStrike">
                <a:solidFill>
                  <a:srgbClr val="e46c0a"/>
                </a:solidFill>
                <a:latin typeface="Calibri Light"/>
                <a:ea typeface="Calibri Light"/>
              </a:rPr>
              <a:t> </a:t>
            </a:r>
            <a:endParaRPr b="0" lang="en-GB" sz="1800" spc="-1" strike="noStrike">
              <a:latin typeface="Arial"/>
            </a:endParaRPr>
          </a:p>
        </p:txBody>
      </p:sp>
      <p:sp>
        <p:nvSpPr>
          <p:cNvPr id="474" name="CustomShape 1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1C34BCF-95A3-4337-9E36-7D3DAF3C3EA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73" dur="indefinite" restart="never" nodeType="tmRoot">
          <p:childTnLst>
            <p:seq>
              <p:cTn id="474"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 (Variant)</a:t>
            </a:r>
            <a:endParaRPr b="0" lang="en-GB" sz="4400" spc="-1" strike="noStrike">
              <a:latin typeface="Arial"/>
            </a:endParaRPr>
          </a:p>
        </p:txBody>
      </p:sp>
      <p:sp>
        <p:nvSpPr>
          <p:cNvPr id="476" name="CustomShape 2"/>
          <p:cNvSpPr/>
          <p:nvPr/>
        </p:nvSpPr>
        <p:spPr>
          <a:xfrm>
            <a:off x="457200" y="1600200"/>
            <a:ext cx="8228880" cy="2320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to make changes to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so that we can make use of it to look for all occurrences of an item?</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does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return?</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about if we start searching from the returned position of a previous call of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p:txBody>
      </p:sp>
      <p:graphicFrame>
        <p:nvGraphicFramePr>
          <p:cNvPr id="477" name="Table 3"/>
          <p:cNvGraphicFramePr/>
          <p:nvPr/>
        </p:nvGraphicFramePr>
        <p:xfrm>
          <a:off x="854640" y="4204080"/>
          <a:ext cx="7549920" cy="7848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78" name="CustomShape 4"/>
          <p:cNvSpPr/>
          <p:nvPr/>
        </p:nvSpPr>
        <p:spPr>
          <a:xfrm>
            <a:off x="95976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479" name="CustomShape 5"/>
          <p:cNvSpPr/>
          <p:nvPr/>
        </p:nvSpPr>
        <p:spPr>
          <a:xfrm>
            <a:off x="178848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480" name="CustomShape 6"/>
          <p:cNvSpPr/>
          <p:nvPr/>
        </p:nvSpPr>
        <p:spPr>
          <a:xfrm>
            <a:off x="266976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481" name="CustomShape 7"/>
          <p:cNvSpPr/>
          <p:nvPr/>
        </p:nvSpPr>
        <p:spPr>
          <a:xfrm>
            <a:off x="349812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482" name="CustomShape 8"/>
          <p:cNvSpPr/>
          <p:nvPr/>
        </p:nvSpPr>
        <p:spPr>
          <a:xfrm>
            <a:off x="432684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483" name="CustomShape 9"/>
          <p:cNvSpPr/>
          <p:nvPr/>
        </p:nvSpPr>
        <p:spPr>
          <a:xfrm>
            <a:off x="515520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sp>
        <p:nvSpPr>
          <p:cNvPr id="484" name="CustomShape 10"/>
          <p:cNvSpPr/>
          <p:nvPr/>
        </p:nvSpPr>
        <p:spPr>
          <a:xfrm>
            <a:off x="598356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a[6]</a:t>
            </a:r>
            <a:endParaRPr b="0" lang="en-GB" sz="1800" spc="-1" strike="noStrike">
              <a:latin typeface="Arial"/>
            </a:endParaRPr>
          </a:p>
        </p:txBody>
      </p:sp>
      <p:sp>
        <p:nvSpPr>
          <p:cNvPr id="485" name="CustomShape 11"/>
          <p:cNvSpPr/>
          <p:nvPr/>
        </p:nvSpPr>
        <p:spPr>
          <a:xfrm>
            <a:off x="681228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a[7]</a:t>
            </a:r>
            <a:endParaRPr b="0" lang="en-GB" sz="1800" spc="-1" strike="noStrike">
              <a:latin typeface="Arial"/>
            </a:endParaRPr>
          </a:p>
        </p:txBody>
      </p:sp>
      <p:sp>
        <p:nvSpPr>
          <p:cNvPr id="486" name="CustomShape 12"/>
          <p:cNvSpPr/>
          <p:nvPr/>
        </p:nvSpPr>
        <p:spPr>
          <a:xfrm>
            <a:off x="7640640" y="38854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a[8]</a:t>
            </a:r>
            <a:endParaRPr b="0" lang="en-GB" sz="1800" spc="-1" strike="noStrike">
              <a:latin typeface="Arial"/>
            </a:endParaRPr>
          </a:p>
        </p:txBody>
      </p:sp>
      <p:grpSp>
        <p:nvGrpSpPr>
          <p:cNvPr id="487" name="Group 13"/>
          <p:cNvGrpSpPr/>
          <p:nvPr/>
        </p:nvGrpSpPr>
        <p:grpSpPr>
          <a:xfrm>
            <a:off x="854640" y="4870800"/>
            <a:ext cx="5838120" cy="962280"/>
            <a:chOff x="854640" y="4870800"/>
            <a:chExt cx="5838120" cy="962280"/>
          </a:xfrm>
        </p:grpSpPr>
        <p:sp>
          <p:nvSpPr>
            <p:cNvPr id="488" name="CustomShape 14"/>
            <p:cNvSpPr/>
            <p:nvPr/>
          </p:nvSpPr>
          <p:spPr>
            <a:xfrm>
              <a:off x="3683160" y="4870800"/>
              <a:ext cx="216720" cy="29628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89" name="CustomShape 15"/>
            <p:cNvSpPr/>
            <p:nvPr/>
          </p:nvSpPr>
          <p:spPr>
            <a:xfrm>
              <a:off x="854640" y="5195160"/>
              <a:ext cx="5838120" cy="6379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1</a:t>
              </a:r>
              <a:r>
                <a:rPr b="0" lang="en-GB" sz="1800" spc="-1" strike="noStrike" baseline="30000">
                  <a:solidFill>
                    <a:srgbClr val="000000"/>
                  </a:solidFill>
                  <a:latin typeface="Avenir Next Condensed"/>
                  <a:ea typeface="Avenir Next Condensed"/>
                </a:rPr>
                <a:t>st</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0, return pos 3 </a:t>
              </a:r>
              <a:endParaRPr b="0" lang="en-GB" sz="1800" spc="-1" strike="noStrike">
                <a:latin typeface="Arial"/>
              </a:endParaRPr>
            </a:p>
          </p:txBody>
        </p:sp>
        <p:sp>
          <p:nvSpPr>
            <p:cNvPr id="490" name="CustomShape 16"/>
            <p:cNvSpPr/>
            <p:nvPr/>
          </p:nvSpPr>
          <p:spPr>
            <a:xfrm>
              <a:off x="1170720" y="4870800"/>
              <a:ext cx="216720" cy="29628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491" name="Group 17"/>
          <p:cNvGrpSpPr/>
          <p:nvPr/>
        </p:nvGrpSpPr>
        <p:grpSpPr>
          <a:xfrm>
            <a:off x="854640" y="4870800"/>
            <a:ext cx="6389640" cy="1406160"/>
            <a:chOff x="854640" y="4870800"/>
            <a:chExt cx="6389640" cy="1406160"/>
          </a:xfrm>
        </p:grpSpPr>
        <p:sp>
          <p:nvSpPr>
            <p:cNvPr id="492" name="CustomShape 18"/>
            <p:cNvSpPr/>
            <p:nvPr/>
          </p:nvSpPr>
          <p:spPr>
            <a:xfrm>
              <a:off x="854640" y="5639040"/>
              <a:ext cx="5838120" cy="63792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2</a:t>
              </a:r>
              <a:r>
                <a:rPr b="0" lang="en-GB" sz="1800" spc="-1" strike="noStrike" baseline="30000">
                  <a:solidFill>
                    <a:srgbClr val="000000"/>
                  </a:solidFill>
                  <a:latin typeface="Avenir Next Condensed"/>
                  <a:ea typeface="Avenir Next Condensed"/>
                </a:rPr>
                <a:t>nd</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4, return pos 7 </a:t>
              </a:r>
              <a:endParaRPr b="0" lang="en-GB" sz="1800" spc="-1" strike="noStrike">
                <a:latin typeface="Arial"/>
              </a:endParaRPr>
            </a:p>
          </p:txBody>
        </p:sp>
        <p:sp>
          <p:nvSpPr>
            <p:cNvPr id="493" name="CustomShape 19"/>
            <p:cNvSpPr/>
            <p:nvPr/>
          </p:nvSpPr>
          <p:spPr>
            <a:xfrm>
              <a:off x="4529880" y="4870800"/>
              <a:ext cx="216720" cy="296280"/>
            </a:xfrm>
            <a:prstGeom prst="upArrow">
              <a:avLst>
                <a:gd name="adj1" fmla="val 50000"/>
                <a:gd name="adj2" fmla="val 50000"/>
              </a:avLst>
            </a:prstGeom>
            <a:ln>
              <a:solidFill>
                <a:srgbClr val="98b855"/>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94" name="CustomShape 20"/>
            <p:cNvSpPr/>
            <p:nvPr/>
          </p:nvSpPr>
          <p:spPr>
            <a:xfrm>
              <a:off x="7027560" y="4870800"/>
              <a:ext cx="216720" cy="296280"/>
            </a:xfrm>
            <a:prstGeom prst="upArrow">
              <a:avLst>
                <a:gd name="adj1" fmla="val 50000"/>
                <a:gd name="adj2" fmla="val 50000"/>
              </a:avLst>
            </a:prstGeom>
            <a:ln>
              <a:solidFill>
                <a:srgbClr val="98b855"/>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grpSp>
        <p:nvGrpSpPr>
          <p:cNvPr id="495" name="Group 21"/>
          <p:cNvGrpSpPr/>
          <p:nvPr/>
        </p:nvGrpSpPr>
        <p:grpSpPr>
          <a:xfrm>
            <a:off x="854640" y="4870800"/>
            <a:ext cx="7931520" cy="1846080"/>
            <a:chOff x="854640" y="4870800"/>
            <a:chExt cx="7931520" cy="1846080"/>
          </a:xfrm>
        </p:grpSpPr>
        <p:sp>
          <p:nvSpPr>
            <p:cNvPr id="496" name="CustomShape 22"/>
            <p:cNvSpPr/>
            <p:nvPr/>
          </p:nvSpPr>
          <p:spPr>
            <a:xfrm>
              <a:off x="854640" y="6078960"/>
              <a:ext cx="5838120" cy="6379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3</a:t>
              </a:r>
              <a:r>
                <a:rPr b="0" lang="en-GB" sz="1800" spc="-1" strike="noStrike" baseline="30000">
                  <a:solidFill>
                    <a:srgbClr val="000000"/>
                  </a:solidFill>
                  <a:latin typeface="Avenir Next Condensed"/>
                  <a:ea typeface="Avenir Next Condensed"/>
                </a:rPr>
                <a:t>rd</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8, return -1 </a:t>
              </a:r>
              <a:endParaRPr b="0" lang="en-GB" sz="1800" spc="-1" strike="noStrike">
                <a:latin typeface="Arial"/>
              </a:endParaRPr>
            </a:p>
          </p:txBody>
        </p:sp>
        <p:sp>
          <p:nvSpPr>
            <p:cNvPr id="497" name="CustomShape 23"/>
            <p:cNvSpPr/>
            <p:nvPr/>
          </p:nvSpPr>
          <p:spPr>
            <a:xfrm>
              <a:off x="7888320" y="4870800"/>
              <a:ext cx="216720" cy="29628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498" name="CustomShape 24"/>
            <p:cNvSpPr/>
            <p:nvPr/>
          </p:nvSpPr>
          <p:spPr>
            <a:xfrm>
              <a:off x="8569440" y="4870800"/>
              <a:ext cx="216720" cy="29628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grpSp>
      <p:sp>
        <p:nvSpPr>
          <p:cNvPr id="499" name="CustomShape 2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EF78011-DFDA-4582-8FCC-61674160BDF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75" dur="indefinite" restart="never" nodeType="tmRoot">
          <p:childTnLst>
            <p:seq>
              <p:cTn id="476" dur="indefinite" nodeType="mainSeq">
                <p:childTnLst>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487"/>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491"/>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nodeType="clickEffect" fill="hold" presetClass="entr" presetID="1">
                                  <p:stCondLst>
                                    <p:cond delay="0"/>
                                  </p:stCondLst>
                                  <p:childTnLst>
                                    <p:set>
                                      <p:cBhvr>
                                        <p:cTn id="488"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Linear Search (Variant)</a:t>
            </a:r>
            <a:endParaRPr b="0" lang="en-GB" sz="4400" spc="-1" strike="noStrike">
              <a:latin typeface="Arial"/>
            </a:endParaRPr>
          </a:p>
        </p:txBody>
      </p:sp>
      <p:sp>
        <p:nvSpPr>
          <p:cNvPr id="50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Function prototype for new </a:t>
            </a:r>
            <a:r>
              <a:rPr b="0" lang="en-GB" sz="2800" spc="-1" strike="noStrike">
                <a:solidFill>
                  <a:srgbClr val="000000"/>
                </a:solidFill>
                <a:latin typeface="Consolas"/>
                <a:ea typeface="Consolas"/>
              </a:rPr>
              <a:t>linearSearch()</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a:t>
            </a:r>
            <a:r>
              <a:rPr b="0" lang="en-GB" sz="2800" spc="-1" strike="noStrike">
                <a:solidFill>
                  <a:srgbClr val="000000"/>
                </a:solidFill>
                <a:latin typeface="Consolas"/>
                <a:ea typeface="Consolas"/>
              </a:rPr>
              <a:t>main()</a:t>
            </a:r>
            <a:r>
              <a:rPr b="0" lang="en-GB" sz="2800" spc="-1" strike="noStrike">
                <a:solidFill>
                  <a:srgbClr val="000000"/>
                </a:solidFill>
                <a:latin typeface="Calibri Light"/>
                <a:ea typeface="Calibri Light"/>
              </a:rPr>
              <a:t> function also needs some modification, so that </a:t>
            </a:r>
            <a:r>
              <a:rPr b="0" lang="en-GB" sz="2800" spc="-1" strike="noStrike">
                <a:solidFill>
                  <a:srgbClr val="000000"/>
                </a:solidFill>
                <a:latin typeface="Consolas"/>
                <a:ea typeface="Consolas"/>
              </a:rPr>
              <a:t>linearSearch()</a:t>
            </a:r>
            <a:r>
              <a:rPr b="0" lang="en-GB" sz="2800" spc="-1" strike="noStrike">
                <a:solidFill>
                  <a:srgbClr val="000000"/>
                </a:solidFill>
                <a:latin typeface="Calibri Light"/>
                <a:ea typeface="Calibri Light"/>
              </a:rPr>
              <a:t> will be called repeatedly until no more search item can be found.</a:t>
            </a:r>
            <a:endParaRPr b="0" lang="en-GB" sz="2800" spc="-1" strike="noStrike">
              <a:latin typeface="Arial"/>
            </a:endParaRPr>
          </a:p>
        </p:txBody>
      </p:sp>
      <p:sp>
        <p:nvSpPr>
          <p:cNvPr id="502" name="CustomShape 3"/>
          <p:cNvSpPr/>
          <p:nvPr/>
        </p:nvSpPr>
        <p:spPr>
          <a:xfrm>
            <a:off x="602640" y="2129040"/>
            <a:ext cx="7938000" cy="1733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onsolas"/>
                <a:ea typeface="Consolas"/>
              </a:rPr>
              <a:t>// linear search of key value in array[]</a:t>
            </a:r>
            <a:endParaRPr b="0" lang="en-GB" sz="1800" spc="-1" strike="noStrike">
              <a:latin typeface="Arial"/>
            </a:endParaRPr>
          </a:p>
          <a:p>
            <a:pPr>
              <a:lnSpc>
                <a:spcPct val="100000"/>
              </a:lnSpc>
            </a:pPr>
            <a:r>
              <a:rPr b="0" lang="en-GB" sz="1800" spc="-1" strike="noStrike">
                <a:solidFill>
                  <a:srgbClr val="808080"/>
                </a:solidFill>
                <a:latin typeface="Consolas"/>
                <a:ea typeface="Consolas"/>
              </a:rPr>
              <a:t>// starting search from </a:t>
            </a:r>
            <a:r>
              <a:rPr b="1" lang="en-GB" sz="1800" spc="-1" strike="noStrike">
                <a:solidFill>
                  <a:srgbClr val="808080"/>
                </a:solidFill>
                <a:latin typeface="Consolas"/>
                <a:ea typeface="Consolas"/>
              </a:rPr>
              <a:t>startPos</a:t>
            </a:r>
            <a:endParaRPr b="0" lang="en-GB" sz="1800" spc="-1" strike="noStrike">
              <a:latin typeface="Arial"/>
            </a:endParaRPr>
          </a:p>
          <a:p>
            <a:pPr>
              <a:lnSpc>
                <a:spcPct val="100000"/>
              </a:lnSpc>
            </a:pPr>
            <a:r>
              <a:rPr b="0" lang="en-GB" sz="1800" spc="-1" strike="noStrike">
                <a:solidFill>
                  <a:srgbClr val="808080"/>
                </a:solidFill>
                <a:latin typeface="Consolas"/>
                <a:ea typeface="Consolas"/>
              </a:rPr>
              <a:t>// return the index of </a:t>
            </a:r>
            <a:r>
              <a:rPr b="1" lang="en-GB" sz="1800" spc="-1" strike="noStrike">
                <a:solidFill>
                  <a:srgbClr val="808080"/>
                </a:solidFill>
                <a:latin typeface="Consolas"/>
                <a:ea typeface="Consolas"/>
              </a:rPr>
              <a:t>first occurrenc</a:t>
            </a:r>
            <a:r>
              <a:rPr b="0" lang="en-GB" sz="1800" spc="-1" strike="noStrike">
                <a:solidFill>
                  <a:srgbClr val="808080"/>
                </a:solidFill>
                <a:latin typeface="Consolas"/>
                <a:ea typeface="Consolas"/>
              </a:rPr>
              <a:t>e of key in array[]</a:t>
            </a:r>
            <a:endParaRPr b="0" lang="en-GB" sz="1800" spc="-1" strike="noStrike">
              <a:latin typeface="Arial"/>
            </a:endParaRPr>
          </a:p>
          <a:p>
            <a:pPr>
              <a:lnSpc>
                <a:spcPct val="100000"/>
              </a:lnSpc>
            </a:pPr>
            <a:r>
              <a:rPr b="0" lang="en-GB" sz="1800" spc="-1" strike="noStrike">
                <a:solidFill>
                  <a:srgbClr val="808080"/>
                </a:solidFill>
                <a:latin typeface="Consolas"/>
                <a:ea typeface="Consolas"/>
              </a:rPr>
              <a:t>// return -1 if key is not found in array[]</a:t>
            </a:r>
            <a:endParaRPr b="0" lang="en-GB" sz="1800" spc="-1" strike="noStrike">
              <a:latin typeface="Arial"/>
            </a:endParaRPr>
          </a:p>
          <a:p>
            <a:pPr>
              <a:lnSpc>
                <a:spcPct val="100000"/>
              </a:lnSpc>
            </a:pPr>
            <a:r>
              <a:rPr b="0" lang="en-GB" sz="1800" spc="-1" strike="noStrike">
                <a:solidFill>
                  <a:srgbClr val="31859c"/>
                </a:solidFill>
                <a:latin typeface="Consolas"/>
                <a:ea typeface="Consolas"/>
              </a:rPr>
              <a:t>int </a:t>
            </a:r>
            <a:r>
              <a:rPr b="0" lang="en-GB" sz="1800" spc="-1" strike="noStrike">
                <a:solidFill>
                  <a:srgbClr val="000000"/>
                </a:solidFill>
                <a:latin typeface="Consolas"/>
                <a:ea typeface="Consolas"/>
              </a:rPr>
              <a:t>linearSearch( </a:t>
            </a:r>
            <a:r>
              <a:rPr b="0" lang="en-GB" sz="1800" spc="-1" strike="noStrike">
                <a:solidFill>
                  <a:srgbClr val="31859c"/>
                </a:solidFill>
                <a:latin typeface="Consolas"/>
                <a:ea typeface="Consolas"/>
              </a:rPr>
              <a:t>const int </a:t>
            </a:r>
            <a:r>
              <a:rPr b="1" lang="en-GB" sz="1800" spc="-1" strike="noStrike">
                <a:solidFill>
                  <a:srgbClr val="31859c"/>
                </a:solidFill>
                <a:latin typeface="Consolas"/>
                <a:ea typeface="Consolas"/>
              </a:rPr>
              <a:t>array</a:t>
            </a:r>
            <a:r>
              <a:rPr b="0" lang="en-GB" sz="1800" spc="-1" strike="noStrike">
                <a:solidFill>
                  <a:srgbClr val="31859c"/>
                </a:solidFill>
                <a:latin typeface="Consolas"/>
                <a:ea typeface="Consolas"/>
              </a:rPr>
              <a:t>[], int </a:t>
            </a:r>
            <a:r>
              <a:rPr b="1" lang="en-GB" sz="1800" spc="-1" strike="noStrike">
                <a:solidFill>
                  <a:srgbClr val="31859c"/>
                </a:solidFill>
                <a:latin typeface="Consolas"/>
                <a:ea typeface="Consolas"/>
              </a:rPr>
              <a:t>sizeOfArray</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endParaRPr b="0" lang="en-GB" sz="1800" spc="-1" strike="noStrike">
              <a:latin typeface="Arial"/>
            </a:endParaRPr>
          </a:p>
          <a:p>
            <a:pPr>
              <a:lnSpc>
                <a:spcPct val="100000"/>
              </a:lnSpc>
            </a:pP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int </a:t>
            </a:r>
            <a:r>
              <a:rPr b="1" lang="en-GB" sz="1800" spc="-1" strike="noStrike">
                <a:solidFill>
                  <a:srgbClr val="31859c"/>
                </a:solidFill>
                <a:latin typeface="Consolas"/>
                <a:ea typeface="Consolas"/>
              </a:rPr>
              <a:t>key</a:t>
            </a:r>
            <a:r>
              <a:rPr b="0" lang="en-GB" sz="1800" spc="-1" strike="noStrike">
                <a:solidFill>
                  <a:srgbClr val="31859c"/>
                </a:solidFill>
                <a:latin typeface="Consolas"/>
                <a:ea typeface="Consolas"/>
              </a:rPr>
              <a:t>,</a:t>
            </a:r>
            <a:r>
              <a:rPr b="1" lang="en-GB" sz="1800" spc="-1" strike="noStrike">
                <a:solidFill>
                  <a:srgbClr val="31859c"/>
                </a:solidFill>
                <a:latin typeface="Consolas"/>
                <a:ea typeface="Consolas"/>
              </a:rPr>
              <a:t> </a:t>
            </a:r>
            <a:r>
              <a:rPr b="1" lang="en-GB" sz="1800" spc="-1" strike="noStrike">
                <a:solidFill>
                  <a:srgbClr val="e46c0a"/>
                </a:solidFill>
                <a:latin typeface="Consolas"/>
                <a:ea typeface="Consolas"/>
              </a:rPr>
              <a:t>int startPos </a:t>
            </a:r>
            <a:r>
              <a:rPr b="0" lang="en-GB" sz="1800" spc="-1" strike="noStrike">
                <a:solidFill>
                  <a:srgbClr val="000000"/>
                </a:solidFill>
                <a:latin typeface="Consolas"/>
                <a:ea typeface="Consolas"/>
              </a:rPr>
              <a:t> );</a:t>
            </a:r>
            <a:endParaRPr b="0" lang="en-GB" sz="1800" spc="-1" strike="noStrike">
              <a:latin typeface="Arial"/>
            </a:endParaRPr>
          </a:p>
        </p:txBody>
      </p:sp>
      <p:sp>
        <p:nvSpPr>
          <p:cNvPr id="503"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8D44095-639A-47B9-96C5-0E3C5582714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89" dur="indefinite" restart="never" nodeType="tmRoot">
          <p:childTnLst>
            <p:seq>
              <p:cTn id="490"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Sorting an Array</a:t>
            </a:r>
            <a:endParaRPr b="0" lang="en-GB" sz="4400" spc="-1" strike="noStrike">
              <a:latin typeface="Arial"/>
            </a:endParaRPr>
          </a:p>
        </p:txBody>
      </p:sp>
      <p:sp>
        <p:nvSpPr>
          <p:cNvPr id="505" name="CustomShape 2"/>
          <p:cNvSpPr/>
          <p:nvPr/>
        </p:nvSpPr>
        <p:spPr>
          <a:xfrm>
            <a:off x="457200" y="1600200"/>
            <a:ext cx="8228880" cy="26024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Another most widely encountered programming task is to </a:t>
            </a:r>
            <a:r>
              <a:rPr b="1" lang="en-GB" sz="2800" spc="-1" strike="noStrike">
                <a:solidFill>
                  <a:srgbClr val="e46c0a"/>
                </a:solidFill>
                <a:latin typeface="Calibri Light"/>
                <a:ea typeface="Calibri Light"/>
              </a:rPr>
              <a:t>sort</a:t>
            </a:r>
            <a:r>
              <a:rPr b="1" lang="en-GB" sz="28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the values in an array, e.g., in ascending/descending order</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There are many different sorting algorithms, e.g., insertion sort, bubble sort, quicksort, etc.</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One of the easiest sorting algorithms is called </a:t>
            </a:r>
            <a:r>
              <a:rPr b="1" lang="en-GB" sz="2800" spc="-1" strike="noStrike">
                <a:solidFill>
                  <a:srgbClr val="e46c0a"/>
                </a:solidFill>
                <a:latin typeface="Calibri Light"/>
                <a:ea typeface="Calibri Light"/>
              </a:rPr>
              <a:t>selection sort</a:t>
            </a:r>
            <a:endParaRPr b="0" lang="en-GB" sz="2800" spc="-1" strike="noStrike">
              <a:latin typeface="Arial"/>
            </a:endParaRPr>
          </a:p>
        </p:txBody>
      </p:sp>
      <p:graphicFrame>
        <p:nvGraphicFramePr>
          <p:cNvPr id="506" name="Table 3"/>
          <p:cNvGraphicFramePr/>
          <p:nvPr/>
        </p:nvGraphicFramePr>
        <p:xfrm>
          <a:off x="2385360" y="4414320"/>
          <a:ext cx="5033160" cy="695520"/>
        </p:xfrm>
        <a:graphic>
          <a:graphicData uri="http://schemas.openxmlformats.org/drawingml/2006/table">
            <a:tbl>
              <a:tblPr/>
              <a:tblGrid>
                <a:gridCol w="838800"/>
                <a:gridCol w="838800"/>
                <a:gridCol w="838800"/>
                <a:gridCol w="838800"/>
                <a:gridCol w="838800"/>
                <a:gridCol w="839520"/>
              </a:tblGrid>
              <a:tr h="695880">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07" name="CustomShape 4"/>
          <p:cNvSpPr/>
          <p:nvPr/>
        </p:nvSpPr>
        <p:spPr>
          <a:xfrm>
            <a:off x="2490480" y="409536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508" name="CustomShape 5"/>
          <p:cNvSpPr/>
          <p:nvPr/>
        </p:nvSpPr>
        <p:spPr>
          <a:xfrm>
            <a:off x="3318840" y="409536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509" name="CustomShape 6"/>
          <p:cNvSpPr/>
          <p:nvPr/>
        </p:nvSpPr>
        <p:spPr>
          <a:xfrm>
            <a:off x="4200480" y="409536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510" name="CustomShape 7"/>
          <p:cNvSpPr/>
          <p:nvPr/>
        </p:nvSpPr>
        <p:spPr>
          <a:xfrm>
            <a:off x="5028840" y="409536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511" name="CustomShape 8"/>
          <p:cNvSpPr/>
          <p:nvPr/>
        </p:nvSpPr>
        <p:spPr>
          <a:xfrm>
            <a:off x="5857200" y="409536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512" name="CustomShape 9"/>
          <p:cNvSpPr/>
          <p:nvPr/>
        </p:nvSpPr>
        <p:spPr>
          <a:xfrm>
            <a:off x="6685560" y="409536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graphicFrame>
        <p:nvGraphicFramePr>
          <p:cNvPr id="513" name="Table 10"/>
          <p:cNvGraphicFramePr/>
          <p:nvPr/>
        </p:nvGraphicFramePr>
        <p:xfrm>
          <a:off x="2385360" y="5106240"/>
          <a:ext cx="5033160" cy="714240"/>
        </p:xfrm>
        <a:graphic>
          <a:graphicData uri="http://schemas.openxmlformats.org/drawingml/2006/table">
            <a:tbl>
              <a:tblPr/>
              <a:tblGrid>
                <a:gridCol w="838800"/>
                <a:gridCol w="838800"/>
                <a:gridCol w="838800"/>
                <a:gridCol w="838800"/>
                <a:gridCol w="838800"/>
                <a:gridCol w="839520"/>
              </a:tblGrid>
              <a:tr h="71460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r>
            </a:tbl>
          </a:graphicData>
        </a:graphic>
      </p:graphicFrame>
      <p:sp>
        <p:nvSpPr>
          <p:cNvPr id="514" name="CustomShape 11"/>
          <p:cNvSpPr/>
          <p:nvPr/>
        </p:nvSpPr>
        <p:spPr>
          <a:xfrm>
            <a:off x="1575000" y="4498560"/>
            <a:ext cx="913680" cy="3643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Avenir Next Condensed"/>
                <a:ea typeface="Avenir Next Condensed"/>
              </a:rPr>
              <a:t>before</a:t>
            </a:r>
            <a:endParaRPr b="0" lang="en-GB" sz="1800" spc="-1" strike="noStrike">
              <a:latin typeface="Arial"/>
            </a:endParaRPr>
          </a:p>
        </p:txBody>
      </p:sp>
      <p:sp>
        <p:nvSpPr>
          <p:cNvPr id="515" name="CustomShape 12"/>
          <p:cNvSpPr/>
          <p:nvPr/>
        </p:nvSpPr>
        <p:spPr>
          <a:xfrm>
            <a:off x="375840" y="5078880"/>
            <a:ext cx="2311200" cy="63864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Avenir Next Condensed"/>
                <a:ea typeface="Avenir Next Condensed"/>
              </a:rPr>
              <a:t>after sorting</a:t>
            </a:r>
            <a:br/>
            <a:r>
              <a:rPr b="0" lang="en-GB" sz="1800" spc="-1" strike="noStrike">
                <a:solidFill>
                  <a:srgbClr val="000000"/>
                </a:solidFill>
                <a:latin typeface="Avenir Next Condensed"/>
                <a:ea typeface="Avenir Next Condensed"/>
              </a:rPr>
              <a:t>in ascending order</a:t>
            </a:r>
            <a:endParaRPr b="0" lang="en-GB" sz="1800" spc="-1" strike="noStrike">
              <a:latin typeface="Arial"/>
            </a:endParaRPr>
          </a:p>
        </p:txBody>
      </p:sp>
      <p:sp>
        <p:nvSpPr>
          <p:cNvPr id="516" name="CustomShape 1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772803C-C094-4AC7-A7F9-45AF459C20F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491" dur="indefinite" restart="never" nodeType="tmRoot">
          <p:childTnLst>
            <p:seq>
              <p:cTn id="492" dur="indefinite" nodeType="mainSeq">
                <p:childTnLst>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513"/>
                                        </p:tgtEl>
                                        <p:attrNameLst>
                                          <p:attrName>style.visibility</p:attrName>
                                        </p:attrNameLst>
                                      </p:cBhvr>
                                      <p:to>
                                        <p:strVal val="visible"/>
                                      </p:to>
                                    </p:set>
                                  </p:childTnLst>
                                </p:cTn>
                              </p:par>
                              <p:par>
                                <p:cTn id="497" nodeType="withEffect" fill="hold" presetClass="entr" presetID="1">
                                  <p:stCondLst>
                                    <p:cond delay="0"/>
                                  </p:stCondLst>
                                  <p:childTnLst>
                                    <p:set>
                                      <p:cBhvr>
                                        <p:cTn id="498"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How to Use this Guidance Notes</a:t>
            </a:r>
            <a:endParaRPr b="0" lang="en-GB" sz="4400" spc="-1" strike="noStrike">
              <a:latin typeface="Arial"/>
            </a:endParaRPr>
          </a:p>
        </p:txBody>
      </p:sp>
      <p:sp>
        <p:nvSpPr>
          <p:cNvPr id="17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10000"/>
              </a:lnSpc>
              <a:spcBef>
                <a:spcPts val="901"/>
              </a:spcBef>
              <a:buClr>
                <a:srgbClr val="000000"/>
              </a:buClr>
              <a:buFont typeface="Arial"/>
              <a:buChar char="•"/>
            </a:pPr>
            <a:r>
              <a:rPr b="0" lang="en-GB" sz="2800" spc="-1" strike="noStrike">
                <a:solidFill>
                  <a:srgbClr val="000000"/>
                </a:solidFill>
                <a:latin typeface="Calibri Light"/>
                <a:ea typeface="Calibri Light"/>
              </a:rPr>
              <a:t>This guidance notes aim to lead you through the learning of the C/C++ materials.  It also defines the scope of this course, i.e., what we expect you should know for the purpose of this course.  (and which should not limit what you should know about C/C++ programming.)</a:t>
            </a:r>
            <a:endParaRPr b="0" lang="en-GB" sz="2800" spc="-1" strike="noStrike">
              <a:latin typeface="Arial"/>
            </a:endParaRPr>
          </a:p>
          <a:p>
            <a:pPr marL="343080" indent="-342360">
              <a:lnSpc>
                <a:spcPct val="110000"/>
              </a:lnSpc>
              <a:spcBef>
                <a:spcPts val="901"/>
              </a:spcBef>
              <a:buClr>
                <a:srgbClr val="000000"/>
              </a:buClr>
              <a:buFont typeface="Arial"/>
              <a:buChar char="•"/>
            </a:pPr>
            <a:r>
              <a:rPr b="0" lang="en-GB" sz="2800" spc="-1" strike="noStrike">
                <a:solidFill>
                  <a:srgbClr val="e46c0a"/>
                </a:solidFill>
                <a:latin typeface="Calibri Light"/>
                <a:ea typeface="Calibri Light"/>
              </a:rPr>
              <a:t>Use “Presentation Mode” in PowerPoint to go through the slides</a:t>
            </a:r>
            <a:r>
              <a:rPr b="0" lang="en-GB" sz="2800" spc="-1" strike="noStrike">
                <a:solidFill>
                  <a:srgbClr val="000000"/>
                </a:solidFill>
                <a:latin typeface="Calibri Light"/>
                <a:ea typeface="Calibri Light"/>
              </a:rPr>
              <a:t> since animations are incorporated which may enhance the flow of reading</a:t>
            </a:r>
            <a:endParaRPr b="0" lang="en-GB" sz="2800" spc="-1" strike="noStrike">
              <a:latin typeface="Arial"/>
            </a:endParaRPr>
          </a:p>
          <a:p>
            <a:pPr marL="343080" indent="-342360">
              <a:lnSpc>
                <a:spcPct val="110000"/>
              </a:lnSpc>
              <a:spcBef>
                <a:spcPts val="901"/>
              </a:spcBef>
              <a:buClr>
                <a:srgbClr val="000000"/>
              </a:buClr>
              <a:buFont typeface="Arial"/>
              <a:buChar char="•"/>
            </a:pPr>
            <a:r>
              <a:rPr b="0" lang="en-GB" sz="2800" spc="-1" strike="noStrike">
                <a:solidFill>
                  <a:srgbClr val="000000"/>
                </a:solidFill>
                <a:latin typeface="Calibri Light"/>
                <a:ea typeface="Calibri Light"/>
              </a:rPr>
              <a:t>Pages marked with “</a:t>
            </a:r>
            <a:r>
              <a:rPr b="0" lang="en-GB" sz="2800" spc="-1" strike="noStrike">
                <a:solidFill>
                  <a:srgbClr val="31859c"/>
                </a:solidFill>
                <a:latin typeface="Calibri Light"/>
                <a:ea typeface="Calibri Light"/>
              </a:rPr>
              <a:t>Reference Only</a:t>
            </a:r>
            <a:r>
              <a:rPr b="0" lang="en-GB" sz="2800" spc="-1" strike="noStrike">
                <a:solidFill>
                  <a:srgbClr val="000000"/>
                </a:solidFill>
                <a:latin typeface="Calibri Light"/>
                <a:ea typeface="Calibri Light"/>
              </a:rPr>
              <a:t>” means that they are not in the scope of assessment for this course.</a:t>
            </a:r>
            <a:endParaRPr b="0" lang="en-GB" sz="2800" spc="-1" strike="noStrike">
              <a:latin typeface="Arial"/>
            </a:endParaRPr>
          </a:p>
        </p:txBody>
      </p:sp>
      <p:sp>
        <p:nvSpPr>
          <p:cNvPr id="17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79BAAFB-93E2-40E0-BB2B-5AD1DC16F1B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sp>
        <p:nvSpPr>
          <p:cNvPr id="5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total of N iterations are needed to sort N elements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At each iteration </a:t>
            </a:r>
            <a:r>
              <a:rPr b="1" lang="en-GB" sz="2800" spc="-1" strike="noStrike">
                <a:solidFill>
                  <a:srgbClr val="31859c"/>
                </a:solidFill>
                <a:latin typeface="Calibri Light"/>
                <a:ea typeface="Calibri Light"/>
              </a:rPr>
              <a:t>i</a:t>
            </a:r>
            <a:r>
              <a:rPr b="0" lang="en-GB" sz="2800" spc="-1" strike="noStrike">
                <a:solidFill>
                  <a:srgbClr val="000000"/>
                </a:solidFill>
                <a:latin typeface="Calibri Light"/>
                <a:ea typeface="Calibri Light"/>
              </a:rPr>
              <a:t>, </a:t>
            </a:r>
            <a:r>
              <a:rPr b="0" lang="en-GB" sz="2800" spc="-1" strike="noStrike">
                <a:solidFill>
                  <a:srgbClr val="808080"/>
                </a:solidFill>
                <a:latin typeface="Calibri Light"/>
                <a:ea typeface="Calibri Light"/>
              </a:rPr>
              <a:t>i = 0, …, N-1</a:t>
            </a:r>
            <a:r>
              <a:rPr b="0" lang="en-GB" sz="2800" spc="-1" strike="noStrike">
                <a:solidFill>
                  <a:srgbClr val="000000"/>
                </a:solidFill>
                <a:latin typeface="Calibri Light"/>
                <a:ea typeface="Calibri Light"/>
              </a:rPr>
              <a:t>, </a:t>
            </a:r>
            <a:endParaRPr b="0" lang="en-GB" sz="2800" spc="-1" strike="noStrike">
              <a:latin typeface="Arial"/>
            </a:endParaRPr>
          </a:p>
          <a:p>
            <a:pPr lvl="1" marL="743040" indent="-285120">
              <a:lnSpc>
                <a:spcPct val="100000"/>
              </a:lnSpc>
              <a:spcBef>
                <a:spcPts val="479"/>
              </a:spcBef>
              <a:buClr>
                <a:srgbClr val="e46c0a"/>
              </a:buClr>
              <a:buFont typeface="Arial"/>
              <a:buChar char="–"/>
            </a:pPr>
            <a:r>
              <a:rPr b="0" lang="en-GB" sz="2400" spc="-1" strike="noStrike">
                <a:solidFill>
                  <a:srgbClr val="e46c0a"/>
                </a:solidFill>
                <a:latin typeface="Calibri Light"/>
                <a:ea typeface="Calibri Light"/>
              </a:rPr>
              <a:t>exchange</a:t>
            </a:r>
            <a:r>
              <a:rPr b="0" lang="en-GB" sz="2400" spc="-1" strike="noStrike">
                <a:solidFill>
                  <a:srgbClr val="000000"/>
                </a:solidFill>
                <a:latin typeface="Calibri Light"/>
                <a:ea typeface="Calibri Light"/>
              </a:rPr>
              <a:t> </a:t>
            </a:r>
            <a:r>
              <a:rPr b="1" lang="en-GB" sz="2400" spc="-1" strike="noStrike">
                <a:solidFill>
                  <a:srgbClr val="31859c"/>
                </a:solidFill>
                <a:latin typeface="Calibri Light"/>
                <a:ea typeface="Calibri Light"/>
              </a:rPr>
              <a:t>a[i]</a:t>
            </a:r>
            <a:r>
              <a:rPr b="0" lang="en-GB" sz="2400" spc="-1" strike="noStrike">
                <a:solidFill>
                  <a:srgbClr val="000000"/>
                </a:solidFill>
                <a:latin typeface="Calibri Light"/>
                <a:ea typeface="Calibri Light"/>
              </a:rPr>
              <a:t> with the </a:t>
            </a:r>
            <a:r>
              <a:rPr b="1" lang="en-GB" sz="2400" spc="-1" strike="noStrike">
                <a:solidFill>
                  <a:srgbClr val="31859c"/>
                </a:solidFill>
                <a:latin typeface="Calibri Light"/>
                <a:ea typeface="Calibri Light"/>
              </a:rPr>
              <a:t>smallest</a:t>
            </a:r>
            <a:r>
              <a:rPr b="0" lang="en-GB" sz="2400" spc="-1" strike="noStrike">
                <a:solidFill>
                  <a:srgbClr val="000000"/>
                </a:solidFill>
                <a:latin typeface="Calibri Light"/>
                <a:ea typeface="Calibri Light"/>
              </a:rPr>
              <a:t> item among </a:t>
            </a:r>
            <a:r>
              <a:rPr b="0" lang="en-GB" sz="2400" spc="-1" strike="noStrike">
                <a:solidFill>
                  <a:srgbClr val="31859c"/>
                </a:solidFill>
                <a:latin typeface="Calibri Light"/>
                <a:ea typeface="Calibri Light"/>
              </a:rPr>
              <a:t>a[i]… a[N-1]</a:t>
            </a:r>
            <a:r>
              <a:rPr b="0" lang="en-GB" sz="2400" spc="-1" strike="noStrike">
                <a:solidFill>
                  <a:srgbClr val="000000"/>
                </a:solidFill>
                <a:latin typeface="Calibri Light"/>
                <a:ea typeface="Calibri Light"/>
              </a:rPr>
              <a:t> </a:t>
            </a:r>
            <a:r>
              <a:rPr b="0" lang="en-GB" sz="2400" spc="-1" strike="noStrike">
                <a:solidFill>
                  <a:srgbClr val="808080"/>
                </a:solidFill>
                <a:latin typeface="Calibri Light"/>
                <a:ea typeface="Calibri Light"/>
              </a:rPr>
              <a:t>(or the largest, if sort in descending order)</a:t>
            </a: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important property is that, after each iteration </a:t>
            </a:r>
            <a:r>
              <a:rPr b="1" lang="en-GB" sz="2800" spc="-1" strike="noStrike">
                <a:solidFill>
                  <a:srgbClr val="31859c"/>
                </a:solidFill>
                <a:latin typeface="Calibri Light"/>
                <a:ea typeface="Calibri Light"/>
              </a:rPr>
              <a:t>i</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elements from </a:t>
            </a:r>
            <a:r>
              <a:rPr b="0" lang="en-GB" sz="2400" spc="-1" strike="noStrike">
                <a:solidFill>
                  <a:srgbClr val="e46c0a"/>
                </a:solidFill>
                <a:latin typeface="Calibri Light"/>
                <a:ea typeface="Calibri Light"/>
              </a:rPr>
              <a:t>a[0]…a[i] </a:t>
            </a:r>
            <a:r>
              <a:rPr b="0" lang="en-GB" sz="2400" spc="-1" strike="noStrike">
                <a:solidFill>
                  <a:srgbClr val="000000"/>
                </a:solidFill>
                <a:latin typeface="Calibri Light"/>
                <a:ea typeface="Calibri Light"/>
              </a:rPr>
              <a:t>are sorted,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elements from </a:t>
            </a:r>
            <a:r>
              <a:rPr b="0" lang="en-GB" sz="2400" spc="-1" strike="noStrike">
                <a:solidFill>
                  <a:srgbClr val="e46c0a"/>
                </a:solidFill>
                <a:latin typeface="Calibri Light"/>
                <a:ea typeface="Calibri Light"/>
              </a:rPr>
              <a:t>a[i+1]..a[N-1] </a:t>
            </a:r>
            <a:r>
              <a:rPr b="0" lang="en-GB" sz="2400" spc="-1" strike="noStrike">
                <a:solidFill>
                  <a:srgbClr val="000000"/>
                </a:solidFill>
                <a:latin typeface="Calibri Light"/>
                <a:ea typeface="Calibri Light"/>
              </a:rPr>
              <a:t>remain to be sorted</a:t>
            </a:r>
            <a:endParaRPr b="0" lang="en-GB" sz="2400" spc="-1" strike="noStrike">
              <a:latin typeface="Arial"/>
            </a:endParaRPr>
          </a:p>
        </p:txBody>
      </p:sp>
      <p:sp>
        <p:nvSpPr>
          <p:cNvPr id="51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21DEC71-3903-4D87-A5E4-96127AB9CA1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520" name="Table 4"/>
          <p:cNvGraphicFramePr/>
          <p:nvPr/>
        </p:nvGraphicFramePr>
        <p:xfrm>
          <a:off x="1747080" y="3737520"/>
          <a:ext cx="5685840" cy="419400"/>
        </p:xfrm>
        <a:graphic>
          <a:graphicData uri="http://schemas.openxmlformats.org/drawingml/2006/table">
            <a:tbl>
              <a:tblPr/>
              <a:tblGrid>
                <a:gridCol w="710640"/>
                <a:gridCol w="710640"/>
                <a:gridCol w="710640"/>
                <a:gridCol w="710640"/>
                <a:gridCol w="710640"/>
                <a:gridCol w="710640"/>
                <a:gridCol w="710640"/>
                <a:gridCol w="711720"/>
              </a:tblGrid>
              <a:tr h="419760">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21" name="CustomShape 5"/>
          <p:cNvSpPr/>
          <p:nvPr/>
        </p:nvSpPr>
        <p:spPr>
          <a:xfrm>
            <a:off x="3456720" y="4117680"/>
            <a:ext cx="171360" cy="1263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22" name="Line 6"/>
          <p:cNvSpPr/>
          <p:nvPr/>
        </p:nvSpPr>
        <p:spPr>
          <a:xfrm>
            <a:off x="3883680" y="367704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23" name="CustomShape 7"/>
          <p:cNvSpPr/>
          <p:nvPr/>
        </p:nvSpPr>
        <p:spPr>
          <a:xfrm>
            <a:off x="3206880" y="34272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a[i]</a:t>
            </a:r>
            <a:endParaRPr b="0" lang="en-GB" sz="1800" spc="-1" strike="noStrike">
              <a:latin typeface="Arial"/>
            </a:endParaRPr>
          </a:p>
        </p:txBody>
      </p:sp>
      <p:sp>
        <p:nvSpPr>
          <p:cNvPr id="524" name="CustomShape 8"/>
          <p:cNvSpPr/>
          <p:nvPr/>
        </p:nvSpPr>
        <p:spPr>
          <a:xfrm>
            <a:off x="6288840" y="4117680"/>
            <a:ext cx="171360" cy="1263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5" name="CustomShape 9"/>
          <p:cNvSpPr/>
          <p:nvPr/>
        </p:nvSpPr>
        <p:spPr>
          <a:xfrm>
            <a:off x="1827720" y="34272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526" name="CustomShape 10"/>
          <p:cNvSpPr/>
          <p:nvPr/>
        </p:nvSpPr>
        <p:spPr>
          <a:xfrm>
            <a:off x="2534400" y="3427200"/>
            <a:ext cx="407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527" name="CustomShape 11"/>
          <p:cNvSpPr/>
          <p:nvPr/>
        </p:nvSpPr>
        <p:spPr>
          <a:xfrm>
            <a:off x="5207760" y="3427200"/>
            <a:ext cx="407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528" name="CustomShape 12"/>
          <p:cNvSpPr/>
          <p:nvPr/>
        </p:nvSpPr>
        <p:spPr>
          <a:xfrm>
            <a:off x="6656400" y="3427200"/>
            <a:ext cx="1002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a[N-1]</a:t>
            </a:r>
            <a:endParaRPr b="0" lang="en-GB" sz="1800" spc="-1" strike="noStrike">
              <a:latin typeface="Arial"/>
            </a:endParaRPr>
          </a:p>
        </p:txBody>
      </p:sp>
      <p:sp>
        <p:nvSpPr>
          <p:cNvPr id="529" name="CustomShape 13"/>
          <p:cNvSpPr/>
          <p:nvPr/>
        </p:nvSpPr>
        <p:spPr>
          <a:xfrm flipH="1" rot="16200000">
            <a:off x="4958640" y="2898000"/>
            <a:ext cx="11880" cy="2831760"/>
          </a:xfrm>
          <a:prstGeom prst="curvedConnector3">
            <a:avLst>
              <a:gd name="adj1" fmla="val 1800000"/>
            </a:avLst>
          </a:prstGeom>
          <a:noFill/>
          <a:ln>
            <a:round/>
            <a:headEnd len="med" type="triangle" w="lg"/>
            <a:tailEnd len="med" type="triangle" w="lg"/>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Tree>
  </p:cSld>
  <p:timing>
    <p:tnLst>
      <p:par>
        <p:cTn id="499" dur="indefinite" restart="never" nodeType="tmRoot">
          <p:childTnLst>
            <p:seq>
              <p:cTn id="500" dur="indefinite" nodeType="mainSeq">
                <p:childTnLst>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518">
                                            <p:txEl>
                                              <p:pRg st="1" end="1"/>
                                            </p:txEl>
                                          </p:spTgt>
                                        </p:tgtEl>
                                        <p:attrNameLst>
                                          <p:attrName>style.visibility</p:attrName>
                                        </p:attrNameLst>
                                      </p:cBhvr>
                                      <p:to>
                                        <p:strVal val="visible"/>
                                      </p:to>
                                    </p:set>
                                  </p:childTnLst>
                                </p:cTn>
                              </p:par>
                              <p:par>
                                <p:cTn id="505" nodeType="withEffect" fill="hold" presetClass="entr" presetID="1">
                                  <p:stCondLst>
                                    <p:cond delay="0"/>
                                  </p:stCondLst>
                                  <p:childTnLst>
                                    <p:set>
                                      <p:cBhvr>
                                        <p:cTn id="506" dur="1" fill="hold">
                                          <p:stCondLst>
                                            <p:cond delay="0"/>
                                          </p:stCondLst>
                                        </p:cTn>
                                        <p:tgtEl>
                                          <p:spTgt spid="518">
                                            <p:txEl>
                                              <p:pRg st="2" end="2"/>
                                            </p:txEl>
                                          </p:spTgt>
                                        </p:tgtEl>
                                        <p:attrNameLst>
                                          <p:attrName>style.visibility</p:attrName>
                                        </p:attrNameLst>
                                      </p:cBhvr>
                                      <p:to>
                                        <p:strVal val="visible"/>
                                      </p:to>
                                    </p:set>
                                  </p:childTnLst>
                                </p:cTn>
                              </p:par>
                              <p:par>
                                <p:cTn id="507" nodeType="withEffect" fill="hold" presetClass="entr" presetID="1">
                                  <p:stCondLst>
                                    <p:cond delay="0"/>
                                  </p:stCondLst>
                                  <p:childTnLst>
                                    <p:set>
                                      <p:cBhvr>
                                        <p:cTn id="508" dur="1" fill="hold">
                                          <p:stCondLst>
                                            <p:cond delay="0"/>
                                          </p:stCondLst>
                                        </p:cTn>
                                        <p:tgtEl>
                                          <p:spTgt spid="520"/>
                                        </p:tgtEl>
                                        <p:attrNameLst>
                                          <p:attrName>style.visibility</p:attrName>
                                        </p:attrNameLst>
                                      </p:cBhvr>
                                      <p:to>
                                        <p:strVal val="visible"/>
                                      </p:to>
                                    </p:set>
                                  </p:childTnLst>
                                </p:cTn>
                              </p:par>
                              <p:par>
                                <p:cTn id="509" nodeType="withEffect" fill="hold" presetClass="entr" presetID="1">
                                  <p:stCondLst>
                                    <p:cond delay="0"/>
                                  </p:stCondLst>
                                  <p:childTnLst>
                                    <p:set>
                                      <p:cBhvr>
                                        <p:cTn id="510" dur="1" fill="hold">
                                          <p:stCondLst>
                                            <p:cond delay="0"/>
                                          </p:stCondLst>
                                        </p:cTn>
                                        <p:tgtEl>
                                          <p:spTgt spid="521"/>
                                        </p:tgtEl>
                                        <p:attrNameLst>
                                          <p:attrName>style.visibility</p:attrName>
                                        </p:attrNameLst>
                                      </p:cBhvr>
                                      <p:to>
                                        <p:strVal val="visible"/>
                                      </p:to>
                                    </p:set>
                                  </p:childTnLst>
                                </p:cTn>
                              </p:par>
                              <p:par>
                                <p:cTn id="511" nodeType="withEffect" fill="hold" presetClass="entr" presetID="1">
                                  <p:stCondLst>
                                    <p:cond delay="0"/>
                                  </p:stCondLst>
                                  <p:childTnLst>
                                    <p:set>
                                      <p:cBhvr>
                                        <p:cTn id="512" dur="1" fill="hold">
                                          <p:stCondLst>
                                            <p:cond delay="0"/>
                                          </p:stCondLst>
                                        </p:cTn>
                                        <p:tgtEl>
                                          <p:spTgt spid="522"/>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523"/>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524"/>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525"/>
                                        </p:tgtEl>
                                        <p:attrNameLst>
                                          <p:attrName>style.visibility</p:attrName>
                                        </p:attrNameLst>
                                      </p:cBhvr>
                                      <p:to>
                                        <p:strVal val="visible"/>
                                      </p:to>
                                    </p:set>
                                  </p:childTnLst>
                                </p:cTn>
                              </p:par>
                              <p:par>
                                <p:cTn id="519" nodeType="withEffect" fill="hold" presetClass="entr" presetID="1">
                                  <p:stCondLst>
                                    <p:cond delay="0"/>
                                  </p:stCondLst>
                                  <p:childTnLst>
                                    <p:set>
                                      <p:cBhvr>
                                        <p:cTn id="520" dur="1" fill="hold">
                                          <p:stCondLst>
                                            <p:cond delay="0"/>
                                          </p:stCondLst>
                                        </p:cTn>
                                        <p:tgtEl>
                                          <p:spTgt spid="526"/>
                                        </p:tgtEl>
                                        <p:attrNameLst>
                                          <p:attrName>style.visibility</p:attrName>
                                        </p:attrNameLst>
                                      </p:cBhvr>
                                      <p:to>
                                        <p:strVal val="visible"/>
                                      </p:to>
                                    </p:set>
                                  </p:childTnLst>
                                </p:cTn>
                              </p:par>
                              <p:par>
                                <p:cTn id="521" nodeType="withEffect" fill="hold" presetClass="entr" presetID="1">
                                  <p:stCondLst>
                                    <p:cond delay="0"/>
                                  </p:stCondLst>
                                  <p:childTnLst>
                                    <p:set>
                                      <p:cBhvr>
                                        <p:cTn id="522" dur="1" fill="hold">
                                          <p:stCondLst>
                                            <p:cond delay="0"/>
                                          </p:stCondLst>
                                        </p:cTn>
                                        <p:tgtEl>
                                          <p:spTgt spid="527"/>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528"/>
                                        </p:tgtEl>
                                        <p:attrNameLst>
                                          <p:attrName>style.visibility</p:attrName>
                                        </p:attrNameLst>
                                      </p:cBhvr>
                                      <p:to>
                                        <p:strVal val="visible"/>
                                      </p:to>
                                    </p:set>
                                  </p:childTnLst>
                                </p:cTn>
                              </p:par>
                              <p:par>
                                <p:cTn id="525" nodeType="withEffect" fill="hold" presetClass="entr" presetID="1">
                                  <p:stCondLst>
                                    <p:cond delay="0"/>
                                  </p:stCondLst>
                                  <p:childTnLst>
                                    <p:set>
                                      <p:cBhvr>
                                        <p:cTn id="526" dur="1" fill="hold">
                                          <p:stCondLst>
                                            <p:cond delay="0"/>
                                          </p:stCondLst>
                                        </p:cTn>
                                        <p:tgtEl>
                                          <p:spTgt spid="52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518">
                                            <p:txEl>
                                              <p:pRg st="6" end="6"/>
                                            </p:txEl>
                                          </p:spTgt>
                                        </p:tgtEl>
                                        <p:attrNameLst>
                                          <p:attrName>style.visibility</p:attrName>
                                        </p:attrNameLst>
                                      </p:cBhvr>
                                      <p:to>
                                        <p:strVal val="visible"/>
                                      </p:to>
                                    </p:set>
                                  </p:childTnLst>
                                </p:cTn>
                              </p:par>
                              <p:par>
                                <p:cTn id="531" nodeType="withEffect" fill="hold" presetClass="entr" presetID="1">
                                  <p:stCondLst>
                                    <p:cond delay="0"/>
                                  </p:stCondLst>
                                  <p:childTnLst>
                                    <p:set>
                                      <p:cBhvr>
                                        <p:cTn id="532" dur="1" fill="hold">
                                          <p:stCondLst>
                                            <p:cond delay="0"/>
                                          </p:stCondLst>
                                        </p:cTn>
                                        <p:tgtEl>
                                          <p:spTgt spid="518">
                                            <p:txEl>
                                              <p:pRg st="7" end="7"/>
                                            </p:txEl>
                                          </p:spTgt>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518">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graphicFrame>
        <p:nvGraphicFramePr>
          <p:cNvPr id="531" name="Table 2"/>
          <p:cNvGraphicFramePr/>
          <p:nvPr/>
        </p:nvGraphicFramePr>
        <p:xfrm>
          <a:off x="2970360" y="258228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32" name="Table 3"/>
          <p:cNvGraphicFramePr/>
          <p:nvPr/>
        </p:nvGraphicFramePr>
        <p:xfrm>
          <a:off x="2970360" y="186048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33" name="CustomShape 4"/>
          <p:cNvSpPr/>
          <p:nvPr/>
        </p:nvSpPr>
        <p:spPr>
          <a:xfrm>
            <a:off x="3077280" y="1541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a[0]</a:t>
            </a:r>
            <a:endParaRPr b="0" lang="en-GB" sz="1600" spc="-1" strike="noStrike">
              <a:latin typeface="Arial"/>
            </a:endParaRPr>
          </a:p>
        </p:txBody>
      </p:sp>
      <p:sp>
        <p:nvSpPr>
          <p:cNvPr id="534" name="CustomShape 5"/>
          <p:cNvSpPr/>
          <p:nvPr/>
        </p:nvSpPr>
        <p:spPr>
          <a:xfrm>
            <a:off x="3906000" y="1541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a[1]</a:t>
            </a:r>
            <a:endParaRPr b="0" lang="en-GB" sz="1600" spc="-1" strike="noStrike">
              <a:latin typeface="Arial"/>
            </a:endParaRPr>
          </a:p>
        </p:txBody>
      </p:sp>
      <p:sp>
        <p:nvSpPr>
          <p:cNvPr id="535" name="CustomShape 6"/>
          <p:cNvSpPr/>
          <p:nvPr/>
        </p:nvSpPr>
        <p:spPr>
          <a:xfrm>
            <a:off x="4787280" y="1541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a[2]</a:t>
            </a:r>
            <a:endParaRPr b="0" lang="en-GB" sz="1600" spc="-1" strike="noStrike">
              <a:latin typeface="Arial"/>
            </a:endParaRPr>
          </a:p>
        </p:txBody>
      </p:sp>
      <p:sp>
        <p:nvSpPr>
          <p:cNvPr id="536" name="CustomShape 7"/>
          <p:cNvSpPr/>
          <p:nvPr/>
        </p:nvSpPr>
        <p:spPr>
          <a:xfrm>
            <a:off x="5615640" y="1541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a[3]</a:t>
            </a:r>
            <a:endParaRPr b="0" lang="en-GB" sz="1600" spc="-1" strike="noStrike">
              <a:latin typeface="Arial"/>
            </a:endParaRPr>
          </a:p>
        </p:txBody>
      </p:sp>
      <p:sp>
        <p:nvSpPr>
          <p:cNvPr id="537" name="CustomShape 8"/>
          <p:cNvSpPr/>
          <p:nvPr/>
        </p:nvSpPr>
        <p:spPr>
          <a:xfrm>
            <a:off x="6444000" y="1541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a[4]</a:t>
            </a:r>
            <a:endParaRPr b="0" lang="en-GB" sz="1600" spc="-1" strike="noStrike">
              <a:latin typeface="Arial"/>
            </a:endParaRPr>
          </a:p>
        </p:txBody>
      </p:sp>
      <p:sp>
        <p:nvSpPr>
          <p:cNvPr id="538" name="CustomShape 9"/>
          <p:cNvSpPr/>
          <p:nvPr/>
        </p:nvSpPr>
        <p:spPr>
          <a:xfrm>
            <a:off x="7272720" y="15415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a[5]</a:t>
            </a:r>
            <a:endParaRPr b="0" lang="en-GB" sz="1600" spc="-1" strike="noStrike">
              <a:latin typeface="Arial"/>
            </a:endParaRPr>
          </a:p>
        </p:txBody>
      </p:sp>
      <p:sp>
        <p:nvSpPr>
          <p:cNvPr id="539" name="CustomShape 10"/>
          <p:cNvSpPr/>
          <p:nvPr/>
        </p:nvSpPr>
        <p:spPr>
          <a:xfrm>
            <a:off x="576720" y="2618640"/>
            <a:ext cx="2318400" cy="12160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0</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a[0] to a[5], and swap with a[0]) </a:t>
            </a:r>
            <a:endParaRPr b="0" lang="en-GB" sz="1400" spc="-1" strike="noStrike">
              <a:latin typeface="Arial"/>
            </a:endParaRPr>
          </a:p>
        </p:txBody>
      </p:sp>
      <p:sp>
        <p:nvSpPr>
          <p:cNvPr id="540" name="CustomShape 11"/>
          <p:cNvSpPr/>
          <p:nvPr/>
        </p:nvSpPr>
        <p:spPr>
          <a:xfrm>
            <a:off x="403920" y="1477800"/>
            <a:ext cx="2270160" cy="63864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Avenir Next"/>
                <a:ea typeface="Avenir Next"/>
              </a:rPr>
              <a:t>To sort in </a:t>
            </a:r>
            <a:br/>
            <a:r>
              <a:rPr b="1" lang="en-GB" sz="1800" spc="-1" strike="noStrike">
                <a:solidFill>
                  <a:srgbClr val="e46c0a"/>
                </a:solidFill>
                <a:latin typeface="Avenir Next"/>
                <a:ea typeface="Avenir Next"/>
              </a:rPr>
              <a:t>ascending order</a:t>
            </a:r>
            <a:endParaRPr b="0" lang="en-GB" sz="1800" spc="-1" strike="noStrike">
              <a:latin typeface="Arial"/>
            </a:endParaRPr>
          </a:p>
        </p:txBody>
      </p:sp>
      <p:grpSp>
        <p:nvGrpSpPr>
          <p:cNvPr id="541" name="Group 12"/>
          <p:cNvGrpSpPr/>
          <p:nvPr/>
        </p:nvGrpSpPr>
        <p:grpSpPr>
          <a:xfrm>
            <a:off x="6332040" y="171360"/>
            <a:ext cx="2276640" cy="606960"/>
            <a:chOff x="6332040" y="171360"/>
            <a:chExt cx="2276640" cy="606960"/>
          </a:xfrm>
        </p:grpSpPr>
        <p:sp>
          <p:nvSpPr>
            <p:cNvPr id="542" name="CustomShape 13"/>
            <p:cNvSpPr/>
            <p:nvPr/>
          </p:nvSpPr>
          <p:spPr>
            <a:xfrm>
              <a:off x="6332040" y="171360"/>
              <a:ext cx="2276640" cy="60696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current element</a:t>
              </a:r>
              <a:endParaRPr b="0" lang="en-GB" sz="1600" spc="-1" strike="noStrike">
                <a:latin typeface="Arial"/>
              </a:endParaRPr>
            </a:p>
          </p:txBody>
        </p:sp>
        <p:sp>
          <p:nvSpPr>
            <p:cNvPr id="543" name="CustomShape 14"/>
            <p:cNvSpPr/>
            <p:nvPr/>
          </p:nvSpPr>
          <p:spPr>
            <a:xfrm>
              <a:off x="6504120" y="260280"/>
              <a:ext cx="182160" cy="16740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544" name="Group 15"/>
          <p:cNvGrpSpPr/>
          <p:nvPr/>
        </p:nvGrpSpPr>
        <p:grpSpPr>
          <a:xfrm>
            <a:off x="6332040" y="540720"/>
            <a:ext cx="2276640" cy="850320"/>
            <a:chOff x="6332040" y="540720"/>
            <a:chExt cx="2276640" cy="850320"/>
          </a:xfrm>
        </p:grpSpPr>
        <p:sp>
          <p:nvSpPr>
            <p:cNvPr id="545" name="CustomShape 16"/>
            <p:cNvSpPr/>
            <p:nvPr/>
          </p:nvSpPr>
          <p:spPr>
            <a:xfrm>
              <a:off x="6332040" y="540720"/>
              <a:ext cx="2276640" cy="8503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smallest element to the right of current item </a:t>
              </a:r>
              <a:endParaRPr b="0" lang="en-GB" sz="1600" spc="-1" strike="noStrike">
                <a:latin typeface="Arial"/>
              </a:endParaRPr>
            </a:p>
          </p:txBody>
        </p:sp>
        <p:sp>
          <p:nvSpPr>
            <p:cNvPr id="546" name="CustomShape 17"/>
            <p:cNvSpPr/>
            <p:nvPr/>
          </p:nvSpPr>
          <p:spPr>
            <a:xfrm>
              <a:off x="6504120" y="629640"/>
              <a:ext cx="182160" cy="16740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aphicFrame>
        <p:nvGraphicFramePr>
          <p:cNvPr id="547" name="Table 18"/>
          <p:cNvGraphicFramePr/>
          <p:nvPr/>
        </p:nvGraphicFramePr>
        <p:xfrm>
          <a:off x="2970360" y="307836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48" name="Table 19"/>
          <p:cNvGraphicFramePr/>
          <p:nvPr/>
        </p:nvGraphicFramePr>
        <p:xfrm>
          <a:off x="2970360" y="381888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sp>
        <p:nvSpPr>
          <p:cNvPr id="549" name="CustomShape 20"/>
          <p:cNvSpPr/>
          <p:nvPr/>
        </p:nvSpPr>
        <p:spPr>
          <a:xfrm>
            <a:off x="576720" y="3856680"/>
            <a:ext cx="2392920" cy="12160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1</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a[1] to a[5], and swap with a[1]) </a:t>
            </a:r>
            <a:endParaRPr b="0" lang="en-GB" sz="1400" spc="-1" strike="noStrike">
              <a:latin typeface="Arial"/>
            </a:endParaRPr>
          </a:p>
        </p:txBody>
      </p:sp>
      <p:graphicFrame>
        <p:nvGraphicFramePr>
          <p:cNvPr id="550" name="Table 21"/>
          <p:cNvGraphicFramePr/>
          <p:nvPr/>
        </p:nvGraphicFramePr>
        <p:xfrm>
          <a:off x="2970360" y="431496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51" name="Table 22"/>
          <p:cNvGraphicFramePr/>
          <p:nvPr/>
        </p:nvGraphicFramePr>
        <p:xfrm>
          <a:off x="2970360" y="509544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sp>
        <p:nvSpPr>
          <p:cNvPr id="552" name="CustomShape 23"/>
          <p:cNvSpPr/>
          <p:nvPr/>
        </p:nvSpPr>
        <p:spPr>
          <a:xfrm>
            <a:off x="576720" y="5111640"/>
            <a:ext cx="2244240" cy="12160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2</a:t>
            </a:r>
            <a:br/>
            <a:r>
              <a:rPr b="0" lang="en-GB" sz="1400" spc="-1" strike="noStrike">
                <a:solidFill>
                  <a:srgbClr val="000000"/>
                </a:solidFill>
                <a:latin typeface="Avenir Next Condensed"/>
                <a:ea typeface="Avenir Next Condensed"/>
              </a:rPr>
              <a:t>(look for smallest element from a[2] to a[5], and swap with a[2]) </a:t>
            </a:r>
            <a:endParaRPr b="0" lang="en-GB" sz="1400" spc="-1" strike="noStrike">
              <a:latin typeface="Arial"/>
            </a:endParaRPr>
          </a:p>
        </p:txBody>
      </p:sp>
      <p:graphicFrame>
        <p:nvGraphicFramePr>
          <p:cNvPr id="553" name="Table 24"/>
          <p:cNvGraphicFramePr/>
          <p:nvPr/>
        </p:nvGraphicFramePr>
        <p:xfrm>
          <a:off x="2970360" y="559152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54" name="CustomShape 2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A35E36-FBF9-4F3C-912E-255A0DC2392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55" name="CustomShape 26"/>
          <p:cNvSpPr/>
          <p:nvPr/>
        </p:nvSpPr>
        <p:spPr>
          <a:xfrm>
            <a:off x="3336120" y="2915280"/>
            <a:ext cx="171360" cy="1263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56" name="CustomShape 27"/>
          <p:cNvSpPr/>
          <p:nvPr/>
        </p:nvSpPr>
        <p:spPr>
          <a:xfrm>
            <a:off x="7487280" y="2915280"/>
            <a:ext cx="171360" cy="1263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7" name="Line 28"/>
          <p:cNvSpPr/>
          <p:nvPr/>
        </p:nvSpPr>
        <p:spPr>
          <a:xfrm>
            <a:off x="3822840" y="2521800"/>
            <a:ext cx="360" cy="55620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58" name="CustomShape 29"/>
          <p:cNvSpPr/>
          <p:nvPr/>
        </p:nvSpPr>
        <p:spPr>
          <a:xfrm>
            <a:off x="4128480" y="4151880"/>
            <a:ext cx="171360" cy="1263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59" name="CustomShape 30"/>
          <p:cNvSpPr/>
          <p:nvPr/>
        </p:nvSpPr>
        <p:spPr>
          <a:xfrm>
            <a:off x="7487280" y="4151880"/>
            <a:ext cx="171360" cy="1263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0" name="Line 31"/>
          <p:cNvSpPr/>
          <p:nvPr/>
        </p:nvSpPr>
        <p:spPr>
          <a:xfrm>
            <a:off x="4653000" y="375840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61" name="CustomShape 32"/>
          <p:cNvSpPr/>
          <p:nvPr/>
        </p:nvSpPr>
        <p:spPr>
          <a:xfrm>
            <a:off x="4970520" y="5428440"/>
            <a:ext cx="171360" cy="1263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62" name="CustomShape 33"/>
          <p:cNvSpPr/>
          <p:nvPr/>
        </p:nvSpPr>
        <p:spPr>
          <a:xfrm>
            <a:off x="5142240" y="5428440"/>
            <a:ext cx="171360" cy="1263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3" name="Line 34"/>
          <p:cNvSpPr/>
          <p:nvPr/>
        </p:nvSpPr>
        <p:spPr>
          <a:xfrm>
            <a:off x="5489280" y="503496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64" name="CustomShape 35"/>
          <p:cNvSpPr/>
          <p:nvPr/>
        </p:nvSpPr>
        <p:spPr>
          <a:xfrm>
            <a:off x="7996320" y="2704680"/>
            <a:ext cx="753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65" name="CustomShape 36"/>
          <p:cNvSpPr/>
          <p:nvPr/>
        </p:nvSpPr>
        <p:spPr>
          <a:xfrm>
            <a:off x="8011440" y="3130560"/>
            <a:ext cx="6015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566" name="CustomShape 37"/>
          <p:cNvSpPr/>
          <p:nvPr/>
        </p:nvSpPr>
        <p:spPr>
          <a:xfrm>
            <a:off x="7990920" y="3920400"/>
            <a:ext cx="753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67" name="CustomShape 38"/>
          <p:cNvSpPr/>
          <p:nvPr/>
        </p:nvSpPr>
        <p:spPr>
          <a:xfrm>
            <a:off x="8006040" y="4346280"/>
            <a:ext cx="6015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568" name="CustomShape 39"/>
          <p:cNvSpPr/>
          <p:nvPr/>
        </p:nvSpPr>
        <p:spPr>
          <a:xfrm>
            <a:off x="7990920" y="5207760"/>
            <a:ext cx="753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69" name="CustomShape 40"/>
          <p:cNvSpPr/>
          <p:nvPr/>
        </p:nvSpPr>
        <p:spPr>
          <a:xfrm>
            <a:off x="8006040" y="5633280"/>
            <a:ext cx="6015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Tree>
  </p:cSld>
  <p:timing>
    <p:tnLst>
      <p:par>
        <p:cTn id="537" dur="indefinite" restart="never" nodeType="tmRoot">
          <p:childTnLst>
            <p:seq>
              <p:cTn id="538" dur="indefinite" nodeType="mainSeq">
                <p:childTnLst>
                  <p:par>
                    <p:cTn id="539" fill="hold">
                      <p:stCondLst>
                        <p:cond delay="indefinite"/>
                      </p:stCondLst>
                      <p:childTnLst>
                        <p:par>
                          <p:cTn id="540" fill="hold">
                            <p:stCondLst>
                              <p:cond delay="0"/>
                            </p:stCondLst>
                            <p:childTnLst>
                              <p:par>
                                <p:cTn id="541" nodeType="clickEffect" fill="hold" presetClass="entr" presetID="1">
                                  <p:stCondLst>
                                    <p:cond delay="0"/>
                                  </p:stCondLst>
                                  <p:childTnLst>
                                    <p:set>
                                      <p:cBhvr>
                                        <p:cTn id="542" dur="1" fill="hold">
                                          <p:stCondLst>
                                            <p:cond delay="0"/>
                                          </p:stCondLst>
                                        </p:cTn>
                                        <p:tgtEl>
                                          <p:spTgt spid="539"/>
                                        </p:tgtEl>
                                        <p:attrNameLst>
                                          <p:attrName>style.visibility</p:attrName>
                                        </p:attrNameLst>
                                      </p:cBhvr>
                                      <p:to>
                                        <p:strVal val="visible"/>
                                      </p:to>
                                    </p:set>
                                  </p:childTnLst>
                                </p:cTn>
                              </p:par>
                              <p:par>
                                <p:cTn id="543" nodeType="withEffect" fill="hold" presetClass="entr" presetID="1">
                                  <p:stCondLst>
                                    <p:cond delay="0"/>
                                  </p:stCondLst>
                                  <p:childTnLst>
                                    <p:set>
                                      <p:cBhvr>
                                        <p:cTn id="544" dur="1" fill="hold">
                                          <p:stCondLst>
                                            <p:cond delay="0"/>
                                          </p:stCondLst>
                                        </p:cTn>
                                        <p:tgtEl>
                                          <p:spTgt spid="531"/>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564"/>
                                        </p:tgtEl>
                                        <p:attrNameLst>
                                          <p:attrName>style.visibility</p:attrName>
                                        </p:attrNameLst>
                                      </p:cBhvr>
                                      <p:to>
                                        <p:strVal val="visible"/>
                                      </p:to>
                                    </p:set>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1">
                                  <p:stCondLst>
                                    <p:cond delay="0"/>
                                  </p:stCondLst>
                                  <p:childTnLst>
                                    <p:set>
                                      <p:cBhvr>
                                        <p:cTn id="550" dur="1" fill="hold">
                                          <p:stCondLst>
                                            <p:cond delay="0"/>
                                          </p:stCondLst>
                                        </p:cTn>
                                        <p:tgtEl>
                                          <p:spTgt spid="555"/>
                                        </p:tgtEl>
                                        <p:attrNameLst>
                                          <p:attrName>style.visibility</p:attrName>
                                        </p:attrNameLst>
                                      </p:cBhvr>
                                      <p:to>
                                        <p:strVal val="visible"/>
                                      </p:to>
                                    </p:set>
                                  </p:childTnLst>
                                </p:cTn>
                              </p:par>
                              <p:par>
                                <p:cTn id="551" nodeType="withEffect" fill="hold" presetClass="entr" presetID="1">
                                  <p:stCondLst>
                                    <p:cond delay="0"/>
                                  </p:stCondLst>
                                  <p:childTnLst>
                                    <p:set>
                                      <p:cBhvr>
                                        <p:cTn id="552" dur="1" fill="hold">
                                          <p:stCondLst>
                                            <p:cond delay="0"/>
                                          </p:stCondLst>
                                        </p:cTn>
                                        <p:tgtEl>
                                          <p:spTgt spid="557"/>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556"/>
                                        </p:tgtEl>
                                        <p:attrNameLst>
                                          <p:attrName>style.visibility</p:attrName>
                                        </p:attrNameLst>
                                      </p:cBhvr>
                                      <p:to>
                                        <p:strVal val="visible"/>
                                      </p:to>
                                    </p:se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1">
                                  <p:stCondLst>
                                    <p:cond delay="0"/>
                                  </p:stCondLst>
                                  <p:childTnLst>
                                    <p:set>
                                      <p:cBhvr>
                                        <p:cTn id="560" dur="1" fill="hold">
                                          <p:stCondLst>
                                            <p:cond delay="0"/>
                                          </p:stCondLst>
                                        </p:cTn>
                                        <p:tgtEl>
                                          <p:spTgt spid="547"/>
                                        </p:tgtEl>
                                        <p:attrNameLst>
                                          <p:attrName>style.visibility</p:attrName>
                                        </p:attrNameLst>
                                      </p:cBhvr>
                                      <p:to>
                                        <p:strVal val="visible"/>
                                      </p:to>
                                    </p:set>
                                  </p:childTnLst>
                                </p:cTn>
                              </p:par>
                              <p:par>
                                <p:cTn id="561" nodeType="withEffect" fill="hold" presetClass="entr" presetID="1">
                                  <p:stCondLst>
                                    <p:cond delay="0"/>
                                  </p:stCondLst>
                                  <p:childTnLst>
                                    <p:set>
                                      <p:cBhvr>
                                        <p:cTn id="562" dur="1" fill="hold">
                                          <p:stCondLst>
                                            <p:cond delay="0"/>
                                          </p:stCondLst>
                                        </p:cTn>
                                        <p:tgtEl>
                                          <p:spTgt spid="565"/>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549"/>
                                        </p:tgtEl>
                                        <p:attrNameLst>
                                          <p:attrName>style.visibility</p:attrName>
                                        </p:attrNameLst>
                                      </p:cBhvr>
                                      <p:to>
                                        <p:strVal val="visible"/>
                                      </p:to>
                                    </p:set>
                                  </p:childTnLst>
                                </p:cTn>
                              </p:par>
                              <p:par>
                                <p:cTn id="567" nodeType="withEffect" fill="hold" presetClass="entr" presetID="1">
                                  <p:stCondLst>
                                    <p:cond delay="0"/>
                                  </p:stCondLst>
                                  <p:childTnLst>
                                    <p:set>
                                      <p:cBhvr>
                                        <p:cTn id="568" dur="1" fill="hold">
                                          <p:stCondLst>
                                            <p:cond delay="0"/>
                                          </p:stCondLst>
                                        </p:cTn>
                                        <p:tgtEl>
                                          <p:spTgt spid="548"/>
                                        </p:tgtEl>
                                        <p:attrNameLst>
                                          <p:attrName>style.visibility</p:attrName>
                                        </p:attrNameLst>
                                      </p:cBhvr>
                                      <p:to>
                                        <p:strVal val="visible"/>
                                      </p:to>
                                    </p:set>
                                  </p:childTnLst>
                                </p:cTn>
                              </p:par>
                              <p:par>
                                <p:cTn id="569" nodeType="withEffect" fill="hold" presetClass="entr" presetID="1">
                                  <p:stCondLst>
                                    <p:cond delay="0"/>
                                  </p:stCondLst>
                                  <p:childTnLst>
                                    <p:set>
                                      <p:cBhvr>
                                        <p:cTn id="570" dur="1" fill="hold">
                                          <p:stCondLst>
                                            <p:cond delay="0"/>
                                          </p:stCondLst>
                                        </p:cTn>
                                        <p:tgtEl>
                                          <p:spTgt spid="566"/>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1">
                                  <p:stCondLst>
                                    <p:cond delay="0"/>
                                  </p:stCondLst>
                                  <p:childTnLst>
                                    <p:set>
                                      <p:cBhvr>
                                        <p:cTn id="574" dur="1" fill="hold">
                                          <p:stCondLst>
                                            <p:cond delay="0"/>
                                          </p:stCondLst>
                                        </p:cTn>
                                        <p:tgtEl>
                                          <p:spTgt spid="558"/>
                                        </p:tgtEl>
                                        <p:attrNameLst>
                                          <p:attrName>style.visibility</p:attrName>
                                        </p:attrNameLst>
                                      </p:cBhvr>
                                      <p:to>
                                        <p:strVal val="visible"/>
                                      </p:to>
                                    </p:set>
                                  </p:childTnLst>
                                </p:cTn>
                              </p:par>
                              <p:par>
                                <p:cTn id="575" nodeType="withEffect" fill="hold" presetClass="entr" presetID="1">
                                  <p:stCondLst>
                                    <p:cond delay="0"/>
                                  </p:stCondLst>
                                  <p:childTnLst>
                                    <p:set>
                                      <p:cBhvr>
                                        <p:cTn id="576" dur="1" fill="hold">
                                          <p:stCondLst>
                                            <p:cond delay="0"/>
                                          </p:stCondLst>
                                        </p:cTn>
                                        <p:tgtEl>
                                          <p:spTgt spid="560"/>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559"/>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1">
                                  <p:stCondLst>
                                    <p:cond delay="0"/>
                                  </p:stCondLst>
                                  <p:childTnLst>
                                    <p:set>
                                      <p:cBhvr>
                                        <p:cTn id="584" dur="1" fill="hold">
                                          <p:stCondLst>
                                            <p:cond delay="0"/>
                                          </p:stCondLst>
                                        </p:cTn>
                                        <p:tgtEl>
                                          <p:spTgt spid="550"/>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567"/>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nodeType="clickEffect" fill="hold" presetClass="entr" presetID="1">
                                  <p:stCondLst>
                                    <p:cond delay="0"/>
                                  </p:stCondLst>
                                  <p:childTnLst>
                                    <p:set>
                                      <p:cBhvr>
                                        <p:cTn id="590" dur="1" fill="hold">
                                          <p:stCondLst>
                                            <p:cond delay="0"/>
                                          </p:stCondLst>
                                        </p:cTn>
                                        <p:tgtEl>
                                          <p:spTgt spid="552"/>
                                        </p:tgtEl>
                                        <p:attrNameLst>
                                          <p:attrName>style.visibility</p:attrName>
                                        </p:attrNameLst>
                                      </p:cBhvr>
                                      <p:to>
                                        <p:strVal val="visible"/>
                                      </p:to>
                                    </p:set>
                                  </p:childTnLst>
                                </p:cTn>
                              </p:par>
                              <p:par>
                                <p:cTn id="591" nodeType="withEffect" fill="hold" presetClass="entr" presetID="1">
                                  <p:stCondLst>
                                    <p:cond delay="0"/>
                                  </p:stCondLst>
                                  <p:childTnLst>
                                    <p:set>
                                      <p:cBhvr>
                                        <p:cTn id="592" dur="1" fill="hold">
                                          <p:stCondLst>
                                            <p:cond delay="0"/>
                                          </p:stCondLst>
                                        </p:cTn>
                                        <p:tgtEl>
                                          <p:spTgt spid="551"/>
                                        </p:tgtEl>
                                        <p:attrNameLst>
                                          <p:attrName>style.visibility</p:attrName>
                                        </p:attrNameLst>
                                      </p:cBhvr>
                                      <p:to>
                                        <p:strVal val="visible"/>
                                      </p:to>
                                    </p:set>
                                  </p:childTnLst>
                                </p:cTn>
                              </p:par>
                              <p:par>
                                <p:cTn id="593" nodeType="withEffect" fill="hold" presetClass="entr" presetID="1">
                                  <p:stCondLst>
                                    <p:cond delay="0"/>
                                  </p:stCondLst>
                                  <p:childTnLst>
                                    <p:set>
                                      <p:cBhvr>
                                        <p:cTn id="594" dur="1" fill="hold">
                                          <p:stCondLst>
                                            <p:cond delay="0"/>
                                          </p:stCondLst>
                                        </p:cTn>
                                        <p:tgtEl>
                                          <p:spTgt spid="568"/>
                                        </p:tgtEl>
                                        <p:attrNameLst>
                                          <p:attrName>style.visibility</p:attrName>
                                        </p:attrNameLst>
                                      </p:cBhvr>
                                      <p:to>
                                        <p:strVal val="visible"/>
                                      </p:to>
                                    </p:se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561"/>
                                        </p:tgtEl>
                                        <p:attrNameLst>
                                          <p:attrName>style.visibility</p:attrName>
                                        </p:attrNameLst>
                                      </p:cBhvr>
                                      <p:to>
                                        <p:strVal val="visible"/>
                                      </p:to>
                                    </p:set>
                                  </p:childTnLst>
                                </p:cTn>
                              </p:par>
                              <p:par>
                                <p:cTn id="599" nodeType="withEffect" fill="hold" presetClass="entr" presetID="1">
                                  <p:stCondLst>
                                    <p:cond delay="0"/>
                                  </p:stCondLst>
                                  <p:childTnLst>
                                    <p:set>
                                      <p:cBhvr>
                                        <p:cTn id="600" dur="1" fill="hold">
                                          <p:stCondLst>
                                            <p:cond delay="0"/>
                                          </p:stCondLst>
                                        </p:cTn>
                                        <p:tgtEl>
                                          <p:spTgt spid="563"/>
                                        </p:tgtEl>
                                        <p:attrNameLst>
                                          <p:attrName>style.visibility</p:attrName>
                                        </p:attrNameLst>
                                      </p:cBhvr>
                                      <p:to>
                                        <p:strVal val="visible"/>
                                      </p:to>
                                    </p:se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
                                  <p:stCondLst>
                                    <p:cond delay="0"/>
                                  </p:stCondLst>
                                  <p:childTnLst>
                                    <p:set>
                                      <p:cBhvr>
                                        <p:cTn id="604" dur="1" fill="hold">
                                          <p:stCondLst>
                                            <p:cond delay="0"/>
                                          </p:stCondLst>
                                        </p:cTn>
                                        <p:tgtEl>
                                          <p:spTgt spid="562"/>
                                        </p:tgtEl>
                                        <p:attrNameLst>
                                          <p:attrName>style.visibility</p:attrName>
                                        </p:attrNameLst>
                                      </p:cBhvr>
                                      <p:to>
                                        <p:strVal val="visible"/>
                                      </p:to>
                                    </p:set>
                                  </p:childTnLst>
                                </p:cTn>
                              </p:par>
                            </p:childTnLst>
                          </p:cTn>
                        </p:par>
                      </p:childTnLst>
                    </p:cTn>
                  </p:par>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553"/>
                                        </p:tgtEl>
                                        <p:attrNameLst>
                                          <p:attrName>style.visibility</p:attrName>
                                        </p:attrNameLst>
                                      </p:cBhvr>
                                      <p:to>
                                        <p:strVal val="visible"/>
                                      </p:to>
                                    </p:set>
                                  </p:childTnLst>
                                </p:cTn>
                              </p:par>
                              <p:par>
                                <p:cTn id="609" nodeType="withEffect" fill="hold" presetClass="entr" presetID="1">
                                  <p:stCondLst>
                                    <p:cond delay="0"/>
                                  </p:stCondLst>
                                  <p:childTnLst>
                                    <p:set>
                                      <p:cBhvr>
                                        <p:cTn id="610"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graphicFrame>
        <p:nvGraphicFramePr>
          <p:cNvPr id="571" name="Table 2"/>
          <p:cNvGraphicFramePr/>
          <p:nvPr/>
        </p:nvGraphicFramePr>
        <p:xfrm>
          <a:off x="2970360" y="258228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72" name="Table 3"/>
          <p:cNvGraphicFramePr/>
          <p:nvPr/>
        </p:nvGraphicFramePr>
        <p:xfrm>
          <a:off x="2970360" y="307836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73" name="Table 4"/>
          <p:cNvGraphicFramePr/>
          <p:nvPr/>
        </p:nvGraphicFramePr>
        <p:xfrm>
          <a:off x="2970360" y="381888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74" name="Table 5"/>
          <p:cNvGraphicFramePr/>
          <p:nvPr/>
        </p:nvGraphicFramePr>
        <p:xfrm>
          <a:off x="2970360" y="431496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75" name="Table 6"/>
          <p:cNvGraphicFramePr/>
          <p:nvPr/>
        </p:nvGraphicFramePr>
        <p:xfrm>
          <a:off x="2970360" y="509544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76" name="Table 7"/>
          <p:cNvGraphicFramePr/>
          <p:nvPr/>
        </p:nvGraphicFramePr>
        <p:xfrm>
          <a:off x="2970360" y="5591520"/>
          <a:ext cx="5033160" cy="419400"/>
        </p:xfrm>
        <a:graphic>
          <a:graphicData uri="http://schemas.openxmlformats.org/drawingml/2006/table">
            <a:tbl>
              <a:tblPr/>
              <a:tblGrid>
                <a:gridCol w="838800"/>
                <a:gridCol w="838800"/>
                <a:gridCol w="838800"/>
                <a:gridCol w="838800"/>
                <a:gridCol w="838800"/>
                <a:gridCol w="839520"/>
              </a:tblGrid>
              <a:tr h="419760">
                <a:tc>
                  <a:txBody>
                    <a:bodyPr lIns="104400" rIns="104400"/>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77" name="CustomShape 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4F76356-4560-4D5B-8B7E-2A6C1E50FF9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78" name="CustomShape 9"/>
          <p:cNvSpPr/>
          <p:nvPr/>
        </p:nvSpPr>
        <p:spPr>
          <a:xfrm>
            <a:off x="5811480" y="2915280"/>
            <a:ext cx="171360" cy="1263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79" name="CustomShape 10"/>
          <p:cNvSpPr/>
          <p:nvPr/>
        </p:nvSpPr>
        <p:spPr>
          <a:xfrm>
            <a:off x="7487280" y="2915280"/>
            <a:ext cx="171360" cy="1263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0" name="Line 11"/>
          <p:cNvSpPr/>
          <p:nvPr/>
        </p:nvSpPr>
        <p:spPr>
          <a:xfrm>
            <a:off x="6326640" y="2521800"/>
            <a:ext cx="360" cy="55620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81" name="CustomShape 12"/>
          <p:cNvSpPr/>
          <p:nvPr/>
        </p:nvSpPr>
        <p:spPr>
          <a:xfrm>
            <a:off x="6601320" y="4151880"/>
            <a:ext cx="171360" cy="1263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82" name="CustomShape 13"/>
          <p:cNvSpPr/>
          <p:nvPr/>
        </p:nvSpPr>
        <p:spPr>
          <a:xfrm>
            <a:off x="7487280" y="4151880"/>
            <a:ext cx="171360" cy="1263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3" name="Line 14"/>
          <p:cNvSpPr/>
          <p:nvPr/>
        </p:nvSpPr>
        <p:spPr>
          <a:xfrm>
            <a:off x="7162560" y="375840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grpSp>
        <p:nvGrpSpPr>
          <p:cNvPr id="584" name="Group 15"/>
          <p:cNvGrpSpPr/>
          <p:nvPr/>
        </p:nvGrpSpPr>
        <p:grpSpPr>
          <a:xfrm>
            <a:off x="7487280" y="5034960"/>
            <a:ext cx="505800" cy="556560"/>
            <a:chOff x="7487280" y="5034960"/>
            <a:chExt cx="505800" cy="556560"/>
          </a:xfrm>
        </p:grpSpPr>
        <p:sp>
          <p:nvSpPr>
            <p:cNvPr id="585" name="CustomShape 16"/>
            <p:cNvSpPr/>
            <p:nvPr/>
          </p:nvSpPr>
          <p:spPr>
            <a:xfrm>
              <a:off x="7487280" y="5428440"/>
              <a:ext cx="171360" cy="1263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86" name="CustomShape 17"/>
            <p:cNvSpPr/>
            <p:nvPr/>
          </p:nvSpPr>
          <p:spPr>
            <a:xfrm>
              <a:off x="7659360" y="5428440"/>
              <a:ext cx="171360" cy="1263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7" name="Line 18"/>
            <p:cNvSpPr/>
            <p:nvPr/>
          </p:nvSpPr>
          <p:spPr>
            <a:xfrm>
              <a:off x="7992720" y="503496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grpSp>
      <p:sp>
        <p:nvSpPr>
          <p:cNvPr id="588" name="CustomShape 19"/>
          <p:cNvSpPr/>
          <p:nvPr/>
        </p:nvSpPr>
        <p:spPr>
          <a:xfrm>
            <a:off x="403920" y="1477800"/>
            <a:ext cx="2270160" cy="63864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Avenir Next"/>
                <a:ea typeface="Avenir Next"/>
              </a:rPr>
              <a:t>To sort in </a:t>
            </a:r>
            <a:br/>
            <a:r>
              <a:rPr b="1" lang="en-GB" sz="1800" spc="-1" strike="noStrike">
                <a:solidFill>
                  <a:srgbClr val="e46c0a"/>
                </a:solidFill>
                <a:latin typeface="Avenir Next"/>
                <a:ea typeface="Avenir Next"/>
              </a:rPr>
              <a:t>ascending order</a:t>
            </a:r>
            <a:endParaRPr b="0" lang="en-GB" sz="1800" spc="-1" strike="noStrike">
              <a:latin typeface="Arial"/>
            </a:endParaRPr>
          </a:p>
        </p:txBody>
      </p:sp>
      <p:grpSp>
        <p:nvGrpSpPr>
          <p:cNvPr id="589" name="Group 20"/>
          <p:cNvGrpSpPr/>
          <p:nvPr/>
        </p:nvGrpSpPr>
        <p:grpSpPr>
          <a:xfrm>
            <a:off x="6332040" y="171360"/>
            <a:ext cx="2276640" cy="606960"/>
            <a:chOff x="6332040" y="171360"/>
            <a:chExt cx="2276640" cy="606960"/>
          </a:xfrm>
        </p:grpSpPr>
        <p:sp>
          <p:nvSpPr>
            <p:cNvPr id="590" name="CustomShape 21"/>
            <p:cNvSpPr/>
            <p:nvPr/>
          </p:nvSpPr>
          <p:spPr>
            <a:xfrm>
              <a:off x="6332040" y="171360"/>
              <a:ext cx="2276640" cy="60696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current element</a:t>
              </a:r>
              <a:endParaRPr b="0" lang="en-GB" sz="1600" spc="-1" strike="noStrike">
                <a:latin typeface="Arial"/>
              </a:endParaRPr>
            </a:p>
          </p:txBody>
        </p:sp>
        <p:sp>
          <p:nvSpPr>
            <p:cNvPr id="591" name="CustomShape 22"/>
            <p:cNvSpPr/>
            <p:nvPr/>
          </p:nvSpPr>
          <p:spPr>
            <a:xfrm>
              <a:off x="6504120" y="260280"/>
              <a:ext cx="182160" cy="16740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592" name="Group 23"/>
          <p:cNvGrpSpPr/>
          <p:nvPr/>
        </p:nvGrpSpPr>
        <p:grpSpPr>
          <a:xfrm>
            <a:off x="6332040" y="540720"/>
            <a:ext cx="2276640" cy="850320"/>
            <a:chOff x="6332040" y="540720"/>
            <a:chExt cx="2276640" cy="850320"/>
          </a:xfrm>
        </p:grpSpPr>
        <p:sp>
          <p:nvSpPr>
            <p:cNvPr id="593" name="CustomShape 24"/>
            <p:cNvSpPr/>
            <p:nvPr/>
          </p:nvSpPr>
          <p:spPr>
            <a:xfrm>
              <a:off x="6332040" y="540720"/>
              <a:ext cx="2276640" cy="8503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smallest element to the right of current item </a:t>
              </a:r>
              <a:endParaRPr b="0" lang="en-GB" sz="1600" spc="-1" strike="noStrike">
                <a:latin typeface="Arial"/>
              </a:endParaRPr>
            </a:p>
          </p:txBody>
        </p:sp>
        <p:sp>
          <p:nvSpPr>
            <p:cNvPr id="594" name="CustomShape 25"/>
            <p:cNvSpPr/>
            <p:nvPr/>
          </p:nvSpPr>
          <p:spPr>
            <a:xfrm>
              <a:off x="6504120" y="629640"/>
              <a:ext cx="182160" cy="16740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595" name="CustomShape 26"/>
          <p:cNvSpPr/>
          <p:nvPr/>
        </p:nvSpPr>
        <p:spPr>
          <a:xfrm>
            <a:off x="3066840" y="226080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a[0]</a:t>
            </a:r>
            <a:endParaRPr b="0" lang="en-GB" sz="1600" spc="-1" strike="noStrike">
              <a:latin typeface="Arial"/>
            </a:endParaRPr>
          </a:p>
        </p:txBody>
      </p:sp>
      <p:sp>
        <p:nvSpPr>
          <p:cNvPr id="596" name="CustomShape 27"/>
          <p:cNvSpPr/>
          <p:nvPr/>
        </p:nvSpPr>
        <p:spPr>
          <a:xfrm>
            <a:off x="3895560" y="226080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a[1]</a:t>
            </a:r>
            <a:endParaRPr b="0" lang="en-GB" sz="1600" spc="-1" strike="noStrike">
              <a:latin typeface="Arial"/>
            </a:endParaRPr>
          </a:p>
        </p:txBody>
      </p:sp>
      <p:sp>
        <p:nvSpPr>
          <p:cNvPr id="597" name="CustomShape 28"/>
          <p:cNvSpPr/>
          <p:nvPr/>
        </p:nvSpPr>
        <p:spPr>
          <a:xfrm>
            <a:off x="4776840" y="226080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a[2]</a:t>
            </a:r>
            <a:endParaRPr b="0" lang="en-GB" sz="1600" spc="-1" strike="noStrike">
              <a:latin typeface="Arial"/>
            </a:endParaRPr>
          </a:p>
        </p:txBody>
      </p:sp>
      <p:sp>
        <p:nvSpPr>
          <p:cNvPr id="598" name="CustomShape 29"/>
          <p:cNvSpPr/>
          <p:nvPr/>
        </p:nvSpPr>
        <p:spPr>
          <a:xfrm>
            <a:off x="5605200" y="226080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a[3]</a:t>
            </a:r>
            <a:endParaRPr b="0" lang="en-GB" sz="1600" spc="-1" strike="noStrike">
              <a:latin typeface="Arial"/>
            </a:endParaRPr>
          </a:p>
        </p:txBody>
      </p:sp>
      <p:sp>
        <p:nvSpPr>
          <p:cNvPr id="599" name="CustomShape 30"/>
          <p:cNvSpPr/>
          <p:nvPr/>
        </p:nvSpPr>
        <p:spPr>
          <a:xfrm>
            <a:off x="6433920" y="226080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a[4]</a:t>
            </a:r>
            <a:endParaRPr b="0" lang="en-GB" sz="1600" spc="-1" strike="noStrike">
              <a:latin typeface="Arial"/>
            </a:endParaRPr>
          </a:p>
        </p:txBody>
      </p:sp>
      <p:sp>
        <p:nvSpPr>
          <p:cNvPr id="600" name="CustomShape 31"/>
          <p:cNvSpPr/>
          <p:nvPr/>
        </p:nvSpPr>
        <p:spPr>
          <a:xfrm>
            <a:off x="7262280" y="226080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a[5]</a:t>
            </a:r>
            <a:endParaRPr b="0" lang="en-GB" sz="1600" spc="-1" strike="noStrike">
              <a:latin typeface="Arial"/>
            </a:endParaRPr>
          </a:p>
        </p:txBody>
      </p:sp>
      <p:sp>
        <p:nvSpPr>
          <p:cNvPr id="601" name="CustomShape 32"/>
          <p:cNvSpPr/>
          <p:nvPr/>
        </p:nvSpPr>
        <p:spPr>
          <a:xfrm>
            <a:off x="576720" y="2618640"/>
            <a:ext cx="2318400" cy="12160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3</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a[3] to a[5], and swap with a[3]) </a:t>
            </a:r>
            <a:endParaRPr b="0" lang="en-GB" sz="1400" spc="-1" strike="noStrike">
              <a:latin typeface="Arial"/>
            </a:endParaRPr>
          </a:p>
        </p:txBody>
      </p:sp>
      <p:sp>
        <p:nvSpPr>
          <p:cNvPr id="602" name="CustomShape 33"/>
          <p:cNvSpPr/>
          <p:nvPr/>
        </p:nvSpPr>
        <p:spPr>
          <a:xfrm>
            <a:off x="576720" y="3856680"/>
            <a:ext cx="2392920" cy="12160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4</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a[4] to a[5], and swap with a[5]) </a:t>
            </a:r>
            <a:endParaRPr b="0" lang="en-GB" sz="1400" spc="-1" strike="noStrike">
              <a:latin typeface="Arial"/>
            </a:endParaRPr>
          </a:p>
        </p:txBody>
      </p:sp>
      <p:sp>
        <p:nvSpPr>
          <p:cNvPr id="603" name="CustomShape 34"/>
          <p:cNvSpPr/>
          <p:nvPr/>
        </p:nvSpPr>
        <p:spPr>
          <a:xfrm>
            <a:off x="576720" y="5111640"/>
            <a:ext cx="2244240" cy="12160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5</a:t>
            </a:r>
            <a:br/>
            <a:r>
              <a:rPr b="0" lang="en-GB" sz="1400" spc="-1" strike="noStrike">
                <a:solidFill>
                  <a:srgbClr val="000000"/>
                </a:solidFill>
                <a:latin typeface="Avenir Next Condensed"/>
                <a:ea typeface="Avenir Next Condensed"/>
              </a:rPr>
              <a:t>(look for smallest element from a[5] to a[5], and swap with a[5]) </a:t>
            </a:r>
            <a:endParaRPr b="0" lang="en-GB" sz="1400" spc="-1" strike="noStrike">
              <a:latin typeface="Arial"/>
            </a:endParaRPr>
          </a:p>
        </p:txBody>
      </p:sp>
      <p:sp>
        <p:nvSpPr>
          <p:cNvPr id="604" name="CustomShape 35"/>
          <p:cNvSpPr/>
          <p:nvPr/>
        </p:nvSpPr>
        <p:spPr>
          <a:xfrm>
            <a:off x="7994520" y="2675520"/>
            <a:ext cx="753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05" name="CustomShape 36"/>
          <p:cNvSpPr/>
          <p:nvPr/>
        </p:nvSpPr>
        <p:spPr>
          <a:xfrm>
            <a:off x="8009640" y="3101400"/>
            <a:ext cx="6015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606" name="CustomShape 37"/>
          <p:cNvSpPr/>
          <p:nvPr/>
        </p:nvSpPr>
        <p:spPr>
          <a:xfrm>
            <a:off x="7988760" y="3891600"/>
            <a:ext cx="753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07" name="CustomShape 38"/>
          <p:cNvSpPr/>
          <p:nvPr/>
        </p:nvSpPr>
        <p:spPr>
          <a:xfrm>
            <a:off x="8003880" y="4317120"/>
            <a:ext cx="6015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608" name="CustomShape 39"/>
          <p:cNvSpPr/>
          <p:nvPr/>
        </p:nvSpPr>
        <p:spPr>
          <a:xfrm>
            <a:off x="7988760" y="5178600"/>
            <a:ext cx="753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09" name="CustomShape 40"/>
          <p:cNvSpPr/>
          <p:nvPr/>
        </p:nvSpPr>
        <p:spPr>
          <a:xfrm>
            <a:off x="8003880" y="5604120"/>
            <a:ext cx="6015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Tree>
  </p:cSld>
  <p:timing>
    <p:tnLst>
      <p:par>
        <p:cTn id="611" dur="indefinite" restart="never" nodeType="tmRoot">
          <p:childTnLst>
            <p:seq>
              <p:cTn id="612" dur="indefinite" nodeType="mainSeq">
                <p:childTnLst>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601"/>
                                        </p:tgtEl>
                                        <p:attrNameLst>
                                          <p:attrName>style.visibility</p:attrName>
                                        </p:attrNameLst>
                                      </p:cBhvr>
                                      <p:to>
                                        <p:strVal val="visible"/>
                                      </p:to>
                                    </p:set>
                                  </p:childTnLst>
                                </p:cTn>
                              </p:par>
                              <p:par>
                                <p:cTn id="617" nodeType="withEffect" fill="hold" presetClass="entr" presetID="1">
                                  <p:stCondLst>
                                    <p:cond delay="0"/>
                                  </p:stCondLst>
                                  <p:childTnLst>
                                    <p:set>
                                      <p:cBhvr>
                                        <p:cTn id="618" dur="1" fill="hold">
                                          <p:stCondLst>
                                            <p:cond delay="0"/>
                                          </p:stCondLst>
                                        </p:cTn>
                                        <p:tgtEl>
                                          <p:spTgt spid="571"/>
                                        </p:tgtEl>
                                        <p:attrNameLst>
                                          <p:attrName>style.visibility</p:attrName>
                                        </p:attrNameLst>
                                      </p:cBhvr>
                                      <p:to>
                                        <p:strVal val="visible"/>
                                      </p:to>
                                    </p:set>
                                  </p:childTnLst>
                                </p:cTn>
                              </p:par>
                              <p:par>
                                <p:cTn id="619" nodeType="withEffect" fill="hold" presetClass="entr" presetID="1">
                                  <p:stCondLst>
                                    <p:cond delay="0"/>
                                  </p:stCondLst>
                                  <p:childTnLst>
                                    <p:set>
                                      <p:cBhvr>
                                        <p:cTn id="620" dur="1" fill="hold">
                                          <p:stCondLst>
                                            <p:cond delay="0"/>
                                          </p:stCondLst>
                                        </p:cTn>
                                        <p:tgtEl>
                                          <p:spTgt spid="604"/>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578"/>
                                        </p:tgtEl>
                                        <p:attrNameLst>
                                          <p:attrName>style.visibility</p:attrName>
                                        </p:attrNameLst>
                                      </p:cBhvr>
                                      <p:to>
                                        <p:strVal val="visible"/>
                                      </p:to>
                                    </p:set>
                                  </p:childTnLst>
                                </p:cTn>
                              </p:par>
                              <p:par>
                                <p:cTn id="625" nodeType="withEffect" fill="hold" presetClass="entr" presetID="1">
                                  <p:stCondLst>
                                    <p:cond delay="0"/>
                                  </p:stCondLst>
                                  <p:childTnLst>
                                    <p:set>
                                      <p:cBhvr>
                                        <p:cTn id="626" dur="1" fill="hold">
                                          <p:stCondLst>
                                            <p:cond delay="0"/>
                                          </p:stCondLst>
                                        </p:cTn>
                                        <p:tgtEl>
                                          <p:spTgt spid="580"/>
                                        </p:tgtEl>
                                        <p:attrNameLst>
                                          <p:attrName>style.visibility</p:attrName>
                                        </p:attrNameLst>
                                      </p:cBhvr>
                                      <p:to>
                                        <p:strVal val="visible"/>
                                      </p:to>
                                    </p:se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579"/>
                                        </p:tgtEl>
                                        <p:attrNameLst>
                                          <p:attrName>style.visibility</p:attrName>
                                        </p:attrNameLst>
                                      </p:cBhvr>
                                      <p:to>
                                        <p:strVal val="visible"/>
                                      </p:to>
                                    </p:set>
                                  </p:childTnLst>
                                </p:cTn>
                              </p:par>
                            </p:childTnLst>
                          </p:cTn>
                        </p:par>
                      </p:childTnLst>
                    </p:cTn>
                  </p:par>
                  <p:par>
                    <p:cTn id="631" fill="hold">
                      <p:stCondLst>
                        <p:cond delay="indefinite"/>
                      </p:stCondLst>
                      <p:childTnLst>
                        <p:par>
                          <p:cTn id="632" fill="hold">
                            <p:stCondLst>
                              <p:cond delay="0"/>
                            </p:stCondLst>
                            <p:childTnLst>
                              <p:par>
                                <p:cTn id="633" nodeType="clickEffect" fill="hold" presetClass="entr" presetID="1">
                                  <p:stCondLst>
                                    <p:cond delay="0"/>
                                  </p:stCondLst>
                                  <p:childTnLst>
                                    <p:set>
                                      <p:cBhvr>
                                        <p:cTn id="634" dur="1" fill="hold">
                                          <p:stCondLst>
                                            <p:cond delay="0"/>
                                          </p:stCondLst>
                                        </p:cTn>
                                        <p:tgtEl>
                                          <p:spTgt spid="572"/>
                                        </p:tgtEl>
                                        <p:attrNameLst>
                                          <p:attrName>style.visibility</p:attrName>
                                        </p:attrNameLst>
                                      </p:cBhvr>
                                      <p:to>
                                        <p:strVal val="visible"/>
                                      </p:to>
                                    </p:set>
                                  </p:childTnLst>
                                </p:cTn>
                              </p:par>
                              <p:par>
                                <p:cTn id="635" nodeType="withEffect" fill="hold" presetClass="entr" presetID="1">
                                  <p:stCondLst>
                                    <p:cond delay="0"/>
                                  </p:stCondLst>
                                  <p:childTnLst>
                                    <p:set>
                                      <p:cBhvr>
                                        <p:cTn id="636" dur="1" fill="hold">
                                          <p:stCondLst>
                                            <p:cond delay="0"/>
                                          </p:stCondLst>
                                        </p:cTn>
                                        <p:tgtEl>
                                          <p:spTgt spid="605"/>
                                        </p:tgtEl>
                                        <p:attrNameLst>
                                          <p:attrName>style.visibility</p:attrName>
                                        </p:attrNameLst>
                                      </p:cBhvr>
                                      <p:to>
                                        <p:strVal val="visible"/>
                                      </p:to>
                                    </p:se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1">
                                  <p:stCondLst>
                                    <p:cond delay="0"/>
                                  </p:stCondLst>
                                  <p:childTnLst>
                                    <p:set>
                                      <p:cBhvr>
                                        <p:cTn id="640" dur="1" fill="hold">
                                          <p:stCondLst>
                                            <p:cond delay="0"/>
                                          </p:stCondLst>
                                        </p:cTn>
                                        <p:tgtEl>
                                          <p:spTgt spid="602"/>
                                        </p:tgtEl>
                                        <p:attrNameLst>
                                          <p:attrName>style.visibility</p:attrName>
                                        </p:attrNameLst>
                                      </p:cBhvr>
                                      <p:to>
                                        <p:strVal val="visible"/>
                                      </p:to>
                                    </p:set>
                                  </p:childTnLst>
                                </p:cTn>
                              </p:par>
                              <p:par>
                                <p:cTn id="641" nodeType="withEffect" fill="hold" presetClass="entr" presetID="1">
                                  <p:stCondLst>
                                    <p:cond delay="0"/>
                                  </p:stCondLst>
                                  <p:childTnLst>
                                    <p:set>
                                      <p:cBhvr>
                                        <p:cTn id="642" dur="1" fill="hold">
                                          <p:stCondLst>
                                            <p:cond delay="0"/>
                                          </p:stCondLst>
                                        </p:cTn>
                                        <p:tgtEl>
                                          <p:spTgt spid="573"/>
                                        </p:tgtEl>
                                        <p:attrNameLst>
                                          <p:attrName>style.visibility</p:attrName>
                                        </p:attrNameLst>
                                      </p:cBhvr>
                                      <p:to>
                                        <p:strVal val="visible"/>
                                      </p:to>
                                    </p:set>
                                  </p:childTnLst>
                                </p:cTn>
                              </p:par>
                              <p:par>
                                <p:cTn id="643" nodeType="withEffect" fill="hold" presetClass="entr" presetID="1">
                                  <p:stCondLst>
                                    <p:cond delay="0"/>
                                  </p:stCondLst>
                                  <p:childTnLst>
                                    <p:set>
                                      <p:cBhvr>
                                        <p:cTn id="644" dur="1" fill="hold">
                                          <p:stCondLst>
                                            <p:cond delay="0"/>
                                          </p:stCondLst>
                                        </p:cTn>
                                        <p:tgtEl>
                                          <p:spTgt spid="606"/>
                                        </p:tgtEl>
                                        <p:attrNameLst>
                                          <p:attrName>style.visibility</p:attrName>
                                        </p:attrNameLst>
                                      </p:cBhvr>
                                      <p:to>
                                        <p:strVal val="visible"/>
                                      </p:to>
                                    </p:set>
                                  </p:childTnLst>
                                </p:cTn>
                              </p:par>
                            </p:childTnLst>
                          </p:cTn>
                        </p:par>
                      </p:childTnLst>
                    </p:cTn>
                  </p:par>
                  <p:par>
                    <p:cTn id="645" fill="hold">
                      <p:stCondLst>
                        <p:cond delay="indefinite"/>
                      </p:stCondLst>
                      <p:childTnLst>
                        <p:par>
                          <p:cTn id="646" fill="hold">
                            <p:stCondLst>
                              <p:cond delay="0"/>
                            </p:stCondLst>
                            <p:childTnLst>
                              <p:par>
                                <p:cTn id="647" nodeType="clickEffect" fill="hold" presetClass="entr" presetID="1">
                                  <p:stCondLst>
                                    <p:cond delay="0"/>
                                  </p:stCondLst>
                                  <p:childTnLst>
                                    <p:set>
                                      <p:cBhvr>
                                        <p:cTn id="648" dur="1" fill="hold">
                                          <p:stCondLst>
                                            <p:cond delay="0"/>
                                          </p:stCondLst>
                                        </p:cTn>
                                        <p:tgtEl>
                                          <p:spTgt spid="581"/>
                                        </p:tgtEl>
                                        <p:attrNameLst>
                                          <p:attrName>style.visibility</p:attrName>
                                        </p:attrNameLst>
                                      </p:cBhvr>
                                      <p:to>
                                        <p:strVal val="visible"/>
                                      </p:to>
                                    </p:set>
                                  </p:childTnLst>
                                </p:cTn>
                              </p:par>
                              <p:par>
                                <p:cTn id="649" nodeType="withEffect" fill="hold" presetClass="entr" presetID="1">
                                  <p:stCondLst>
                                    <p:cond delay="0"/>
                                  </p:stCondLst>
                                  <p:childTnLst>
                                    <p:set>
                                      <p:cBhvr>
                                        <p:cTn id="650" dur="1" fill="hold">
                                          <p:stCondLst>
                                            <p:cond delay="0"/>
                                          </p:stCondLst>
                                        </p:cTn>
                                        <p:tgtEl>
                                          <p:spTgt spid="583"/>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582"/>
                                        </p:tgtEl>
                                        <p:attrNameLst>
                                          <p:attrName>style.visibility</p:attrName>
                                        </p:attrNameLst>
                                      </p:cBhvr>
                                      <p:to>
                                        <p:strVal val="visible"/>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1">
                                  <p:stCondLst>
                                    <p:cond delay="0"/>
                                  </p:stCondLst>
                                  <p:childTnLst>
                                    <p:set>
                                      <p:cBhvr>
                                        <p:cTn id="658" dur="1" fill="hold">
                                          <p:stCondLst>
                                            <p:cond delay="0"/>
                                          </p:stCondLst>
                                        </p:cTn>
                                        <p:tgtEl>
                                          <p:spTgt spid="574"/>
                                        </p:tgtEl>
                                        <p:attrNameLst>
                                          <p:attrName>style.visibility</p:attrName>
                                        </p:attrNameLst>
                                      </p:cBhvr>
                                      <p:to>
                                        <p:strVal val="visible"/>
                                      </p:to>
                                    </p:set>
                                  </p:childTnLst>
                                </p:cTn>
                              </p:par>
                              <p:par>
                                <p:cTn id="659" nodeType="withEffect" fill="hold" presetClass="entr" presetID="1">
                                  <p:stCondLst>
                                    <p:cond delay="0"/>
                                  </p:stCondLst>
                                  <p:childTnLst>
                                    <p:set>
                                      <p:cBhvr>
                                        <p:cTn id="660" dur="1" fill="hold">
                                          <p:stCondLst>
                                            <p:cond delay="0"/>
                                          </p:stCondLst>
                                        </p:cTn>
                                        <p:tgtEl>
                                          <p:spTgt spid="607"/>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603"/>
                                        </p:tgtEl>
                                        <p:attrNameLst>
                                          <p:attrName>style.visibility</p:attrName>
                                        </p:attrNameLst>
                                      </p:cBhvr>
                                      <p:to>
                                        <p:strVal val="visible"/>
                                      </p:to>
                                    </p:set>
                                  </p:childTnLst>
                                </p:cTn>
                              </p:par>
                              <p:par>
                                <p:cTn id="665" nodeType="withEffect" fill="hold" presetClass="entr" presetID="1">
                                  <p:stCondLst>
                                    <p:cond delay="0"/>
                                  </p:stCondLst>
                                  <p:childTnLst>
                                    <p:set>
                                      <p:cBhvr>
                                        <p:cTn id="666" dur="1" fill="hold">
                                          <p:stCondLst>
                                            <p:cond delay="0"/>
                                          </p:stCondLst>
                                        </p:cTn>
                                        <p:tgtEl>
                                          <p:spTgt spid="575"/>
                                        </p:tgtEl>
                                        <p:attrNameLst>
                                          <p:attrName>style.visibility</p:attrName>
                                        </p:attrNameLst>
                                      </p:cBhvr>
                                      <p:to>
                                        <p:strVal val="visible"/>
                                      </p:to>
                                    </p:set>
                                  </p:childTnLst>
                                </p:cTn>
                              </p:par>
                              <p:par>
                                <p:cTn id="667" nodeType="withEffect" fill="hold" presetClass="entr" presetID="1">
                                  <p:stCondLst>
                                    <p:cond delay="0"/>
                                  </p:stCondLst>
                                  <p:childTnLst>
                                    <p:set>
                                      <p:cBhvr>
                                        <p:cTn id="668" dur="1" fill="hold">
                                          <p:stCondLst>
                                            <p:cond delay="0"/>
                                          </p:stCondLst>
                                        </p:cTn>
                                        <p:tgtEl>
                                          <p:spTgt spid="608"/>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584"/>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576"/>
                                        </p:tgtEl>
                                        <p:attrNameLst>
                                          <p:attrName>style.visibility</p:attrName>
                                        </p:attrNameLst>
                                      </p:cBhvr>
                                      <p:to>
                                        <p:strVal val="visible"/>
                                      </p:to>
                                    </p:set>
                                  </p:childTnLst>
                                </p:cTn>
                              </p:par>
                              <p:par>
                                <p:cTn id="677" nodeType="withEffect" fill="hold" presetClass="entr" presetID="1">
                                  <p:stCondLst>
                                    <p:cond delay="0"/>
                                  </p:stCondLst>
                                  <p:childTnLst>
                                    <p:set>
                                      <p:cBhvr>
                                        <p:cTn id="678"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98280" y="1188720"/>
            <a:ext cx="7131960" cy="5486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ea typeface="Consolas"/>
              </a:rPr>
              <a:t>// sort values in array[] in ascending order by selection sort</a:t>
            </a:r>
            <a:endParaRPr b="0" lang="en-GB" sz="1400" spc="-1" strike="noStrike">
              <a:latin typeface="Arial"/>
            </a:endParaRPr>
          </a:p>
          <a:p>
            <a:pPr>
              <a:lnSpc>
                <a:spcPct val="100000"/>
              </a:lnSpc>
            </a:pPr>
            <a:r>
              <a:rPr b="0" lang="en-GB" sz="1400" spc="-1" strike="noStrike">
                <a:solidFill>
                  <a:srgbClr val="e46c0a"/>
                </a:solidFill>
                <a:latin typeface="Consolas"/>
                <a:ea typeface="Consolas"/>
              </a:rPr>
              <a:t>void</a:t>
            </a:r>
            <a:r>
              <a:rPr b="0" lang="en-GB" sz="1400" spc="-1" strike="noStrike">
                <a:solidFill>
                  <a:srgbClr val="000000"/>
                </a:solidFill>
                <a:latin typeface="Consolas"/>
                <a:ea typeface="Consolas"/>
              </a:rPr>
              <a:t> sort(</a:t>
            </a:r>
            <a:r>
              <a:rPr b="0" lang="en-GB" sz="1400" spc="-1" strike="noStrike">
                <a:solidFill>
                  <a:srgbClr val="e46c0a"/>
                </a:solidFill>
                <a:latin typeface="Consolas"/>
                <a:ea typeface="Consolas"/>
              </a:rPr>
              <a:t>int </a:t>
            </a:r>
            <a:r>
              <a:rPr b="1" lang="en-GB" sz="1400" spc="-1" strike="noStrike">
                <a:solidFill>
                  <a:srgbClr val="e46c0a"/>
                </a:solidFill>
                <a:latin typeface="Consolas"/>
                <a:ea typeface="Consolas"/>
              </a:rPr>
              <a:t>array</a:t>
            </a:r>
            <a:r>
              <a:rPr b="0" lang="en-GB" sz="1400" spc="-1" strike="noStrike">
                <a:solidFill>
                  <a:srgbClr val="e46c0a"/>
                </a:solidFill>
                <a:latin typeface="Consolas"/>
                <a:ea typeface="Consolas"/>
              </a:rPr>
              <a:t>[]</a:t>
            </a:r>
            <a:r>
              <a:rPr b="0" lang="en-GB" sz="1400" spc="-1" strike="noStrike">
                <a:solidFill>
                  <a:srgbClr val="000000"/>
                </a:solidFill>
                <a:latin typeface="Consolas"/>
                <a:ea typeface="Consolas"/>
              </a:rPr>
              <a:t>, </a:t>
            </a:r>
            <a:r>
              <a:rPr b="0" lang="en-GB" sz="1400" spc="-1" strike="noStrike">
                <a:solidFill>
                  <a:srgbClr val="e46c0a"/>
                </a:solidFill>
                <a:latin typeface="Consolas"/>
                <a:ea typeface="Consolas"/>
              </a:rPr>
              <a:t>int </a:t>
            </a:r>
            <a:r>
              <a:rPr b="1" lang="en-GB" sz="1400" spc="-1" strike="noStrike">
                <a:solidFill>
                  <a:srgbClr val="e46c0a"/>
                </a:solidFill>
                <a:latin typeface="Consolas"/>
                <a:ea typeface="Consolas"/>
              </a:rPr>
              <a:t>sizeOfArray</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i, j, idx;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min;</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a:t>
            </a:r>
            <a:r>
              <a:rPr b="1" lang="en-GB" sz="1400" spc="-1" strike="noStrike">
                <a:solidFill>
                  <a:srgbClr val="31859c"/>
                </a:solidFill>
                <a:latin typeface="Consolas"/>
                <a:ea typeface="Consolas"/>
              </a:rPr>
              <a:t> </a:t>
            </a:r>
            <a:r>
              <a:rPr b="1" lang="en-GB" sz="1400" spc="-1" strike="noStrike">
                <a:solidFill>
                  <a:srgbClr val="c0504d"/>
                </a:solidFill>
                <a:latin typeface="Consolas"/>
                <a:ea typeface="Consolas"/>
              </a:rPr>
              <a:t>i = 0; i &lt; sizeOfArray; ++i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min = array[i];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idx =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a:t>
            </a:r>
            <a:r>
              <a:rPr b="0" lang="en-GB" sz="1400" spc="-1" strike="noStrike">
                <a:solidFill>
                  <a:srgbClr val="4f81bd"/>
                </a:solidFill>
                <a:latin typeface="Consolas"/>
                <a:ea typeface="Consolas"/>
              </a:rPr>
              <a:t>(</a:t>
            </a:r>
            <a:r>
              <a:rPr b="1" lang="en-GB" sz="1400" spc="-1" strike="noStrike">
                <a:solidFill>
                  <a:srgbClr val="4f81bd"/>
                </a:solidFill>
                <a:latin typeface="Consolas"/>
                <a:ea typeface="Consolas"/>
              </a:rPr>
              <a:t> j = i + 1; j &lt; sizeOfArray; ++j</a:t>
            </a:r>
            <a:r>
              <a:rPr b="0" lang="en-GB" sz="1400" spc="-1" strike="noStrike">
                <a:solidFill>
                  <a:srgbClr val="4f81bd"/>
                </a:solidFill>
                <a:latin typeface="Consolas"/>
                <a:ea typeface="Consolas"/>
              </a:rPr>
              <a:t> </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 array[j] &lt; min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min = array[j];</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idx = j;</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 </a:t>
            </a:r>
            <a:r>
              <a:rPr b="0" lang="en-GB" sz="1400" spc="-1" strike="noStrike">
                <a:solidFill>
                  <a:srgbClr val="31859c"/>
                </a:solidFill>
                <a:latin typeface="Consolas"/>
                <a:ea typeface="Consolas"/>
              </a:rPr>
              <a:t>idx != i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swap( </a:t>
            </a:r>
            <a:r>
              <a:rPr b="1" lang="en-GB" sz="1400" spc="-1" strike="noStrike">
                <a:solidFill>
                  <a:srgbClr val="c0504d"/>
                </a:solidFill>
                <a:latin typeface="Consolas"/>
                <a:ea typeface="Consolas"/>
              </a:rPr>
              <a:t>array[i]</a:t>
            </a:r>
            <a:r>
              <a:rPr b="0" lang="en-GB" sz="1400" spc="-1" strike="noStrike">
                <a:solidFill>
                  <a:srgbClr val="000000"/>
                </a:solidFill>
                <a:latin typeface="Consolas"/>
                <a:ea typeface="Consolas"/>
              </a:rPr>
              <a:t>,</a:t>
            </a:r>
            <a:r>
              <a:rPr b="0" lang="en-GB" sz="1400" spc="-1" strike="noStrike">
                <a:solidFill>
                  <a:srgbClr val="31859c"/>
                </a:solidFill>
                <a:latin typeface="Consolas"/>
                <a:ea typeface="Consolas"/>
              </a:rPr>
              <a:t> </a:t>
            </a:r>
            <a:r>
              <a:rPr b="1" lang="en-GB" sz="1400" spc="-1" strike="noStrike">
                <a:solidFill>
                  <a:srgbClr val="4f81bd"/>
                </a:solidFill>
                <a:latin typeface="Consolas"/>
                <a:ea typeface="Consolas"/>
              </a:rPr>
              <a:t>array[idx]</a:t>
            </a:r>
            <a:r>
              <a:rPr b="0" lang="en-GB" sz="1400" spc="-1" strike="noStrike">
                <a:solidFill>
                  <a:srgbClr val="31859c"/>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swap values</a:t>
            </a: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611"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grpSp>
        <p:nvGrpSpPr>
          <p:cNvPr id="612" name="Group 3"/>
          <p:cNvGrpSpPr/>
          <p:nvPr/>
        </p:nvGrpSpPr>
        <p:grpSpPr>
          <a:xfrm>
            <a:off x="6726600" y="5377680"/>
            <a:ext cx="1639080" cy="977760"/>
            <a:chOff x="6726600" y="5377680"/>
            <a:chExt cx="1639080" cy="977760"/>
          </a:xfrm>
        </p:grpSpPr>
        <p:sp>
          <p:nvSpPr>
            <p:cNvPr id="613" name="CustomShape 4"/>
            <p:cNvSpPr/>
            <p:nvPr/>
          </p:nvSpPr>
          <p:spPr>
            <a:xfrm>
              <a:off x="6726600" y="5377680"/>
              <a:ext cx="1580400" cy="977760"/>
            </a:xfrm>
            <a:prstGeom prst="rect">
              <a:avLst/>
            </a:prstGeom>
            <a:ln>
              <a:round/>
            </a:ln>
          </p:spPr>
          <p:style>
            <a:lnRef idx="2">
              <a:schemeClr val="accent4"/>
            </a:lnRef>
            <a:fillRef idx="1">
              <a:schemeClr val="lt1"/>
            </a:fillRef>
            <a:effectRef idx="0">
              <a:schemeClr val="accent4"/>
            </a:effectRef>
            <a:fontRef idx="minor"/>
          </p:style>
        </p:sp>
        <p:sp>
          <p:nvSpPr>
            <p:cNvPr id="614" name="CustomShape 5"/>
            <p:cNvSpPr/>
            <p:nvPr/>
          </p:nvSpPr>
          <p:spPr>
            <a:xfrm>
              <a:off x="6986160" y="5610600"/>
              <a:ext cx="182160" cy="16740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615" name="CustomShape 6"/>
            <p:cNvSpPr/>
            <p:nvPr/>
          </p:nvSpPr>
          <p:spPr>
            <a:xfrm>
              <a:off x="6986160" y="5968800"/>
              <a:ext cx="182160" cy="16740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6" name="CustomShape 7"/>
            <p:cNvSpPr/>
            <p:nvPr/>
          </p:nvSpPr>
          <p:spPr>
            <a:xfrm>
              <a:off x="6954120" y="5507280"/>
              <a:ext cx="1174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 array[i]</a:t>
              </a:r>
              <a:endParaRPr b="0" lang="en-GB" sz="1800" spc="-1" strike="noStrike">
                <a:latin typeface="Arial"/>
              </a:endParaRPr>
            </a:p>
          </p:txBody>
        </p:sp>
        <p:sp>
          <p:nvSpPr>
            <p:cNvPr id="617" name="CustomShape 8"/>
            <p:cNvSpPr/>
            <p:nvPr/>
          </p:nvSpPr>
          <p:spPr>
            <a:xfrm>
              <a:off x="6910920" y="5876640"/>
              <a:ext cx="1454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 array[idx]</a:t>
              </a:r>
              <a:endParaRPr b="0" lang="en-GB" sz="1800" spc="-1" strike="noStrike">
                <a:latin typeface="Arial"/>
              </a:endParaRPr>
            </a:p>
          </p:txBody>
        </p:sp>
      </p:grpSp>
      <p:sp>
        <p:nvSpPr>
          <p:cNvPr id="618" name="CustomShape 9"/>
          <p:cNvSpPr/>
          <p:nvPr/>
        </p:nvSpPr>
        <p:spPr>
          <a:xfrm>
            <a:off x="4930920" y="3319200"/>
            <a:ext cx="280080" cy="190188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19" name="CustomShape 10"/>
          <p:cNvSpPr/>
          <p:nvPr/>
        </p:nvSpPr>
        <p:spPr>
          <a:xfrm>
            <a:off x="5321520" y="4039200"/>
            <a:ext cx="3005640" cy="5767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Find the minimum from array[i] to array[N-1]</a:t>
            </a:r>
            <a:endParaRPr b="0" lang="en-GB" sz="1600" spc="-1" strike="noStrike">
              <a:latin typeface="Arial"/>
            </a:endParaRPr>
          </a:p>
        </p:txBody>
      </p:sp>
      <p:sp>
        <p:nvSpPr>
          <p:cNvPr id="620" name="CustomShape 1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D2D0F2A-F238-418E-9FF9-0BE948BAEAC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21" name="CustomShape 12"/>
          <p:cNvSpPr/>
          <p:nvPr/>
        </p:nvSpPr>
        <p:spPr>
          <a:xfrm>
            <a:off x="6356880" y="927360"/>
            <a:ext cx="2687760" cy="1945800"/>
          </a:xfrm>
          <a:prstGeom prst="rect">
            <a:avLst/>
          </a:prstGeom>
          <a:solidFill>
            <a:schemeClr val="accent1">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void swap(int &amp;a, int &amp;b)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tmp = a;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 = b;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b = tmp;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timing>
    <p:tnLst>
      <p:par>
        <p:cTn id="679" dur="indefinite" restart="never" nodeType="tmRoot">
          <p:childTnLst>
            <p:seq>
              <p:cTn id="680"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Selection Sort</a:t>
            </a:r>
            <a:endParaRPr b="0" lang="en-GB" sz="4400" spc="-1" strike="noStrike">
              <a:latin typeface="Arial"/>
            </a:endParaRPr>
          </a:p>
        </p:txBody>
      </p:sp>
      <p:sp>
        <p:nvSpPr>
          <p:cNvPr id="623"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A0FE559-0E33-47E8-BE16-6F90384BC5E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24" name="CustomShape 3"/>
          <p:cNvSpPr/>
          <p:nvPr/>
        </p:nvSpPr>
        <p:spPr>
          <a:xfrm>
            <a:off x="104040" y="1417680"/>
            <a:ext cx="8270280" cy="4128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t>
            </a:r>
            <a:r>
              <a:rPr b="1" lang="en-GB" sz="1400" spc="-1" strike="noStrike">
                <a:solidFill>
                  <a:srgbClr val="e46c0a"/>
                </a:solidFill>
                <a:latin typeface="Consolas"/>
                <a:ea typeface="Consolas"/>
              </a:rPr>
              <a:t>arraySize</a:t>
            </a:r>
            <a:r>
              <a:rPr b="0" lang="en-GB" sz="1400" spc="-1" strike="noStrike">
                <a:solidFill>
                  <a:srgbClr val="e46c0a"/>
                </a:solidFill>
                <a:latin typeface="Consolas"/>
                <a:ea typeface="Consolas"/>
              </a:rPr>
              <a:t> </a:t>
            </a:r>
            <a:r>
              <a:rPr b="0" lang="en-GB" sz="1400" spc="-1" strike="noStrike">
                <a:solidFill>
                  <a:srgbClr val="000000"/>
                </a:solidFill>
                <a:latin typeface="Consolas"/>
                <a:ea typeface="Consolas"/>
              </a:rPr>
              <a:t>= 6;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size of array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e46c0a"/>
                </a:solidFill>
                <a:latin typeface="Consolas"/>
                <a:ea typeface="Consolas"/>
              </a:rPr>
              <a:t>a</a:t>
            </a:r>
            <a:r>
              <a:rPr b="0" lang="en-GB" sz="1400" spc="-1" strike="noStrike">
                <a:solidFill>
                  <a:srgbClr val="000000"/>
                </a:solidFill>
                <a:latin typeface="Consolas"/>
                <a:ea typeface="Consolas"/>
              </a:rPr>
              <a:t>[ arraySize ] = {-2, 7, 0, 23, 2048, -46};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declare array a</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"Original array: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print_array( a, arraySize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31859c"/>
                </a:solidFill>
                <a:latin typeface="Consolas"/>
                <a:ea typeface="Consolas"/>
              </a:rPr>
              <a:t>sort( a, arraySize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"Sorted array: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print_array( a, arraySize );</a:t>
            </a:r>
            <a:br/>
            <a:br/>
            <a:r>
              <a:rPr b="0" lang="en-GB" sz="1400" spc="-1" strike="noStrike">
                <a:solidFill>
                  <a:srgbClr val="000000"/>
                </a:solidFill>
                <a:latin typeface="Consolas"/>
                <a:ea typeface="Consolas"/>
              </a:rPr>
              <a:t>    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p:txBody>
      </p:sp>
      <p:sp>
        <p:nvSpPr>
          <p:cNvPr id="625" name="CustomShape 4"/>
          <p:cNvSpPr/>
          <p:nvPr/>
        </p:nvSpPr>
        <p:spPr>
          <a:xfrm>
            <a:off x="3533040" y="3458160"/>
            <a:ext cx="5610240" cy="2737800"/>
          </a:xfrm>
          <a:prstGeom prst="rect">
            <a:avLst/>
          </a:prstGeom>
          <a:solidFill>
            <a:schemeClr val="accent1">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Consolas"/>
                <a:ea typeface="Consolas"/>
              </a:rPr>
              <a:t>void print_array( </a:t>
            </a:r>
            <a:r>
              <a:rPr b="1" lang="en-GB" sz="1400" spc="-1" strike="noStrike">
                <a:solidFill>
                  <a:srgbClr val="e46c0a"/>
                </a:solidFill>
                <a:latin typeface="Consolas"/>
                <a:ea typeface="Consolas"/>
              </a:rPr>
              <a:t>const int array[], int sizeOfArray</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i = 0; i &lt; sizeOfArray;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 &lt;&lt; setw(2) &lt;&lt; i &lt;&lt; "]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i = 0; i &lt; sizeOfArray;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setw(3) &lt;&lt; array[i] &lt;&lt; "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626" name="CustomShape 5"/>
          <p:cNvSpPr/>
          <p:nvPr/>
        </p:nvSpPr>
        <p:spPr>
          <a:xfrm>
            <a:off x="7006320" y="1048320"/>
            <a:ext cx="1276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sort.cpp</a:t>
            </a:r>
            <a:endParaRPr b="0" lang="en-GB" sz="1800" spc="-1" strike="noStrike">
              <a:latin typeface="Arial"/>
            </a:endParaRPr>
          </a:p>
        </p:txBody>
      </p:sp>
    </p:spTree>
  </p:cSld>
  <p:timing>
    <p:tnLst>
      <p:par>
        <p:cTn id="681" dur="indefinite" restart="never" nodeType="tmRoot">
          <p:childTnLst>
            <p:seq>
              <p:cTn id="682" dur="indefinite" nodeType="mainSeq">
                <p:childTnLst>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28" name="CustomShape 2"/>
          <p:cNvSpPr/>
          <p:nvPr/>
        </p:nvSpPr>
        <p:spPr>
          <a:xfrm>
            <a:off x="457200" y="1600200"/>
            <a:ext cx="8228880" cy="11995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about a table of values arranged in </a:t>
            </a:r>
            <a:r>
              <a:rPr b="0" lang="en-GB" sz="2800" spc="-1" strike="noStrike">
                <a:solidFill>
                  <a:srgbClr val="e46c0a"/>
                </a:solidFill>
                <a:latin typeface="Calibri Light"/>
                <a:ea typeface="Calibri Light"/>
              </a:rPr>
              <a:t>rows</a:t>
            </a:r>
            <a:r>
              <a:rPr b="0" lang="en-GB" sz="2800" spc="-1" strike="noStrike">
                <a:solidFill>
                  <a:srgbClr val="000000"/>
                </a:solidFill>
                <a:latin typeface="Calibri Light"/>
                <a:ea typeface="Calibri Light"/>
              </a:rPr>
              <a:t> and </a:t>
            </a:r>
            <a:r>
              <a:rPr b="0" lang="en-GB" sz="2800" spc="-1" strike="noStrike">
                <a:solidFill>
                  <a:srgbClr val="e46c0a"/>
                </a:solidFill>
                <a:latin typeface="Calibri Light"/>
                <a:ea typeface="Calibri Light"/>
              </a:rPr>
              <a:t>columns</a:t>
            </a:r>
            <a:r>
              <a:rPr b="0" lang="en-GB" sz="2800" spc="-1" strike="noStrike">
                <a:solidFill>
                  <a:srgbClr val="000000"/>
                </a:solidFill>
                <a:latin typeface="Calibri Light"/>
                <a:ea typeface="Calibri Light"/>
              </a:rPr>
              <a:t>?</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two-dimensional array (2D array):</a:t>
            </a:r>
            <a:endParaRPr b="0" lang="en-GB" sz="2800" spc="-1" strike="noStrike">
              <a:latin typeface="Arial"/>
            </a:endParaRPr>
          </a:p>
        </p:txBody>
      </p:sp>
      <p:sp>
        <p:nvSpPr>
          <p:cNvPr id="62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1726F68-AEDA-4362-87AD-51D2331BA2E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630" name="Table 4"/>
          <p:cNvGraphicFramePr/>
          <p:nvPr/>
        </p:nvGraphicFramePr>
        <p:xfrm>
          <a:off x="1192320" y="3077280"/>
          <a:ext cx="5087160" cy="1837080"/>
        </p:xfrm>
        <a:graphic>
          <a:graphicData uri="http://schemas.openxmlformats.org/drawingml/2006/table">
            <a:tbl>
              <a:tblPr/>
              <a:tblGrid>
                <a:gridCol w="1271880"/>
                <a:gridCol w="1271880"/>
                <a:gridCol w="1271880"/>
                <a:gridCol w="1271880"/>
              </a:tblGrid>
              <a:tr h="612360">
                <a:tc>
                  <a:txBody>
                    <a:bodyPr/>
                    <a:p>
                      <a:pPr algn="ctr">
                        <a:lnSpc>
                          <a:spcPct val="100000"/>
                        </a:lnSpc>
                      </a:pPr>
                      <a:r>
                        <a:rPr b="0" lang="en-GB" sz="1800" spc="-1" strike="noStrike">
                          <a:solidFill>
                            <a:srgbClr val="17375e"/>
                          </a:solidFill>
                          <a:latin typeface="Consolas"/>
                          <a:ea typeface="Consolas"/>
                        </a:rPr>
                        <a:t>a[0][0]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a[0][1]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a[0][2]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a[0][3]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r h="612360">
                <a:tc>
                  <a:txBody>
                    <a:bodyPr/>
                    <a:p>
                      <a:pPr algn="ctr">
                        <a:lnSpc>
                          <a:spcPct val="100000"/>
                        </a:lnSpc>
                      </a:pPr>
                      <a:r>
                        <a:rPr b="0" lang="en-GB" sz="1800" spc="-1" strike="noStrike">
                          <a:solidFill>
                            <a:srgbClr val="17375e"/>
                          </a:solidFill>
                          <a:latin typeface="Consolas"/>
                          <a:ea typeface="Consolas"/>
                        </a:rPr>
                        <a:t>a[1][0]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a[1][1]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a[1][2]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a[1][3]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r h="612720">
                <a:tc>
                  <a:txBody>
                    <a:bodyPr/>
                    <a:p>
                      <a:pPr algn="ctr">
                        <a:lnSpc>
                          <a:spcPct val="100000"/>
                        </a:lnSpc>
                      </a:pPr>
                      <a:r>
                        <a:rPr b="0" lang="en-GB" sz="1800" spc="-1" strike="noStrike">
                          <a:solidFill>
                            <a:srgbClr val="17375e"/>
                          </a:solidFill>
                          <a:latin typeface="Consolas"/>
                          <a:ea typeface="Consolas"/>
                        </a:rPr>
                        <a:t>a[2][0]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a[2][1]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a[2][2]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p>
                      <a:pPr algn="ctr">
                        <a:lnSpc>
                          <a:spcPct val="100000"/>
                        </a:lnSpc>
                      </a:pPr>
                      <a:r>
                        <a:rPr b="0" lang="en-GB" sz="1800" spc="-1" strike="noStrike">
                          <a:solidFill>
                            <a:srgbClr val="17375e"/>
                          </a:solidFill>
                          <a:latin typeface="Consolas"/>
                          <a:ea typeface="Consolas"/>
                        </a:rPr>
                        <a:t>a[2][3]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bl>
          </a:graphicData>
        </a:graphic>
      </p:graphicFrame>
      <p:sp>
        <p:nvSpPr>
          <p:cNvPr id="631" name="CustomShape 5"/>
          <p:cNvSpPr/>
          <p:nvPr/>
        </p:nvSpPr>
        <p:spPr>
          <a:xfrm>
            <a:off x="1276920" y="2769480"/>
            <a:ext cx="1032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0</a:t>
            </a:r>
            <a:endParaRPr b="0" lang="en-GB" sz="1400" spc="-1" strike="noStrike">
              <a:latin typeface="Arial"/>
            </a:endParaRPr>
          </a:p>
        </p:txBody>
      </p:sp>
      <p:sp>
        <p:nvSpPr>
          <p:cNvPr id="632" name="CustomShape 6"/>
          <p:cNvSpPr/>
          <p:nvPr/>
        </p:nvSpPr>
        <p:spPr>
          <a:xfrm>
            <a:off x="2525400" y="2769480"/>
            <a:ext cx="1032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1</a:t>
            </a:r>
            <a:endParaRPr b="0" lang="en-GB" sz="1400" spc="-1" strike="noStrike">
              <a:latin typeface="Arial"/>
            </a:endParaRPr>
          </a:p>
        </p:txBody>
      </p:sp>
      <p:sp>
        <p:nvSpPr>
          <p:cNvPr id="633" name="CustomShape 7"/>
          <p:cNvSpPr/>
          <p:nvPr/>
        </p:nvSpPr>
        <p:spPr>
          <a:xfrm>
            <a:off x="3810960" y="2769480"/>
            <a:ext cx="1032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2</a:t>
            </a:r>
            <a:endParaRPr b="0" lang="en-GB" sz="1400" spc="-1" strike="noStrike">
              <a:latin typeface="Arial"/>
            </a:endParaRPr>
          </a:p>
        </p:txBody>
      </p:sp>
      <p:sp>
        <p:nvSpPr>
          <p:cNvPr id="634" name="CustomShape 8"/>
          <p:cNvSpPr/>
          <p:nvPr/>
        </p:nvSpPr>
        <p:spPr>
          <a:xfrm>
            <a:off x="5080320" y="2769480"/>
            <a:ext cx="10328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3</a:t>
            </a:r>
            <a:endParaRPr b="0" lang="en-GB" sz="1400" spc="-1" strike="noStrike">
              <a:latin typeface="Arial"/>
            </a:endParaRPr>
          </a:p>
        </p:txBody>
      </p:sp>
      <p:sp>
        <p:nvSpPr>
          <p:cNvPr id="635" name="CustomShape 9"/>
          <p:cNvSpPr/>
          <p:nvPr/>
        </p:nvSpPr>
        <p:spPr>
          <a:xfrm>
            <a:off x="484200" y="3249360"/>
            <a:ext cx="7203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0</a:t>
            </a:r>
            <a:endParaRPr b="0" lang="en-GB" sz="1400" spc="-1" strike="noStrike">
              <a:latin typeface="Arial"/>
            </a:endParaRPr>
          </a:p>
        </p:txBody>
      </p:sp>
      <p:sp>
        <p:nvSpPr>
          <p:cNvPr id="636" name="CustomShape 10"/>
          <p:cNvSpPr/>
          <p:nvPr/>
        </p:nvSpPr>
        <p:spPr>
          <a:xfrm>
            <a:off x="484200" y="3855960"/>
            <a:ext cx="7203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1</a:t>
            </a:r>
            <a:endParaRPr b="0" lang="en-GB" sz="1400" spc="-1" strike="noStrike">
              <a:latin typeface="Arial"/>
            </a:endParaRPr>
          </a:p>
        </p:txBody>
      </p:sp>
      <p:sp>
        <p:nvSpPr>
          <p:cNvPr id="637" name="CustomShape 11"/>
          <p:cNvSpPr/>
          <p:nvPr/>
        </p:nvSpPr>
        <p:spPr>
          <a:xfrm>
            <a:off x="484200" y="4453560"/>
            <a:ext cx="7203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2</a:t>
            </a:r>
            <a:endParaRPr b="0" lang="en-GB" sz="1400" spc="-1" strike="noStrike">
              <a:latin typeface="Arial"/>
            </a:endParaRPr>
          </a:p>
        </p:txBody>
      </p:sp>
      <p:sp>
        <p:nvSpPr>
          <p:cNvPr id="638" name="CustomShape 12"/>
          <p:cNvSpPr/>
          <p:nvPr/>
        </p:nvSpPr>
        <p:spPr>
          <a:xfrm>
            <a:off x="1611720" y="5656680"/>
            <a:ext cx="497988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array_name[row_index][column_index]</a:t>
            </a:r>
            <a:endParaRPr b="0" lang="en-GB" sz="1800" spc="-1" strike="noStrike">
              <a:latin typeface="Arial"/>
            </a:endParaRPr>
          </a:p>
        </p:txBody>
      </p:sp>
      <p:sp>
        <p:nvSpPr>
          <p:cNvPr id="639" name="CustomShape 13"/>
          <p:cNvSpPr/>
          <p:nvPr/>
        </p:nvSpPr>
        <p:spPr>
          <a:xfrm>
            <a:off x="6546240" y="3521160"/>
            <a:ext cx="2146680" cy="1187280"/>
          </a:xfrm>
          <a:prstGeom prst="rect">
            <a:avLst/>
          </a:prstGeom>
          <a:ln>
            <a:round/>
          </a:ln>
        </p:spPr>
        <p:style>
          <a:lnRef idx="2">
            <a:schemeClr val="accent4"/>
          </a:lnRef>
          <a:fillRef idx="1">
            <a:schemeClr val="lt1"/>
          </a:fillRef>
          <a:effectRef idx="0">
            <a:schemeClr val="accent4"/>
          </a:effectRef>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A 2D array with </a:t>
            </a:r>
            <a:br/>
            <a:r>
              <a:rPr b="0" lang="en-GB" sz="1800" spc="-1" strike="noStrike">
                <a:solidFill>
                  <a:srgbClr val="000000"/>
                </a:solidFill>
                <a:latin typeface="Avenir Next"/>
                <a:ea typeface="Avenir Next"/>
              </a:rPr>
              <a:t>3 rows and </a:t>
            </a:r>
            <a:br/>
            <a:r>
              <a:rPr b="0" lang="en-GB" sz="1800" spc="-1" strike="noStrike">
                <a:solidFill>
                  <a:srgbClr val="000000"/>
                </a:solidFill>
                <a:latin typeface="Avenir Next"/>
                <a:ea typeface="Avenir Next"/>
              </a:rPr>
              <a:t>4 columns</a:t>
            </a:r>
            <a:endParaRPr b="0" lang="en-GB" sz="1800" spc="-1" strike="noStrike">
              <a:latin typeface="Arial"/>
            </a:endParaRPr>
          </a:p>
          <a:p>
            <a:pPr>
              <a:lnSpc>
                <a:spcPct val="100000"/>
              </a:lnSpc>
            </a:pPr>
            <a:r>
              <a:rPr b="0" lang="en-GB" sz="1800" spc="-1" strike="noStrike">
                <a:solidFill>
                  <a:srgbClr val="000000"/>
                </a:solidFill>
                <a:latin typeface="Avenir Next"/>
                <a:ea typeface="Avenir Next"/>
              </a:rPr>
              <a:t>(a </a:t>
            </a:r>
            <a:r>
              <a:rPr b="1" lang="en-GB" sz="1800" spc="-1" strike="noStrike">
                <a:solidFill>
                  <a:srgbClr val="000000"/>
                </a:solidFill>
                <a:latin typeface="Avenir Next"/>
                <a:ea typeface="Avenir Next"/>
              </a:rPr>
              <a:t>3-by-4 array</a:t>
            </a:r>
            <a:r>
              <a:rPr b="0" lang="en-GB" sz="1800" spc="-1" strike="noStrike">
                <a:solidFill>
                  <a:srgbClr val="000000"/>
                </a:solidFill>
                <a:latin typeface="Avenir Next"/>
                <a:ea typeface="Avenir Next"/>
              </a:rPr>
              <a:t>)</a:t>
            </a:r>
            <a:endParaRPr b="0" lang="en-GB" sz="1800" spc="-1" strike="noStrike">
              <a:latin typeface="Arial"/>
            </a:endParaRPr>
          </a:p>
        </p:txBody>
      </p:sp>
      <p:sp>
        <p:nvSpPr>
          <p:cNvPr id="640" name="CustomShape 14"/>
          <p:cNvSpPr/>
          <p:nvPr/>
        </p:nvSpPr>
        <p:spPr>
          <a:xfrm flipH="1">
            <a:off x="2194920" y="4761360"/>
            <a:ext cx="525960" cy="955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41" name="CustomShape 15"/>
          <p:cNvSpPr/>
          <p:nvPr/>
        </p:nvSpPr>
        <p:spPr>
          <a:xfrm>
            <a:off x="2997360" y="4745160"/>
            <a:ext cx="657000" cy="955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42" name="CustomShape 16"/>
          <p:cNvSpPr/>
          <p:nvPr/>
        </p:nvSpPr>
        <p:spPr>
          <a:xfrm>
            <a:off x="3326400" y="4761360"/>
            <a:ext cx="1992960" cy="894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687" dur="indefinite" restart="never" nodeType="tmRoot">
          <p:childTnLst>
            <p:seq>
              <p:cTn id="688" dur="indefinite" nodeType="mainSeq">
                <p:childTnLst>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628">
                                            <p:txEl>
                                              <p:pRg st="1" end="1"/>
                                            </p:txEl>
                                          </p:spTgt>
                                        </p:tgtEl>
                                        <p:attrNameLst>
                                          <p:attrName>style.visibility</p:attrName>
                                        </p:attrNameLst>
                                      </p:cBhvr>
                                      <p:to>
                                        <p:strVal val="visible"/>
                                      </p:to>
                                    </p:set>
                                  </p:childTnLst>
                                </p:cTn>
                              </p:par>
                            </p:childTnLst>
                          </p:cTn>
                        </p:par>
                      </p:childTnLst>
                    </p:cTn>
                  </p:par>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630"/>
                                        </p:tgtEl>
                                        <p:attrNameLst>
                                          <p:attrName>style.visibility</p:attrName>
                                        </p:attrNameLst>
                                      </p:cBhvr>
                                      <p:to>
                                        <p:strVal val="visible"/>
                                      </p:to>
                                    </p:set>
                                  </p:childTnLst>
                                </p:cTn>
                              </p:par>
                              <p:par>
                                <p:cTn id="697" nodeType="withEffect" fill="hold" presetClass="entr" presetID="1">
                                  <p:stCondLst>
                                    <p:cond delay="0"/>
                                  </p:stCondLst>
                                  <p:childTnLst>
                                    <p:set>
                                      <p:cBhvr>
                                        <p:cTn id="698" dur="1" fill="hold">
                                          <p:stCondLst>
                                            <p:cond delay="0"/>
                                          </p:stCondLst>
                                        </p:cTn>
                                        <p:tgtEl>
                                          <p:spTgt spid="631"/>
                                        </p:tgtEl>
                                        <p:attrNameLst>
                                          <p:attrName>style.visibility</p:attrName>
                                        </p:attrNameLst>
                                      </p:cBhvr>
                                      <p:to>
                                        <p:strVal val="visible"/>
                                      </p:to>
                                    </p:set>
                                  </p:childTnLst>
                                </p:cTn>
                              </p:par>
                              <p:par>
                                <p:cTn id="699" nodeType="withEffect" fill="hold" presetClass="entr" presetID="1">
                                  <p:stCondLst>
                                    <p:cond delay="0"/>
                                  </p:stCondLst>
                                  <p:childTnLst>
                                    <p:set>
                                      <p:cBhvr>
                                        <p:cTn id="700" dur="1" fill="hold">
                                          <p:stCondLst>
                                            <p:cond delay="0"/>
                                          </p:stCondLst>
                                        </p:cTn>
                                        <p:tgtEl>
                                          <p:spTgt spid="632"/>
                                        </p:tgtEl>
                                        <p:attrNameLst>
                                          <p:attrName>style.visibility</p:attrName>
                                        </p:attrNameLst>
                                      </p:cBhvr>
                                      <p:to>
                                        <p:strVal val="visible"/>
                                      </p:to>
                                    </p:set>
                                  </p:childTnLst>
                                </p:cTn>
                              </p:par>
                              <p:par>
                                <p:cTn id="701" nodeType="withEffect" fill="hold" presetClass="entr" presetID="1">
                                  <p:stCondLst>
                                    <p:cond delay="0"/>
                                  </p:stCondLst>
                                  <p:childTnLst>
                                    <p:set>
                                      <p:cBhvr>
                                        <p:cTn id="702" dur="1" fill="hold">
                                          <p:stCondLst>
                                            <p:cond delay="0"/>
                                          </p:stCondLst>
                                        </p:cTn>
                                        <p:tgtEl>
                                          <p:spTgt spid="633"/>
                                        </p:tgtEl>
                                        <p:attrNameLst>
                                          <p:attrName>style.visibility</p:attrName>
                                        </p:attrNameLst>
                                      </p:cBhvr>
                                      <p:to>
                                        <p:strVal val="visible"/>
                                      </p:to>
                                    </p:set>
                                  </p:childTnLst>
                                </p:cTn>
                              </p:par>
                              <p:par>
                                <p:cTn id="703" nodeType="withEffect" fill="hold" presetClass="entr" presetID="1">
                                  <p:stCondLst>
                                    <p:cond delay="0"/>
                                  </p:stCondLst>
                                  <p:childTnLst>
                                    <p:set>
                                      <p:cBhvr>
                                        <p:cTn id="704" dur="1" fill="hold">
                                          <p:stCondLst>
                                            <p:cond delay="0"/>
                                          </p:stCondLst>
                                        </p:cTn>
                                        <p:tgtEl>
                                          <p:spTgt spid="634"/>
                                        </p:tgtEl>
                                        <p:attrNameLst>
                                          <p:attrName>style.visibility</p:attrName>
                                        </p:attrNameLst>
                                      </p:cBhvr>
                                      <p:to>
                                        <p:strVal val="visible"/>
                                      </p:to>
                                    </p:set>
                                  </p:childTnLst>
                                </p:cTn>
                              </p:par>
                              <p:par>
                                <p:cTn id="705" nodeType="withEffect" fill="hold" presetClass="entr" presetID="1">
                                  <p:stCondLst>
                                    <p:cond delay="0"/>
                                  </p:stCondLst>
                                  <p:childTnLst>
                                    <p:set>
                                      <p:cBhvr>
                                        <p:cTn id="706" dur="1" fill="hold">
                                          <p:stCondLst>
                                            <p:cond delay="0"/>
                                          </p:stCondLst>
                                        </p:cTn>
                                        <p:tgtEl>
                                          <p:spTgt spid="635"/>
                                        </p:tgtEl>
                                        <p:attrNameLst>
                                          <p:attrName>style.visibility</p:attrName>
                                        </p:attrNameLst>
                                      </p:cBhvr>
                                      <p:to>
                                        <p:strVal val="visible"/>
                                      </p:to>
                                    </p:set>
                                  </p:childTnLst>
                                </p:cTn>
                              </p:par>
                              <p:par>
                                <p:cTn id="707" nodeType="withEffect" fill="hold" presetClass="entr" presetID="1">
                                  <p:stCondLst>
                                    <p:cond delay="0"/>
                                  </p:stCondLst>
                                  <p:childTnLst>
                                    <p:set>
                                      <p:cBhvr>
                                        <p:cTn id="708" dur="1" fill="hold">
                                          <p:stCondLst>
                                            <p:cond delay="0"/>
                                          </p:stCondLst>
                                        </p:cTn>
                                        <p:tgtEl>
                                          <p:spTgt spid="636"/>
                                        </p:tgtEl>
                                        <p:attrNameLst>
                                          <p:attrName>style.visibility</p:attrName>
                                        </p:attrNameLst>
                                      </p:cBhvr>
                                      <p:to>
                                        <p:strVal val="visible"/>
                                      </p:to>
                                    </p:set>
                                  </p:childTnLst>
                                </p:cTn>
                              </p:par>
                              <p:par>
                                <p:cTn id="709" nodeType="withEffect" fill="hold" presetClass="entr" presetID="1">
                                  <p:stCondLst>
                                    <p:cond delay="0"/>
                                  </p:stCondLst>
                                  <p:childTnLst>
                                    <p:set>
                                      <p:cBhvr>
                                        <p:cTn id="710" dur="1" fill="hold">
                                          <p:stCondLst>
                                            <p:cond delay="0"/>
                                          </p:stCondLst>
                                        </p:cTn>
                                        <p:tgtEl>
                                          <p:spTgt spid="637"/>
                                        </p:tgtEl>
                                        <p:attrNameLst>
                                          <p:attrName>style.visibility</p:attrName>
                                        </p:attrNameLst>
                                      </p:cBhvr>
                                      <p:to>
                                        <p:strVal val="visible"/>
                                      </p:to>
                                    </p:set>
                                  </p:childTnLst>
                                </p:cTn>
                              </p:par>
                              <p:par>
                                <p:cTn id="711" nodeType="withEffect" fill="hold" presetClass="entr" presetID="1">
                                  <p:stCondLst>
                                    <p:cond delay="0"/>
                                  </p:stCondLst>
                                  <p:childTnLst>
                                    <p:set>
                                      <p:cBhvr>
                                        <p:cTn id="712" dur="1" fill="hold">
                                          <p:stCondLst>
                                            <p:cond delay="0"/>
                                          </p:stCondLst>
                                        </p:cTn>
                                        <p:tgtEl>
                                          <p:spTgt spid="639"/>
                                        </p:tgtEl>
                                        <p:attrNameLst>
                                          <p:attrName>style.visibility</p:attrName>
                                        </p:attrNameLst>
                                      </p:cBhvr>
                                      <p:to>
                                        <p:strVal val="visible"/>
                                      </p:to>
                                    </p:set>
                                  </p:childTnLst>
                                </p:cTn>
                              </p:par>
                            </p:childTnLst>
                          </p:cTn>
                        </p:par>
                      </p:childTnLst>
                    </p:cTn>
                  </p:par>
                  <p:par>
                    <p:cTn id="713" fill="hold">
                      <p:stCondLst>
                        <p:cond delay="indefinite"/>
                      </p:stCondLst>
                      <p:childTnLst>
                        <p:par>
                          <p:cTn id="714" fill="hold">
                            <p:stCondLst>
                              <p:cond delay="0"/>
                            </p:stCondLst>
                            <p:childTnLst>
                              <p:par>
                                <p:cTn id="715" nodeType="clickEffect" fill="hold" presetClass="entr" presetID="1">
                                  <p:stCondLst>
                                    <p:cond delay="0"/>
                                  </p:stCondLst>
                                  <p:childTnLst>
                                    <p:set>
                                      <p:cBhvr>
                                        <p:cTn id="716" dur="1" fill="hold">
                                          <p:stCondLst>
                                            <p:cond delay="0"/>
                                          </p:stCondLst>
                                        </p:cTn>
                                        <p:tgtEl>
                                          <p:spTgt spid="638"/>
                                        </p:tgtEl>
                                        <p:attrNameLst>
                                          <p:attrName>style.visibility</p:attrName>
                                        </p:attrNameLst>
                                      </p:cBhvr>
                                      <p:to>
                                        <p:strVal val="visible"/>
                                      </p:to>
                                    </p:set>
                                  </p:childTnLst>
                                </p:cTn>
                              </p:par>
                              <p:par>
                                <p:cTn id="717" nodeType="withEffect" fill="hold" presetClass="entr" presetID="1">
                                  <p:stCondLst>
                                    <p:cond delay="0"/>
                                  </p:stCondLst>
                                  <p:childTnLst>
                                    <p:set>
                                      <p:cBhvr>
                                        <p:cTn id="718" dur="1" fill="hold">
                                          <p:stCondLst>
                                            <p:cond delay="0"/>
                                          </p:stCondLst>
                                        </p:cTn>
                                        <p:tgtEl>
                                          <p:spTgt spid="640"/>
                                        </p:tgtEl>
                                        <p:attrNameLst>
                                          <p:attrName>style.visibility</p:attrName>
                                        </p:attrNameLst>
                                      </p:cBhvr>
                                      <p:to>
                                        <p:strVal val="visible"/>
                                      </p:to>
                                    </p:set>
                                  </p:childTnLst>
                                </p:cTn>
                              </p:par>
                              <p:par>
                                <p:cTn id="719" nodeType="withEffect" fill="hold" presetClass="entr" presetID="1">
                                  <p:stCondLst>
                                    <p:cond delay="0"/>
                                  </p:stCondLst>
                                  <p:childTnLst>
                                    <p:set>
                                      <p:cBhvr>
                                        <p:cTn id="720" dur="1" fill="hold">
                                          <p:stCondLst>
                                            <p:cond delay="0"/>
                                          </p:stCondLst>
                                        </p:cTn>
                                        <p:tgtEl>
                                          <p:spTgt spid="641"/>
                                        </p:tgtEl>
                                        <p:attrNameLst>
                                          <p:attrName>style.visibility</p:attrName>
                                        </p:attrNameLst>
                                      </p:cBhvr>
                                      <p:to>
                                        <p:strVal val="visible"/>
                                      </p:to>
                                    </p:set>
                                  </p:childTnLst>
                                </p:cTn>
                              </p:par>
                              <p:par>
                                <p:cTn id="721" nodeType="withEffect" fill="hold" presetClass="entr" presetID="1">
                                  <p:stCondLst>
                                    <p:cond delay="0"/>
                                  </p:stCondLst>
                                  <p:childTnLst>
                                    <p:set>
                                      <p:cBhvr>
                                        <p:cTn id="722" dur="1" fill="hold">
                                          <p:stCondLst>
                                            <p:cond delay="0"/>
                                          </p:stCondLst>
                                        </p:cTn>
                                        <p:tgtEl>
                                          <p:spTgt spid="6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44" name="CustomShape 2"/>
          <p:cNvSpPr/>
          <p:nvPr/>
        </p:nvSpPr>
        <p:spPr>
          <a:xfrm>
            <a:off x="457200" y="1600200"/>
            <a:ext cx="8228880" cy="32605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To declare a 2D array:</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18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Similar to the 1D case, each indexed variable of a multi-dimensional array is a variable of the base type, e.g., </a:t>
            </a: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pPr>
            <a:endParaRPr b="0" lang="en-GB" sz="2800" spc="-1" strike="noStrike">
              <a:latin typeface="Arial"/>
            </a:endParaRPr>
          </a:p>
        </p:txBody>
      </p:sp>
      <p:sp>
        <p:nvSpPr>
          <p:cNvPr id="6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98F4E77-4363-4463-A364-7EB39BF8F7E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46" name="CustomShape 4"/>
          <p:cNvSpPr/>
          <p:nvPr/>
        </p:nvSpPr>
        <p:spPr>
          <a:xfrm>
            <a:off x="2436120" y="2222640"/>
            <a:ext cx="3730680" cy="708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e46c0a"/>
                </a:solidFill>
                <a:latin typeface="Consolas"/>
                <a:ea typeface="Consolas"/>
              </a:rPr>
              <a:t>int</a:t>
            </a:r>
            <a:r>
              <a:rPr b="0" lang="en-GB" sz="2000" spc="-1" strike="noStrike">
                <a:solidFill>
                  <a:srgbClr val="000000"/>
                </a:solidFill>
                <a:latin typeface="Consolas"/>
                <a:ea typeface="Consolas"/>
              </a:rPr>
              <a:t> score_2D</a:t>
            </a:r>
            <a:r>
              <a:rPr b="0" lang="en-GB" sz="2000" spc="-1" strike="noStrike">
                <a:solidFill>
                  <a:srgbClr val="31859c"/>
                </a:solidFill>
                <a:latin typeface="Consolas"/>
                <a:ea typeface="Consolas"/>
              </a:rPr>
              <a:t>[5]</a:t>
            </a:r>
            <a:r>
              <a:rPr b="0" lang="en-GB" sz="2000" spc="-1" strike="noStrike">
                <a:solidFill>
                  <a:srgbClr val="604a7b"/>
                </a:solidFill>
                <a:latin typeface="Consolas"/>
                <a:ea typeface="Consolas"/>
              </a:rPr>
              <a:t>[4]</a:t>
            </a:r>
            <a:r>
              <a:rPr b="0" lang="en-GB" sz="2000" spc="-1" strike="noStrike">
                <a:solidFill>
                  <a:srgbClr val="000000"/>
                </a:solidFill>
                <a:latin typeface="Consolas"/>
                <a:ea typeface="Consolas"/>
              </a:rPr>
              <a:t>;</a:t>
            </a:r>
            <a:endParaRPr b="0" lang="en-GB" sz="2000" spc="-1" strike="noStrike">
              <a:latin typeface="Arial"/>
            </a:endParaRPr>
          </a:p>
        </p:txBody>
      </p:sp>
      <p:sp>
        <p:nvSpPr>
          <p:cNvPr id="647" name="CustomShape 5"/>
          <p:cNvSpPr/>
          <p:nvPr/>
        </p:nvSpPr>
        <p:spPr>
          <a:xfrm flipV="1">
            <a:off x="2936880" y="2765520"/>
            <a:ext cx="396000" cy="5036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48" name="CustomShape 6"/>
          <p:cNvSpPr/>
          <p:nvPr/>
        </p:nvSpPr>
        <p:spPr>
          <a:xfrm>
            <a:off x="2060280" y="3270240"/>
            <a:ext cx="1307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Avenir Next Condensed"/>
                <a:ea typeface="Avenir Next Condensed"/>
              </a:rPr>
              <a:t>base type</a:t>
            </a:r>
            <a:endParaRPr b="0" lang="en-GB" sz="1800" spc="-1" strike="noStrike">
              <a:latin typeface="Arial"/>
            </a:endParaRPr>
          </a:p>
        </p:txBody>
      </p:sp>
      <p:sp>
        <p:nvSpPr>
          <p:cNvPr id="649" name="CustomShape 7"/>
          <p:cNvSpPr/>
          <p:nvPr/>
        </p:nvSpPr>
        <p:spPr>
          <a:xfrm flipV="1">
            <a:off x="3882960" y="2765520"/>
            <a:ext cx="360" cy="5036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50" name="CustomShape 8"/>
          <p:cNvSpPr/>
          <p:nvPr/>
        </p:nvSpPr>
        <p:spPr>
          <a:xfrm>
            <a:off x="3128400" y="3270240"/>
            <a:ext cx="1500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array name</a:t>
            </a:r>
            <a:endParaRPr b="0" lang="en-GB" sz="1800" spc="-1" strike="noStrike">
              <a:latin typeface="Arial"/>
            </a:endParaRPr>
          </a:p>
        </p:txBody>
      </p:sp>
      <p:sp>
        <p:nvSpPr>
          <p:cNvPr id="651" name="CustomShape 9"/>
          <p:cNvSpPr/>
          <p:nvPr/>
        </p:nvSpPr>
        <p:spPr>
          <a:xfrm flipH="1" flipV="1">
            <a:off x="4872960" y="2759760"/>
            <a:ext cx="210960" cy="509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52" name="CustomShape 10"/>
          <p:cNvSpPr/>
          <p:nvPr/>
        </p:nvSpPr>
        <p:spPr>
          <a:xfrm>
            <a:off x="4378320" y="3270240"/>
            <a:ext cx="1593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num of rows</a:t>
            </a:r>
            <a:endParaRPr b="0" lang="en-GB" sz="1800" spc="-1" strike="noStrike">
              <a:latin typeface="Arial"/>
            </a:endParaRPr>
          </a:p>
        </p:txBody>
      </p:sp>
      <p:sp>
        <p:nvSpPr>
          <p:cNvPr id="653" name="CustomShape 11"/>
          <p:cNvSpPr/>
          <p:nvPr/>
        </p:nvSpPr>
        <p:spPr>
          <a:xfrm flipH="1" flipV="1">
            <a:off x="5299200" y="2759760"/>
            <a:ext cx="1006920" cy="509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54" name="CustomShape 12"/>
          <p:cNvSpPr/>
          <p:nvPr/>
        </p:nvSpPr>
        <p:spPr>
          <a:xfrm>
            <a:off x="5794560" y="3270240"/>
            <a:ext cx="2018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604a7b"/>
                </a:solidFill>
                <a:latin typeface="Avenir Next Condensed"/>
                <a:ea typeface="Avenir Next Condensed"/>
              </a:rPr>
              <a:t>num of columns</a:t>
            </a:r>
            <a:endParaRPr b="0" lang="en-GB" sz="1800" spc="-1" strike="noStrike">
              <a:latin typeface="Arial"/>
            </a:endParaRPr>
          </a:p>
        </p:txBody>
      </p:sp>
      <p:sp>
        <p:nvSpPr>
          <p:cNvPr id="655" name="CustomShape 13"/>
          <p:cNvSpPr/>
          <p:nvPr/>
        </p:nvSpPr>
        <p:spPr>
          <a:xfrm>
            <a:off x="1807920" y="4861440"/>
            <a:ext cx="5956560" cy="1263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int </a:t>
            </a:r>
            <a:r>
              <a:rPr b="1" lang="en-GB" sz="2000" spc="-1" strike="noStrike">
                <a:solidFill>
                  <a:srgbClr val="e46c0a"/>
                </a:solidFill>
                <a:latin typeface="Consolas"/>
                <a:ea typeface="Consolas"/>
              </a:rPr>
              <a:t>score_2D[5][4]</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1" lang="en-GB" sz="2000" spc="-1" strike="noStrike">
                <a:solidFill>
                  <a:srgbClr val="e46c0a"/>
                </a:solidFill>
                <a:latin typeface="Consolas"/>
                <a:ea typeface="Consolas"/>
              </a:rPr>
              <a:t>score_2D[0][0] </a:t>
            </a:r>
            <a:r>
              <a:rPr b="0" lang="en-GB" sz="2000" spc="-1" strike="noStrike">
                <a:solidFill>
                  <a:srgbClr val="000000"/>
                </a:solidFill>
                <a:latin typeface="Consolas"/>
                <a:ea typeface="Consolas"/>
              </a:rPr>
              <a:t>= 80; </a:t>
            </a:r>
            <a:endParaRPr b="0" lang="en-GB" sz="2000" spc="-1" strike="noStrike">
              <a:latin typeface="Arial"/>
            </a:endParaRPr>
          </a:p>
          <a:p>
            <a:pPr>
              <a:lnSpc>
                <a:spcPct val="100000"/>
              </a:lnSpc>
            </a:pPr>
            <a:r>
              <a:rPr b="1" lang="en-GB" sz="2000" spc="-1" strike="noStrike">
                <a:solidFill>
                  <a:srgbClr val="e46c0a"/>
                </a:solidFill>
                <a:latin typeface="Consolas"/>
                <a:ea typeface="Consolas"/>
              </a:rPr>
              <a:t>score_2D[4][3] </a:t>
            </a:r>
            <a:r>
              <a:rPr b="0" lang="en-GB" sz="2000" spc="-1" strike="noStrike">
                <a:solidFill>
                  <a:srgbClr val="000000"/>
                </a:solidFill>
                <a:latin typeface="Consolas"/>
                <a:ea typeface="Consolas"/>
              </a:rPr>
              <a:t>= </a:t>
            </a:r>
            <a:r>
              <a:rPr b="1" lang="en-GB" sz="2000" spc="-1" strike="noStrike">
                <a:solidFill>
                  <a:srgbClr val="e46c0a"/>
                </a:solidFill>
                <a:latin typeface="Consolas"/>
                <a:ea typeface="Consolas"/>
              </a:rPr>
              <a:t>score_2D[0][0]</a:t>
            </a:r>
            <a:r>
              <a:rPr b="0" lang="en-GB" sz="2000" spc="-1" strike="noStrike">
                <a:solidFill>
                  <a:srgbClr val="000000"/>
                </a:solidFill>
                <a:latin typeface="Consolas"/>
                <a:ea typeface="Consolas"/>
              </a:rPr>
              <a:t> + 20;</a:t>
            </a:r>
            <a:endParaRPr b="0" lang="en-GB" sz="2000" spc="-1" strike="noStrike">
              <a:latin typeface="Arial"/>
            </a:endParaRPr>
          </a:p>
        </p:txBody>
      </p:sp>
    </p:spTree>
  </p:cSld>
  <p:timing>
    <p:tnLst>
      <p:par>
        <p:cTn id="723" dur="indefinite" restart="never" nodeType="tmRoot">
          <p:childTnLst>
            <p:seq>
              <p:cTn id="724" dur="indefinite" nodeType="mainSeq">
                <p:childTnLst>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644">
                                            <p:txEl>
                                              <p:pRg st="6" end="6"/>
                                            </p:txEl>
                                          </p:spTgt>
                                        </p:tgtEl>
                                        <p:attrNameLst>
                                          <p:attrName>style.visibility</p:attrName>
                                        </p:attrNameLst>
                                      </p:cBhvr>
                                      <p:to>
                                        <p:strVal val="visible"/>
                                      </p:to>
                                    </p:set>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655">
                                            <p:txEl>
                                              <p:pRg st="0" end="0"/>
                                            </p:txEl>
                                          </p:spTgt>
                                        </p:tgtEl>
                                        <p:attrNameLst>
                                          <p:attrName>style.visibility</p:attrName>
                                        </p:attrNameLst>
                                      </p:cBhvr>
                                      <p:to>
                                        <p:strVal val="visible"/>
                                      </p:to>
                                    </p:se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1">
                                  <p:stCondLst>
                                    <p:cond delay="0"/>
                                  </p:stCondLst>
                                  <p:childTnLst>
                                    <p:set>
                                      <p:cBhvr>
                                        <p:cTn id="736" dur="1" fill="hold">
                                          <p:stCondLst>
                                            <p:cond delay="0"/>
                                          </p:stCondLst>
                                        </p:cTn>
                                        <p:tgtEl>
                                          <p:spTgt spid="655">
                                            <p:txEl>
                                              <p:pRg st="1" end="1"/>
                                            </p:txEl>
                                          </p:spTgt>
                                        </p:tgtEl>
                                        <p:attrNameLst>
                                          <p:attrName>style.visibility</p:attrName>
                                        </p:attrNameLst>
                                      </p:cBhvr>
                                      <p:to>
                                        <p:strVal val="visible"/>
                                      </p:to>
                                    </p:set>
                                  </p:childTnLst>
                                </p:cTn>
                              </p:par>
                            </p:childTnLst>
                          </p:cTn>
                        </p:par>
                      </p:childTnLst>
                    </p:cTn>
                  </p:par>
                  <p:par>
                    <p:cTn id="737" fill="hold">
                      <p:stCondLst>
                        <p:cond delay="indefinite"/>
                      </p:stCondLst>
                      <p:childTnLst>
                        <p:par>
                          <p:cTn id="738" fill="hold">
                            <p:stCondLst>
                              <p:cond delay="0"/>
                            </p:stCondLst>
                            <p:childTnLst>
                              <p:par>
                                <p:cTn id="739" nodeType="clickEffect" fill="hold" presetClass="entr" presetID="1">
                                  <p:stCondLst>
                                    <p:cond delay="0"/>
                                  </p:stCondLst>
                                  <p:childTnLst>
                                    <p:set>
                                      <p:cBhvr>
                                        <p:cTn id="740" dur="1" fill="hold">
                                          <p:stCondLst>
                                            <p:cond delay="0"/>
                                          </p:stCondLst>
                                        </p:cTn>
                                        <p:tgtEl>
                                          <p:spTgt spid="65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5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Initialization:</a:t>
            </a:r>
            <a:endParaRPr b="0" lang="en-GB" sz="2800" spc="-1" strike="noStrike">
              <a:latin typeface="Arial"/>
            </a:endParaRPr>
          </a:p>
        </p:txBody>
      </p:sp>
      <p:sp>
        <p:nvSpPr>
          <p:cNvPr id="65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798671B-2A0A-45CC-BD86-AADC4575A9A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59" name="CustomShape 4"/>
          <p:cNvSpPr/>
          <p:nvPr/>
        </p:nvSpPr>
        <p:spPr>
          <a:xfrm>
            <a:off x="2172600" y="2336040"/>
            <a:ext cx="4757400" cy="708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e46c0a"/>
                </a:solidFill>
                <a:latin typeface="Consolas"/>
                <a:ea typeface="Consolas"/>
              </a:rPr>
              <a:t>int</a:t>
            </a:r>
            <a:r>
              <a:rPr b="0" lang="en-GB" sz="2000" spc="-1" strike="noStrike">
                <a:solidFill>
                  <a:srgbClr val="000000"/>
                </a:solidFill>
                <a:latin typeface="Consolas"/>
                <a:ea typeface="Consolas"/>
              </a:rPr>
              <a:t> b</a:t>
            </a:r>
            <a:r>
              <a:rPr b="0" lang="en-GB" sz="2000" spc="-1" strike="noStrike">
                <a:solidFill>
                  <a:srgbClr val="604a7b"/>
                </a:solidFill>
                <a:latin typeface="Consolas"/>
                <a:ea typeface="Consolas"/>
              </a:rPr>
              <a:t>[2][3]</a:t>
            </a:r>
            <a:r>
              <a:rPr b="0" lang="en-GB" sz="2000" spc="-1" strike="noStrike">
                <a:solidFill>
                  <a:srgbClr val="000000"/>
                </a:solidFill>
                <a:latin typeface="Consolas"/>
                <a:ea typeface="Consolas"/>
              </a:rPr>
              <a:t> = { 1, 2, 3, 4, 5 };</a:t>
            </a:r>
            <a:endParaRPr b="0" lang="en-GB" sz="2000" spc="-1" strike="noStrike">
              <a:latin typeface="Arial"/>
            </a:endParaRPr>
          </a:p>
        </p:txBody>
      </p:sp>
      <p:graphicFrame>
        <p:nvGraphicFramePr>
          <p:cNvPr id="660" name="Table 5"/>
          <p:cNvGraphicFramePr/>
          <p:nvPr/>
        </p:nvGraphicFramePr>
        <p:xfrm>
          <a:off x="2045520" y="4291560"/>
          <a:ext cx="5352120" cy="1520280"/>
        </p:xfrm>
        <a:graphic>
          <a:graphicData uri="http://schemas.openxmlformats.org/drawingml/2006/table">
            <a:tbl>
              <a:tblPr/>
              <a:tblGrid>
                <a:gridCol w="1784160"/>
                <a:gridCol w="1784160"/>
                <a:gridCol w="1784160"/>
              </a:tblGrid>
              <a:tr h="760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r>
              <a:tr h="760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r>
            </a:tbl>
          </a:graphicData>
        </a:graphic>
      </p:graphicFrame>
      <p:sp>
        <p:nvSpPr>
          <p:cNvPr id="661" name="CustomShape 6"/>
          <p:cNvSpPr/>
          <p:nvPr/>
        </p:nvSpPr>
        <p:spPr>
          <a:xfrm flipV="1">
            <a:off x="4897440" y="2864880"/>
            <a:ext cx="360" cy="358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62" name="CustomShape 7"/>
          <p:cNvSpPr/>
          <p:nvPr/>
        </p:nvSpPr>
        <p:spPr>
          <a:xfrm>
            <a:off x="3316680" y="3250800"/>
            <a:ext cx="4979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fill up values for 1</a:t>
            </a:r>
            <a:r>
              <a:rPr b="0" lang="en-GB" sz="1800" spc="-1" strike="noStrike" baseline="30000">
                <a:solidFill>
                  <a:srgbClr val="000000"/>
                </a:solidFill>
                <a:latin typeface="Avenir Next Condensed"/>
                <a:ea typeface="Avenir Next Condensed"/>
              </a:rPr>
              <a:t>st</a:t>
            </a:r>
            <a:r>
              <a:rPr b="0" lang="en-GB" sz="1800" spc="-1" strike="noStrike">
                <a:solidFill>
                  <a:srgbClr val="000000"/>
                </a:solidFill>
                <a:latin typeface="Avenir Next Condensed"/>
                <a:ea typeface="Avenir Next Condensed"/>
              </a:rPr>
              <a:t> row first, then 2</a:t>
            </a:r>
            <a:r>
              <a:rPr b="0" lang="en-GB" sz="1800" spc="-1" strike="noStrike" baseline="30000">
                <a:solidFill>
                  <a:srgbClr val="000000"/>
                </a:solidFill>
                <a:latin typeface="Avenir Next Condensed"/>
                <a:ea typeface="Avenir Next Condensed"/>
              </a:rPr>
              <a:t>nd</a:t>
            </a:r>
            <a:r>
              <a:rPr b="0" lang="en-GB" sz="1800" spc="-1" strike="noStrike">
                <a:solidFill>
                  <a:srgbClr val="000000"/>
                </a:solidFill>
                <a:latin typeface="Avenir Next Condensed"/>
                <a:ea typeface="Avenir Next Condensed"/>
              </a:rPr>
              <a:t> row </a:t>
            </a:r>
            <a:endParaRPr b="0" lang="en-GB" sz="1800" spc="-1" strike="noStrike">
              <a:latin typeface="Arial"/>
            </a:endParaRPr>
          </a:p>
        </p:txBody>
      </p:sp>
      <p:sp>
        <p:nvSpPr>
          <p:cNvPr id="663" name="CustomShape 8"/>
          <p:cNvSpPr/>
          <p:nvPr/>
        </p:nvSpPr>
        <p:spPr>
          <a:xfrm>
            <a:off x="1514160" y="386316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b</a:t>
            </a:r>
            <a:endParaRPr b="0" lang="en-GB" sz="1800" spc="-1" strike="noStrike">
              <a:latin typeface="Arial"/>
            </a:endParaRPr>
          </a:p>
        </p:txBody>
      </p:sp>
      <p:sp>
        <p:nvSpPr>
          <p:cNvPr id="664" name="CustomShape 9"/>
          <p:cNvSpPr/>
          <p:nvPr/>
        </p:nvSpPr>
        <p:spPr>
          <a:xfrm>
            <a:off x="2781360" y="386316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p:txBody>
      </p:sp>
      <p:sp>
        <p:nvSpPr>
          <p:cNvPr id="665" name="CustomShape 10"/>
          <p:cNvSpPr/>
          <p:nvPr/>
        </p:nvSpPr>
        <p:spPr>
          <a:xfrm>
            <a:off x="4573080" y="386316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p:txBody>
      </p:sp>
      <p:sp>
        <p:nvSpPr>
          <p:cNvPr id="666" name="CustomShape 11"/>
          <p:cNvSpPr/>
          <p:nvPr/>
        </p:nvSpPr>
        <p:spPr>
          <a:xfrm>
            <a:off x="6363360" y="386532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2</a:t>
            </a:r>
            <a:endParaRPr b="0" lang="en-GB" sz="1800" spc="-1" strike="noStrike">
              <a:latin typeface="Arial"/>
            </a:endParaRPr>
          </a:p>
        </p:txBody>
      </p:sp>
      <p:sp>
        <p:nvSpPr>
          <p:cNvPr id="667" name="CustomShape 12"/>
          <p:cNvSpPr/>
          <p:nvPr/>
        </p:nvSpPr>
        <p:spPr>
          <a:xfrm>
            <a:off x="1514160" y="45144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p:txBody>
      </p:sp>
      <p:sp>
        <p:nvSpPr>
          <p:cNvPr id="668" name="CustomShape 13"/>
          <p:cNvSpPr/>
          <p:nvPr/>
        </p:nvSpPr>
        <p:spPr>
          <a:xfrm>
            <a:off x="1514160" y="527976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p:txBody>
      </p:sp>
      <p:sp>
        <p:nvSpPr>
          <p:cNvPr id="669" name="CustomShape 14"/>
          <p:cNvSpPr/>
          <p:nvPr/>
        </p:nvSpPr>
        <p:spPr>
          <a:xfrm>
            <a:off x="2784240" y="4468320"/>
            <a:ext cx="362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1</a:t>
            </a:r>
            <a:endParaRPr b="0" lang="en-GB" sz="2400" spc="-1" strike="noStrike">
              <a:latin typeface="Arial"/>
            </a:endParaRPr>
          </a:p>
        </p:txBody>
      </p:sp>
      <p:sp>
        <p:nvSpPr>
          <p:cNvPr id="670" name="CustomShape 15"/>
          <p:cNvSpPr/>
          <p:nvPr/>
        </p:nvSpPr>
        <p:spPr>
          <a:xfrm>
            <a:off x="4534920" y="4465080"/>
            <a:ext cx="362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2</a:t>
            </a:r>
            <a:endParaRPr b="0" lang="en-GB" sz="2400" spc="-1" strike="noStrike">
              <a:latin typeface="Arial"/>
            </a:endParaRPr>
          </a:p>
        </p:txBody>
      </p:sp>
      <p:sp>
        <p:nvSpPr>
          <p:cNvPr id="671" name="CustomShape 16"/>
          <p:cNvSpPr/>
          <p:nvPr/>
        </p:nvSpPr>
        <p:spPr>
          <a:xfrm>
            <a:off x="6340680" y="4482360"/>
            <a:ext cx="362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3</a:t>
            </a:r>
            <a:endParaRPr b="0" lang="en-GB" sz="2400" spc="-1" strike="noStrike">
              <a:latin typeface="Arial"/>
            </a:endParaRPr>
          </a:p>
        </p:txBody>
      </p:sp>
      <p:sp>
        <p:nvSpPr>
          <p:cNvPr id="672" name="CustomShape 17"/>
          <p:cNvSpPr/>
          <p:nvPr/>
        </p:nvSpPr>
        <p:spPr>
          <a:xfrm>
            <a:off x="2780280" y="5229360"/>
            <a:ext cx="362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4</a:t>
            </a:r>
            <a:endParaRPr b="0" lang="en-GB" sz="2400" spc="-1" strike="noStrike">
              <a:latin typeface="Arial"/>
            </a:endParaRPr>
          </a:p>
        </p:txBody>
      </p:sp>
      <p:sp>
        <p:nvSpPr>
          <p:cNvPr id="673" name="CustomShape 18"/>
          <p:cNvSpPr/>
          <p:nvPr/>
        </p:nvSpPr>
        <p:spPr>
          <a:xfrm>
            <a:off x="4530960" y="5226480"/>
            <a:ext cx="362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5</a:t>
            </a:r>
            <a:endParaRPr b="0" lang="en-GB" sz="2400" spc="-1" strike="noStrike">
              <a:latin typeface="Arial"/>
            </a:endParaRPr>
          </a:p>
        </p:txBody>
      </p:sp>
      <p:sp>
        <p:nvSpPr>
          <p:cNvPr id="674" name="CustomShape 19"/>
          <p:cNvSpPr/>
          <p:nvPr/>
        </p:nvSpPr>
        <p:spPr>
          <a:xfrm>
            <a:off x="6318720" y="5243760"/>
            <a:ext cx="362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0</a:t>
            </a:r>
            <a:endParaRPr b="0" lang="en-GB" sz="2400" spc="-1" strike="noStrike">
              <a:latin typeface="Arial"/>
            </a:endParaRPr>
          </a:p>
        </p:txBody>
      </p:sp>
    </p:spTree>
  </p:cSld>
  <p:timing>
    <p:tnLst>
      <p:par>
        <p:cTn id="741" dur="indefinite" restart="never" nodeType="tmRoot">
          <p:childTnLst>
            <p:seq>
              <p:cTn id="742" dur="indefinite" nodeType="mainSeq">
                <p:childTnLst>
                  <p:par>
                    <p:cTn id="743" fill="hold">
                      <p:stCondLst>
                        <p:cond delay="indefinite"/>
                      </p:stCondLst>
                      <p:childTnLst>
                        <p:par>
                          <p:cTn id="744" fill="hold">
                            <p:stCondLst>
                              <p:cond delay="0"/>
                            </p:stCondLst>
                            <p:childTnLst>
                              <p:par>
                                <p:cTn id="745" nodeType="clickEffect" fill="hold" presetClass="entr" presetID="1">
                                  <p:stCondLst>
                                    <p:cond delay="0"/>
                                  </p:stCondLst>
                                  <p:childTnLst>
                                    <p:set>
                                      <p:cBhvr>
                                        <p:cTn id="746" dur="1" fill="hold">
                                          <p:stCondLst>
                                            <p:cond delay="0"/>
                                          </p:stCondLst>
                                        </p:cTn>
                                        <p:tgtEl>
                                          <p:spTgt spid="660"/>
                                        </p:tgtEl>
                                        <p:attrNameLst>
                                          <p:attrName>style.visibility</p:attrName>
                                        </p:attrNameLst>
                                      </p:cBhvr>
                                      <p:to>
                                        <p:strVal val="visible"/>
                                      </p:to>
                                    </p:set>
                                  </p:childTnLst>
                                </p:cTn>
                              </p:par>
                              <p:par>
                                <p:cTn id="747" nodeType="withEffect" fill="hold" presetClass="entr" presetID="1">
                                  <p:stCondLst>
                                    <p:cond delay="0"/>
                                  </p:stCondLst>
                                  <p:childTnLst>
                                    <p:set>
                                      <p:cBhvr>
                                        <p:cTn id="748" dur="1" fill="hold">
                                          <p:stCondLst>
                                            <p:cond delay="0"/>
                                          </p:stCondLst>
                                        </p:cTn>
                                        <p:tgtEl>
                                          <p:spTgt spid="663"/>
                                        </p:tgtEl>
                                        <p:attrNameLst>
                                          <p:attrName>style.visibility</p:attrName>
                                        </p:attrNameLst>
                                      </p:cBhvr>
                                      <p:to>
                                        <p:strVal val="visible"/>
                                      </p:to>
                                    </p:set>
                                  </p:childTnLst>
                                </p:cTn>
                              </p:par>
                              <p:par>
                                <p:cTn id="749" nodeType="withEffect" fill="hold" presetClass="entr" presetID="1">
                                  <p:stCondLst>
                                    <p:cond delay="0"/>
                                  </p:stCondLst>
                                  <p:childTnLst>
                                    <p:set>
                                      <p:cBhvr>
                                        <p:cTn id="750" dur="1" fill="hold">
                                          <p:stCondLst>
                                            <p:cond delay="0"/>
                                          </p:stCondLst>
                                        </p:cTn>
                                        <p:tgtEl>
                                          <p:spTgt spid="664"/>
                                        </p:tgtEl>
                                        <p:attrNameLst>
                                          <p:attrName>style.visibility</p:attrName>
                                        </p:attrNameLst>
                                      </p:cBhvr>
                                      <p:to>
                                        <p:strVal val="visible"/>
                                      </p:to>
                                    </p:set>
                                  </p:childTnLst>
                                </p:cTn>
                              </p:par>
                              <p:par>
                                <p:cTn id="751" nodeType="withEffect" fill="hold" presetClass="entr" presetID="1">
                                  <p:stCondLst>
                                    <p:cond delay="0"/>
                                  </p:stCondLst>
                                  <p:childTnLst>
                                    <p:set>
                                      <p:cBhvr>
                                        <p:cTn id="752" dur="1" fill="hold">
                                          <p:stCondLst>
                                            <p:cond delay="0"/>
                                          </p:stCondLst>
                                        </p:cTn>
                                        <p:tgtEl>
                                          <p:spTgt spid="665"/>
                                        </p:tgtEl>
                                        <p:attrNameLst>
                                          <p:attrName>style.visibility</p:attrName>
                                        </p:attrNameLst>
                                      </p:cBhvr>
                                      <p:to>
                                        <p:strVal val="visible"/>
                                      </p:to>
                                    </p:set>
                                  </p:childTnLst>
                                </p:cTn>
                              </p:par>
                              <p:par>
                                <p:cTn id="753" nodeType="withEffect" fill="hold" presetClass="entr" presetID="1">
                                  <p:stCondLst>
                                    <p:cond delay="0"/>
                                  </p:stCondLst>
                                  <p:childTnLst>
                                    <p:set>
                                      <p:cBhvr>
                                        <p:cTn id="754" dur="1" fill="hold">
                                          <p:stCondLst>
                                            <p:cond delay="0"/>
                                          </p:stCondLst>
                                        </p:cTn>
                                        <p:tgtEl>
                                          <p:spTgt spid="666"/>
                                        </p:tgtEl>
                                        <p:attrNameLst>
                                          <p:attrName>style.visibility</p:attrName>
                                        </p:attrNameLst>
                                      </p:cBhvr>
                                      <p:to>
                                        <p:strVal val="visible"/>
                                      </p:to>
                                    </p:set>
                                  </p:childTnLst>
                                </p:cTn>
                              </p:par>
                              <p:par>
                                <p:cTn id="755" nodeType="withEffect" fill="hold" presetClass="entr" presetID="1">
                                  <p:stCondLst>
                                    <p:cond delay="0"/>
                                  </p:stCondLst>
                                  <p:childTnLst>
                                    <p:set>
                                      <p:cBhvr>
                                        <p:cTn id="756" dur="1" fill="hold">
                                          <p:stCondLst>
                                            <p:cond delay="0"/>
                                          </p:stCondLst>
                                        </p:cTn>
                                        <p:tgtEl>
                                          <p:spTgt spid="667"/>
                                        </p:tgtEl>
                                        <p:attrNameLst>
                                          <p:attrName>style.visibility</p:attrName>
                                        </p:attrNameLst>
                                      </p:cBhvr>
                                      <p:to>
                                        <p:strVal val="visible"/>
                                      </p:to>
                                    </p:set>
                                  </p:childTnLst>
                                </p:cTn>
                              </p:par>
                              <p:par>
                                <p:cTn id="757" nodeType="withEffect" fill="hold" presetClass="entr" presetID="1">
                                  <p:stCondLst>
                                    <p:cond delay="0"/>
                                  </p:stCondLst>
                                  <p:childTnLst>
                                    <p:set>
                                      <p:cBhvr>
                                        <p:cTn id="758" dur="1" fill="hold">
                                          <p:stCondLst>
                                            <p:cond delay="0"/>
                                          </p:stCondLst>
                                        </p:cTn>
                                        <p:tgtEl>
                                          <p:spTgt spid="668"/>
                                        </p:tgtEl>
                                        <p:attrNameLst>
                                          <p:attrName>style.visibility</p:attrName>
                                        </p:attrNameLst>
                                      </p:cBhvr>
                                      <p:to>
                                        <p:strVal val="visible"/>
                                      </p:to>
                                    </p:set>
                                  </p:childTnLst>
                                </p:cTn>
                              </p:par>
                            </p:childTnLst>
                          </p:cTn>
                        </p:par>
                      </p:childTnLst>
                    </p:cTn>
                  </p:par>
                  <p:par>
                    <p:cTn id="759" fill="hold">
                      <p:stCondLst>
                        <p:cond delay="indefinite"/>
                      </p:stCondLst>
                      <p:childTnLst>
                        <p:par>
                          <p:cTn id="760" fill="hold">
                            <p:stCondLst>
                              <p:cond delay="0"/>
                            </p:stCondLst>
                            <p:childTnLst>
                              <p:par>
                                <p:cTn id="761" nodeType="clickEffect" fill="hold" presetClass="entr" presetID="1">
                                  <p:stCondLst>
                                    <p:cond delay="0"/>
                                  </p:stCondLst>
                                  <p:childTnLst>
                                    <p:set>
                                      <p:cBhvr>
                                        <p:cTn id="762" dur="1" fill="hold">
                                          <p:stCondLst>
                                            <p:cond delay="0"/>
                                          </p:stCondLst>
                                        </p:cTn>
                                        <p:tgtEl>
                                          <p:spTgt spid="669"/>
                                        </p:tgtEl>
                                        <p:attrNameLst>
                                          <p:attrName>style.visibility</p:attrName>
                                        </p:attrNameLst>
                                      </p:cBhvr>
                                      <p:to>
                                        <p:strVal val="visible"/>
                                      </p:to>
                                    </p:set>
                                  </p:childTnLst>
                                </p:cTn>
                              </p:par>
                            </p:childTnLst>
                          </p:cTn>
                        </p:par>
                      </p:childTnLst>
                    </p:cTn>
                  </p:par>
                  <p:par>
                    <p:cTn id="763" fill="hold">
                      <p:stCondLst>
                        <p:cond delay="indefinite"/>
                      </p:stCondLst>
                      <p:childTnLst>
                        <p:par>
                          <p:cTn id="764" fill="hold">
                            <p:stCondLst>
                              <p:cond delay="0"/>
                            </p:stCondLst>
                            <p:childTnLst>
                              <p:par>
                                <p:cTn id="765" nodeType="clickEffect" fill="hold" presetClass="entr" presetID="1">
                                  <p:stCondLst>
                                    <p:cond delay="0"/>
                                  </p:stCondLst>
                                  <p:childTnLst>
                                    <p:set>
                                      <p:cBhvr>
                                        <p:cTn id="766" dur="1" fill="hold">
                                          <p:stCondLst>
                                            <p:cond delay="0"/>
                                          </p:stCondLst>
                                        </p:cTn>
                                        <p:tgtEl>
                                          <p:spTgt spid="670"/>
                                        </p:tgtEl>
                                        <p:attrNameLst>
                                          <p:attrName>style.visibility</p:attrName>
                                        </p:attrNameLst>
                                      </p:cBhvr>
                                      <p:to>
                                        <p:strVal val="visible"/>
                                      </p:to>
                                    </p:set>
                                  </p:childTnLst>
                                </p:cTn>
                              </p:par>
                            </p:childTnLst>
                          </p:cTn>
                        </p:par>
                      </p:childTnLst>
                    </p:cTn>
                  </p:par>
                  <p:par>
                    <p:cTn id="767" fill="hold">
                      <p:stCondLst>
                        <p:cond delay="indefinite"/>
                      </p:stCondLst>
                      <p:childTnLst>
                        <p:par>
                          <p:cTn id="768" fill="hold">
                            <p:stCondLst>
                              <p:cond delay="0"/>
                            </p:stCondLst>
                            <p:childTnLst>
                              <p:par>
                                <p:cTn id="769" nodeType="clickEffect" fill="hold" presetClass="entr" presetID="1">
                                  <p:stCondLst>
                                    <p:cond delay="0"/>
                                  </p:stCondLst>
                                  <p:childTnLst>
                                    <p:set>
                                      <p:cBhvr>
                                        <p:cTn id="770" dur="1" fill="hold">
                                          <p:stCondLst>
                                            <p:cond delay="0"/>
                                          </p:stCondLst>
                                        </p:cTn>
                                        <p:tgtEl>
                                          <p:spTgt spid="671"/>
                                        </p:tgtEl>
                                        <p:attrNameLst>
                                          <p:attrName>style.visibility</p:attrName>
                                        </p:attrNameLst>
                                      </p:cBhvr>
                                      <p:to>
                                        <p:strVal val="visible"/>
                                      </p:to>
                                    </p:se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1">
                                  <p:stCondLst>
                                    <p:cond delay="0"/>
                                  </p:stCondLst>
                                  <p:childTnLst>
                                    <p:set>
                                      <p:cBhvr>
                                        <p:cTn id="774" dur="1" fill="hold">
                                          <p:stCondLst>
                                            <p:cond delay="0"/>
                                          </p:stCondLst>
                                        </p:cTn>
                                        <p:tgtEl>
                                          <p:spTgt spid="672"/>
                                        </p:tgtEl>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
                                  <p:stCondLst>
                                    <p:cond delay="0"/>
                                  </p:stCondLst>
                                  <p:childTnLst>
                                    <p:set>
                                      <p:cBhvr>
                                        <p:cTn id="778" dur="1" fill="hold">
                                          <p:stCondLst>
                                            <p:cond delay="0"/>
                                          </p:stCondLst>
                                        </p:cTn>
                                        <p:tgtEl>
                                          <p:spTgt spid="673"/>
                                        </p:tgtEl>
                                        <p:attrNameLst>
                                          <p:attrName>style.visibility</p:attrName>
                                        </p:attrNameLst>
                                      </p:cBhvr>
                                      <p:to>
                                        <p:strVal val="visible"/>
                                      </p:to>
                                    </p:set>
                                  </p:childTnLst>
                                </p:cTn>
                              </p:par>
                            </p:childTnLst>
                          </p:cTn>
                        </p:par>
                      </p:childTnLst>
                    </p:cTn>
                  </p:par>
                  <p:par>
                    <p:cTn id="779" fill="hold">
                      <p:stCondLst>
                        <p:cond delay="indefinite"/>
                      </p:stCondLst>
                      <p:childTnLst>
                        <p:par>
                          <p:cTn id="780" fill="hold">
                            <p:stCondLst>
                              <p:cond delay="0"/>
                            </p:stCondLst>
                            <p:childTnLst>
                              <p:par>
                                <p:cTn id="781" nodeType="clickEffect" fill="hold" presetClass="entr" presetID="1">
                                  <p:stCondLst>
                                    <p:cond delay="0"/>
                                  </p:stCondLst>
                                  <p:childTnLst>
                                    <p:set>
                                      <p:cBhvr>
                                        <p:cTn id="782" dur="1" fill="hold">
                                          <p:stCondLst>
                                            <p:cond delay="0"/>
                                          </p:stCondLst>
                                        </p:cTn>
                                        <p:tgtEl>
                                          <p:spTgt spid="6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Two-Dimensional Arrays</a:t>
            </a:r>
            <a:endParaRPr b="0" lang="en-GB" sz="4400" spc="-1" strike="noStrike">
              <a:latin typeface="Arial"/>
            </a:endParaRPr>
          </a:p>
        </p:txBody>
      </p:sp>
      <p:sp>
        <p:nvSpPr>
          <p:cNvPr id="67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Using a </a:t>
            </a:r>
            <a:r>
              <a:rPr b="1" lang="en-GB" sz="2800" spc="-1" strike="noStrike">
                <a:solidFill>
                  <a:srgbClr val="e46c0a"/>
                </a:solidFill>
                <a:latin typeface="Calibri Light"/>
                <a:ea typeface="Calibri Light"/>
              </a:rPr>
              <a:t>nested for loop </a:t>
            </a:r>
            <a:r>
              <a:rPr b="0" lang="en-GB" sz="2800" spc="-1" strike="noStrike">
                <a:solidFill>
                  <a:srgbClr val="000000"/>
                </a:solidFill>
                <a:latin typeface="Calibri Light"/>
                <a:ea typeface="Calibri Light"/>
              </a:rPr>
              <a:t>to run through all elements.</a:t>
            </a:r>
            <a:endParaRPr b="0" lang="en-GB" sz="2800" spc="-1" strike="noStrike">
              <a:latin typeface="Arial"/>
            </a:endParaRPr>
          </a:p>
        </p:txBody>
      </p:sp>
      <p:sp>
        <p:nvSpPr>
          <p:cNvPr id="67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B9EF44A-221E-4569-AA8A-898F771A3C5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78" name="CustomShape 4"/>
          <p:cNvSpPr/>
          <p:nvPr/>
        </p:nvSpPr>
        <p:spPr>
          <a:xfrm>
            <a:off x="904680" y="2170800"/>
            <a:ext cx="3410280" cy="2657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alibri Light"/>
                <a:ea typeface="DejaVu Sans"/>
              </a:rPr>
              <a:t>const int </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 = 3;</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const int </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 = 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int </a:t>
            </a:r>
            <a:r>
              <a:rPr b="0" lang="en-GB" sz="1600" spc="-1" strike="noStrike">
                <a:solidFill>
                  <a:srgbClr val="604a7b"/>
                </a:solidFill>
                <a:latin typeface="Calibri Light"/>
                <a:ea typeface="DejaVu Sans"/>
              </a:rPr>
              <a:t>array2D</a:t>
            </a:r>
            <a:r>
              <a:rPr b="0" lang="en-GB" sz="1600" spc="-1" strike="noStrike">
                <a:solidFill>
                  <a:srgbClr val="000000"/>
                </a:solidFill>
                <a:latin typeface="Calibri Light"/>
                <a:ea typeface="DejaVu Sans"/>
              </a:rPr>
              <a:t>[</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int i,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DejaVu Sans"/>
              </a:rPr>
              <a:t>// assign initial values</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for (</a:t>
            </a:r>
            <a:r>
              <a:rPr b="0"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 = 0; i &lt; </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 ++i)</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for (</a:t>
            </a:r>
            <a:r>
              <a:rPr b="0"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 0; j &lt; </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 ++j)</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604a7b"/>
                </a:solidFill>
                <a:latin typeface="Calibri Light"/>
                <a:ea typeface="DejaVu Sans"/>
              </a:rPr>
              <a:t>array2D</a:t>
            </a:r>
            <a:r>
              <a:rPr b="0" lang="en-GB" sz="1600" spc="-1" strike="noStrike">
                <a:solidFill>
                  <a:srgbClr val="000000"/>
                </a:solidFill>
                <a:latin typeface="Calibri Light"/>
                <a:ea typeface="DejaVu Sans"/>
              </a:rPr>
              <a:t>[</a:t>
            </a:r>
            <a:r>
              <a:rPr b="1"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a:t>
            </a:r>
            <a:r>
              <a:rPr b="1"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 nCols*i + j;</a:t>
            </a:r>
            <a:endParaRPr b="0" lang="en-GB" sz="1600" spc="-1" strike="noStrike">
              <a:latin typeface="Arial"/>
            </a:endParaRPr>
          </a:p>
        </p:txBody>
      </p:sp>
      <p:sp>
        <p:nvSpPr>
          <p:cNvPr id="679" name="CustomShape 5"/>
          <p:cNvSpPr/>
          <p:nvPr/>
        </p:nvSpPr>
        <p:spPr>
          <a:xfrm>
            <a:off x="4149720" y="3264480"/>
            <a:ext cx="4521240" cy="238356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alibri Light"/>
                <a:ea typeface="DejaVu Sans"/>
              </a:rPr>
              <a:t>// print out array contents</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for (</a:t>
            </a:r>
            <a:r>
              <a:rPr b="0"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 = 0; i &lt; </a:t>
            </a:r>
            <a:r>
              <a:rPr b="0" lang="en-GB" sz="1600" spc="-1" strike="noStrike">
                <a:solidFill>
                  <a:srgbClr val="31859c"/>
                </a:solidFill>
                <a:latin typeface="Calibri Light"/>
                <a:ea typeface="DejaVu Sans"/>
              </a:rPr>
              <a:t>nRows</a:t>
            </a:r>
            <a:r>
              <a:rPr b="0" lang="en-GB" sz="1600" spc="-1" strike="noStrike">
                <a:solidFill>
                  <a:srgbClr val="000000"/>
                </a:solidFill>
                <a:latin typeface="Calibri Light"/>
                <a:ea typeface="DejaVu Sans"/>
              </a:rPr>
              <a:t>; ++i)</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for (</a:t>
            </a:r>
            <a:r>
              <a:rPr b="0"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 0; j &lt; </a:t>
            </a:r>
            <a:r>
              <a:rPr b="0" lang="en-GB" sz="1600" spc="-1" strike="noStrike">
                <a:solidFill>
                  <a:srgbClr val="e46c0a"/>
                </a:solidFill>
                <a:latin typeface="Calibri Light"/>
                <a:ea typeface="DejaVu Sans"/>
              </a:rPr>
              <a:t>nCols</a:t>
            </a:r>
            <a:r>
              <a:rPr b="0" lang="en-GB" sz="1600" spc="-1" strike="noStrike">
                <a:solidFill>
                  <a:srgbClr val="000000"/>
                </a:solidFill>
                <a:latin typeface="Calibri Light"/>
                <a:ea typeface="DejaVu Sans"/>
              </a:rPr>
              <a:t>; ++j)</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cout &lt;&lt; setw(3) &lt;&lt; </a:t>
            </a:r>
            <a:r>
              <a:rPr b="0" lang="en-GB" sz="1600" spc="-1" strike="noStrike">
                <a:solidFill>
                  <a:srgbClr val="604a7b"/>
                </a:solidFill>
                <a:latin typeface="Calibri Light"/>
                <a:ea typeface="DejaVu Sans"/>
              </a:rPr>
              <a:t>array2D[</a:t>
            </a:r>
            <a:r>
              <a:rPr b="1" lang="en-GB" sz="1600" spc="-1" strike="noStrike">
                <a:solidFill>
                  <a:srgbClr val="31859c"/>
                </a:solidFill>
                <a:latin typeface="Calibri Light"/>
                <a:ea typeface="DejaVu Sans"/>
              </a:rPr>
              <a:t>i</a:t>
            </a:r>
            <a:r>
              <a:rPr b="0" lang="en-GB" sz="1600" spc="-1" strike="noStrike">
                <a:solidFill>
                  <a:srgbClr val="000000"/>
                </a:solidFill>
                <a:latin typeface="Calibri Light"/>
                <a:ea typeface="DejaVu Sans"/>
              </a:rPr>
              <a:t>][</a:t>
            </a:r>
            <a:r>
              <a:rPr b="1" lang="en-GB" sz="1600" spc="-1" strike="noStrike">
                <a:solidFill>
                  <a:srgbClr val="e46c0a"/>
                </a:solidFill>
                <a:latin typeface="Calibri Light"/>
                <a:ea typeface="DejaVu Sans"/>
              </a:rPr>
              <a:t>j</a:t>
            </a:r>
            <a:r>
              <a:rPr b="0" lang="en-GB" sz="1600" spc="-1" strike="noStrike">
                <a:solidFill>
                  <a:srgbClr val="000000"/>
                </a:solidFill>
                <a:latin typeface="Calibri Light"/>
                <a:ea typeface="DejaVu Sans"/>
              </a:rPr>
              <a:t>] &lt;&lt; ' ';</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cout &lt;&lt; endl;        </a:t>
            </a:r>
            <a:r>
              <a:rPr b="0" lang="en-GB" sz="1600" spc="-1" strike="noStrike">
                <a:solidFill>
                  <a:srgbClr val="808080"/>
                </a:solidFill>
                <a:latin typeface="Calibri Light"/>
                <a:ea typeface="DejaVu Sans"/>
              </a:rPr>
              <a:t>// start new line for each row</a:t>
            </a:r>
            <a:br/>
            <a:r>
              <a:rPr b="0" lang="en-GB" sz="1600" spc="-1" strike="noStrike">
                <a:solidFill>
                  <a:srgbClr val="000000"/>
                </a:solidFill>
                <a:latin typeface="Calibri Light"/>
                <a:ea typeface="DejaVu Sans"/>
              </a:rPr>
              <a:t>}</a:t>
            </a:r>
            <a:endParaRPr b="0" lang="en-GB" sz="1600" spc="-1" strike="noStrike">
              <a:latin typeface="Arial"/>
            </a:endParaRPr>
          </a:p>
        </p:txBody>
      </p:sp>
      <p:sp>
        <p:nvSpPr>
          <p:cNvPr id="680" name="CustomShape 6"/>
          <p:cNvSpPr/>
          <p:nvPr/>
        </p:nvSpPr>
        <p:spPr>
          <a:xfrm>
            <a:off x="767160" y="4982040"/>
            <a:ext cx="15890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array2D.cpp</a:t>
            </a:r>
            <a:endParaRPr b="0" lang="en-GB" sz="1800" spc="-1" strike="noStrike">
              <a:latin typeface="Arial"/>
            </a:endParaRPr>
          </a:p>
        </p:txBody>
      </p:sp>
    </p:spTree>
  </p:cSld>
  <p:timing>
    <p:tnLst>
      <p:par>
        <p:cTn id="783" dur="indefinite" restart="never" nodeType="tmRoot">
          <p:childTnLst>
            <p:seq>
              <p:cTn id="784" dur="indefinite" nodeType="mainSeq">
                <p:childTnLst>
                  <p:par>
                    <p:cTn id="785" fill="hold">
                      <p:stCondLst>
                        <p:cond delay="indefinite"/>
                      </p:stCondLst>
                      <p:childTnLst>
                        <p:par>
                          <p:cTn id="786" fill="hold">
                            <p:stCondLst>
                              <p:cond delay="0"/>
                            </p:stCondLst>
                            <p:childTnLst>
                              <p:par>
                                <p:cTn id="787" nodeType="clickEffect" fill="hold" presetClass="entr" presetID="1">
                                  <p:stCondLst>
                                    <p:cond delay="0"/>
                                  </p:stCondLst>
                                  <p:childTnLst>
                                    <p:set>
                                      <p:cBhvr>
                                        <p:cTn id="788" dur="1" fill="hold">
                                          <p:stCondLst>
                                            <p:cond delay="0"/>
                                          </p:stCondLst>
                                        </p:cTn>
                                        <p:tgtEl>
                                          <p:spTgt spid="6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2D Array as Function Parameter</a:t>
            </a:r>
            <a:endParaRPr b="0" lang="en-GB" sz="4400" spc="-1" strike="noStrike">
              <a:latin typeface="Arial"/>
            </a:endParaRPr>
          </a:p>
        </p:txBody>
      </p:sp>
      <p:sp>
        <p:nvSpPr>
          <p:cNvPr id="682" name="CustomShape 2"/>
          <p:cNvSpPr/>
          <p:nvPr/>
        </p:nvSpPr>
        <p:spPr>
          <a:xfrm>
            <a:off x="457200" y="1600200"/>
            <a:ext cx="8228880" cy="37641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Recall that for using a 1D array as parameter:</a:t>
            </a:r>
            <a:endParaRPr b="0" lang="en-GB" sz="2800" spc="-1" strike="noStrike">
              <a:latin typeface="Arial"/>
            </a:endParaRPr>
          </a:p>
          <a:p>
            <a:pPr>
              <a:lnSpc>
                <a:spcPct val="100000"/>
              </a:lnSpc>
              <a:spcBef>
                <a:spcPts val="479"/>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479"/>
              </a:spcBef>
            </a:pPr>
            <a:endParaRPr b="0" lang="en-GB" sz="28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When a 2D array parameter is used in a function header or function declaration, the </a:t>
            </a:r>
            <a:r>
              <a:rPr b="0" lang="en-GB" sz="2400" spc="-1" strike="noStrike">
                <a:solidFill>
                  <a:srgbClr val="e46c0a"/>
                </a:solidFill>
                <a:latin typeface="Calibri Light"/>
                <a:ea typeface="Calibri Light"/>
              </a:rPr>
              <a:t>size of the first dimension is not given</a:t>
            </a:r>
            <a:r>
              <a:rPr b="0" lang="en-GB" sz="2400" spc="-1" strike="noStrike">
                <a:solidFill>
                  <a:srgbClr val="000000"/>
                </a:solidFill>
                <a:latin typeface="Calibri Light"/>
                <a:ea typeface="Calibri Light"/>
              </a:rPr>
              <a:t>, but the remaining dimension size must be given in square brackets.</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Now for using a 2D array as parameter:</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68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EE91E22-42E0-4F69-B325-B81B00B41F9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84" name="CustomShape 4"/>
          <p:cNvSpPr/>
          <p:nvPr/>
        </p:nvSpPr>
        <p:spPr>
          <a:xfrm>
            <a:off x="1184400" y="2058120"/>
            <a:ext cx="7117200" cy="708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void print_1D_array ( </a:t>
            </a:r>
            <a:r>
              <a:rPr b="0"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array </a:t>
            </a:r>
            <a:r>
              <a:rPr b="0" lang="en-GB" sz="1800" spc="-1" strike="noStrike">
                <a:solidFill>
                  <a:srgbClr val="e46c0a"/>
                </a:solidFill>
                <a:latin typeface="Consolas"/>
                <a:ea typeface="Consolas"/>
              </a:rPr>
              <a:t>[]</a:t>
            </a:r>
            <a:r>
              <a:rPr b="0" lang="en-GB" sz="1800" spc="-1" strike="noStrike">
                <a:solidFill>
                  <a:srgbClr val="000000"/>
                </a:solidFill>
                <a:latin typeface="Consolas"/>
                <a:ea typeface="Consolas"/>
              </a:rPr>
              <a:t>, int sizeOfArray );</a:t>
            </a:r>
            <a:endParaRPr b="0" lang="en-GB" sz="1800" spc="-1" strike="noStrike">
              <a:latin typeface="Arial"/>
            </a:endParaRPr>
          </a:p>
        </p:txBody>
      </p:sp>
      <p:sp>
        <p:nvSpPr>
          <p:cNvPr id="685" name="CustomShape 5"/>
          <p:cNvSpPr/>
          <p:nvPr/>
        </p:nvSpPr>
        <p:spPr>
          <a:xfrm rot="5400000">
            <a:off x="4713840" y="2013120"/>
            <a:ext cx="312480" cy="1447200"/>
          </a:xfrm>
          <a:prstGeom prst="rightBrace">
            <a:avLst>
              <a:gd name="adj1" fmla="val 35194"/>
              <a:gd name="adj2" fmla="val 50293"/>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686" name="CustomShape 6"/>
          <p:cNvSpPr/>
          <p:nvPr/>
        </p:nvSpPr>
        <p:spPr>
          <a:xfrm>
            <a:off x="4236840" y="2849760"/>
            <a:ext cx="3288240" cy="57600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indicate that this is an array of </a:t>
            </a:r>
            <a:r>
              <a:rPr b="1" lang="en-GB" sz="1600" spc="-1" strike="noStrike">
                <a:solidFill>
                  <a:srgbClr val="31859c"/>
                </a:solidFill>
                <a:latin typeface="Consolas"/>
                <a:ea typeface="Consolas"/>
              </a:rPr>
              <a:t>int</a:t>
            </a:r>
            <a:endParaRPr b="0" lang="en-GB" sz="1600" spc="-1" strike="noStrike">
              <a:latin typeface="Arial"/>
            </a:endParaRPr>
          </a:p>
        </p:txBody>
      </p:sp>
      <p:sp>
        <p:nvSpPr>
          <p:cNvPr id="687" name="CustomShape 7"/>
          <p:cNvSpPr/>
          <p:nvPr/>
        </p:nvSpPr>
        <p:spPr>
          <a:xfrm>
            <a:off x="1184400" y="5365080"/>
            <a:ext cx="7084080" cy="708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void print_2D_array ( </a:t>
            </a:r>
            <a:r>
              <a:rPr b="0"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array </a:t>
            </a:r>
            <a:r>
              <a:rPr b="0" lang="en-GB" sz="1800" spc="-1" strike="noStrike">
                <a:solidFill>
                  <a:srgbClr val="e46c0a"/>
                </a:solidFill>
                <a:latin typeface="Consolas"/>
                <a:ea typeface="Consolas"/>
              </a:rPr>
              <a:t>[]</a:t>
            </a:r>
            <a:r>
              <a:rPr b="0" lang="en-GB" sz="1800" spc="-1" strike="noStrike">
                <a:solidFill>
                  <a:srgbClr val="31859c"/>
                </a:solidFill>
                <a:latin typeface="Consolas"/>
                <a:ea typeface="Consolas"/>
              </a:rPr>
              <a:t>[5]</a:t>
            </a:r>
            <a:r>
              <a:rPr b="0" lang="en-GB" sz="1800" spc="-1" strike="noStrike">
                <a:solidFill>
                  <a:srgbClr val="000000"/>
                </a:solidFill>
                <a:latin typeface="Consolas"/>
                <a:ea typeface="Consolas"/>
              </a:rPr>
              <a:t>, int numRows);</a:t>
            </a:r>
            <a:endParaRPr b="0" lang="en-GB" sz="1800" spc="-1" strike="noStrike">
              <a:latin typeface="Arial"/>
            </a:endParaRPr>
          </a:p>
        </p:txBody>
      </p:sp>
      <p:sp>
        <p:nvSpPr>
          <p:cNvPr id="688" name="CustomShape 8"/>
          <p:cNvSpPr/>
          <p:nvPr/>
        </p:nvSpPr>
        <p:spPr>
          <a:xfrm rot="5400000">
            <a:off x="4993200" y="5129640"/>
            <a:ext cx="312480" cy="1796400"/>
          </a:xfrm>
          <a:prstGeom prst="rightBrace">
            <a:avLst>
              <a:gd name="adj1" fmla="val 35194"/>
              <a:gd name="adj2" fmla="val 50293"/>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689" name="CustomShape 9"/>
          <p:cNvSpPr/>
          <p:nvPr/>
        </p:nvSpPr>
        <p:spPr>
          <a:xfrm>
            <a:off x="4250160" y="6202080"/>
            <a:ext cx="3439080" cy="57600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indicate that this is an array of </a:t>
            </a:r>
            <a:r>
              <a:rPr b="1" lang="en-GB" sz="1600" spc="-1" strike="noStrike">
                <a:solidFill>
                  <a:srgbClr val="31859c"/>
                </a:solidFill>
                <a:latin typeface="Consolas"/>
                <a:ea typeface="Consolas"/>
              </a:rPr>
              <a:t>int[5]</a:t>
            </a:r>
            <a:endParaRPr b="0" lang="en-GB" sz="1600" spc="-1" strike="noStrike">
              <a:latin typeface="Arial"/>
            </a:endParaRPr>
          </a:p>
        </p:txBody>
      </p:sp>
    </p:spTree>
  </p:cSld>
  <p:timing>
    <p:tnLst>
      <p:par>
        <p:cTn id="789" dur="indefinite" restart="never" nodeType="tmRoot">
          <p:childTnLst>
            <p:seq>
              <p:cTn id="790" dur="indefinite" nodeType="mainSeq">
                <p:childTnLst>
                  <p:par>
                    <p:cTn id="791" fill="hold">
                      <p:stCondLst>
                        <p:cond delay="indefinite"/>
                      </p:stCondLst>
                      <p:childTnLst>
                        <p:par>
                          <p:cTn id="792" fill="hold">
                            <p:stCondLst>
                              <p:cond delay="0"/>
                            </p:stCondLst>
                            <p:childTnLst>
                              <p:par>
                                <p:cTn id="793" nodeType="clickEffect" fill="hold" presetClass="entr" presetID="1">
                                  <p:stCondLst>
                                    <p:cond delay="0"/>
                                  </p:stCondLst>
                                  <p:childTnLst>
                                    <p:set>
                                      <p:cBhvr>
                                        <p:cTn id="794" dur="1" fill="hold">
                                          <p:stCondLst>
                                            <p:cond delay="0"/>
                                          </p:stCondLst>
                                        </p:cTn>
                                        <p:tgtEl>
                                          <p:spTgt spid="682">
                                            <p:txEl>
                                              <p:pRg st="4" end="4"/>
                                            </p:txEl>
                                          </p:spTgt>
                                        </p:tgtEl>
                                        <p:attrNameLst>
                                          <p:attrName>style.visibility</p:attrName>
                                        </p:attrNameLst>
                                      </p:cBhvr>
                                      <p:to>
                                        <p:strVal val="visible"/>
                                      </p:to>
                                    </p:set>
                                  </p:childTnLst>
                                </p:cTn>
                              </p:par>
                            </p:childTnLst>
                          </p:cTn>
                        </p:par>
                      </p:childTnLst>
                    </p:cTn>
                  </p:par>
                  <p:par>
                    <p:cTn id="795" fill="hold">
                      <p:stCondLst>
                        <p:cond delay="indefinite"/>
                      </p:stCondLst>
                      <p:childTnLst>
                        <p:par>
                          <p:cTn id="796" fill="hold">
                            <p:stCondLst>
                              <p:cond delay="0"/>
                            </p:stCondLst>
                            <p:childTnLst>
                              <p:par>
                                <p:cTn id="797" nodeType="clickEffect" fill="hold" presetClass="entr" presetID="1">
                                  <p:stCondLst>
                                    <p:cond delay="0"/>
                                  </p:stCondLst>
                                  <p:childTnLst>
                                    <p:set>
                                      <p:cBhvr>
                                        <p:cTn id="798" dur="1" fill="hold">
                                          <p:stCondLst>
                                            <p:cond delay="0"/>
                                          </p:stCondLst>
                                        </p:cTn>
                                        <p:tgtEl>
                                          <p:spTgt spid="682">
                                            <p:txEl>
                                              <p:pRg st="5" end="5"/>
                                            </p:txEl>
                                          </p:spTgt>
                                        </p:tgtEl>
                                        <p:attrNameLst>
                                          <p:attrName>style.visibility</p:attrName>
                                        </p:attrNameLst>
                                      </p:cBhvr>
                                      <p:to>
                                        <p:strVal val="visible"/>
                                      </p:to>
                                    </p:set>
                                  </p:childTnLst>
                                </p:cTn>
                              </p:par>
                              <p:par>
                                <p:cTn id="799" nodeType="withEffect" fill="hold" presetClass="entr" presetID="1">
                                  <p:stCondLst>
                                    <p:cond delay="0"/>
                                  </p:stCondLst>
                                  <p:childTnLst>
                                    <p:set>
                                      <p:cBhvr>
                                        <p:cTn id="800" dur="1" fill="hold">
                                          <p:stCondLst>
                                            <p:cond delay="0"/>
                                          </p:stCondLst>
                                        </p:cTn>
                                        <p:tgtEl>
                                          <p:spTgt spid="688"/>
                                        </p:tgtEl>
                                        <p:attrNameLst>
                                          <p:attrName>style.visibility</p:attrName>
                                        </p:attrNameLst>
                                      </p:cBhvr>
                                      <p:to>
                                        <p:strVal val="visible"/>
                                      </p:to>
                                    </p:set>
                                  </p:childTnLst>
                                </p:cTn>
                              </p:par>
                              <p:par>
                                <p:cTn id="801" nodeType="withEffect" fill="hold" presetClass="entr" presetID="1">
                                  <p:stCondLst>
                                    <p:cond delay="0"/>
                                  </p:stCondLst>
                                  <p:childTnLst>
                                    <p:set>
                                      <p:cBhvr>
                                        <p:cTn id="802" dur="1" fill="hold">
                                          <p:stCondLst>
                                            <p:cond delay="0"/>
                                          </p:stCondLst>
                                        </p:cTn>
                                        <p:tgtEl>
                                          <p:spTgt spid="689"/>
                                        </p:tgtEl>
                                        <p:attrNameLst>
                                          <p:attrName>style.visibility</p:attrName>
                                        </p:attrNameLst>
                                      </p:cBhvr>
                                      <p:to>
                                        <p:strVal val="visible"/>
                                      </p:to>
                                    </p:set>
                                  </p:childTnLst>
                                </p:cTn>
                              </p:par>
                              <p:par>
                                <p:cTn id="803" nodeType="withEffect" fill="hold" presetClass="entr" presetID="1">
                                  <p:stCondLst>
                                    <p:cond delay="0"/>
                                  </p:stCondLst>
                                  <p:childTnLst>
                                    <p:set>
                                      <p:cBhvr>
                                        <p:cTn id="804" dur="1" fill="hold">
                                          <p:stCondLst>
                                            <p:cond delay="0"/>
                                          </p:stCondLst>
                                        </p:cTn>
                                        <p:tgtEl>
                                          <p:spTgt spid="6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How to Use this Guidance Notes</a:t>
            </a:r>
            <a:endParaRPr b="0" lang="en-GB" sz="4400" spc="-1" strike="noStrike">
              <a:latin typeface="Arial"/>
            </a:endParaRPr>
          </a:p>
        </p:txBody>
      </p:sp>
      <p:sp>
        <p:nvSpPr>
          <p:cNvPr id="173" name="CustomShape 2"/>
          <p:cNvSpPr/>
          <p:nvPr/>
        </p:nvSpPr>
        <p:spPr>
          <a:xfrm>
            <a:off x="457200" y="16002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The corresponding textbook chapters that we expect you to read will also be given.  The textbook may contain more details and information than we have here in this notes, and these extra textbook materials are considered references only.</a:t>
            </a:r>
            <a:endParaRPr b="0" lang="en-GB" sz="2400" spc="-1" strike="noStrike">
              <a:latin typeface="Arial"/>
            </a:endParaRPr>
          </a:p>
          <a:p>
            <a:pPr marL="343080" indent="-34236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We suggest you to copy the code segments in this notes to the coding environment and try run the program yourself.  </a:t>
            </a:r>
            <a:endParaRPr b="0" lang="en-GB" sz="2400" spc="-1" strike="noStrike">
              <a:latin typeface="Arial"/>
            </a:endParaRPr>
          </a:p>
          <a:p>
            <a:pPr marL="343080" indent="-34236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Also, try make change to the code, then observe the output and deduce the behavior of the code.  This way of playing around with the code can help give you a better understanding of the programming language.</a:t>
            </a:r>
            <a:endParaRPr b="0" lang="en-GB" sz="2400" spc="-1" strike="noStrike">
              <a:latin typeface="Arial"/>
            </a:endParaRPr>
          </a:p>
        </p:txBody>
      </p:sp>
      <p:sp>
        <p:nvSpPr>
          <p:cNvPr id="17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9DDF4C4-24A7-4557-954B-7A3179AAE50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CustomShape 1"/>
          <p:cNvSpPr/>
          <p:nvPr/>
        </p:nvSpPr>
        <p:spPr>
          <a:xfrm>
            <a:off x="486720" y="259920"/>
            <a:ext cx="2607480" cy="25034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2D Array as Function Parameter</a:t>
            </a:r>
            <a:endParaRPr b="0" lang="en-GB" sz="3600" spc="-1" strike="noStrike">
              <a:latin typeface="Arial"/>
            </a:endParaRPr>
          </a:p>
        </p:txBody>
      </p:sp>
      <p:sp>
        <p:nvSpPr>
          <p:cNvPr id="69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E776448-1D18-4149-8D4D-B3DF4FA38C6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92" name="CustomShape 3"/>
          <p:cNvSpPr/>
          <p:nvPr/>
        </p:nvSpPr>
        <p:spPr>
          <a:xfrm>
            <a:off x="3582000" y="0"/>
            <a:ext cx="5561280" cy="43203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nRows = 3;</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nCols = 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array2D[nRows][nCols];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i,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assign initial values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 = 0; i &lt; nRows; ++i)</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(j = 0; j &lt; nCols; ++j)</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array2D[i][j] = nCols*i +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print_2d_array( </a:t>
            </a:r>
            <a:r>
              <a:rPr b="1" lang="en-GB" sz="1600" spc="-1" strike="noStrike">
                <a:solidFill>
                  <a:srgbClr val="31859c"/>
                </a:solidFill>
                <a:latin typeface="Consolas"/>
                <a:ea typeface="Consolas"/>
              </a:rPr>
              <a:t>array2D</a:t>
            </a:r>
            <a:r>
              <a:rPr b="1" lang="en-GB" sz="1600" spc="-1" strike="noStrike">
                <a:solidFill>
                  <a:srgbClr val="000000"/>
                </a:solidFill>
                <a:latin typeface="Consolas"/>
                <a:ea typeface="Consolas"/>
              </a:rPr>
              <a:t>, </a:t>
            </a:r>
            <a:r>
              <a:rPr b="1" lang="en-GB" sz="1600" spc="-1" strike="noStrike">
                <a:solidFill>
                  <a:srgbClr val="31859c"/>
                </a:solidFill>
                <a:latin typeface="Consolas"/>
                <a:ea typeface="Consolas"/>
              </a:rPr>
              <a:t>nRows</a:t>
            </a:r>
            <a:r>
              <a:rPr b="1"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693" name="CustomShape 4"/>
          <p:cNvSpPr/>
          <p:nvPr/>
        </p:nvSpPr>
        <p:spPr>
          <a:xfrm>
            <a:off x="0" y="4321080"/>
            <a:ext cx="6909120" cy="2536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a:t>
            </a:r>
            <a:r>
              <a:rPr b="1" lang="en-GB" sz="1600" spc="-1" strike="noStrike">
                <a:solidFill>
                  <a:srgbClr val="000000"/>
                </a:solidFill>
                <a:latin typeface="Consolas"/>
                <a:ea typeface="Consolas"/>
              </a:rPr>
              <a:t>print_2d_array</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const int </a:t>
            </a:r>
            <a:r>
              <a:rPr b="1" lang="en-GB" sz="1600" spc="-1" strike="noStrike">
                <a:solidFill>
                  <a:srgbClr val="31859c"/>
                </a:solidFill>
                <a:latin typeface="Consolas"/>
                <a:ea typeface="Consolas"/>
              </a:rPr>
              <a:t>a</a:t>
            </a:r>
            <a:r>
              <a:rPr b="1" lang="en-GB" sz="1600" spc="-1" strike="noStrike">
                <a:solidFill>
                  <a:srgbClr val="e46c0a"/>
                </a:solidFill>
                <a:latin typeface="Consolas"/>
                <a:ea typeface="Consolas"/>
              </a:rPr>
              <a:t>[][5]</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int </a:t>
            </a:r>
            <a:r>
              <a:rPr b="1" lang="en-GB" sz="1600" spc="-1" strike="noStrike">
                <a:solidFill>
                  <a:srgbClr val="31859c"/>
                </a:solidFill>
                <a:latin typeface="Consolas"/>
                <a:ea typeface="Consolas"/>
              </a:rPr>
              <a:t>numRows</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print out array contents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(int i = 0; i &lt; numRows;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(int j = 0; j &lt; 5; ++j)</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setw(3) &lt;&lt; a[i][j] &lt;&lt;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endl;        </a:t>
            </a:r>
            <a:r>
              <a:rPr b="0" lang="en-GB" sz="1600" spc="-1" strike="noStrike">
                <a:solidFill>
                  <a:srgbClr val="808080"/>
                </a:solidFill>
                <a:latin typeface="Consolas"/>
                <a:ea typeface="Consolas"/>
              </a:rPr>
              <a:t>// start new line for each row</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694" name="CustomShape 5"/>
          <p:cNvSpPr/>
          <p:nvPr/>
        </p:nvSpPr>
        <p:spPr>
          <a:xfrm>
            <a:off x="7018920" y="4321080"/>
            <a:ext cx="2198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array2D_func.cpp</a:t>
            </a:r>
            <a:endParaRPr b="0" lang="en-GB" sz="1800" spc="-1" strike="noStrike">
              <a:latin typeface="Arial"/>
            </a:endParaRPr>
          </a:p>
        </p:txBody>
      </p:sp>
    </p:spTree>
  </p:cSld>
  <p:timing>
    <p:tnLst>
      <p:par>
        <p:cTn id="805" dur="indefinite" restart="never" nodeType="tmRoot">
          <p:childTnLst>
            <p:seq>
              <p:cTn id="806"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Multi-Dimensional Arrays</a:t>
            </a:r>
            <a:endParaRPr b="0" lang="en-GB" sz="4400" spc="-1" strike="noStrike">
              <a:latin typeface="Arial"/>
            </a:endParaRPr>
          </a:p>
        </p:txBody>
      </p:sp>
      <p:sp>
        <p:nvSpPr>
          <p:cNvPr id="696" name="CustomShape 2"/>
          <p:cNvSpPr/>
          <p:nvPr/>
        </p:nvSpPr>
        <p:spPr>
          <a:xfrm>
            <a:off x="457200" y="1600200"/>
            <a:ext cx="8228880" cy="34257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Arrays with two or more dimensions are known as </a:t>
            </a:r>
            <a:r>
              <a:rPr b="0" lang="en-GB" sz="2800" spc="-1" strike="noStrike">
                <a:solidFill>
                  <a:srgbClr val="e46c0a"/>
                </a:solidFill>
                <a:latin typeface="Calibri Light"/>
                <a:ea typeface="Calibri Light"/>
              </a:rPr>
              <a:t>multi-dimensional arrays</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multi-dimensional array is </a:t>
            </a:r>
            <a:r>
              <a:rPr b="1" lang="en-GB" sz="2800" spc="-1" strike="noStrike">
                <a:solidFill>
                  <a:srgbClr val="e46c0a"/>
                </a:solidFill>
                <a:latin typeface="Calibri Light"/>
                <a:ea typeface="Calibri Light"/>
              </a:rPr>
              <a:t>an array of arrays</a:t>
            </a:r>
            <a:r>
              <a:rPr b="0" lang="en-GB" sz="2800" spc="-1" strike="noStrike">
                <a:solidFill>
                  <a:srgbClr val="000000"/>
                </a:solidFill>
                <a:latin typeface="Calibri Light"/>
                <a:ea typeface="Calibri Light"/>
              </a:rPr>
              <a:t>.</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All array elements are stored consecutively in memory, regardless of the number of dimensions.</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1" lang="en-GB" sz="2400" spc="-1" strike="noStrike">
                <a:solidFill>
                  <a:srgbClr val="31859c"/>
                </a:solidFill>
                <a:latin typeface="Consolas"/>
                <a:ea typeface="Consolas"/>
              </a:rPr>
              <a:t>int b[2][3]</a:t>
            </a:r>
            <a:r>
              <a:rPr b="1"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is a 1D array of size 2, with each element being a 1D integer array of size 3.</a:t>
            </a:r>
            <a:endParaRPr b="0" lang="en-GB" sz="2400" spc="-1" strike="noStrike">
              <a:latin typeface="Arial"/>
            </a:endParaRPr>
          </a:p>
          <a:p>
            <a:pPr>
              <a:lnSpc>
                <a:spcPct val="100000"/>
              </a:lnSpc>
            </a:pPr>
            <a:endParaRPr b="0" lang="en-GB" sz="2400" spc="-1" strike="noStrike">
              <a:latin typeface="Arial"/>
            </a:endParaRPr>
          </a:p>
        </p:txBody>
      </p:sp>
      <p:sp>
        <p:nvSpPr>
          <p:cNvPr id="69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86B7063-1311-442B-A919-9AF7B33B541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98" name="CustomShape 4"/>
          <p:cNvSpPr/>
          <p:nvPr/>
        </p:nvSpPr>
        <p:spPr>
          <a:xfrm>
            <a:off x="5339160" y="2036880"/>
            <a:ext cx="3180240" cy="6199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int score_3D [5][4][3];</a:t>
            </a:r>
            <a:endParaRPr b="0" lang="en-GB" sz="1800" spc="-1" strike="noStrike">
              <a:latin typeface="Arial"/>
            </a:endParaRPr>
          </a:p>
        </p:txBody>
      </p:sp>
      <p:sp>
        <p:nvSpPr>
          <p:cNvPr id="699" name="CustomShape 5"/>
          <p:cNvSpPr/>
          <p:nvPr/>
        </p:nvSpPr>
        <p:spPr>
          <a:xfrm>
            <a:off x="4789080" y="2154600"/>
            <a:ext cx="610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e.g.</a:t>
            </a:r>
            <a:endParaRPr b="0" lang="en-GB" sz="1800" spc="-1" strike="noStrike">
              <a:latin typeface="Arial"/>
            </a:endParaRPr>
          </a:p>
        </p:txBody>
      </p:sp>
      <p:graphicFrame>
        <p:nvGraphicFramePr>
          <p:cNvPr id="700" name="Table 6"/>
          <p:cNvGraphicFramePr/>
          <p:nvPr/>
        </p:nvGraphicFramePr>
        <p:xfrm>
          <a:off x="3589200" y="5026680"/>
          <a:ext cx="856440" cy="2745000"/>
        </p:xfrm>
        <a:graphic>
          <a:graphicData uri="http://schemas.openxmlformats.org/drawingml/2006/table">
            <a:tbl>
              <a:tblPr/>
              <a:tblGrid>
                <a:gridCol w="856800"/>
              </a:tblGrid>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bl>
          </a:graphicData>
        </a:graphic>
      </p:graphicFrame>
      <p:sp>
        <p:nvSpPr>
          <p:cNvPr id="701" name="CustomShape 7"/>
          <p:cNvSpPr/>
          <p:nvPr/>
        </p:nvSpPr>
        <p:spPr>
          <a:xfrm>
            <a:off x="2727000" y="5954400"/>
            <a:ext cx="9244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memory</a:t>
            </a:r>
            <a:endParaRPr b="0" lang="en-GB" sz="1400" spc="-1" strike="noStrike">
              <a:latin typeface="Arial"/>
            </a:endParaRPr>
          </a:p>
        </p:txBody>
      </p:sp>
      <p:sp>
        <p:nvSpPr>
          <p:cNvPr id="702" name="CustomShape 8"/>
          <p:cNvSpPr/>
          <p:nvPr/>
        </p:nvSpPr>
        <p:spPr>
          <a:xfrm>
            <a:off x="4498920" y="5117040"/>
            <a:ext cx="173520" cy="70848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03" name="CustomShape 9"/>
          <p:cNvSpPr/>
          <p:nvPr/>
        </p:nvSpPr>
        <p:spPr>
          <a:xfrm>
            <a:off x="4498920" y="5910120"/>
            <a:ext cx="173520" cy="70848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04" name="CustomShape 10"/>
          <p:cNvSpPr/>
          <p:nvPr/>
        </p:nvSpPr>
        <p:spPr>
          <a:xfrm>
            <a:off x="4660920" y="533052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b[0]</a:t>
            </a:r>
            <a:endParaRPr b="0" lang="en-GB" sz="1400" spc="-1" strike="noStrike">
              <a:latin typeface="Arial"/>
            </a:endParaRPr>
          </a:p>
        </p:txBody>
      </p:sp>
      <p:sp>
        <p:nvSpPr>
          <p:cNvPr id="705" name="CustomShape 11"/>
          <p:cNvSpPr/>
          <p:nvPr/>
        </p:nvSpPr>
        <p:spPr>
          <a:xfrm>
            <a:off x="4660920" y="6108480"/>
            <a:ext cx="6058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b[1]</a:t>
            </a:r>
            <a:endParaRPr b="0" lang="en-GB" sz="1400" spc="-1" strike="noStrike">
              <a:latin typeface="Arial"/>
            </a:endParaRPr>
          </a:p>
        </p:txBody>
      </p:sp>
      <p:sp>
        <p:nvSpPr>
          <p:cNvPr id="706" name="CustomShape 12"/>
          <p:cNvSpPr/>
          <p:nvPr/>
        </p:nvSpPr>
        <p:spPr>
          <a:xfrm>
            <a:off x="5339160" y="5366520"/>
            <a:ext cx="1682640" cy="106272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the base type of</a:t>
            </a:r>
            <a:br/>
            <a:r>
              <a:rPr b="0" lang="en-GB" sz="1600" spc="-1" strike="noStrike">
                <a:solidFill>
                  <a:srgbClr val="000000"/>
                </a:solidFill>
                <a:latin typeface="Consolas"/>
                <a:ea typeface="Consolas"/>
              </a:rPr>
              <a:t>b[0]</a:t>
            </a:r>
            <a:r>
              <a:rPr b="0" lang="en-GB" sz="1600" spc="-1" strike="noStrike">
                <a:solidFill>
                  <a:srgbClr val="000000"/>
                </a:solidFill>
                <a:latin typeface="Avenir Next Condensed"/>
                <a:ea typeface="Avenir Next Condensed"/>
              </a:rPr>
              <a:t> &amp; </a:t>
            </a:r>
            <a:r>
              <a:rPr b="0" lang="en-GB" sz="1600" spc="-1" strike="noStrike">
                <a:solidFill>
                  <a:srgbClr val="000000"/>
                </a:solidFill>
                <a:latin typeface="Consolas"/>
                <a:ea typeface="Consolas"/>
              </a:rPr>
              <a:t>b[1]</a:t>
            </a:r>
            <a:r>
              <a:rPr b="0" lang="en-GB" sz="1600" spc="-1" strike="noStrike">
                <a:solidFill>
                  <a:srgbClr val="000000"/>
                </a:solidFill>
                <a:latin typeface="Avenir Next Condensed"/>
                <a:ea typeface="Avenir Next Condensed"/>
              </a:rPr>
              <a:t> is</a:t>
            </a:r>
            <a:br/>
            <a:r>
              <a:rPr b="1" lang="en-GB" sz="1600" spc="-1" strike="noStrike">
                <a:solidFill>
                  <a:srgbClr val="e46c0a"/>
                </a:solidFill>
                <a:latin typeface="Consolas"/>
                <a:ea typeface="Consolas"/>
              </a:rPr>
              <a:t>int [3]</a:t>
            </a:r>
            <a:endParaRPr b="0" lang="en-GB" sz="1600" spc="-1" strike="noStrike">
              <a:latin typeface="Arial"/>
            </a:endParaRPr>
          </a:p>
        </p:txBody>
      </p:sp>
      <p:sp>
        <p:nvSpPr>
          <p:cNvPr id="707" name="CustomShape 13"/>
          <p:cNvSpPr/>
          <p:nvPr/>
        </p:nvSpPr>
        <p:spPr>
          <a:xfrm>
            <a:off x="7106400" y="44280"/>
            <a:ext cx="1922760" cy="547200"/>
          </a:xfrm>
          <a:prstGeom prst="roundRect">
            <a:avLst>
              <a:gd name="adj" fmla="val 16667"/>
            </a:avLst>
          </a:prstGeom>
          <a:ln>
            <a:round/>
          </a:ln>
          <a:effectLst>
            <a:outerShdw blurRad="40000" dir="5400000" dist="2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Reference Only</a:t>
            </a:r>
            <a:endParaRPr b="0" lang="en-GB" sz="1800" spc="-1" strike="noStrike">
              <a:latin typeface="Arial"/>
            </a:endParaRPr>
          </a:p>
        </p:txBody>
      </p:sp>
    </p:spTree>
  </p:cSld>
  <p:timing>
    <p:tnLst>
      <p:par>
        <p:cTn id="807" dur="indefinite" restart="never" nodeType="tmRoot">
          <p:childTnLst>
            <p:seq>
              <p:cTn id="808"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Programming Problems</a:t>
            </a:r>
            <a:endParaRPr b="0" lang="en-GB" sz="4000" spc="-1" strike="noStrike">
              <a:latin typeface="Arial"/>
            </a:endParaRPr>
          </a:p>
        </p:txBody>
      </p:sp>
      <p:sp>
        <p:nvSpPr>
          <p:cNvPr id="709" name="CustomShape 2"/>
          <p:cNvSpPr/>
          <p:nvPr/>
        </p:nvSpPr>
        <p:spPr>
          <a:xfrm>
            <a:off x="722160" y="2906640"/>
            <a:ext cx="7771680" cy="1499400"/>
          </a:xfrm>
          <a:prstGeom prst="rect">
            <a:avLst/>
          </a:prstGeom>
          <a:noFill/>
          <a:ln>
            <a:noFill/>
          </a:ln>
        </p:spPr>
        <p:style>
          <a:lnRef idx="0"/>
          <a:fillRef idx="0"/>
          <a:effectRef idx="0"/>
          <a:fontRef idx="minor"/>
        </p:style>
      </p:sp>
      <p:sp>
        <p:nvSpPr>
          <p:cNvPr id="71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4CB5783-D930-4C8A-A038-BD5BAC2AD0E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09" dur="indefinite" restart="never" nodeType="tmRoot">
          <p:childTnLst>
            <p:seq>
              <p:cTn id="810"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a:t>
            </a:r>
            <a:endParaRPr b="0" lang="en-GB" sz="4400" spc="-1" strike="noStrike">
              <a:latin typeface="Arial"/>
            </a:endParaRPr>
          </a:p>
        </p:txBody>
      </p:sp>
      <p:sp>
        <p:nvSpPr>
          <p:cNvPr id="71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b="0" lang="en-GB" sz="2800" spc="-1" strike="noStrike">
                <a:solidFill>
                  <a:srgbClr val="000000"/>
                </a:solidFill>
                <a:latin typeface="Calibri Light"/>
                <a:ea typeface="DengXian"/>
              </a:rPr>
              <a:t>Write a program that will read 8 characters into an array and write the letters back to the screen in reverse order. For example, if the input is abcdefgh, then the output should be hgfedcba.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7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782E46F-E0C0-4F50-9888-4ECC66E9B3D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14"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811" dur="indefinite" restart="never" nodeType="tmRoot">
          <p:childTnLst>
            <p:seq>
              <p:cTn id="812"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2</a:t>
            </a:r>
            <a:endParaRPr b="0" lang="en-GB" sz="4400" spc="-1" strike="noStrike">
              <a:latin typeface="Arial"/>
            </a:endParaRPr>
          </a:p>
        </p:txBody>
      </p:sp>
      <p:sp>
        <p:nvSpPr>
          <p:cNvPr id="716" name="CustomShape 2"/>
          <p:cNvSpPr/>
          <p:nvPr/>
        </p:nvSpPr>
        <p:spPr>
          <a:xfrm>
            <a:off x="457200" y="1417680"/>
            <a:ext cx="8228880" cy="4938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pPr>
            <a:r>
              <a:rPr b="1" lang="en-GB" sz="2000" spc="-1" strike="noStrike">
                <a:solidFill>
                  <a:srgbClr val="000000"/>
                </a:solidFill>
                <a:latin typeface="Calibri Light"/>
                <a:ea typeface="DengXian"/>
              </a:rPr>
              <a:t>(The Sieve of Eratosthenes) </a:t>
            </a:r>
            <a:r>
              <a:rPr b="0" lang="en-GB" sz="2000" spc="-1" strike="noStrike">
                <a:solidFill>
                  <a:srgbClr val="000000"/>
                </a:solidFill>
                <a:latin typeface="Calibri Light"/>
                <a:ea typeface="DengXian"/>
              </a:rPr>
              <a:t>A prime integer is any integer that is evenly divisible only by itself and 1.  The Sieve of Eratosthenes is a method of finding prime numbers.  It operates as follows: </a:t>
            </a:r>
            <a:endParaRPr b="0" lang="en-GB" sz="2000" spc="-1" strike="noStrike">
              <a:latin typeface="Arial"/>
            </a:endParaRPr>
          </a:p>
          <a:p>
            <a:pPr marL="514440" indent="-513720">
              <a:lnSpc>
                <a:spcPct val="100000"/>
              </a:lnSpc>
              <a:spcBef>
                <a:spcPts val="1199"/>
              </a:spcBef>
              <a:buClr>
                <a:srgbClr val="000000"/>
              </a:buClr>
              <a:buFont typeface="Calibri"/>
              <a:buAutoNum type="alphaUcPeriod"/>
            </a:pPr>
            <a:r>
              <a:rPr b="0" lang="en-GB" sz="2000" spc="-1" strike="noStrike">
                <a:solidFill>
                  <a:srgbClr val="000000"/>
                </a:solidFill>
                <a:latin typeface="Calibri Light"/>
                <a:ea typeface="DengXian"/>
              </a:rPr>
              <a:t>Create an array with all elements initialized to true (what is the data type of this array?). Array elements with prime subscripts will remain true throughout the program execution.  All other array elements will eventually be set to false.  You’ll ignore the first two elements with indexes 0 and 1 in this question.</a:t>
            </a:r>
            <a:endParaRPr b="0" lang="en-GB" sz="2000" spc="-1" strike="noStrike">
              <a:latin typeface="Arial"/>
            </a:endParaRPr>
          </a:p>
          <a:p>
            <a:pPr marL="514440" indent="-513720">
              <a:lnSpc>
                <a:spcPct val="100000"/>
              </a:lnSpc>
              <a:spcBef>
                <a:spcPts val="1199"/>
              </a:spcBef>
              <a:buClr>
                <a:srgbClr val="000000"/>
              </a:buClr>
              <a:buFont typeface="Calibri"/>
              <a:buAutoNum type="alphaUcPeriod"/>
            </a:pPr>
            <a:r>
              <a:rPr b="0" lang="en-GB" sz="2000" spc="-1" strike="noStrike">
                <a:solidFill>
                  <a:srgbClr val="000000"/>
                </a:solidFill>
                <a:latin typeface="Calibri Light"/>
                <a:ea typeface="DengXian"/>
              </a:rPr>
              <a:t>Starting with array index 2, every time an array element is found whose value is true, loop through the remainder of the array and set to false every element whose index is a multiple of the index for the element with value 1.  For instance, for array index 2, all elements beyond index 2 in the array that are multiples of 2 will be set to  false (indexes 4, 6, 8, 10, etc.); for array index 3, all elements beyond 3 in the array that are multiples of 3 will be set to false (indexes 6, 9, 12, 15, etc.); and so on.</a:t>
            </a:r>
            <a:endParaRPr b="0" lang="en-GB" sz="2000" spc="-1" strike="noStrike">
              <a:latin typeface="Arial"/>
            </a:endParaRPr>
          </a:p>
          <a:p>
            <a:pPr>
              <a:lnSpc>
                <a:spcPct val="100000"/>
              </a:lnSpc>
              <a:spcBef>
                <a:spcPts val="1199"/>
              </a:spcBef>
            </a:pPr>
            <a:r>
              <a:rPr b="0" lang="en-GB" sz="2000" spc="-1" strike="noStrike">
                <a:solidFill>
                  <a:srgbClr val="000000"/>
                </a:solidFill>
                <a:latin typeface="Calibri Light"/>
                <a:ea typeface="DengXian"/>
              </a:rPr>
              <a:t>When this process is complete, the array elements that are still set to true indicate that the index is a prime number.  These indexes can then be printed.  Write a program that uses an array of 1000 elements to determine and print the prime numbers between 2 and 999. </a:t>
            </a:r>
            <a:endParaRPr b="0" lang="en-GB" sz="2000" spc="-1" strike="noStrike">
              <a:latin typeface="Arial"/>
            </a:endParaRPr>
          </a:p>
        </p:txBody>
      </p:sp>
      <p:sp>
        <p:nvSpPr>
          <p:cNvPr id="71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8C706AA-EAA4-481A-BD20-15C357DC2E7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18"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813" dur="indefinite" restart="never" nodeType="tmRoot">
          <p:childTnLst>
            <p:seq>
              <p:cTn id="814"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3</a:t>
            </a:r>
            <a:endParaRPr b="0" lang="en-GB" sz="4400" spc="-1" strike="noStrike">
              <a:latin typeface="Arial"/>
            </a:endParaRPr>
          </a:p>
        </p:txBody>
      </p:sp>
      <p:sp>
        <p:nvSpPr>
          <p:cNvPr id="72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function named swapFrontBack() that takes as input an array of integers and an integer that speciﬁes how many entries are in the array. The function should swap the ﬁrst element in the array with the last element in the array. The function should check if the array is empty to prevent errors. Test your function with arrays of different length and with varying front and back numbers. </a:t>
            </a:r>
            <a:endParaRPr b="0" lang="en-GB" sz="2800" spc="-1" strike="noStrike">
              <a:latin typeface="Arial"/>
            </a:endParaRPr>
          </a:p>
        </p:txBody>
      </p:sp>
      <p:sp>
        <p:nvSpPr>
          <p:cNvPr id="72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CA36DF9-A2B5-4CC9-B9A4-515D7BE2298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22"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815" dur="indefinite" restart="never" nodeType="tmRoot">
          <p:childTnLst>
            <p:seq>
              <p:cTn id="816"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4</a:t>
            </a:r>
            <a:endParaRPr b="0" lang="en-GB" sz="4400" spc="-1" strike="noStrike">
              <a:latin typeface="Arial"/>
            </a:endParaRPr>
          </a:p>
        </p:txBody>
      </p:sp>
      <p:sp>
        <p:nvSpPr>
          <p:cNvPr id="72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program that converts a two-digit number entered by the user to words. The program takes a maximum of two-digit numbers only. For instance, if the user enters 2 it should write “two”, and if 34 is entered, it should write “thirty-four”. The minimum number that can be entered is 1 and the maximum number is 99. Your program should make use of arrays that store the fundamental numbers in words, and use modulus and integer division to do the required conversion. </a:t>
            </a:r>
            <a:endParaRPr b="0" lang="en-GB" sz="2800" spc="-1" strike="noStrike">
              <a:latin typeface="Arial"/>
            </a:endParaRPr>
          </a:p>
        </p:txBody>
      </p:sp>
      <p:sp>
        <p:nvSpPr>
          <p:cNvPr id="72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7286E6A-7A7D-48DF-80ED-691BEC04EBE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26"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817" dur="indefinite" restart="never" nodeType="tmRoot">
          <p:childTnLst>
            <p:seq>
              <p:cTn id="818"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5</a:t>
            </a:r>
            <a:endParaRPr b="0" lang="en-GB" sz="4400" spc="-1" strike="noStrike">
              <a:latin typeface="Arial"/>
            </a:endParaRPr>
          </a:p>
        </p:txBody>
      </p:sp>
      <p:sp>
        <p:nvSpPr>
          <p:cNvPr id="72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function to copy the contents of an array to another array.  (You may pass two arrays, a source array and a destination array, to the function as arguments.)</a:t>
            </a:r>
            <a:endParaRPr b="0" lang="en-GB" sz="2800" spc="-1" strike="noStrike">
              <a:latin typeface="Arial"/>
            </a:endParaRPr>
          </a:p>
        </p:txBody>
      </p:sp>
      <p:sp>
        <p:nvSpPr>
          <p:cNvPr id="72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3C29F1D-A996-41AA-A8AA-375F4EC5A7C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30"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819" dur="indefinite" restart="never" nodeType="tmRoot">
          <p:childTnLst>
            <p:seq>
              <p:cTn id="820"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6</a:t>
            </a:r>
            <a:endParaRPr b="0" lang="en-GB" sz="4400" spc="-1" strike="noStrike">
              <a:latin typeface="Arial"/>
            </a:endParaRPr>
          </a:p>
        </p:txBody>
      </p:sp>
      <p:sp>
        <p:nvSpPr>
          <p:cNvPr id="73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GB" sz="2800" spc="-1" strike="noStrike">
                <a:solidFill>
                  <a:srgbClr val="000000"/>
                </a:solidFill>
                <a:latin typeface="Calibri Light"/>
                <a:ea typeface="DengXian"/>
              </a:rPr>
              <a:t>Write a function isPalindrome() that determines if a </a:t>
            </a:r>
            <a:r>
              <a:rPr b="1" lang="en-GB" sz="2800" spc="-1" strike="noStrike">
                <a:solidFill>
                  <a:srgbClr val="000000"/>
                </a:solidFill>
                <a:latin typeface="Calibri Light"/>
                <a:ea typeface="DengXian"/>
              </a:rPr>
              <a:t>char array </a:t>
            </a:r>
            <a:r>
              <a:rPr b="0" lang="en-GB" sz="2800" spc="-1" strike="noStrike">
                <a:solidFill>
                  <a:srgbClr val="000000"/>
                </a:solidFill>
                <a:latin typeface="Calibri Light"/>
                <a:ea typeface="DengXian"/>
              </a:rPr>
              <a:t>is a palindrome. You may assume that the char array is filled with chars from 'a' to 'z’.  A palindrome is one which reads the same from the beginning and from the end.  Example, "abcbc", "noon", "kayak" are palindromes.</a:t>
            </a:r>
            <a:endParaRPr b="0" lang="en-GB" sz="2800" spc="-1" strike="noStrike">
              <a:latin typeface="Arial"/>
            </a:endParaRPr>
          </a:p>
        </p:txBody>
      </p:sp>
      <p:sp>
        <p:nvSpPr>
          <p:cNvPr id="73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EFEE51-5453-4C30-A649-E4A8DCC293B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34"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821" dur="indefinite" restart="never" nodeType="tmRoot">
          <p:childTnLst>
            <p:seq>
              <p:cTn id="822"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CHALLENGES</a:t>
            </a:r>
            <a:endParaRPr b="0" lang="en-GB" sz="4000" spc="-1" strike="noStrike">
              <a:latin typeface="Arial"/>
            </a:endParaRPr>
          </a:p>
        </p:txBody>
      </p:sp>
      <p:sp>
        <p:nvSpPr>
          <p:cNvPr id="736"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normAutofit/>
          </a:bodyPr>
          <a:p>
            <a:pPr>
              <a:lnSpc>
                <a:spcPct val="100000"/>
              </a:lnSpc>
              <a:spcBef>
                <a:spcPts val="281"/>
              </a:spcBef>
            </a:pPr>
            <a:r>
              <a:rPr b="0" lang="en-GB" sz="1400" spc="-1" strike="noStrike">
                <a:solidFill>
                  <a:srgbClr val="8b8b8b"/>
                </a:solidFill>
                <a:latin typeface="Calibri Light"/>
                <a:ea typeface="Calibri Light"/>
              </a:rPr>
              <a:t>Optional.  </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For those who would like to challenge yourselves.</a:t>
            </a:r>
            <a:br/>
            <a:r>
              <a:rPr b="0" lang="en-GB"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You are welcome to discuss these problems in the Moodle forum.</a:t>
            </a:r>
            <a:endParaRPr b="0" lang="en-GB" sz="1400" spc="-1" strike="noStrike">
              <a:latin typeface="Arial"/>
            </a:endParaRPr>
          </a:p>
        </p:txBody>
      </p:sp>
      <p:sp>
        <p:nvSpPr>
          <p:cNvPr id="73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41E6664-2EA6-40D0-B0D7-73013515541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23" dur="indefinite" restart="never" nodeType="tmRoot">
          <p:childTnLst>
            <p:seq>
              <p:cTn id="82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Arrays</a:t>
            </a:r>
            <a:endParaRPr b="0" lang="en-GB" sz="4000" spc="-1" strike="noStrike">
              <a:latin typeface="Arial"/>
            </a:endParaRPr>
          </a:p>
        </p:txBody>
      </p:sp>
      <p:sp>
        <p:nvSpPr>
          <p:cNvPr id="176"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a:t>
            </a:r>
            <a:endParaRPr b="0" lang="en-GB" sz="2000" spc="-1" strike="noStrike">
              <a:latin typeface="Arial"/>
            </a:endParaRPr>
          </a:p>
        </p:txBody>
      </p:sp>
      <p:sp>
        <p:nvSpPr>
          <p:cNvPr id="17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FDA9DF7-996A-42CE-9B33-CC2E2659AA8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1</a:t>
            </a:r>
            <a:endParaRPr b="0" lang="en-GB" sz="4400" spc="-1" strike="noStrike">
              <a:latin typeface="Arial"/>
            </a:endParaRPr>
          </a:p>
        </p:txBody>
      </p:sp>
      <p:sp>
        <p:nvSpPr>
          <p:cNvPr id="73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Using similar idea of the sieve table that you have implemented in Problem 2 above, write a program that determines the prime factorization of an input integer.  For example, given the input number 24, your program should output 2x2x2x3 and for the input number 30, the output should be 2x3x5.  Hint: You may want to store integer values instead of Boolean values in the sieve table.</a:t>
            </a:r>
            <a:endParaRPr b="0" lang="en-GB" sz="2800" spc="-1" strike="noStrike">
              <a:latin typeface="Arial"/>
            </a:endParaRPr>
          </a:p>
        </p:txBody>
      </p:sp>
      <p:sp>
        <p:nvSpPr>
          <p:cNvPr id="74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C5D6EB4-CCCC-4FD1-BE74-4830E116891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25" dur="indefinite" restart="never" nodeType="tmRoot">
          <p:childTnLst>
            <p:seq>
              <p:cTn id="826"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2   </a:t>
            </a:r>
            <a:endParaRPr b="0" lang="en-GB" sz="4400" spc="-1" strike="noStrike">
              <a:latin typeface="Arial"/>
            </a:endParaRPr>
          </a:p>
        </p:txBody>
      </p:sp>
      <p:sp>
        <p:nvSpPr>
          <p:cNvPr id="74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A playing card consists of a suit (A, B, C, D) and a number (1 to 13), e.g. D12.  Two cards are said to be a pair when they have the same number. Construct a program to read 10 playing cards from the user, and then output the number of pairs.  You can assume the input playing cards are always valid. </a:t>
            </a:r>
            <a:endParaRPr b="0" lang="en-GB" sz="2800" spc="-1" strike="noStrike">
              <a:latin typeface="Arial"/>
            </a:endParaRPr>
          </a:p>
        </p:txBody>
      </p:sp>
      <p:sp>
        <p:nvSpPr>
          <p:cNvPr id="74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A459B64-1CB0-417D-B6B2-0EA923704E7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744" name="Table 4"/>
          <p:cNvGraphicFramePr/>
          <p:nvPr/>
        </p:nvGraphicFramePr>
        <p:xfrm>
          <a:off x="1635840" y="4415400"/>
          <a:ext cx="5871600" cy="2489400"/>
        </p:xfrm>
        <a:graphic>
          <a:graphicData uri="http://schemas.openxmlformats.org/drawingml/2006/table">
            <a:tbl>
              <a:tblPr/>
              <a:tblGrid>
                <a:gridCol w="3631680"/>
                <a:gridCol w="2240280"/>
              </a:tblGrid>
              <a:tr h="622440">
                <a:tc>
                  <a:txBody>
                    <a:bodyPr/>
                    <a:p>
                      <a:pPr>
                        <a:lnSpc>
                          <a:spcPct val="100000"/>
                        </a:lnSpc>
                      </a:pPr>
                      <a:r>
                        <a:rPr b="1" lang="en-GB" sz="1800" spc="-1" strike="noStrike">
                          <a:solidFill>
                            <a:srgbClr val="ffffff"/>
                          </a:solidFill>
                          <a:latin typeface="Calibri Light"/>
                        </a:rPr>
                        <a:t>SAMPLE INPUT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GB" sz="1800" spc="-1" strike="noStrike">
                          <a:solidFill>
                            <a:srgbClr val="ffffff"/>
                          </a:solidFill>
                          <a:latin typeface="Calibri Light"/>
                        </a:rPr>
                        <a:t>SAMPLE OUTPUT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p>
                      <a:pPr>
                        <a:lnSpc>
                          <a:spcPct val="100000"/>
                        </a:lnSpc>
                      </a:pPr>
                      <a:r>
                        <a:rPr b="0" lang="en-GB" sz="1800" spc="-1" strike="noStrike">
                          <a:solidFill>
                            <a:srgbClr val="000000"/>
                          </a:solidFill>
                          <a:latin typeface="Calibri Light"/>
                        </a:rPr>
                        <a:t>A13 B5 D6 C5 B8 A6 C4 B10 D5 C6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rPr>
                        <a:t>2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pPr>
                        <a:lnSpc>
                          <a:spcPct val="100000"/>
                        </a:lnSpc>
                      </a:pPr>
                      <a:r>
                        <a:rPr b="0" lang="en-GB" sz="1800" spc="-1" strike="noStrike">
                          <a:solidFill>
                            <a:srgbClr val="000000"/>
                          </a:solidFill>
                          <a:latin typeface="Calibri Light"/>
                        </a:rPr>
                        <a:t>A2 A1 B2 B1 C2 C1 D2 D3 D5 B5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800" spc="-1" strike="noStrike">
                          <a:solidFill>
                            <a:srgbClr val="000000"/>
                          </a:solidFill>
                          <a:latin typeface="Calibri Light"/>
                        </a:rPr>
                        <a:t>4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pPr>
                        <a:lnSpc>
                          <a:spcPct val="100000"/>
                        </a:lnSpc>
                      </a:pPr>
                      <a:r>
                        <a:rPr b="0" lang="en-GB" sz="1800" spc="-1" strike="noStrike">
                          <a:solidFill>
                            <a:srgbClr val="000000"/>
                          </a:solidFill>
                          <a:latin typeface="Calibri Light"/>
                        </a:rPr>
                        <a:t>B6 B9 A9 C9 D12 D6 A6 C6 A12 D9</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rPr>
                        <a:t>5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827" dur="indefinite" restart="never" nodeType="tmRoot">
          <p:childTnLst>
            <p:seq>
              <p:cTn id="828"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Char &amp; Char Arrays</a:t>
            </a:r>
            <a:endParaRPr b="0" lang="en-GB" sz="4000" spc="-1" strike="noStrike">
              <a:latin typeface="Arial"/>
            </a:endParaRPr>
          </a:p>
        </p:txBody>
      </p:sp>
      <p:sp>
        <p:nvSpPr>
          <p:cNvPr id="746"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II</a:t>
            </a:r>
            <a:endParaRPr b="0" lang="en-GB" sz="2000" spc="-1" strike="noStrike">
              <a:latin typeface="Arial"/>
            </a:endParaRPr>
          </a:p>
        </p:txBody>
      </p:sp>
      <p:sp>
        <p:nvSpPr>
          <p:cNvPr id="74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CFB4B91-034C-4E38-B925-F842EF9D40E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29" dur="indefinite" restart="never" nodeType="tmRoot">
          <p:childTnLst>
            <p:seq>
              <p:cTn id="830"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Data Type</a:t>
            </a:r>
            <a:endParaRPr b="0" lang="en-GB" sz="4400" spc="-1" strike="noStrike">
              <a:latin typeface="Arial"/>
            </a:endParaRPr>
          </a:p>
        </p:txBody>
      </p:sp>
      <p:sp>
        <p:nvSpPr>
          <p:cNvPr id="74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Recall that the data type char is used for representing single characters, e.g., letters, digits, special symbols.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Each char takes up </a:t>
            </a:r>
            <a:r>
              <a:rPr b="1" lang="en-GB" sz="2800" spc="-1" strike="noStrike">
                <a:solidFill>
                  <a:srgbClr val="000000"/>
                </a:solidFill>
                <a:latin typeface="Calibri Light"/>
                <a:ea typeface="Calibri Light"/>
              </a:rPr>
              <a:t>1 byte </a:t>
            </a:r>
            <a:r>
              <a:rPr b="0" lang="en-GB" sz="2800" spc="-1" strike="noStrike">
                <a:solidFill>
                  <a:srgbClr val="000000"/>
                </a:solidFill>
                <a:latin typeface="Calibri Light"/>
                <a:ea typeface="Calibri Light"/>
              </a:rPr>
              <a:t>of storage space.</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most commonly used character set is ASCII (American Standard Code for Information Interchange), which uses 0-127 to represent a character.</a:t>
            </a:r>
            <a:endParaRPr b="0" lang="en-GB" sz="2800" spc="-1" strike="noStrike">
              <a:latin typeface="Arial"/>
            </a:endParaRPr>
          </a:p>
        </p:txBody>
      </p:sp>
      <p:sp>
        <p:nvSpPr>
          <p:cNvPr id="75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E44CF3E-573E-4C64-B886-404AF2A09F1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51" name="CustomShape 4"/>
          <p:cNvSpPr/>
          <p:nvPr/>
        </p:nvSpPr>
        <p:spPr>
          <a:xfrm>
            <a:off x="1901520" y="2478960"/>
            <a:ext cx="6130080" cy="1110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char c1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character 'a'</a:t>
            </a:r>
            <a:endParaRPr b="0" lang="en-GB" sz="1800" spc="-1" strike="noStrike">
              <a:latin typeface="Arial"/>
            </a:endParaRPr>
          </a:p>
          <a:p>
            <a:pPr>
              <a:lnSpc>
                <a:spcPct val="100000"/>
              </a:lnSpc>
            </a:pPr>
            <a:r>
              <a:rPr b="0" lang="en-GB" sz="1800" spc="-1" strike="noStrike">
                <a:solidFill>
                  <a:srgbClr val="000000"/>
                </a:solidFill>
                <a:latin typeface="Consolas"/>
                <a:ea typeface="Consolas"/>
              </a:rPr>
              <a:t>char c2 = </a:t>
            </a:r>
            <a:r>
              <a:rPr b="1" lang="en-GB" sz="1800" spc="-1" strike="noStrike">
                <a:solidFill>
                  <a:srgbClr val="e46c0a"/>
                </a:solidFill>
                <a:latin typeface="Consolas"/>
                <a:ea typeface="Consolas"/>
              </a:rPr>
              <a:t>'2'</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character '2'</a:t>
            </a:r>
            <a:endParaRPr b="0" lang="en-GB" sz="1800" spc="-1" strike="noStrike">
              <a:latin typeface="Arial"/>
            </a:endParaRPr>
          </a:p>
          <a:p>
            <a:pPr>
              <a:lnSpc>
                <a:spcPct val="100000"/>
              </a:lnSpc>
            </a:pPr>
            <a:r>
              <a:rPr b="0" lang="en-GB" sz="1800" spc="-1" strike="noStrike">
                <a:solidFill>
                  <a:srgbClr val="000000"/>
                </a:solidFill>
                <a:latin typeface="Consolas"/>
                <a:ea typeface="Consolas"/>
              </a:rPr>
              <a:t>char c3 = </a:t>
            </a:r>
            <a:r>
              <a:rPr b="1" lang="en-GB" sz="1800" spc="-1" strike="noStrike">
                <a:solidFill>
                  <a:srgbClr val="e46c0a"/>
                </a:solidFill>
                <a:latin typeface="Consolas"/>
                <a:ea typeface="Consolas"/>
              </a:rPr>
              <a:t>'\n'</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newline character</a:t>
            </a:r>
            <a:endParaRPr b="0" lang="en-GB" sz="1800" spc="-1" strike="noStrike">
              <a:latin typeface="Arial"/>
            </a:endParaRPr>
          </a:p>
        </p:txBody>
      </p:sp>
    </p:spTree>
  </p:cSld>
  <p:timing>
    <p:tnLst>
      <p:par>
        <p:cTn id="831" dur="indefinite" restart="never" nodeType="tmRoot">
          <p:childTnLst>
            <p:seq>
              <p:cTn id="832" dur="indefinite" nodeType="mainSeq">
                <p:childTnLst>
                  <p:par>
                    <p:cTn id="833" fill="hold">
                      <p:stCondLst>
                        <p:cond delay="indefinite"/>
                      </p:stCondLst>
                      <p:childTnLst>
                        <p:par>
                          <p:cTn id="834" fill="hold">
                            <p:stCondLst>
                              <p:cond delay="0"/>
                            </p:stCondLst>
                            <p:childTnLst>
                              <p:par>
                                <p:cTn id="835" nodeType="clickEffect" fill="hold" presetClass="entr" presetID="1">
                                  <p:stCondLst>
                                    <p:cond delay="0"/>
                                  </p:stCondLst>
                                  <p:childTnLst>
                                    <p:set>
                                      <p:cBhvr>
                                        <p:cTn id="836" dur="1" fill="hold">
                                          <p:stCondLst>
                                            <p:cond delay="0"/>
                                          </p:stCondLst>
                                        </p:cTn>
                                        <p:tgtEl>
                                          <p:spTgt spid="749">
                                            <p:txEl>
                                              <p:pRg st="4" end="4"/>
                                            </p:txEl>
                                          </p:spTgt>
                                        </p:tgtEl>
                                        <p:attrNameLst>
                                          <p:attrName>style.visibility</p:attrName>
                                        </p:attrNameLst>
                                      </p:cBhvr>
                                      <p:to>
                                        <p:strVal val="visible"/>
                                      </p:to>
                                    </p:set>
                                  </p:childTnLst>
                                </p:cTn>
                              </p:par>
                            </p:childTnLst>
                          </p:cTn>
                        </p:par>
                      </p:childTnLst>
                    </p:cTn>
                  </p:par>
                  <p:par>
                    <p:cTn id="837" fill="hold">
                      <p:stCondLst>
                        <p:cond delay="indefinite"/>
                      </p:stCondLst>
                      <p:childTnLst>
                        <p:par>
                          <p:cTn id="838" fill="hold">
                            <p:stCondLst>
                              <p:cond delay="0"/>
                            </p:stCondLst>
                            <p:childTnLst>
                              <p:par>
                                <p:cTn id="839" nodeType="clickEffect" fill="hold" presetClass="entr" presetID="1">
                                  <p:stCondLst>
                                    <p:cond delay="0"/>
                                  </p:stCondLst>
                                  <p:childTnLst>
                                    <p:set>
                                      <p:cBhvr>
                                        <p:cTn id="840" dur="1" fill="hold">
                                          <p:stCondLst>
                                            <p:cond delay="0"/>
                                          </p:stCondLst>
                                        </p:cTn>
                                        <p:tgtEl>
                                          <p:spTgt spid="74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ASCII Character Set</a:t>
            </a:r>
            <a:endParaRPr b="0" lang="en-GB" sz="4400" spc="-1" strike="noStrike">
              <a:latin typeface="Arial"/>
            </a:endParaRPr>
          </a:p>
        </p:txBody>
      </p:sp>
      <p:sp>
        <p:nvSpPr>
          <p:cNvPr id="753"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8530D7C-3FAD-4F80-A615-29972B529A2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754" name="Table 3"/>
          <p:cNvGraphicFramePr/>
          <p:nvPr/>
        </p:nvGraphicFramePr>
        <p:xfrm>
          <a:off x="566640" y="1051200"/>
          <a:ext cx="2676600" cy="5451480"/>
        </p:xfrm>
        <a:graphic>
          <a:graphicData uri="http://schemas.openxmlformats.org/drawingml/2006/table">
            <a:tbl>
              <a:tblPr/>
              <a:tblGrid>
                <a:gridCol w="1090080"/>
                <a:gridCol w="1586880"/>
              </a:tblGrid>
              <a:tr h="239760">
                <a:tc gridSpan="2">
                  <a:txBody>
                    <a:bodyPr lIns="5760" rIns="5760"/>
                    <a:p>
                      <a:pPr algn="ctr">
                        <a:lnSpc>
                          <a:spcPct val="100000"/>
                        </a:lnSpc>
                      </a:pPr>
                      <a:r>
                        <a:rPr b="1" lang="en-GB" sz="1000" spc="-1" strike="noStrike">
                          <a:solidFill>
                            <a:srgbClr val="000000"/>
                          </a:solidFill>
                          <a:latin typeface="Calibri Light"/>
                        </a:rPr>
                        <a:t>Control Characters</a:t>
                      </a:r>
                      <a:endParaRPr b="0" lang="en-GB" sz="1000" spc="-1" strike="noStrike">
                        <a:latin typeface="Arial"/>
                      </a:endParaRPr>
                    </a:p>
                  </a:txBody>
                  <a:tcPr marL="5760" marR="5760">
                    <a:noFill/>
                  </a:tcPr>
                </a:tc>
                <a:tc hMerge="1">
                  <a:tcPr>
                    <a:solidFill>
                      <a:srgbClr val="729fcf"/>
                    </a:solidFill>
                  </a:tcPr>
                </a:tc>
              </a:tr>
              <a:tr h="239760">
                <a:tc>
                  <a:txBody>
                    <a:bodyPr lIns="5760" rIns="5760"/>
                    <a:p>
                      <a:pPr algn="ctr">
                        <a:lnSpc>
                          <a:spcPct val="100000"/>
                        </a:lnSpc>
                      </a:pPr>
                      <a:r>
                        <a:rPr b="0" lang="en-GB" sz="1000" spc="-1" strike="noStrike">
                          <a:solidFill>
                            <a:srgbClr val="000000"/>
                          </a:solidFill>
                          <a:latin typeface="Calibri Light"/>
                        </a:rPr>
                        <a:t>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(Null character)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(Start of Header)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(Start of Text)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3</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Text)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4</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Trans.)</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5</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(Enquiry)</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6</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(Acknowledgement)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(Bell)</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8</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(Backspace)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9</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(Horizontal Tab)</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(Line feed)</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(Vertical Tab)</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12</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(Form feed)</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13</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(Carriage return)</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14</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(Shift Out)</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15</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(Shift In)</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16</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(Data link escape)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1)</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18</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2)</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19</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3)</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(Device control 4)</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(Negative acknowl.)</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22</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(Synchronous idle)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23</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trans. block)</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24</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(Cancel)</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25</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(End of medium)</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26</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(Substitute)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(Escape)</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28</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(File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29</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(Group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30</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(Record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31</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(Unit separator)</a:t>
                      </a:r>
                      <a:endParaRPr b="0" lang="en-GB" sz="1000" spc="-1" strike="noStrike">
                        <a:latin typeface="Arial"/>
                      </a:endParaRPr>
                    </a:p>
                  </a:txBody>
                  <a:tcPr marL="5760" marR="5760">
                    <a:noFill/>
                  </a:tcPr>
                </a:tc>
              </a:tr>
              <a:tr h="239760">
                <a:tc>
                  <a:txBody>
                    <a:bodyPr lIns="5760" rIns="5760"/>
                    <a:p>
                      <a:pPr algn="ctr">
                        <a:lnSpc>
                          <a:spcPct val="100000"/>
                        </a:lnSpc>
                      </a:pPr>
                      <a:r>
                        <a:rPr b="0" lang="en-GB" sz="1000" spc="-1" strike="noStrike">
                          <a:solidFill>
                            <a:srgbClr val="000000"/>
                          </a:solidFill>
                          <a:latin typeface="Calibri Light"/>
                        </a:rPr>
                        <a:t>127</a:t>
                      </a:r>
                      <a:endParaRPr b="0" lang="en-GB" sz="1000" spc="-1" strike="noStrike">
                        <a:latin typeface="Arial"/>
                      </a:endParaRPr>
                    </a:p>
                  </a:txBody>
                  <a:tcPr marL="5760" marR="5760">
                    <a:noFill/>
                  </a:tcPr>
                </a:tc>
                <a:tc>
                  <a:txBody>
                    <a:bodyPr lIns="5760" rIns="5760"/>
                    <a:p>
                      <a:pPr algn="ctr">
                        <a:lnSpc>
                          <a:spcPct val="100000"/>
                        </a:lnSpc>
                      </a:pPr>
                      <a:r>
                        <a:rPr b="0" lang="en-GB" sz="1000" spc="-1" strike="noStrike">
                          <a:solidFill>
                            <a:srgbClr val="000000"/>
                          </a:solidFill>
                          <a:latin typeface="Calibri Light"/>
                        </a:rPr>
                        <a:t>(Delete) </a:t>
                      </a:r>
                      <a:endParaRPr b="0" lang="en-GB" sz="1000" spc="-1" strike="noStrike">
                        <a:latin typeface="Arial"/>
                      </a:endParaRPr>
                    </a:p>
                  </a:txBody>
                  <a:tcPr marL="5760" marR="5760">
                    <a:noFill/>
                  </a:tcPr>
                </a:tc>
              </a:tr>
            </a:tbl>
          </a:graphicData>
        </a:graphic>
      </p:graphicFrame>
      <p:graphicFrame>
        <p:nvGraphicFramePr>
          <p:cNvPr id="755" name="Table 4"/>
          <p:cNvGraphicFramePr/>
          <p:nvPr/>
        </p:nvGraphicFramePr>
        <p:xfrm>
          <a:off x="4068000" y="1051200"/>
          <a:ext cx="4340520" cy="5304600"/>
        </p:xfrm>
        <a:graphic>
          <a:graphicData uri="http://schemas.openxmlformats.org/drawingml/2006/table">
            <a:tbl>
              <a:tblPr/>
              <a:tblGrid>
                <a:gridCol w="723240"/>
                <a:gridCol w="723240"/>
                <a:gridCol w="723240"/>
                <a:gridCol w="723240"/>
                <a:gridCol w="723240"/>
                <a:gridCol w="724680"/>
              </a:tblGrid>
              <a:tr h="239760">
                <a:tc gridSpan="6">
                  <a:txBody>
                    <a:bodyPr lIns="6120" rIns="6120"/>
                    <a:p>
                      <a:pPr algn="ctr">
                        <a:lnSpc>
                          <a:spcPct val="100000"/>
                        </a:lnSpc>
                      </a:pPr>
                      <a:r>
                        <a:rPr b="1" lang="en-GB" sz="1000" spc="-1" strike="noStrike">
                          <a:solidFill>
                            <a:srgbClr val="000000"/>
                          </a:solidFill>
                          <a:latin typeface="Calibri Light"/>
                        </a:rPr>
                        <a:t>Printable Characters</a:t>
                      </a:r>
                      <a:endParaRPr b="0" lang="en-GB" sz="1000" spc="-1" strike="noStrike">
                        <a:latin typeface="Arial"/>
                      </a:endParaRPr>
                    </a:p>
                  </a:txBody>
                  <a:tcPr marL="6120" marR="6120">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239760">
                <a:tc>
                  <a:txBody>
                    <a:bodyPr lIns="6120" rIns="6120"/>
                    <a:p>
                      <a:pPr algn="ctr">
                        <a:lnSpc>
                          <a:spcPct val="100000"/>
                        </a:lnSpc>
                      </a:pPr>
                      <a:r>
                        <a:rPr b="0" lang="en-GB" sz="1000" spc="-1" strike="noStrike">
                          <a:solidFill>
                            <a:srgbClr val="000000"/>
                          </a:solidFill>
                          <a:latin typeface="Calibri Light"/>
                        </a:rPr>
                        <a:t>32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space</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34</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B</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b</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35</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C</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c</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36</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D</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d</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37</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69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E</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e</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38</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&amp;</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F</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f</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39</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G</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g</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40</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H</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h</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41</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I</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i</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J</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j</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K</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k</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44</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L</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l</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45</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M</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109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m</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46</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N</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n</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47</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79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O</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o</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48</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0</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P</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p</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49</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1</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Q</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q</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50</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2</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R</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r</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51</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3</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S</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s</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4</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5</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U</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u</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54</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6</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86</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V</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v</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55</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7</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87</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W</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119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w</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56</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8</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88</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X</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x</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57</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9</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89</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Y</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y</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58</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90</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Z</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z</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59</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91</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60</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&lt;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92</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61</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93</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62</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&gt;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94</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126 </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239760">
                <a:tc>
                  <a:txBody>
                    <a:bodyPr lIns="6120" rIns="6120"/>
                    <a:p>
                      <a:pPr algn="ctr">
                        <a:lnSpc>
                          <a:spcPct val="100000"/>
                        </a:lnSpc>
                      </a:pPr>
                      <a:r>
                        <a:rPr b="0" lang="en-GB" sz="1000" spc="-1" strike="noStrike">
                          <a:solidFill>
                            <a:srgbClr val="000000"/>
                          </a:solidFill>
                          <a:latin typeface="Calibri Light"/>
                        </a:rPr>
                        <a:t>63</a:t>
                      </a:r>
                      <a:endParaRPr b="0" lang="en-GB" sz="1000" spc="-1" strike="noStrike">
                        <a:latin typeface="Arial"/>
                      </a:endParaRPr>
                    </a:p>
                  </a:txBody>
                  <a:tcPr marL="6120" marR="6120">
                    <a:noFill/>
                  </a:tcPr>
                </a:tc>
                <a:tc>
                  <a:txBody>
                    <a:bodyPr lIns="6120" rIns="6120"/>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a:p>
                      <a:pPr algn="ctr">
                        <a:lnSpc>
                          <a:spcPct val="100000"/>
                        </a:lnSpc>
                      </a:pPr>
                      <a:r>
                        <a:rPr b="0" lang="en-GB" sz="1000" spc="-1" strike="noStrike">
                          <a:solidFill>
                            <a:srgbClr val="000000"/>
                          </a:solidFill>
                          <a:latin typeface="Calibri Light"/>
                        </a:rPr>
                        <a:t>95</a:t>
                      </a:r>
                      <a:endParaRPr b="0" lang="en-GB" sz="1000" spc="-1" strike="noStrike">
                        <a:latin typeface="Arial"/>
                      </a:endParaRPr>
                    </a:p>
                  </a:txBody>
                  <a:tcPr marL="9360" marR="9360">
                    <a:lnL w="28080">
                      <a:solidFill>
                        <a:srgbClr val="77933c"/>
                      </a:solidFill>
                    </a:lnL>
                    <a:noFill/>
                  </a:tcPr>
                </a:tc>
                <a:tc>
                  <a:txBody>
                    <a:bodyPr lIns="9360" rIns="9360"/>
                    <a:p>
                      <a:pPr algn="ctr">
                        <a:lnSpc>
                          <a:spcPct val="100000"/>
                        </a:lnSpc>
                      </a:pPr>
                      <a:r>
                        <a:rPr b="1" lang="en-GB" sz="1000" spc="-1" strike="noStrike">
                          <a:solidFill>
                            <a:srgbClr val="000000"/>
                          </a:solidFill>
                          <a:latin typeface="Calibri Light"/>
                        </a:rPr>
                        <a:t>_</a:t>
                      </a:r>
                      <a:endParaRPr b="0" lang="en-GB" sz="1000" spc="-1" strike="noStrike">
                        <a:latin typeface="Arial"/>
                      </a:endParaRPr>
                    </a:p>
                  </a:txBody>
                  <a:tcPr marL="9360" marR="9360">
                    <a:lnR w="28080">
                      <a:solidFill>
                        <a:srgbClr val="77933c"/>
                      </a:solidFill>
                    </a:lnR>
                    <a:noFill/>
                  </a:tcPr>
                </a:tc>
                <a:tc>
                  <a:tcPr marL="6120" marR="6120">
                    <a:lnL w="28080">
                      <a:solidFill>
                        <a:srgbClr val="77933c"/>
                      </a:solidFill>
                    </a:lnL>
                    <a:noFill/>
                  </a:tcPr>
                </a:tc>
                <a:tc>
                  <a:tcPr marL="6120" marR="6120">
                    <a:noFill/>
                  </a:tcPr>
                </a:tc>
              </a:tr>
            </a:tbl>
          </a:graphicData>
        </a:graphic>
      </p:graphicFrame>
    </p:spTree>
  </p:cSld>
  <p:timing>
    <p:tnLst>
      <p:par>
        <p:cTn id="841" dur="indefinite" restart="never" nodeType="tmRoot">
          <p:childTnLst>
            <p:seq>
              <p:cTn id="842"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5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Examples</a:t>
            </a:r>
            <a:endParaRPr b="0" lang="en-GB" sz="2800" spc="-1" strike="noStrike">
              <a:latin typeface="Arial"/>
            </a:endParaRPr>
          </a:p>
        </p:txBody>
      </p:sp>
      <p:sp>
        <p:nvSpPr>
          <p:cNvPr id="75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B19BDCB-FAC9-4C1B-9F75-1C9771E1DB7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59" name="CustomShape 4"/>
          <p:cNvSpPr/>
          <p:nvPr/>
        </p:nvSpPr>
        <p:spPr>
          <a:xfrm>
            <a:off x="1413000" y="2245680"/>
            <a:ext cx="3029400" cy="1110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c &lt;&lt; endl;</a:t>
            </a:r>
            <a:endParaRPr b="0" lang="en-GB" sz="1800" spc="-1" strike="noStrike">
              <a:latin typeface="Arial"/>
            </a:endParaRPr>
          </a:p>
        </p:txBody>
      </p:sp>
      <p:grpSp>
        <p:nvGrpSpPr>
          <p:cNvPr id="760" name="Group 5"/>
          <p:cNvGrpSpPr/>
          <p:nvPr/>
        </p:nvGrpSpPr>
        <p:grpSpPr>
          <a:xfrm>
            <a:off x="5343120" y="1953720"/>
            <a:ext cx="2888280" cy="1402200"/>
            <a:chOff x="5343120" y="1953720"/>
            <a:chExt cx="2888280" cy="1402200"/>
          </a:xfrm>
        </p:grpSpPr>
        <p:sp>
          <p:nvSpPr>
            <p:cNvPr id="761" name="CustomShape 6"/>
            <p:cNvSpPr/>
            <p:nvPr/>
          </p:nvSpPr>
          <p:spPr>
            <a:xfrm>
              <a:off x="5343120" y="2245680"/>
              <a:ext cx="2787840" cy="11102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62" name="CustomShape 7"/>
            <p:cNvSpPr/>
            <p:nvPr/>
          </p:nvSpPr>
          <p:spPr>
            <a:xfrm>
              <a:off x="6793200" y="195372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63" name="CustomShape 8"/>
          <p:cNvSpPr/>
          <p:nvPr/>
        </p:nvSpPr>
        <p:spPr>
          <a:xfrm>
            <a:off x="1413000" y="3816720"/>
            <a:ext cx="3029400" cy="1110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65</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c &lt;&lt; endl;</a:t>
            </a:r>
            <a:endParaRPr b="0" lang="en-GB" sz="1800" spc="-1" strike="noStrike">
              <a:latin typeface="Arial"/>
            </a:endParaRPr>
          </a:p>
        </p:txBody>
      </p:sp>
      <p:sp>
        <p:nvSpPr>
          <p:cNvPr id="764" name="CustomShape 9"/>
          <p:cNvSpPr/>
          <p:nvPr/>
        </p:nvSpPr>
        <p:spPr>
          <a:xfrm>
            <a:off x="1555200" y="5164920"/>
            <a:ext cx="6575760" cy="118656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Calibri Light"/>
              </a:rPr>
              <a:t>Since the data type of c is </a:t>
            </a:r>
            <a:r>
              <a:rPr b="0" lang="en-GB" sz="2400" spc="-1" strike="noStrike">
                <a:solidFill>
                  <a:srgbClr val="31859c"/>
                </a:solidFill>
                <a:latin typeface="Calibri Light"/>
                <a:ea typeface="Calibri Light"/>
              </a:rPr>
              <a:t>char</a:t>
            </a:r>
            <a:r>
              <a:rPr b="0" lang="en-GB" sz="2400" spc="-1" strike="noStrike">
                <a:solidFill>
                  <a:srgbClr val="000000"/>
                </a:solidFill>
                <a:latin typeface="Calibri Light"/>
                <a:ea typeface="Calibri Light"/>
              </a:rPr>
              <a:t>, assigning an </a:t>
            </a:r>
            <a:r>
              <a:rPr b="0" lang="en-GB" sz="2400" spc="-1" strike="noStrike">
                <a:solidFill>
                  <a:srgbClr val="e46c0a"/>
                </a:solidFill>
                <a:latin typeface="Calibri Light"/>
                <a:ea typeface="Calibri Light"/>
              </a:rPr>
              <a:t>integer</a:t>
            </a:r>
            <a:r>
              <a:rPr b="0" lang="en-GB" sz="2400" spc="-1" strike="noStrike">
                <a:solidFill>
                  <a:srgbClr val="000000"/>
                </a:solidFill>
                <a:latin typeface="Calibri Light"/>
                <a:ea typeface="Calibri Light"/>
              </a:rPr>
              <a:t> to c is treated as assigning an </a:t>
            </a:r>
            <a:r>
              <a:rPr b="0" lang="en-GB" sz="2400" spc="-1" strike="noStrike">
                <a:solidFill>
                  <a:srgbClr val="e46c0a"/>
                </a:solidFill>
                <a:latin typeface="Calibri Light"/>
                <a:ea typeface="Calibri Light"/>
              </a:rPr>
              <a:t>ASCII </a:t>
            </a:r>
            <a:r>
              <a:rPr b="0" lang="en-GB" sz="2400" spc="-1" strike="noStrike">
                <a:solidFill>
                  <a:srgbClr val="000000"/>
                </a:solidFill>
                <a:latin typeface="Calibri Light"/>
                <a:ea typeface="Calibri Light"/>
              </a:rPr>
              <a:t>code to c</a:t>
            </a:r>
            <a:endParaRPr b="0" lang="en-GB" sz="2400" spc="-1" strike="noStrike">
              <a:latin typeface="Arial"/>
            </a:endParaRPr>
          </a:p>
        </p:txBody>
      </p:sp>
      <p:grpSp>
        <p:nvGrpSpPr>
          <p:cNvPr id="765" name="Group 10"/>
          <p:cNvGrpSpPr/>
          <p:nvPr/>
        </p:nvGrpSpPr>
        <p:grpSpPr>
          <a:xfrm>
            <a:off x="5343120" y="3524760"/>
            <a:ext cx="2888280" cy="1402200"/>
            <a:chOff x="5343120" y="3524760"/>
            <a:chExt cx="2888280" cy="1402200"/>
          </a:xfrm>
        </p:grpSpPr>
        <p:sp>
          <p:nvSpPr>
            <p:cNvPr id="766" name="CustomShape 11"/>
            <p:cNvSpPr/>
            <p:nvPr/>
          </p:nvSpPr>
          <p:spPr>
            <a:xfrm>
              <a:off x="5343120" y="3816720"/>
              <a:ext cx="2787840" cy="11102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67" name="CustomShape 12"/>
            <p:cNvSpPr/>
            <p:nvPr/>
          </p:nvSpPr>
          <p:spPr>
            <a:xfrm>
              <a:off x="6793200" y="352476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68" name="CustomShape 13"/>
          <p:cNvSpPr/>
          <p:nvPr/>
        </p:nvSpPr>
        <p:spPr>
          <a:xfrm>
            <a:off x="4639320" y="2720160"/>
            <a:ext cx="591480" cy="22428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769" name="CustomShape 14"/>
          <p:cNvSpPr/>
          <p:nvPr/>
        </p:nvSpPr>
        <p:spPr>
          <a:xfrm>
            <a:off x="4639320" y="4278960"/>
            <a:ext cx="591480" cy="22428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Tree>
  </p:cSld>
  <p:timing>
    <p:tnLst>
      <p:par>
        <p:cTn id="843" dur="indefinite" restart="never" nodeType="tmRoot">
          <p:childTnLst>
            <p:seq>
              <p:cTn id="844" dur="indefinite" nodeType="mainSeq">
                <p:childTnLst>
                  <p:par>
                    <p:cTn id="845" fill="hold">
                      <p:stCondLst>
                        <p:cond delay="indefinite"/>
                      </p:stCondLst>
                      <p:childTnLst>
                        <p:par>
                          <p:cTn id="846" fill="hold">
                            <p:stCondLst>
                              <p:cond delay="0"/>
                            </p:stCondLst>
                            <p:childTnLst>
                              <p:par>
                                <p:cTn id="847" nodeType="clickEffect" fill="hold" presetClass="entr" presetID="1">
                                  <p:stCondLst>
                                    <p:cond delay="0"/>
                                  </p:stCondLst>
                                  <p:childTnLst>
                                    <p:set>
                                      <p:cBhvr>
                                        <p:cTn id="848" dur="1" fill="hold">
                                          <p:stCondLst>
                                            <p:cond delay="0"/>
                                          </p:stCondLst>
                                        </p:cTn>
                                        <p:tgtEl>
                                          <p:spTgt spid="760"/>
                                        </p:tgtEl>
                                        <p:attrNameLst>
                                          <p:attrName>style.visibility</p:attrName>
                                        </p:attrNameLst>
                                      </p:cBhvr>
                                      <p:to>
                                        <p:strVal val="visible"/>
                                      </p:to>
                                    </p:set>
                                  </p:childTnLst>
                                </p:cTn>
                              </p:par>
                              <p:par>
                                <p:cTn id="849" nodeType="withEffect" fill="hold" presetClass="entr" presetID="1">
                                  <p:stCondLst>
                                    <p:cond delay="0"/>
                                  </p:stCondLst>
                                  <p:childTnLst>
                                    <p:set>
                                      <p:cBhvr>
                                        <p:cTn id="850" dur="1" fill="hold">
                                          <p:stCondLst>
                                            <p:cond delay="0"/>
                                          </p:stCondLst>
                                        </p:cTn>
                                        <p:tgtEl>
                                          <p:spTgt spid="768"/>
                                        </p:tgtEl>
                                        <p:attrNameLst>
                                          <p:attrName>style.visibility</p:attrName>
                                        </p:attrNameLst>
                                      </p:cBhvr>
                                      <p:to>
                                        <p:strVal val="visible"/>
                                      </p:to>
                                    </p:set>
                                  </p:childTnLst>
                                </p:cTn>
                              </p:par>
                            </p:childTnLst>
                          </p:cTn>
                        </p:par>
                      </p:childTnLst>
                    </p:cTn>
                  </p:par>
                  <p:par>
                    <p:cTn id="851" fill="hold">
                      <p:stCondLst>
                        <p:cond delay="indefinite"/>
                      </p:stCondLst>
                      <p:childTnLst>
                        <p:par>
                          <p:cTn id="852" fill="hold">
                            <p:stCondLst>
                              <p:cond delay="0"/>
                            </p:stCondLst>
                            <p:childTnLst>
                              <p:par>
                                <p:cTn id="853" nodeType="clickEffect" fill="hold" presetClass="entr" presetID="1">
                                  <p:stCondLst>
                                    <p:cond delay="0"/>
                                  </p:stCondLst>
                                  <p:childTnLst>
                                    <p:set>
                                      <p:cBhvr>
                                        <p:cTn id="854" dur="1" fill="hold">
                                          <p:stCondLst>
                                            <p:cond delay="0"/>
                                          </p:stCondLst>
                                        </p:cTn>
                                        <p:tgtEl>
                                          <p:spTgt spid="763"/>
                                        </p:tgtEl>
                                        <p:attrNameLst>
                                          <p:attrName>style.visibility</p:attrName>
                                        </p:attrNameLst>
                                      </p:cBhvr>
                                      <p:to>
                                        <p:strVal val="visible"/>
                                      </p:to>
                                    </p:set>
                                  </p:childTnLst>
                                </p:cTn>
                              </p:par>
                            </p:childTnLst>
                          </p:cTn>
                        </p:par>
                      </p:childTnLst>
                    </p:cTn>
                  </p:par>
                  <p:par>
                    <p:cTn id="855" fill="hold">
                      <p:stCondLst>
                        <p:cond delay="indefinite"/>
                      </p:stCondLst>
                      <p:childTnLst>
                        <p:par>
                          <p:cTn id="856" fill="hold">
                            <p:stCondLst>
                              <p:cond delay="0"/>
                            </p:stCondLst>
                            <p:childTnLst>
                              <p:par>
                                <p:cTn id="857" nodeType="clickEffect" fill="hold" presetClass="entr" presetID="1">
                                  <p:stCondLst>
                                    <p:cond delay="0"/>
                                  </p:stCondLst>
                                  <p:childTnLst>
                                    <p:set>
                                      <p:cBhvr>
                                        <p:cTn id="858" dur="1" fill="hold">
                                          <p:stCondLst>
                                            <p:cond delay="0"/>
                                          </p:stCondLst>
                                        </p:cTn>
                                        <p:tgtEl>
                                          <p:spTgt spid="764"/>
                                        </p:tgtEl>
                                        <p:attrNameLst>
                                          <p:attrName>style.visibility</p:attrName>
                                        </p:attrNameLst>
                                      </p:cBhvr>
                                      <p:to>
                                        <p:strVal val="visible"/>
                                      </p:to>
                                    </p:set>
                                  </p:childTnLst>
                                </p:cTn>
                              </p:par>
                              <p:par>
                                <p:cTn id="859" nodeType="withEffect" fill="hold" presetClass="entr" presetID="1">
                                  <p:stCondLst>
                                    <p:cond delay="0"/>
                                  </p:stCondLst>
                                  <p:childTnLst>
                                    <p:set>
                                      <p:cBhvr>
                                        <p:cTn id="860" dur="1" fill="hold">
                                          <p:stCondLst>
                                            <p:cond delay="0"/>
                                          </p:stCondLst>
                                        </p:cTn>
                                        <p:tgtEl>
                                          <p:spTgt spid="769"/>
                                        </p:tgtEl>
                                        <p:attrNameLst>
                                          <p:attrName>style.visibility</p:attrName>
                                        </p:attrNameLst>
                                      </p:cBhvr>
                                      <p:to>
                                        <p:strVal val="visible"/>
                                      </p:to>
                                    </p:set>
                                  </p:childTnLst>
                                </p:cTn>
                              </p:par>
                              <p:par>
                                <p:cTn id="861" nodeType="withEffect" fill="hold" presetClass="entr" presetID="1">
                                  <p:stCondLst>
                                    <p:cond delay="0"/>
                                  </p:stCondLst>
                                  <p:childTnLst>
                                    <p:set>
                                      <p:cBhvr>
                                        <p:cTn id="862"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7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We may use an </a:t>
            </a:r>
            <a:r>
              <a:rPr b="1" lang="en-GB" sz="2800" spc="-1" strike="noStrike">
                <a:solidFill>
                  <a:srgbClr val="e46c0a"/>
                </a:solidFill>
                <a:latin typeface="Calibri Light"/>
                <a:ea typeface="Calibri Light"/>
              </a:rPr>
              <a:t>int</a:t>
            </a:r>
            <a:r>
              <a:rPr b="0" lang="en-GB" sz="2800" spc="-1" strike="noStrike">
                <a:solidFill>
                  <a:srgbClr val="000000"/>
                </a:solidFill>
                <a:latin typeface="Calibri Light"/>
                <a:ea typeface="Calibri Light"/>
              </a:rPr>
              <a:t> variable to store the value of a </a:t>
            </a:r>
            <a:r>
              <a:rPr b="1" lang="en-GB" sz="2800" spc="-1" strike="noStrike">
                <a:solidFill>
                  <a:srgbClr val="31859c"/>
                </a:solidFill>
                <a:latin typeface="Calibri Light"/>
                <a:ea typeface="Calibri Light"/>
              </a:rPr>
              <a:t>char</a:t>
            </a:r>
            <a:r>
              <a:rPr b="0" lang="en-GB" sz="2800" spc="-1" strike="noStrike">
                <a:solidFill>
                  <a:srgbClr val="000000"/>
                </a:solidFill>
                <a:latin typeface="Calibri Light"/>
                <a:ea typeface="Calibri Light"/>
              </a:rPr>
              <a:t> variable.  In this case, the ASCII code of the char will be stored.  </a:t>
            </a:r>
            <a:endParaRPr b="0" lang="en-GB" sz="2800" spc="-1" strike="noStrike">
              <a:latin typeface="Arial"/>
            </a:endParaRPr>
          </a:p>
        </p:txBody>
      </p:sp>
      <p:sp>
        <p:nvSpPr>
          <p:cNvPr id="77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3F41778-56CF-4E79-B718-D2474B16747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73" name="CustomShape 4"/>
          <p:cNvSpPr/>
          <p:nvPr/>
        </p:nvSpPr>
        <p:spPr>
          <a:xfrm>
            <a:off x="997560" y="2982600"/>
            <a:ext cx="3623040" cy="2013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val = letter;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letter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val &lt;&lt; endl;</a:t>
            </a:r>
            <a:endParaRPr b="0" lang="en-GB" sz="1800" spc="-1" strike="noStrike">
              <a:latin typeface="Arial"/>
            </a:endParaRPr>
          </a:p>
        </p:txBody>
      </p:sp>
      <p:grpSp>
        <p:nvGrpSpPr>
          <p:cNvPr id="774" name="Group 5"/>
          <p:cNvGrpSpPr/>
          <p:nvPr/>
        </p:nvGrpSpPr>
        <p:grpSpPr>
          <a:xfrm>
            <a:off x="5343120" y="2703960"/>
            <a:ext cx="2888280" cy="1388880"/>
            <a:chOff x="5343120" y="2703960"/>
            <a:chExt cx="2888280" cy="1388880"/>
          </a:xfrm>
        </p:grpSpPr>
        <p:sp>
          <p:nvSpPr>
            <p:cNvPr id="775" name="CustomShape 6"/>
            <p:cNvSpPr/>
            <p:nvPr/>
          </p:nvSpPr>
          <p:spPr>
            <a:xfrm>
              <a:off x="5343120" y="2982600"/>
              <a:ext cx="2787840" cy="11102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r>
                <a:rPr b="0" lang="en-GB" sz="1800" spc="-1" strike="noStrike">
                  <a:solidFill>
                    <a:srgbClr val="000000"/>
                  </a:solidFill>
                  <a:latin typeface="Consolas"/>
                  <a:ea typeface="Consolas"/>
                </a:rPr>
                <a:t>65</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76" name="CustomShape 7"/>
            <p:cNvSpPr/>
            <p:nvPr/>
          </p:nvSpPr>
          <p:spPr>
            <a:xfrm>
              <a:off x="6793200" y="270396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77" name="CustomShape 8"/>
          <p:cNvSpPr/>
          <p:nvPr/>
        </p:nvSpPr>
        <p:spPr>
          <a:xfrm>
            <a:off x="4788720" y="3423960"/>
            <a:ext cx="478800" cy="22428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Tree>
  </p:cSld>
  <p:timing>
    <p:tnLst>
      <p:par>
        <p:cTn id="863" dur="indefinite" restart="never" nodeType="tmRoot">
          <p:childTnLst>
            <p:seq>
              <p:cTn id="864" dur="indefinite" nodeType="mainSeq">
                <p:childTnLst>
                  <p:par>
                    <p:cTn id="865" fill="hold">
                      <p:stCondLst>
                        <p:cond delay="indefinite"/>
                      </p:stCondLst>
                      <p:childTnLst>
                        <p:par>
                          <p:cTn id="866" fill="hold">
                            <p:stCondLst>
                              <p:cond delay="0"/>
                            </p:stCondLst>
                            <p:childTnLst>
                              <p:par>
                                <p:cTn id="867" nodeType="clickEffect" fill="hold" presetClass="entr" presetID="1">
                                  <p:stCondLst>
                                    <p:cond delay="0"/>
                                  </p:stCondLst>
                                  <p:childTnLst>
                                    <p:set>
                                      <p:cBhvr>
                                        <p:cTn id="868" dur="1" fill="hold">
                                          <p:stCondLst>
                                            <p:cond delay="0"/>
                                          </p:stCondLst>
                                        </p:cTn>
                                        <p:tgtEl>
                                          <p:spTgt spid="774"/>
                                        </p:tgtEl>
                                        <p:attrNameLst>
                                          <p:attrName>style.visibility</p:attrName>
                                        </p:attrNameLst>
                                      </p:cBhvr>
                                      <p:to>
                                        <p:strVal val="visible"/>
                                      </p:to>
                                    </p:set>
                                  </p:childTnLst>
                                </p:cTn>
                              </p:par>
                              <p:par>
                                <p:cTn id="869" nodeType="withEffect" fill="hold" presetClass="entr" presetID="1">
                                  <p:stCondLst>
                                    <p:cond delay="0"/>
                                  </p:stCondLst>
                                  <p:childTnLst>
                                    <p:set>
                                      <p:cBhvr>
                                        <p:cTn id="870"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Arithmetic operations between char variables indeed operates on the ASCII values of the characters.</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78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F0E843B-A3FA-46E1-9E65-141F08C597E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81" name="CustomShape 4"/>
          <p:cNvSpPr/>
          <p:nvPr/>
        </p:nvSpPr>
        <p:spPr>
          <a:xfrm>
            <a:off x="925200" y="2569320"/>
            <a:ext cx="4625640" cy="3244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letter1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letter2 = </a:t>
            </a:r>
            <a:r>
              <a:rPr b="1" lang="en-GB" sz="1800" spc="-1" strike="noStrike">
                <a:solidFill>
                  <a:srgbClr val="e46c0a"/>
                </a:solidFill>
                <a:latin typeface="Consolas"/>
                <a:ea typeface="Consolas"/>
              </a:rPr>
              <a:t>'b'</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letter1</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letter2</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letter1 – letter2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'z' – 'a'</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a:rPr>
              <a:t>letter2--</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letter2</a:t>
            </a:r>
            <a:r>
              <a:rPr b="0" lang="en-GB" sz="1800" spc="-1" strike="noStrike">
                <a:solidFill>
                  <a:srgbClr val="000000"/>
                </a:solidFill>
                <a:latin typeface="Consolas"/>
                <a:ea typeface="Consolas"/>
              </a:rPr>
              <a:t> &lt;&lt; endl;</a:t>
            </a:r>
            <a:endParaRPr b="0" lang="en-GB" sz="1800" spc="-1" strike="noStrike">
              <a:latin typeface="Arial"/>
            </a:endParaRPr>
          </a:p>
        </p:txBody>
      </p:sp>
      <p:grpSp>
        <p:nvGrpSpPr>
          <p:cNvPr id="782" name="Group 5"/>
          <p:cNvGrpSpPr/>
          <p:nvPr/>
        </p:nvGrpSpPr>
        <p:grpSpPr>
          <a:xfrm>
            <a:off x="5707440" y="2914200"/>
            <a:ext cx="2842920" cy="2048760"/>
            <a:chOff x="5707440" y="2914200"/>
            <a:chExt cx="2842920" cy="2048760"/>
          </a:xfrm>
        </p:grpSpPr>
        <p:sp>
          <p:nvSpPr>
            <p:cNvPr id="783" name="CustomShape 6"/>
            <p:cNvSpPr/>
            <p:nvPr/>
          </p:nvSpPr>
          <p:spPr>
            <a:xfrm>
              <a:off x="5707440" y="3188880"/>
              <a:ext cx="2787840" cy="17740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r>
                <a:rPr b="0" lang="en-GB" sz="1800" spc="-1" strike="noStrike">
                  <a:solidFill>
                    <a:srgbClr val="000000"/>
                  </a:solidFill>
                  <a:latin typeface="Consolas"/>
                  <a:ea typeface="Consolas"/>
                </a:rPr>
                <a:t>b</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84" name="CustomShape 7"/>
            <p:cNvSpPr/>
            <p:nvPr/>
          </p:nvSpPr>
          <p:spPr>
            <a:xfrm>
              <a:off x="7112160" y="291420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85" name="CustomShape 8"/>
          <p:cNvSpPr/>
          <p:nvPr/>
        </p:nvSpPr>
        <p:spPr>
          <a:xfrm>
            <a:off x="5681160" y="3761640"/>
            <a:ext cx="46872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-1</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25</a:t>
            </a:r>
            <a:endParaRPr b="0" lang="en-GB" sz="1800" spc="-1" strike="noStrike">
              <a:latin typeface="Arial"/>
            </a:endParaRPr>
          </a:p>
          <a:p>
            <a:pPr>
              <a:lnSpc>
                <a:spcPct val="100000"/>
              </a:lnSpc>
            </a:pPr>
            <a:endParaRPr b="0" lang="en-GB" sz="1800" spc="-1" strike="noStrike">
              <a:latin typeface="Arial"/>
            </a:endParaRPr>
          </a:p>
        </p:txBody>
      </p:sp>
      <p:sp>
        <p:nvSpPr>
          <p:cNvPr id="786" name="CustomShape 9"/>
          <p:cNvSpPr/>
          <p:nvPr/>
        </p:nvSpPr>
        <p:spPr>
          <a:xfrm>
            <a:off x="5705640" y="4315680"/>
            <a:ext cx="319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a:t>
            </a:r>
            <a:endParaRPr b="0" lang="en-GB" sz="1800" spc="-1" strike="noStrike">
              <a:latin typeface="Arial"/>
            </a:endParaRPr>
          </a:p>
        </p:txBody>
      </p:sp>
    </p:spTree>
  </p:cSld>
  <p:timing>
    <p:tnLst>
      <p:par>
        <p:cTn id="871" dur="indefinite" restart="never" nodeType="tmRoot">
          <p:childTnLst>
            <p:seq>
              <p:cTn id="872" dur="indefinite" nodeType="mainSeq">
                <p:childTnLst>
                  <p:par>
                    <p:cTn id="873" fill="hold">
                      <p:stCondLst>
                        <p:cond delay="indefinite"/>
                      </p:stCondLst>
                      <p:childTnLst>
                        <p:par>
                          <p:cTn id="874" fill="hold">
                            <p:stCondLst>
                              <p:cond delay="0"/>
                            </p:stCondLst>
                            <p:childTnLst>
                              <p:par>
                                <p:cTn id="875" nodeType="clickEffect" fill="hold" presetClass="entr" presetID="1">
                                  <p:stCondLst>
                                    <p:cond delay="0"/>
                                  </p:stCondLst>
                                  <p:childTnLst>
                                    <p:set>
                                      <p:cBhvr>
                                        <p:cTn id="876" dur="1" fill="hold">
                                          <p:stCondLst>
                                            <p:cond delay="0"/>
                                          </p:stCondLst>
                                        </p:cTn>
                                        <p:tgtEl>
                                          <p:spTgt spid="782"/>
                                        </p:tgtEl>
                                        <p:attrNameLst>
                                          <p:attrName>style.visibility</p:attrName>
                                        </p:attrNameLst>
                                      </p:cBhvr>
                                      <p:to>
                                        <p:strVal val="visible"/>
                                      </p:to>
                                    </p:set>
                                  </p:childTnLst>
                                </p:cTn>
                              </p:par>
                            </p:childTnLst>
                          </p:cTn>
                        </p:par>
                      </p:childTnLst>
                    </p:cTn>
                  </p:par>
                  <p:par>
                    <p:cTn id="877" fill="hold">
                      <p:stCondLst>
                        <p:cond delay="indefinite"/>
                      </p:stCondLst>
                      <p:childTnLst>
                        <p:par>
                          <p:cTn id="878" fill="hold">
                            <p:stCondLst>
                              <p:cond delay="0"/>
                            </p:stCondLst>
                            <p:childTnLst>
                              <p:par>
                                <p:cTn id="879" nodeType="clickEffect" fill="hold" presetClass="entr" presetID="1">
                                  <p:stCondLst>
                                    <p:cond delay="0"/>
                                  </p:stCondLst>
                                  <p:childTnLst>
                                    <p:set>
                                      <p:cBhvr>
                                        <p:cTn id="880" dur="1" fill="hold">
                                          <p:stCondLst>
                                            <p:cond delay="0"/>
                                          </p:stCondLst>
                                        </p:cTn>
                                        <p:tgtEl>
                                          <p:spTgt spid="781">
                                            <p:txEl>
                                              <p:pRg st="5" end="5"/>
                                            </p:txEl>
                                          </p:spTgt>
                                        </p:tgtEl>
                                        <p:attrNameLst>
                                          <p:attrName>style.visibility</p:attrName>
                                        </p:attrNameLst>
                                      </p:cBhvr>
                                      <p:to>
                                        <p:strVal val="visible"/>
                                      </p:to>
                                    </p:set>
                                  </p:childTnLst>
                                </p:cTn>
                              </p:par>
                              <p:par>
                                <p:cTn id="881" nodeType="withEffect" fill="hold" presetClass="entr" presetID="1">
                                  <p:stCondLst>
                                    <p:cond delay="0"/>
                                  </p:stCondLst>
                                  <p:childTnLst>
                                    <p:set>
                                      <p:cBhvr>
                                        <p:cTn id="882" dur="1" fill="hold">
                                          <p:stCondLst>
                                            <p:cond delay="0"/>
                                          </p:stCondLst>
                                        </p:cTn>
                                        <p:tgtEl>
                                          <p:spTgt spid="781">
                                            <p:txEl>
                                              <p:pRg st="6" end="6"/>
                                            </p:txEl>
                                          </p:spTgt>
                                        </p:tgtEl>
                                        <p:attrNameLst>
                                          <p:attrName>style.visibility</p:attrName>
                                        </p:attrNameLst>
                                      </p:cBhvr>
                                      <p:to>
                                        <p:strVal val="visible"/>
                                      </p:to>
                                    </p:set>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1">
                                  <p:stCondLst>
                                    <p:cond delay="0"/>
                                  </p:stCondLst>
                                  <p:childTnLst>
                                    <p:set>
                                      <p:cBhvr>
                                        <p:cTn id="886" dur="1" fill="hold">
                                          <p:stCondLst>
                                            <p:cond delay="0"/>
                                          </p:stCondLst>
                                        </p:cTn>
                                        <p:tgtEl>
                                          <p:spTgt spid="785"/>
                                        </p:tgtEl>
                                        <p:attrNameLst>
                                          <p:attrName>style.visibility</p:attrName>
                                        </p:attrNameLst>
                                      </p:cBhvr>
                                      <p:to>
                                        <p:strVal val="visible"/>
                                      </p:to>
                                    </p:set>
                                  </p:childTnLst>
                                </p:cTn>
                              </p:par>
                            </p:childTnLst>
                          </p:cTn>
                        </p:par>
                      </p:childTnLst>
                    </p:cTn>
                  </p:par>
                  <p:par>
                    <p:cTn id="887" fill="hold">
                      <p:stCondLst>
                        <p:cond delay="indefinite"/>
                      </p:stCondLst>
                      <p:childTnLst>
                        <p:par>
                          <p:cTn id="888" fill="hold">
                            <p:stCondLst>
                              <p:cond delay="0"/>
                            </p:stCondLst>
                            <p:childTnLst>
                              <p:par>
                                <p:cTn id="889" nodeType="clickEffect" fill="hold" presetClass="entr" presetID="1">
                                  <p:stCondLst>
                                    <p:cond delay="0"/>
                                  </p:stCondLst>
                                  <p:childTnLst>
                                    <p:set>
                                      <p:cBhvr>
                                        <p:cTn id="890" dur="1" fill="hold">
                                          <p:stCondLst>
                                            <p:cond delay="0"/>
                                          </p:stCondLst>
                                        </p:cTn>
                                        <p:tgtEl>
                                          <p:spTgt spid="781">
                                            <p:txEl>
                                              <p:pRg st="8" end="8"/>
                                            </p:txEl>
                                          </p:spTgt>
                                        </p:tgtEl>
                                        <p:attrNameLst>
                                          <p:attrName>style.visibility</p:attrName>
                                        </p:attrNameLst>
                                      </p:cBhvr>
                                      <p:to>
                                        <p:strVal val="visible"/>
                                      </p:to>
                                    </p:set>
                                  </p:childTnLst>
                                </p:cTn>
                              </p:par>
                              <p:par>
                                <p:cTn id="891" nodeType="withEffect" fill="hold" presetClass="entr" presetID="1">
                                  <p:stCondLst>
                                    <p:cond delay="0"/>
                                  </p:stCondLst>
                                  <p:childTnLst>
                                    <p:set>
                                      <p:cBhvr>
                                        <p:cTn id="892" dur="1" fill="hold">
                                          <p:stCondLst>
                                            <p:cond delay="0"/>
                                          </p:stCondLst>
                                        </p:cTn>
                                        <p:tgtEl>
                                          <p:spTgt spid="781">
                                            <p:txEl>
                                              <p:pRg st="9" end="9"/>
                                            </p:txEl>
                                          </p:spTgt>
                                        </p:tgtEl>
                                        <p:attrNameLst>
                                          <p:attrName>style.visibility</p:attrName>
                                        </p:attrNameLst>
                                      </p:cBhvr>
                                      <p:to>
                                        <p:strVal val="visible"/>
                                      </p:to>
                                    </p:set>
                                  </p:childTnLst>
                                </p:cTn>
                              </p:par>
                            </p:childTnLst>
                          </p:cTn>
                        </p:par>
                      </p:childTnLst>
                    </p:cTn>
                  </p:par>
                  <p:par>
                    <p:cTn id="893" fill="hold">
                      <p:stCondLst>
                        <p:cond delay="indefinite"/>
                      </p:stCondLst>
                      <p:childTnLst>
                        <p:par>
                          <p:cTn id="894" fill="hold">
                            <p:stCondLst>
                              <p:cond delay="0"/>
                            </p:stCondLst>
                            <p:childTnLst>
                              <p:par>
                                <p:cTn id="895" nodeType="clickEffect" fill="hold" presetClass="entr" presetID="1">
                                  <p:stCondLst>
                                    <p:cond delay="0"/>
                                  </p:stCondLst>
                                  <p:childTnLst>
                                    <p:set>
                                      <p:cBhvr>
                                        <p:cTn id="896"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and </a:t>
            </a:r>
            <a:r>
              <a:rPr b="1" lang="en-GB" sz="4400" spc="-1" strike="noStrike">
                <a:solidFill>
                  <a:srgbClr val="000000"/>
                </a:solidFill>
                <a:latin typeface="Avenir Next"/>
                <a:ea typeface="Avenir Next"/>
              </a:rPr>
              <a:t>int</a:t>
            </a:r>
            <a:endParaRPr b="0" lang="en-GB" sz="4400" spc="-1" strike="noStrike">
              <a:latin typeface="Arial"/>
            </a:endParaRPr>
          </a:p>
        </p:txBody>
      </p:sp>
      <p:sp>
        <p:nvSpPr>
          <p:cNvPr id="788"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More examples</a:t>
            </a:r>
            <a:endParaRPr b="0" lang="en-GB" sz="2800" spc="-1" strike="noStrike">
              <a:latin typeface="Arial"/>
            </a:endParaRPr>
          </a:p>
        </p:txBody>
      </p:sp>
      <p:sp>
        <p:nvSpPr>
          <p:cNvPr id="78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7937DF6-465F-400E-9C49-2816B5D9DBA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90" name="CustomShape 4"/>
          <p:cNvSpPr/>
          <p:nvPr/>
        </p:nvSpPr>
        <p:spPr>
          <a:xfrm>
            <a:off x="1413000" y="1975320"/>
            <a:ext cx="3207600" cy="1372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num = c + 1;</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num &lt;&lt; endl;</a:t>
            </a:r>
            <a:endParaRPr b="0" lang="en-GB" sz="1800" spc="-1" strike="noStrike">
              <a:latin typeface="Arial"/>
            </a:endParaRPr>
          </a:p>
        </p:txBody>
      </p:sp>
      <p:sp>
        <p:nvSpPr>
          <p:cNvPr id="791" name="CustomShape 5"/>
          <p:cNvSpPr/>
          <p:nvPr/>
        </p:nvSpPr>
        <p:spPr>
          <a:xfrm>
            <a:off x="1111680" y="3335760"/>
            <a:ext cx="701928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The statement </a:t>
            </a:r>
            <a:r>
              <a:rPr b="0" lang="en-GB" sz="1800" spc="-1" strike="noStrike">
                <a:solidFill>
                  <a:srgbClr val="000000"/>
                </a:solidFill>
                <a:latin typeface="Consolas"/>
                <a:ea typeface="Consolas"/>
              </a:rPr>
              <a:t>int num = c + 1 </a:t>
            </a:r>
            <a:r>
              <a:rPr b="0" lang="en-GB" sz="1800" spc="-1" strike="noStrike">
                <a:solidFill>
                  <a:srgbClr val="000000"/>
                </a:solidFill>
                <a:latin typeface="Calibri Light"/>
                <a:ea typeface="Calibri Light"/>
              </a:rPr>
              <a:t>takes the ASCII value of </a:t>
            </a:r>
            <a:r>
              <a:rPr b="0" lang="en-GB" sz="1800" spc="-1" strike="noStrike">
                <a:solidFill>
                  <a:srgbClr val="000000"/>
                </a:solidFill>
                <a:latin typeface="Consolas"/>
                <a:ea typeface="Consolas"/>
              </a:rPr>
              <a:t>'1'</a:t>
            </a:r>
            <a:r>
              <a:rPr b="0" lang="en-GB" sz="1800" spc="-1" strike="noStrike">
                <a:solidFill>
                  <a:srgbClr val="000000"/>
                </a:solidFill>
                <a:latin typeface="Calibri Light"/>
                <a:ea typeface="Calibri Light"/>
              </a:rPr>
              <a:t> (i.e., 49) for the addition operation.</a:t>
            </a:r>
            <a:endParaRPr b="0" lang="en-GB" sz="1800" spc="-1" strike="noStrike">
              <a:latin typeface="Arial"/>
            </a:endParaRPr>
          </a:p>
        </p:txBody>
      </p:sp>
      <p:sp>
        <p:nvSpPr>
          <p:cNvPr id="792" name="CustomShape 6"/>
          <p:cNvSpPr/>
          <p:nvPr/>
        </p:nvSpPr>
        <p:spPr>
          <a:xfrm>
            <a:off x="654480" y="4118760"/>
            <a:ext cx="4404960" cy="1372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from = </a:t>
            </a:r>
            <a:r>
              <a:rPr b="1" lang="en-GB" sz="1800" spc="-1" strike="noStrike">
                <a:solidFill>
                  <a:srgbClr val="e46c0a"/>
                </a:solidFill>
                <a:latin typeface="Consolas"/>
                <a:ea typeface="Consolas"/>
              </a:rPr>
              <a:t>'d'</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to = from – ('a' – 'A');</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to &lt;&lt; endl;</a:t>
            </a:r>
            <a:endParaRPr b="0" lang="en-GB" sz="1800" spc="-1" strike="noStrike">
              <a:latin typeface="Arial"/>
            </a:endParaRPr>
          </a:p>
        </p:txBody>
      </p:sp>
      <p:sp>
        <p:nvSpPr>
          <p:cNvPr id="793" name="CustomShape 7"/>
          <p:cNvSpPr/>
          <p:nvPr/>
        </p:nvSpPr>
        <p:spPr>
          <a:xfrm>
            <a:off x="1111680" y="5491800"/>
            <a:ext cx="7019280" cy="1186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This is a technique to convert a small letter to its corresponding capital letter.   The expression </a:t>
            </a:r>
            <a:r>
              <a:rPr b="0" lang="en-GB" sz="1800" spc="-1" strike="noStrike">
                <a:solidFill>
                  <a:srgbClr val="000000"/>
                </a:solidFill>
                <a:latin typeface="Consolas"/>
                <a:ea typeface="Consolas"/>
              </a:rPr>
              <a:t>'a' – 'A' </a:t>
            </a:r>
            <a:r>
              <a:rPr b="0" lang="en-GB" sz="1800" spc="-1" strike="noStrike">
                <a:solidFill>
                  <a:srgbClr val="000000"/>
                </a:solidFill>
                <a:latin typeface="Calibri Light"/>
                <a:ea typeface="Calibri Light"/>
              </a:rPr>
              <a:t>tells the difference in ASCII values between a small letter and its capital letter.  </a:t>
            </a:r>
            <a:endParaRPr b="0" lang="en-GB" sz="1800" spc="-1" strike="noStrike">
              <a:latin typeface="Arial"/>
            </a:endParaRPr>
          </a:p>
        </p:txBody>
      </p:sp>
      <p:grpSp>
        <p:nvGrpSpPr>
          <p:cNvPr id="794" name="Group 8"/>
          <p:cNvGrpSpPr/>
          <p:nvPr/>
        </p:nvGrpSpPr>
        <p:grpSpPr>
          <a:xfrm>
            <a:off x="4788720" y="1681560"/>
            <a:ext cx="3442680" cy="1404000"/>
            <a:chOff x="4788720" y="1681560"/>
            <a:chExt cx="3442680" cy="1404000"/>
          </a:xfrm>
        </p:grpSpPr>
        <p:grpSp>
          <p:nvGrpSpPr>
            <p:cNvPr id="795" name="Group 9"/>
            <p:cNvGrpSpPr/>
            <p:nvPr/>
          </p:nvGrpSpPr>
          <p:grpSpPr>
            <a:xfrm>
              <a:off x="5343120" y="1681560"/>
              <a:ext cx="2888280" cy="1404000"/>
              <a:chOff x="5343120" y="1681560"/>
              <a:chExt cx="2888280" cy="1404000"/>
            </a:xfrm>
          </p:grpSpPr>
          <p:sp>
            <p:nvSpPr>
              <p:cNvPr id="796" name="CustomShape 10"/>
              <p:cNvSpPr/>
              <p:nvPr/>
            </p:nvSpPr>
            <p:spPr>
              <a:xfrm>
                <a:off x="5343120" y="1975320"/>
                <a:ext cx="2787840" cy="11102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alibri Light"/>
                    <a:ea typeface="DejaVu Sans"/>
                  </a:rPr>
                  <a:t>50</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97" name="CustomShape 11"/>
              <p:cNvSpPr/>
              <p:nvPr/>
            </p:nvSpPr>
            <p:spPr>
              <a:xfrm>
                <a:off x="6793200" y="168156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798" name="CustomShape 12"/>
            <p:cNvSpPr/>
            <p:nvPr/>
          </p:nvSpPr>
          <p:spPr>
            <a:xfrm>
              <a:off x="4788720" y="2458080"/>
              <a:ext cx="478800" cy="22428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799" name="Group 13"/>
          <p:cNvGrpSpPr/>
          <p:nvPr/>
        </p:nvGrpSpPr>
        <p:grpSpPr>
          <a:xfrm>
            <a:off x="5151240" y="3850560"/>
            <a:ext cx="3377520" cy="1388880"/>
            <a:chOff x="5151240" y="3850560"/>
            <a:chExt cx="3377520" cy="1388880"/>
          </a:xfrm>
        </p:grpSpPr>
        <p:grpSp>
          <p:nvGrpSpPr>
            <p:cNvPr id="800" name="Group 14"/>
            <p:cNvGrpSpPr/>
            <p:nvPr/>
          </p:nvGrpSpPr>
          <p:grpSpPr>
            <a:xfrm>
              <a:off x="5655600" y="3850560"/>
              <a:ext cx="2873160" cy="1388880"/>
              <a:chOff x="5655600" y="3850560"/>
              <a:chExt cx="2873160" cy="1388880"/>
            </a:xfrm>
          </p:grpSpPr>
          <p:sp>
            <p:nvSpPr>
              <p:cNvPr id="801" name="CustomShape 15"/>
              <p:cNvSpPr/>
              <p:nvPr/>
            </p:nvSpPr>
            <p:spPr>
              <a:xfrm>
                <a:off x="5655600" y="4129200"/>
                <a:ext cx="2787840" cy="11102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alibri Light"/>
                    <a:ea typeface="DejaVu Sans"/>
                  </a:rPr>
                  <a:t>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02" name="CustomShape 16"/>
              <p:cNvSpPr/>
              <p:nvPr/>
            </p:nvSpPr>
            <p:spPr>
              <a:xfrm>
                <a:off x="7090560" y="385056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grpSp>
        <p:sp>
          <p:nvSpPr>
            <p:cNvPr id="803" name="CustomShape 17"/>
            <p:cNvSpPr/>
            <p:nvPr/>
          </p:nvSpPr>
          <p:spPr>
            <a:xfrm>
              <a:off x="5151240" y="4576320"/>
              <a:ext cx="478800" cy="22428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spTree>
  </p:cSld>
  <p:timing>
    <p:tnLst>
      <p:par>
        <p:cTn id="897" dur="indefinite" restart="never" nodeType="tmRoot">
          <p:childTnLst>
            <p:seq>
              <p:cTn id="898" dur="indefinite" nodeType="mainSeq">
                <p:childTnLst>
                  <p:par>
                    <p:cTn id="899" fill="hold">
                      <p:stCondLst>
                        <p:cond delay="indefinite"/>
                      </p:stCondLst>
                      <p:childTnLst>
                        <p:par>
                          <p:cTn id="900" fill="hold">
                            <p:stCondLst>
                              <p:cond delay="0"/>
                            </p:stCondLst>
                            <p:childTnLst>
                              <p:par>
                                <p:cTn id="901" nodeType="clickEffect" fill="hold" presetClass="entr" presetID="1">
                                  <p:stCondLst>
                                    <p:cond delay="0"/>
                                  </p:stCondLst>
                                  <p:childTnLst>
                                    <p:set>
                                      <p:cBhvr>
                                        <p:cTn id="902" dur="1" fill="hold">
                                          <p:stCondLst>
                                            <p:cond delay="0"/>
                                          </p:stCondLst>
                                        </p:cTn>
                                        <p:tgtEl>
                                          <p:spTgt spid="794"/>
                                        </p:tgtEl>
                                        <p:attrNameLst>
                                          <p:attrName>style.visibility</p:attrName>
                                        </p:attrNameLst>
                                      </p:cBhvr>
                                      <p:to>
                                        <p:strVal val="visible"/>
                                      </p:to>
                                    </p:set>
                                  </p:childTnLst>
                                </p:cTn>
                              </p:par>
                            </p:childTnLst>
                          </p:cTn>
                        </p:par>
                      </p:childTnLst>
                    </p:cTn>
                  </p:par>
                  <p:par>
                    <p:cTn id="903" fill="hold">
                      <p:stCondLst>
                        <p:cond delay="indefinite"/>
                      </p:stCondLst>
                      <p:childTnLst>
                        <p:par>
                          <p:cTn id="904" fill="hold">
                            <p:stCondLst>
                              <p:cond delay="0"/>
                            </p:stCondLst>
                            <p:childTnLst>
                              <p:par>
                                <p:cTn id="905" nodeType="clickEffect" fill="hold" presetClass="entr" presetID="1">
                                  <p:stCondLst>
                                    <p:cond delay="0"/>
                                  </p:stCondLst>
                                  <p:childTnLst>
                                    <p:set>
                                      <p:cBhvr>
                                        <p:cTn id="906" dur="1" fill="hold">
                                          <p:stCondLst>
                                            <p:cond delay="0"/>
                                          </p:stCondLst>
                                        </p:cTn>
                                        <p:tgtEl>
                                          <p:spTgt spid="792"/>
                                        </p:tgtEl>
                                        <p:attrNameLst>
                                          <p:attrName>style.visibility</p:attrName>
                                        </p:attrNameLst>
                                      </p:cBhvr>
                                      <p:to>
                                        <p:strVal val="visible"/>
                                      </p:to>
                                    </p:set>
                                  </p:childTnLst>
                                </p:cTn>
                              </p:par>
                              <p:par>
                                <p:cTn id="907" nodeType="withEffect" fill="hold" presetClass="entr" presetID="1">
                                  <p:stCondLst>
                                    <p:cond delay="0"/>
                                  </p:stCondLst>
                                  <p:childTnLst>
                                    <p:set>
                                      <p:cBhvr>
                                        <p:cTn id="908" dur="1" fill="hold">
                                          <p:stCondLst>
                                            <p:cond delay="0"/>
                                          </p:stCondLst>
                                        </p:cTn>
                                        <p:tgtEl>
                                          <p:spTgt spid="793"/>
                                        </p:tgtEl>
                                        <p:attrNameLst>
                                          <p:attrName>style.visibility</p:attrName>
                                        </p:attrNameLst>
                                      </p:cBhvr>
                                      <p:to>
                                        <p:strVal val="visible"/>
                                      </p:to>
                                    </p:set>
                                  </p:childTnLst>
                                </p:cTn>
                              </p:par>
                            </p:childTnLst>
                          </p:cTn>
                        </p:par>
                      </p:childTnLst>
                    </p:cTn>
                  </p:par>
                  <p:par>
                    <p:cTn id="909" fill="hold">
                      <p:stCondLst>
                        <p:cond delay="indefinite"/>
                      </p:stCondLst>
                      <p:childTnLst>
                        <p:par>
                          <p:cTn id="910" fill="hold">
                            <p:stCondLst>
                              <p:cond delay="0"/>
                            </p:stCondLst>
                            <p:childTnLst>
                              <p:par>
                                <p:cTn id="911" nodeType="clickEffect" fill="hold" presetClass="entr" presetID="1">
                                  <p:stCondLst>
                                    <p:cond delay="0"/>
                                  </p:stCondLst>
                                  <p:childTnLst>
                                    <p:set>
                                      <p:cBhvr>
                                        <p:cTn id="912"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Comparisons for </a:t>
            </a:r>
            <a:r>
              <a:rPr b="1" lang="en-GB" sz="4400" spc="-1" strike="noStrike">
                <a:solidFill>
                  <a:srgbClr val="000000"/>
                </a:solidFill>
                <a:latin typeface="Avenir Next"/>
                <a:ea typeface="Avenir Next"/>
              </a:rPr>
              <a:t>char</a:t>
            </a:r>
            <a:r>
              <a:rPr b="0" lang="en-GB" sz="4400" spc="-1" strike="noStrike">
                <a:solidFill>
                  <a:srgbClr val="000000"/>
                </a:solidFill>
                <a:latin typeface="Avenir Next"/>
                <a:ea typeface="Avenir Next"/>
              </a:rPr>
              <a:t> Data Type</a:t>
            </a:r>
            <a:endParaRPr b="0" lang="en-GB" sz="4400" spc="-1" strike="noStrike">
              <a:latin typeface="Arial"/>
            </a:endParaRPr>
          </a:p>
        </p:txBody>
      </p:sp>
      <p:sp>
        <p:nvSpPr>
          <p:cNvPr id="805" name="CustomShape 2"/>
          <p:cNvSpPr/>
          <p:nvPr/>
        </p:nvSpPr>
        <p:spPr>
          <a:xfrm>
            <a:off x="457200" y="1600200"/>
            <a:ext cx="8228880" cy="570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How to determine if a letter is in lowercase or uppercase?</a:t>
            </a:r>
            <a:endParaRPr b="0" lang="en-GB" sz="2800" spc="-1" strike="noStrike">
              <a:latin typeface="Arial"/>
            </a:endParaRPr>
          </a:p>
        </p:txBody>
      </p:sp>
      <p:sp>
        <p:nvSpPr>
          <p:cNvPr id="80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88A7363-1DC3-4CF7-841A-01D8D08A1C0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07" name="CustomShape 4"/>
          <p:cNvSpPr/>
          <p:nvPr/>
        </p:nvSpPr>
        <p:spPr>
          <a:xfrm>
            <a:off x="1122120" y="2171880"/>
            <a:ext cx="7563960" cy="3209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letter;</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cin &gt;&gt; letter;</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if </a:t>
            </a:r>
            <a:r>
              <a:rPr b="1" lang="en-GB" sz="2000" spc="-1" strike="noStrike">
                <a:solidFill>
                  <a:srgbClr val="e46c0a"/>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letter &lt;&lt; " is in lowercase." &lt;&lt; endl;</a:t>
            </a:r>
            <a:endParaRPr b="0" lang="en-GB" sz="2000" spc="-1" strike="noStrike">
              <a:latin typeface="Arial"/>
            </a:endParaRPr>
          </a:p>
          <a:p>
            <a:pPr>
              <a:lnSpc>
                <a:spcPct val="100000"/>
              </a:lnSpc>
            </a:pPr>
            <a:r>
              <a:rPr b="0" lang="en-GB" sz="2000" spc="-1" strike="noStrike">
                <a:solidFill>
                  <a:srgbClr val="000000"/>
                </a:solidFill>
                <a:latin typeface="Consolas"/>
                <a:ea typeface="Consolas"/>
              </a:rPr>
              <a:t>else if </a:t>
            </a:r>
            <a:r>
              <a:rPr b="1" lang="en-GB" sz="2000" spc="-1" strike="noStrike">
                <a:solidFill>
                  <a:srgbClr val="e46c0a"/>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letter &lt;&lt; " is in uppercase." &lt;&lt; endl;</a:t>
            </a:r>
            <a:endParaRPr b="0" lang="en-GB" sz="2000" spc="-1" strike="noStrike">
              <a:latin typeface="Arial"/>
            </a:endParaRPr>
          </a:p>
        </p:txBody>
      </p:sp>
      <p:sp>
        <p:nvSpPr>
          <p:cNvPr id="808" name="CustomShape 5"/>
          <p:cNvSpPr/>
          <p:nvPr/>
        </p:nvSpPr>
        <p:spPr>
          <a:xfrm>
            <a:off x="1006920" y="5482440"/>
            <a:ext cx="7520400" cy="130896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ea typeface="Calibri Light"/>
              </a:rPr>
              <a:t>Since the ASCII codes of the small letters and the capital letters are in order, we may use the relational operators (&lt;, &gt;, &lt;=, &gt;=) and equality operators (==, !=) to compare between characters.</a:t>
            </a:r>
            <a:endParaRPr b="0" lang="en-GB" sz="2000" spc="-1" strike="noStrike">
              <a:latin typeface="Arial"/>
            </a:endParaRPr>
          </a:p>
        </p:txBody>
      </p:sp>
      <p:sp>
        <p:nvSpPr>
          <p:cNvPr id="809" name="CustomShape 6"/>
          <p:cNvSpPr/>
          <p:nvPr/>
        </p:nvSpPr>
        <p:spPr>
          <a:xfrm>
            <a:off x="2024280" y="3576960"/>
            <a:ext cx="479700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e46c0a"/>
                </a:solidFill>
                <a:latin typeface="Consolas"/>
                <a:ea typeface="Consolas"/>
              </a:rPr>
              <a:t>letter &gt;= 'a' &amp;&amp; letter &lt;= 'z'</a:t>
            </a:r>
            <a:endParaRPr b="0" lang="en-GB" sz="2000" spc="-1" strike="noStrike">
              <a:latin typeface="Arial"/>
            </a:endParaRPr>
          </a:p>
        </p:txBody>
      </p:sp>
      <p:sp>
        <p:nvSpPr>
          <p:cNvPr id="810" name="CustomShape 7"/>
          <p:cNvSpPr/>
          <p:nvPr/>
        </p:nvSpPr>
        <p:spPr>
          <a:xfrm>
            <a:off x="2619720" y="4191120"/>
            <a:ext cx="479700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e46c0a"/>
                </a:solidFill>
                <a:latin typeface="Consolas"/>
                <a:ea typeface="Consolas"/>
              </a:rPr>
              <a:t>letter &gt;= 'A' &amp;&amp; letter &lt;= 'Z'</a:t>
            </a:r>
            <a:endParaRPr b="0" lang="en-GB" sz="2000" spc="-1" strike="noStrike">
              <a:latin typeface="Arial"/>
            </a:endParaRPr>
          </a:p>
        </p:txBody>
      </p:sp>
    </p:spTree>
  </p:cSld>
  <p:timing>
    <p:tnLst>
      <p:par>
        <p:cTn id="913" dur="indefinite" restart="never" nodeType="tmRoot">
          <p:childTnLst>
            <p:seq>
              <p:cTn id="914" dur="indefinite" nodeType="mainSeq">
                <p:childTnLst>
                  <p:par>
                    <p:cTn id="915" fill="hold">
                      <p:stCondLst>
                        <p:cond delay="indefinite"/>
                      </p:stCondLst>
                      <p:childTnLst>
                        <p:par>
                          <p:cTn id="916" fill="hold">
                            <p:stCondLst>
                              <p:cond delay="0"/>
                            </p:stCondLst>
                            <p:childTnLst>
                              <p:par>
                                <p:cTn id="917" nodeType="clickEffect" fill="hold" presetClass="entr" presetID="1">
                                  <p:stCondLst>
                                    <p:cond delay="0"/>
                                  </p:stCondLst>
                                  <p:childTnLst>
                                    <p:set>
                                      <p:cBhvr>
                                        <p:cTn id="918" dur="1" fill="hold">
                                          <p:stCondLst>
                                            <p:cond delay="0"/>
                                          </p:stCondLst>
                                        </p:cTn>
                                        <p:tgtEl>
                                          <p:spTgt spid="809"/>
                                        </p:tgtEl>
                                        <p:attrNameLst>
                                          <p:attrName>style.visibility</p:attrName>
                                        </p:attrNameLst>
                                      </p:cBhvr>
                                      <p:to>
                                        <p:strVal val="visible"/>
                                      </p:to>
                                    </p:set>
                                  </p:childTnLst>
                                </p:cTn>
                              </p:par>
                            </p:childTnLst>
                          </p:cTn>
                        </p:par>
                      </p:childTnLst>
                    </p:cTn>
                  </p:par>
                  <p:par>
                    <p:cTn id="919" fill="hold">
                      <p:stCondLst>
                        <p:cond delay="indefinite"/>
                      </p:stCondLst>
                      <p:childTnLst>
                        <p:par>
                          <p:cTn id="920" fill="hold">
                            <p:stCondLst>
                              <p:cond delay="0"/>
                            </p:stCondLst>
                            <p:childTnLst>
                              <p:par>
                                <p:cTn id="921" nodeType="clickEffect" fill="hold" presetClass="entr" presetID="1">
                                  <p:stCondLst>
                                    <p:cond delay="0"/>
                                  </p:stCondLst>
                                  <p:childTnLst>
                                    <p:set>
                                      <p:cBhvr>
                                        <p:cTn id="922" dur="1" fill="hold">
                                          <p:stCondLst>
                                            <p:cond delay="0"/>
                                          </p:stCondLst>
                                        </p:cTn>
                                        <p:tgtEl>
                                          <p:spTgt spid="8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179" name="CustomShape 2"/>
          <p:cNvSpPr/>
          <p:nvPr/>
        </p:nvSpPr>
        <p:spPr>
          <a:xfrm>
            <a:off x="457200" y="1600200"/>
            <a:ext cx="8228880" cy="4755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Array</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Passing array elements to functions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Passing array to functions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Searching / Sorting an array</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Two Dimensional Arrays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2D array as function parameters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Char &amp; Char array</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8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0629DA1-8FF6-4738-A197-51D92213517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Character Handling Functions</a:t>
            </a:r>
            <a:endParaRPr b="0" lang="en-GB" sz="4400" spc="-1" strike="noStrike">
              <a:latin typeface="Arial"/>
            </a:endParaRPr>
          </a:p>
        </p:txBody>
      </p:sp>
      <p:sp>
        <p:nvSpPr>
          <p:cNvPr id="812" name="CustomShape 2"/>
          <p:cNvSpPr/>
          <p:nvPr/>
        </p:nvSpPr>
        <p:spPr>
          <a:xfrm>
            <a:off x="457200" y="142092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39"/>
              </a:spcBef>
            </a:pPr>
            <a:r>
              <a:rPr b="0" lang="en-GB" sz="2200" spc="-1" strike="noStrike">
                <a:solidFill>
                  <a:srgbClr val="000000"/>
                </a:solidFill>
                <a:latin typeface="Calibri Light"/>
                <a:ea typeface="Calibri Light"/>
              </a:rPr>
              <a:t>The &lt;cctype&gt; header file contains handy functions for character handling.  Here are some examples:</a:t>
            </a:r>
            <a:endParaRPr b="0" lang="en-GB" sz="2200" spc="-1" strike="noStrike">
              <a:latin typeface="Arial"/>
            </a:endParaRPr>
          </a:p>
          <a:p>
            <a:pPr>
              <a:lnSpc>
                <a:spcPct val="100000"/>
              </a:lnSpc>
              <a:spcBef>
                <a:spcPts val="561"/>
              </a:spcBef>
            </a:pPr>
            <a:endParaRPr b="0" lang="en-GB" sz="2200" spc="-1" strike="noStrike">
              <a:latin typeface="Arial"/>
            </a:endParaRPr>
          </a:p>
        </p:txBody>
      </p:sp>
      <p:sp>
        <p:nvSpPr>
          <p:cNvPr id="8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A47E151-69B5-4494-B398-B56D9135DDF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814" name="Table 4"/>
          <p:cNvGraphicFramePr/>
          <p:nvPr/>
        </p:nvGraphicFramePr>
        <p:xfrm>
          <a:off x="457200" y="2386080"/>
          <a:ext cx="8384400" cy="3147840"/>
        </p:xfrm>
        <a:graphic>
          <a:graphicData uri="http://schemas.openxmlformats.org/drawingml/2006/table">
            <a:tbl>
              <a:tblPr/>
              <a:tblGrid>
                <a:gridCol w="1922760"/>
                <a:gridCol w="6462000"/>
              </a:tblGrid>
              <a:tr h="300600">
                <a:tc>
                  <a:txBody>
                    <a:bodyPr/>
                    <a:p>
                      <a:pPr>
                        <a:lnSpc>
                          <a:spcPct val="100000"/>
                        </a:lnSpc>
                      </a:pPr>
                      <a:r>
                        <a:rPr b="0" lang="en-GB" sz="1200" spc="-1" strike="noStrike">
                          <a:solidFill>
                            <a:srgbClr val="000000"/>
                          </a:solidFill>
                          <a:latin typeface="Menlo"/>
                          <a:ea typeface="Menlo"/>
                        </a:rPr>
                        <a:t>int isdigit(int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00600">
                <a:tc>
                  <a:txBody>
                    <a:bodyPr/>
                    <a:p>
                      <a:pPr>
                        <a:lnSpc>
                          <a:spcPct val="100000"/>
                        </a:lnSpc>
                      </a:pPr>
                      <a:r>
                        <a:rPr b="0" lang="en-GB" sz="1200" spc="-1" strike="noStrike">
                          <a:solidFill>
                            <a:srgbClr val="000000"/>
                          </a:solidFill>
                          <a:latin typeface="Menlo"/>
                          <a:ea typeface="Menlo"/>
                        </a:rPr>
                        <a:t>int isalpha(int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isalnum(int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digit or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islower(int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 lowercase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isupper(int c)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Returns a nonzero (true) value if c is an uppercase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tolower(int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 lowercase letter, returns c as an uppercase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p>
                      <a:pPr>
                        <a:lnSpc>
                          <a:spcPct val="100000"/>
                        </a:lnSpc>
                      </a:pPr>
                      <a:r>
                        <a:rPr b="0" lang="en-GB" sz="1200" spc="-1" strike="noStrike">
                          <a:solidFill>
                            <a:srgbClr val="000000"/>
                          </a:solidFill>
                          <a:latin typeface="Menlo"/>
                          <a:ea typeface="Menlo"/>
                        </a:rPr>
                        <a:t>int toupper(int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p>
                      <a:pPr>
                        <a:lnSpc>
                          <a:spcPct val="100000"/>
                        </a:lnSpc>
                      </a:pPr>
                      <a:r>
                        <a:rPr b="0" lang="en-GB" sz="1400" spc="-1" strike="noStrike">
                          <a:solidFill>
                            <a:srgbClr val="000000"/>
                          </a:solidFill>
                          <a:latin typeface="Avenir Next Condensed"/>
                        </a:rPr>
                        <a:t>If c is an uppercase letter, returns c as  lowercase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815" name="CustomShape 5"/>
          <p:cNvSpPr/>
          <p:nvPr/>
        </p:nvSpPr>
        <p:spPr>
          <a:xfrm>
            <a:off x="-756000" y="6090840"/>
            <a:ext cx="106552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ea typeface="DejaVu Sans"/>
              </a:rPr>
              <a:t>Reference only:  </a:t>
            </a:r>
            <a:r>
              <a:rPr b="0" lang="en-GB" sz="1600" spc="-1" strike="noStrike">
                <a:solidFill>
                  <a:srgbClr val="000000"/>
                </a:solidFill>
                <a:latin typeface="Calibri Light"/>
                <a:ea typeface="DejaVu Sans"/>
              </a:rPr>
              <a:t>check </a:t>
            </a:r>
            <a:r>
              <a:rPr b="0" lang="en-GB" sz="1600" spc="-1" strike="noStrike" u="sng">
                <a:solidFill>
                  <a:srgbClr val="0000ff"/>
                </a:solidFill>
                <a:uFillTx/>
                <a:latin typeface="Calibri Light"/>
                <a:ea typeface="DejaVu Sans"/>
                <a:hlinkClick r:id="rId1"/>
              </a:rPr>
              <a:t>http://cplusplus.com/reference/cctype/</a:t>
            </a:r>
            <a:r>
              <a:rPr b="0" lang="en-GB" sz="1600" spc="-1" strike="noStrike">
                <a:solidFill>
                  <a:srgbClr val="000000"/>
                </a:solidFill>
                <a:latin typeface="Calibri Light"/>
                <a:ea typeface="DejaVu Sans"/>
              </a:rPr>
              <a:t> for more character handling functions </a:t>
            </a:r>
            <a:endParaRPr b="0" lang="en-GB" sz="1600" spc="-1" strike="noStrike">
              <a:latin typeface="Arial"/>
            </a:endParaRPr>
          </a:p>
        </p:txBody>
      </p:sp>
    </p:spTree>
  </p:cSld>
  <p:timing>
    <p:tnLst>
      <p:par>
        <p:cTn id="923" dur="indefinite" restart="never" nodeType="tmRoot">
          <p:childTnLst>
            <p:seq>
              <p:cTn id="924"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D377323-F926-481A-9C24-EEAAEF5B810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17" name="CustomShape 2"/>
          <p:cNvSpPr/>
          <p:nvPr/>
        </p:nvSpPr>
        <p:spPr>
          <a:xfrm>
            <a:off x="246600" y="251280"/>
            <a:ext cx="7187040" cy="6283800"/>
          </a:xfrm>
          <a:prstGeom prst="rect">
            <a:avLst/>
          </a:prstGeom>
          <a:solidFill>
            <a:schemeClr val="accent1">
              <a:lumMod val="20000"/>
              <a:lumOff val="80000"/>
            </a:schemeClr>
          </a:solidFill>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&lt;iostream&gt;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&lt;cctype&gt;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using namespace std;</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'7';</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isdigit(a)</a:t>
            </a:r>
            <a:r>
              <a:rPr b="0" lang="en-GB" sz="1100" spc="-1" strike="noStrike">
                <a:solidFill>
                  <a:srgbClr val="000000"/>
                </a:solidFill>
                <a:latin typeface="Menlo"/>
                <a:ea typeface="Menlo"/>
              </a:rPr>
              <a:t> ? " is " : " is not ") &lt;&lt; "a digit"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isdigit(a)</a:t>
            </a:r>
            <a:r>
              <a:rPr b="0" lang="en-GB" sz="1100" spc="-1" strike="noStrike">
                <a:solidFill>
                  <a:srgbClr val="000000"/>
                </a:solidFill>
                <a:latin typeface="Menlo"/>
                <a:ea typeface="Menlo"/>
              </a:rPr>
              <a:t> ? " is " : " is not ") &lt;&lt; "a digit"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'5';</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818" name="CustomShape 3"/>
          <p:cNvSpPr/>
          <p:nvPr/>
        </p:nvSpPr>
        <p:spPr>
          <a:xfrm>
            <a:off x="7273080" y="3059640"/>
            <a:ext cx="185400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ea typeface="DejaVu Sans"/>
              </a:rPr>
              <a:t>charfunc.cpp</a:t>
            </a:r>
            <a:endParaRPr b="0" lang="en-GB" sz="1800" spc="-1" strike="noStrike">
              <a:latin typeface="Arial"/>
            </a:endParaRPr>
          </a:p>
        </p:txBody>
      </p:sp>
      <p:sp>
        <p:nvSpPr>
          <p:cNvPr id="819" name="CustomShape 4"/>
          <p:cNvSpPr/>
          <p:nvPr/>
        </p:nvSpPr>
        <p:spPr>
          <a:xfrm>
            <a:off x="7503840" y="4267080"/>
            <a:ext cx="1392480" cy="11548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DejaVu Sans"/>
              </a:rPr>
              <a:t>We will rewrite this program in C in part IV later.</a:t>
            </a:r>
            <a:endParaRPr b="0" lang="en-GB" sz="1400" spc="-1" strike="noStrike">
              <a:latin typeface="Arial"/>
            </a:endParaRPr>
          </a:p>
        </p:txBody>
      </p:sp>
    </p:spTree>
  </p:cSld>
  <p:timing>
    <p:tnLst>
      <p:par>
        <p:cTn id="925" dur="indefinite" restart="never" nodeType="tmRoot">
          <p:childTnLst>
            <p:seq>
              <p:cTn id="926"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Character Handling Functions</a:t>
            </a:r>
            <a:endParaRPr b="0" lang="en-GB" sz="4400" spc="-1" strike="noStrike">
              <a:latin typeface="Arial"/>
            </a:endParaRPr>
          </a:p>
        </p:txBody>
      </p:sp>
      <p:sp>
        <p:nvSpPr>
          <p:cNvPr id="82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8DAFDA9-7DD8-42CE-9D57-65CC451AB75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22" name="CustomShape 3"/>
          <p:cNvSpPr/>
          <p:nvPr/>
        </p:nvSpPr>
        <p:spPr>
          <a:xfrm>
            <a:off x="843840" y="2199240"/>
            <a:ext cx="7023960" cy="24343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Menlo"/>
                <a:ea typeface="Menlo"/>
              </a:rPr>
              <a:t>7 is a digit</a:t>
            </a:r>
            <a:endParaRPr b="0" lang="en-GB" sz="1400" spc="-1" strike="noStrike">
              <a:latin typeface="Arial"/>
            </a:endParaRPr>
          </a:p>
          <a:p>
            <a:pPr>
              <a:lnSpc>
                <a:spcPct val="100000"/>
              </a:lnSpc>
            </a:pPr>
            <a:r>
              <a:rPr b="0" lang="en-GB" sz="1400" spc="-1" strike="noStrike">
                <a:solidFill>
                  <a:srgbClr val="000000"/>
                </a:solidFill>
                <a:latin typeface="Menlo"/>
                <a:ea typeface="Menlo"/>
              </a:rPr>
              <a:t>$ is not a digit</a:t>
            </a:r>
            <a:endParaRPr b="0" lang="en-GB" sz="1400" spc="-1" strike="noStrike">
              <a:latin typeface="Arial"/>
            </a:endParaRPr>
          </a:p>
          <a:p>
            <a:pPr>
              <a:lnSpc>
                <a:spcPct val="100000"/>
              </a:lnSpc>
            </a:pPr>
            <a:r>
              <a:rPr b="0" lang="en-GB" sz="1400" spc="-1" strike="noStrike">
                <a:solidFill>
                  <a:srgbClr val="000000"/>
                </a:solidFill>
                <a:latin typeface="Menlo"/>
                <a:ea typeface="Menlo"/>
              </a:rPr>
              <a:t>B is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b is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4 is not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Z is not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z is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5 is not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M is not an uppercase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m is an uppercase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 is not an uppercase letter</a:t>
            </a:r>
            <a:endParaRPr b="0" lang="en-GB" sz="1400" spc="-1" strike="noStrike">
              <a:latin typeface="Arial"/>
            </a:endParaRPr>
          </a:p>
        </p:txBody>
      </p:sp>
      <p:sp>
        <p:nvSpPr>
          <p:cNvPr id="823" name="CustomShape 4"/>
          <p:cNvSpPr/>
          <p:nvPr/>
        </p:nvSpPr>
        <p:spPr>
          <a:xfrm>
            <a:off x="563400" y="1794600"/>
            <a:ext cx="32472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 of charfunc.cpp</a:t>
            </a:r>
            <a:endParaRPr b="0" lang="en-GB" sz="1600" spc="-1" strike="noStrike">
              <a:latin typeface="Arial"/>
            </a:endParaRPr>
          </a:p>
        </p:txBody>
      </p:sp>
    </p:spTree>
  </p:cSld>
  <p:timing>
    <p:tnLst>
      <p:par>
        <p:cTn id="927" dur="indefinite" restart="never" nodeType="tmRoot">
          <p:childTnLst>
            <p:seq>
              <p:cTn id="928" dur="indefinite" nodeType="mainSeq">
                <p:childTnLst>
                  <p:par>
                    <p:cTn id="929" fill="hold">
                      <p:stCondLst>
                        <p:cond delay="indefinite"/>
                      </p:stCondLst>
                      <p:childTnLst>
                        <p:par>
                          <p:cTn id="930" fill="hold">
                            <p:stCondLst>
                              <p:cond delay="0"/>
                            </p:stCondLst>
                            <p:childTnLst>
                              <p:par>
                                <p:cTn id="931" nodeType="clickEffect" fill="hold" presetClass="entr" presetID="1">
                                  <p:stCondLst>
                                    <p:cond delay="0"/>
                                  </p:stCondLst>
                                  <p:childTnLst>
                                    <p:set>
                                      <p:cBhvr>
                                        <p:cTn id="932" dur="1" fill="hold">
                                          <p:stCondLst>
                                            <p:cond delay="0"/>
                                          </p:stCondLst>
                                        </p:cTn>
                                        <p:tgtEl>
                                          <p:spTgt spid="823"/>
                                        </p:tgtEl>
                                        <p:attrNameLst>
                                          <p:attrName>style.visibility</p:attrName>
                                        </p:attrNameLst>
                                      </p:cBhvr>
                                      <p:to>
                                        <p:strVal val="visible"/>
                                      </p:to>
                                    </p:set>
                                  </p:childTnLst>
                                </p:cTn>
                              </p:par>
                              <p:par>
                                <p:cTn id="933" nodeType="withEffect" fill="hold" presetClass="entr" presetID="1">
                                  <p:stCondLst>
                                    <p:cond delay="0"/>
                                  </p:stCondLst>
                                  <p:childTnLst>
                                    <p:set>
                                      <p:cBhvr>
                                        <p:cTn id="934" dur="1" fill="hold">
                                          <p:stCondLst>
                                            <p:cond delay="0"/>
                                          </p:stCondLst>
                                        </p:cTn>
                                        <p:tgtEl>
                                          <p:spTgt spid="8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Text as Strings</a:t>
            </a:r>
            <a:endParaRPr b="0" lang="en-GB" sz="4400" spc="-1" strike="noStrike">
              <a:latin typeface="Arial"/>
            </a:endParaRPr>
          </a:p>
        </p:txBody>
      </p:sp>
      <p:sp>
        <p:nvSpPr>
          <p:cNvPr id="825" name="CustomShape 2"/>
          <p:cNvSpPr/>
          <p:nvPr/>
        </p:nvSpPr>
        <p:spPr>
          <a:xfrm>
            <a:off x="457200" y="1600200"/>
            <a:ext cx="8228880" cy="3150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We talked about characters.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How about if we want to represent a sequence of characters?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1" lang="en-GB" sz="2800" spc="-1" strike="noStrike">
                <a:solidFill>
                  <a:srgbClr val="e46c0a"/>
                </a:solidFill>
                <a:latin typeface="Calibri Light"/>
                <a:ea typeface="Calibri Light"/>
              </a:rPr>
              <a:t>Strings</a:t>
            </a:r>
            <a:r>
              <a:rPr b="0" lang="en-GB" sz="2800" spc="-1" strike="noStrike">
                <a:solidFill>
                  <a:srgbClr val="000000"/>
                </a:solidFill>
                <a:latin typeface="Calibri Light"/>
                <a:ea typeface="Calibri Light"/>
              </a:rPr>
              <a:t> are a sequence of characters and in C++ we use a pair of </a:t>
            </a:r>
            <a:r>
              <a:rPr b="1" lang="en-GB" sz="2800" spc="-1" strike="noStrike">
                <a:solidFill>
                  <a:srgbClr val="31859c"/>
                </a:solidFill>
                <a:latin typeface="Calibri Light"/>
                <a:ea typeface="Calibri Light"/>
              </a:rPr>
              <a:t>double quotation marks </a:t>
            </a:r>
            <a:r>
              <a:rPr b="0" lang="en-GB" sz="2800" spc="-1" strike="noStrike">
                <a:solidFill>
                  <a:srgbClr val="000000"/>
                </a:solidFill>
                <a:latin typeface="Calibri Light"/>
                <a:ea typeface="Calibri Light"/>
              </a:rPr>
              <a:t>to enclose a string. </a:t>
            </a:r>
            <a:endParaRPr b="0" lang="en-GB" sz="2800" spc="-1" strike="noStrike">
              <a:latin typeface="Arial"/>
            </a:endParaRPr>
          </a:p>
        </p:txBody>
      </p:sp>
      <p:sp>
        <p:nvSpPr>
          <p:cNvPr id="82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04D819C-D6C8-4ADA-A2F4-88B5D20929D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27" name="CustomShape 4"/>
          <p:cNvSpPr/>
          <p:nvPr/>
        </p:nvSpPr>
        <p:spPr>
          <a:xfrm>
            <a:off x="2222640" y="2608920"/>
            <a:ext cx="4998240" cy="956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1800" spc="-1" strike="noStrike">
                <a:solidFill>
                  <a:srgbClr val="000000"/>
                </a:solidFill>
                <a:latin typeface="Consolas"/>
                <a:ea typeface="Consolas"/>
              </a:rPr>
              <a:t>cout &lt;&lt; </a:t>
            </a:r>
            <a:r>
              <a:rPr b="1" lang="en-GB" sz="1800" spc="-1" strike="noStrike">
                <a:solidFill>
                  <a:srgbClr val="e46c0a"/>
                </a:solidFill>
                <a:latin typeface="Consolas"/>
                <a:ea typeface="Consolas"/>
              </a:rPr>
              <a:t>"Hello World!" </a:t>
            </a:r>
            <a:r>
              <a:rPr b="0" lang="en-GB" sz="1800" spc="-1" strike="noStrike">
                <a:solidFill>
                  <a:srgbClr val="000000"/>
                </a:solidFill>
                <a:latin typeface="Consolas"/>
                <a:ea typeface="Consolas"/>
              </a:rPr>
              <a:t>&lt;&lt; endl;</a:t>
            </a:r>
            <a:endParaRPr b="0" lang="en-GB" sz="1800" spc="-1" strike="noStrike">
              <a:latin typeface="Arial"/>
            </a:endParaRPr>
          </a:p>
        </p:txBody>
      </p:sp>
      <p:sp>
        <p:nvSpPr>
          <p:cNvPr id="828" name="CustomShape 5"/>
          <p:cNvSpPr/>
          <p:nvPr/>
        </p:nvSpPr>
        <p:spPr>
          <a:xfrm>
            <a:off x="2222640" y="4847040"/>
            <a:ext cx="4998240" cy="11955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1" lang="en-GB" sz="1800" spc="-1" strike="noStrike">
                <a:solidFill>
                  <a:srgbClr val="e46c0a"/>
                </a:solidFill>
                <a:latin typeface="Consolas"/>
                <a:ea typeface="Consolas"/>
              </a:rPr>
              <a:t>"Hello World!"</a:t>
            </a:r>
            <a:endParaRPr b="0" lang="en-GB" sz="1800" spc="-1" strike="noStrike">
              <a:latin typeface="Arial"/>
            </a:endParaRPr>
          </a:p>
          <a:p>
            <a:pPr marL="457200">
              <a:lnSpc>
                <a:spcPct val="100000"/>
              </a:lnSpc>
            </a:pPr>
            <a:r>
              <a:rPr b="1" lang="en-GB" sz="1800" spc="-1" strike="noStrike">
                <a:solidFill>
                  <a:srgbClr val="e46c0a"/>
                </a:solidFill>
                <a:latin typeface="Consolas"/>
                <a:ea typeface="Consolas"/>
              </a:rPr>
              <a:t>"ENGG1112"</a:t>
            </a:r>
            <a:endParaRPr b="0" lang="en-GB" sz="1800" spc="-1" strike="noStrike">
              <a:latin typeface="Arial"/>
            </a:endParaRPr>
          </a:p>
          <a:p>
            <a:pPr marL="457200">
              <a:lnSpc>
                <a:spcPct val="100000"/>
              </a:lnSpc>
            </a:pPr>
            <a:r>
              <a:rPr b="1" lang="en-GB" sz="1800" spc="-1" strike="noStrike">
                <a:solidFill>
                  <a:srgbClr val="e46c0a"/>
                </a:solidFill>
                <a:latin typeface="Consolas"/>
                <a:ea typeface="Consolas"/>
              </a:rPr>
              <a:t>"@_@"</a:t>
            </a:r>
            <a:endParaRPr b="0" lang="en-GB" sz="1800" spc="-1" strike="noStrike">
              <a:latin typeface="Arial"/>
            </a:endParaRPr>
          </a:p>
        </p:txBody>
      </p:sp>
    </p:spTree>
  </p:cSld>
  <p:timing>
    <p:tnLst>
      <p:par>
        <p:cTn id="935" dur="indefinite" restart="never" nodeType="tmRoot">
          <p:childTnLst>
            <p:seq>
              <p:cTn id="936" dur="indefinite" nodeType="mainSeq">
                <p:childTnLst>
                  <p:par>
                    <p:cTn id="937" fill="hold">
                      <p:stCondLst>
                        <p:cond delay="indefinite"/>
                      </p:stCondLst>
                      <p:childTnLst>
                        <p:par>
                          <p:cTn id="938" fill="hold">
                            <p:stCondLst>
                              <p:cond delay="0"/>
                            </p:stCondLst>
                            <p:childTnLst>
                              <p:par>
                                <p:cTn id="939" nodeType="clickEffect" fill="hold" presetClass="entr" presetID="1">
                                  <p:stCondLst>
                                    <p:cond delay="0"/>
                                  </p:stCondLst>
                                  <p:childTnLst>
                                    <p:set>
                                      <p:cBhvr>
                                        <p:cTn id="940" dur="1" fill="hold">
                                          <p:stCondLst>
                                            <p:cond delay="0"/>
                                          </p:stCondLst>
                                        </p:cTn>
                                        <p:tgtEl>
                                          <p:spTgt spid="825">
                                            <p:txEl>
                                              <p:pRg st="5" end="5"/>
                                            </p:txEl>
                                          </p:spTgt>
                                        </p:tgtEl>
                                        <p:attrNameLst>
                                          <p:attrName>style.visibility</p:attrName>
                                        </p:attrNameLst>
                                      </p:cBhvr>
                                      <p:to>
                                        <p:strVal val="visible"/>
                                      </p:to>
                                    </p:set>
                                  </p:childTnLst>
                                </p:cTn>
                              </p:par>
                              <p:par>
                                <p:cTn id="941" nodeType="withEffect" fill="hold" presetClass="entr" presetID="1">
                                  <p:stCondLst>
                                    <p:cond delay="0"/>
                                  </p:stCondLst>
                                  <p:childTnLst>
                                    <p:set>
                                      <p:cBhvr>
                                        <p:cTn id="942" dur="1" fill="hold">
                                          <p:stCondLst>
                                            <p:cond delay="0"/>
                                          </p:stCondLst>
                                        </p:cTn>
                                        <p:tgtEl>
                                          <p:spTgt spid="8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30" name="CustomShape 2"/>
          <p:cNvSpPr/>
          <p:nvPr/>
        </p:nvSpPr>
        <p:spPr>
          <a:xfrm>
            <a:off x="457200" y="1532160"/>
            <a:ext cx="8228880" cy="155412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561"/>
              </a:spcBef>
            </a:pPr>
            <a:r>
              <a:rPr b="0" lang="en-GB" sz="2800" spc="-1" strike="noStrike">
                <a:solidFill>
                  <a:srgbClr val="000000"/>
                </a:solidFill>
                <a:latin typeface="Calibri Light"/>
                <a:ea typeface="Calibri Light"/>
              </a:rPr>
              <a:t>The low-level internal representation in C/C++ of a string (i.e., how a string is stored in memory) is an </a:t>
            </a:r>
            <a:r>
              <a:rPr b="1" lang="en-GB" sz="2800" spc="-1" strike="noStrike">
                <a:solidFill>
                  <a:srgbClr val="e46c0a"/>
                </a:solidFill>
                <a:latin typeface="Calibri Light"/>
                <a:ea typeface="Calibri Light"/>
              </a:rPr>
              <a:t>array of char </a:t>
            </a:r>
            <a:r>
              <a:rPr b="0" lang="en-GB" sz="2800" spc="-1" strike="noStrike">
                <a:solidFill>
                  <a:srgbClr val="000000"/>
                </a:solidFill>
                <a:latin typeface="Calibri Light"/>
                <a:ea typeface="Calibri Light"/>
              </a:rPr>
              <a:t>(i.e.,  a </a:t>
            </a:r>
            <a:r>
              <a:rPr b="0" lang="en-GB" sz="2800" spc="-1" strike="noStrike">
                <a:solidFill>
                  <a:srgbClr val="e46c0a"/>
                </a:solidFill>
                <a:latin typeface="Calibri Light"/>
                <a:ea typeface="Calibri Light"/>
              </a:rPr>
              <a:t>character array</a:t>
            </a:r>
            <a:r>
              <a:rPr b="0" lang="en-GB" sz="2800" spc="-1" strike="noStrike">
                <a:solidFill>
                  <a:srgbClr val="000000"/>
                </a:solidFill>
                <a:latin typeface="Calibri Light"/>
                <a:ea typeface="Calibri Light"/>
              </a:rPr>
              <a:t>), which is ended by a </a:t>
            </a:r>
            <a:r>
              <a:rPr b="1" lang="en-GB" sz="2800" spc="-1" strike="noStrike">
                <a:solidFill>
                  <a:srgbClr val="31859c"/>
                </a:solidFill>
                <a:latin typeface="Calibri Light"/>
                <a:ea typeface="Calibri Light"/>
              </a:rPr>
              <a:t>null character </a:t>
            </a:r>
            <a:r>
              <a:rPr b="0" lang="en-GB" sz="2800" spc="-1" strike="noStrike">
                <a:solidFill>
                  <a:srgbClr val="000000"/>
                </a:solidFill>
                <a:latin typeface="Calibri Light"/>
                <a:ea typeface="Calibri Light"/>
              </a:rPr>
              <a:t>(</a:t>
            </a:r>
            <a:r>
              <a:rPr b="0" lang="en-GB" sz="2800" spc="-1" strike="noStrike">
                <a:solidFill>
                  <a:srgbClr val="31859c"/>
                </a:solidFill>
                <a:latin typeface="Calibri Light"/>
                <a:ea typeface="Calibri Light"/>
              </a:rPr>
              <a:t>'\0'</a:t>
            </a:r>
            <a:r>
              <a:rPr b="0" lang="en-GB" sz="2800" spc="-1" strike="noStrike">
                <a:solidFill>
                  <a:srgbClr val="000000"/>
                </a:solidFill>
                <a:latin typeface="Calibri Light"/>
                <a:ea typeface="Calibri Light"/>
              </a:rPr>
              <a:t>).  We call this a </a:t>
            </a:r>
            <a:r>
              <a:rPr b="1" lang="en-GB" sz="2800" spc="-1" strike="noStrike">
                <a:solidFill>
                  <a:srgbClr val="e46c0a"/>
                </a:solidFill>
                <a:latin typeface="Calibri Light"/>
                <a:ea typeface="Calibri Light"/>
              </a:rPr>
              <a:t>C-String</a:t>
            </a:r>
            <a:r>
              <a:rPr b="0" lang="en-GB" sz="2800" spc="-1" strike="noStrike">
                <a:solidFill>
                  <a:srgbClr val="000000"/>
                </a:solidFill>
                <a:latin typeface="Calibri Light"/>
                <a:ea typeface="Calibri Light"/>
              </a:rPr>
              <a:t> or a null-terminated string.</a:t>
            </a:r>
            <a:endParaRPr b="0" lang="en-GB" sz="2800" spc="-1" strike="noStrike">
              <a:latin typeface="Arial"/>
            </a:endParaRPr>
          </a:p>
          <a:p>
            <a:pPr>
              <a:lnSpc>
                <a:spcPct val="110000"/>
              </a:lnSpc>
              <a:spcBef>
                <a:spcPts val="561"/>
              </a:spcBef>
            </a:pPr>
            <a:endParaRPr b="0" lang="en-GB" sz="2800" spc="-1" strike="noStrike">
              <a:latin typeface="Arial"/>
            </a:endParaRPr>
          </a:p>
        </p:txBody>
      </p:sp>
      <p:sp>
        <p:nvSpPr>
          <p:cNvPr id="831" name="CustomShape 3"/>
          <p:cNvSpPr/>
          <p:nvPr/>
        </p:nvSpPr>
        <p:spPr>
          <a:xfrm>
            <a:off x="6553080" y="65707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33D20E3-4CA1-4DE6-ADD2-7DB6D9C801F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32" name="CustomShape 4"/>
          <p:cNvSpPr/>
          <p:nvPr/>
        </p:nvSpPr>
        <p:spPr>
          <a:xfrm>
            <a:off x="-608040" y="3256200"/>
            <a:ext cx="741672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604a7b"/>
                </a:solidFill>
                <a:latin typeface="Calibri Light"/>
                <a:ea typeface="DejaVu Sans"/>
              </a:rPr>
              <a:t>The internal representation of the string </a:t>
            </a:r>
            <a:r>
              <a:rPr b="1" lang="en-GB" sz="2000" spc="-1" strike="noStrike">
                <a:solidFill>
                  <a:srgbClr val="604a7b"/>
                </a:solidFill>
                <a:latin typeface="Calibri Light"/>
                <a:ea typeface="DejaVu Sans"/>
              </a:rPr>
              <a:t>"Hello World!"</a:t>
            </a:r>
            <a:endParaRPr b="0" lang="en-GB" sz="2000" spc="-1" strike="noStrike">
              <a:latin typeface="Arial"/>
            </a:endParaRPr>
          </a:p>
        </p:txBody>
      </p:sp>
      <p:graphicFrame>
        <p:nvGraphicFramePr>
          <p:cNvPr id="833" name="Table 5"/>
          <p:cNvGraphicFramePr/>
          <p:nvPr/>
        </p:nvGraphicFramePr>
        <p:xfrm>
          <a:off x="173520" y="4111200"/>
          <a:ext cx="8816040" cy="370080"/>
        </p:xfrm>
        <a:graphic>
          <a:graphicData uri="http://schemas.openxmlformats.org/drawingml/2006/table">
            <a:tbl>
              <a:tblPr/>
              <a:tblGrid>
                <a:gridCol w="677880"/>
                <a:gridCol w="677880"/>
                <a:gridCol w="677880"/>
                <a:gridCol w="677880"/>
                <a:gridCol w="677880"/>
                <a:gridCol w="677880"/>
                <a:gridCol w="677880"/>
                <a:gridCol w="677880"/>
                <a:gridCol w="677880"/>
                <a:gridCol w="677880"/>
                <a:gridCol w="677880"/>
                <a:gridCol w="677880"/>
                <a:gridCol w="681840"/>
              </a:tblGrid>
              <a:tr h="370080">
                <a:tc>
                  <a:txBody>
                    <a:bodyPr/>
                    <a:p>
                      <a:pPr algn="ctr">
                        <a:lnSpc>
                          <a:spcPct val="100000"/>
                        </a:lnSpc>
                      </a:pPr>
                      <a:r>
                        <a:rPr b="1" lang="en-GB" sz="1600" spc="-1" strike="noStrike">
                          <a:solidFill>
                            <a:srgbClr val="604a7b"/>
                          </a:solidFill>
                          <a:latin typeface="Consolas"/>
                        </a:rPr>
                        <a:t>'H'</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'e'</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'o'</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  '</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'W'</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'o'</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'r'</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'd'</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34" name="CustomShape 6"/>
          <p:cNvSpPr/>
          <p:nvPr/>
        </p:nvSpPr>
        <p:spPr>
          <a:xfrm>
            <a:off x="5193720" y="3623040"/>
            <a:ext cx="396792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 character array of 13 elements</a:t>
            </a:r>
            <a:endParaRPr b="0" lang="en-GB" sz="1800" spc="-1" strike="noStrike">
              <a:latin typeface="Arial"/>
            </a:endParaRPr>
          </a:p>
        </p:txBody>
      </p:sp>
      <p:sp>
        <p:nvSpPr>
          <p:cNvPr id="835" name="CustomShape 7"/>
          <p:cNvSpPr/>
          <p:nvPr/>
        </p:nvSpPr>
        <p:spPr>
          <a:xfrm>
            <a:off x="283680" y="5295960"/>
            <a:ext cx="352152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Each element is of type </a:t>
            </a:r>
            <a:r>
              <a:rPr b="1" lang="en-GB" sz="1800" spc="-1" strike="noStrike">
                <a:solidFill>
                  <a:srgbClr val="000000"/>
                </a:solidFill>
                <a:latin typeface="Calibri Light"/>
                <a:ea typeface="DejaVu Sans"/>
              </a:rPr>
              <a:t>char</a:t>
            </a:r>
            <a:endParaRPr b="0" lang="en-GB" sz="1800" spc="-1" strike="noStrike">
              <a:latin typeface="Arial"/>
            </a:endParaRPr>
          </a:p>
        </p:txBody>
      </p:sp>
      <p:sp>
        <p:nvSpPr>
          <p:cNvPr id="836" name="CustomShape 8"/>
          <p:cNvSpPr/>
          <p:nvPr/>
        </p:nvSpPr>
        <p:spPr>
          <a:xfrm flipV="1">
            <a:off x="1298880" y="4479840"/>
            <a:ext cx="67680" cy="814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37" name="CustomShape 9"/>
          <p:cNvSpPr/>
          <p:nvPr/>
        </p:nvSpPr>
        <p:spPr>
          <a:xfrm>
            <a:off x="2752560" y="4786560"/>
            <a:ext cx="2463840" cy="3643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the space character</a:t>
            </a:r>
            <a:endParaRPr b="0" lang="en-GB" sz="1800" spc="-1" strike="noStrike">
              <a:latin typeface="Arial"/>
            </a:endParaRPr>
          </a:p>
        </p:txBody>
      </p:sp>
      <p:sp>
        <p:nvSpPr>
          <p:cNvPr id="838" name="CustomShape 10"/>
          <p:cNvSpPr/>
          <p:nvPr/>
        </p:nvSpPr>
        <p:spPr>
          <a:xfrm flipH="1" flipV="1">
            <a:off x="3984120" y="4479480"/>
            <a:ext cx="133560" cy="3056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39" name="CustomShape 11"/>
          <p:cNvSpPr/>
          <p:nvPr/>
        </p:nvSpPr>
        <p:spPr>
          <a:xfrm>
            <a:off x="6737400" y="4834080"/>
            <a:ext cx="2133000" cy="11865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1" lang="en-GB" sz="1800" spc="-1" strike="noStrike">
                <a:solidFill>
                  <a:srgbClr val="000000"/>
                </a:solidFill>
                <a:latin typeface="Calibri Light"/>
                <a:ea typeface="DejaVu Sans"/>
              </a:rPr>
              <a:t>the null character </a:t>
            </a:r>
            <a:r>
              <a:rPr b="0" lang="en-GB" sz="1800" spc="-1" strike="noStrike">
                <a:solidFill>
                  <a:srgbClr val="000000"/>
                </a:solidFill>
                <a:latin typeface="Calibri Light"/>
                <a:ea typeface="DejaVu Sans"/>
              </a:rPr>
              <a:t>to indicate </a:t>
            </a:r>
            <a:r>
              <a:rPr b="0" lang="en-GB" sz="1800" spc="-1" strike="noStrike">
                <a:solidFill>
                  <a:srgbClr val="31859c"/>
                </a:solidFill>
                <a:latin typeface="Calibri Light"/>
                <a:ea typeface="DejaVu Sans"/>
              </a:rPr>
              <a:t>the end of string</a:t>
            </a:r>
            <a:endParaRPr b="0" lang="en-GB" sz="1800" spc="-1" strike="noStrike">
              <a:latin typeface="Arial"/>
            </a:endParaRPr>
          </a:p>
        </p:txBody>
      </p:sp>
      <p:sp>
        <p:nvSpPr>
          <p:cNvPr id="840" name="CustomShape 12"/>
          <p:cNvSpPr/>
          <p:nvPr/>
        </p:nvSpPr>
        <p:spPr>
          <a:xfrm flipV="1">
            <a:off x="7964640" y="4527720"/>
            <a:ext cx="603000" cy="304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41" name="CustomShape 13"/>
          <p:cNvSpPr/>
          <p:nvPr/>
        </p:nvSpPr>
        <p:spPr>
          <a:xfrm flipH="1">
            <a:off x="1084680" y="5796720"/>
            <a:ext cx="5400360" cy="6386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A question:  What is the minimum size of an array for holding a string of </a:t>
            </a:r>
            <a:r>
              <a:rPr b="1" lang="en-GB" sz="1800" spc="-1" strike="noStrike">
                <a:solidFill>
                  <a:srgbClr val="000000"/>
                </a:solidFill>
                <a:latin typeface="Calibri Light"/>
                <a:ea typeface="DejaVu Sans"/>
              </a:rPr>
              <a:t>N</a:t>
            </a:r>
            <a:r>
              <a:rPr b="0" lang="en-GB" sz="1800" spc="-1" strike="noStrike">
                <a:solidFill>
                  <a:srgbClr val="000000"/>
                </a:solidFill>
                <a:latin typeface="Calibri Light"/>
                <a:ea typeface="DejaVu Sans"/>
              </a:rPr>
              <a:t> characters?</a:t>
            </a:r>
            <a:endParaRPr b="0" lang="en-GB" sz="1800" spc="-1" strike="noStrike">
              <a:latin typeface="Arial"/>
            </a:endParaRPr>
          </a:p>
        </p:txBody>
      </p:sp>
      <p:sp>
        <p:nvSpPr>
          <p:cNvPr id="842" name="CustomShape 14"/>
          <p:cNvSpPr/>
          <p:nvPr/>
        </p:nvSpPr>
        <p:spPr>
          <a:xfrm>
            <a:off x="5648400" y="6258240"/>
            <a:ext cx="1675800" cy="364320"/>
          </a:xfrm>
          <a:prstGeom prst="rect">
            <a:avLst/>
          </a:prstGeom>
          <a:ln>
            <a:round/>
          </a:ln>
        </p:spPr>
        <p:style>
          <a:lnRef idx="2">
            <a:schemeClr val="accent4"/>
          </a:lnRef>
          <a:fillRef idx="1">
            <a:schemeClr val="lt1"/>
          </a:fillRef>
          <a:effectRef idx="0">
            <a:schemeClr val="accent4"/>
          </a:effectRef>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Answer: N+1</a:t>
            </a:r>
            <a:endParaRPr b="0" lang="en-GB" sz="1800" spc="-1" strike="noStrike">
              <a:latin typeface="Arial"/>
            </a:endParaRPr>
          </a:p>
        </p:txBody>
      </p:sp>
    </p:spTree>
  </p:cSld>
  <p:timing>
    <p:tnLst>
      <p:par>
        <p:cTn id="943" dur="indefinite" restart="never" nodeType="tmRoot">
          <p:childTnLst>
            <p:seq>
              <p:cTn id="944" dur="indefinite" nodeType="mainSeq">
                <p:childTnLst>
                  <p:par>
                    <p:cTn id="945" fill="hold">
                      <p:stCondLst>
                        <p:cond delay="indefinite"/>
                      </p:stCondLst>
                      <p:childTnLst>
                        <p:par>
                          <p:cTn id="946" fill="hold">
                            <p:stCondLst>
                              <p:cond delay="0"/>
                            </p:stCondLst>
                            <p:childTnLst>
                              <p:par>
                                <p:cTn id="947" nodeType="clickEffect" fill="hold" presetClass="entr" presetID="1">
                                  <p:stCondLst>
                                    <p:cond delay="0"/>
                                  </p:stCondLst>
                                  <p:childTnLst>
                                    <p:set>
                                      <p:cBhvr>
                                        <p:cTn id="948" dur="1" fill="hold">
                                          <p:stCondLst>
                                            <p:cond delay="0"/>
                                          </p:stCondLst>
                                        </p:cTn>
                                        <p:tgtEl>
                                          <p:spTgt spid="836"/>
                                        </p:tgtEl>
                                        <p:attrNameLst>
                                          <p:attrName>style.visibility</p:attrName>
                                        </p:attrNameLst>
                                      </p:cBhvr>
                                      <p:to>
                                        <p:strVal val="visible"/>
                                      </p:to>
                                    </p:set>
                                  </p:childTnLst>
                                </p:cTn>
                              </p:par>
                              <p:par>
                                <p:cTn id="949" nodeType="withEffect" fill="hold" presetClass="entr" presetID="1">
                                  <p:stCondLst>
                                    <p:cond delay="0"/>
                                  </p:stCondLst>
                                  <p:childTnLst>
                                    <p:set>
                                      <p:cBhvr>
                                        <p:cTn id="950" dur="1" fill="hold">
                                          <p:stCondLst>
                                            <p:cond delay="0"/>
                                          </p:stCondLst>
                                        </p:cTn>
                                        <p:tgtEl>
                                          <p:spTgt spid="835"/>
                                        </p:tgtEl>
                                        <p:attrNameLst>
                                          <p:attrName>style.visibility</p:attrName>
                                        </p:attrNameLst>
                                      </p:cBhvr>
                                      <p:to>
                                        <p:strVal val="visible"/>
                                      </p:to>
                                    </p:set>
                                  </p:childTnLst>
                                </p:cTn>
                              </p:par>
                            </p:childTnLst>
                          </p:cTn>
                        </p:par>
                      </p:childTnLst>
                    </p:cTn>
                  </p:par>
                  <p:par>
                    <p:cTn id="951" fill="hold">
                      <p:stCondLst>
                        <p:cond delay="indefinite"/>
                      </p:stCondLst>
                      <p:childTnLst>
                        <p:par>
                          <p:cTn id="952" fill="hold">
                            <p:stCondLst>
                              <p:cond delay="0"/>
                            </p:stCondLst>
                            <p:childTnLst>
                              <p:par>
                                <p:cTn id="953" nodeType="clickEffect" fill="hold" presetClass="entr" presetID="1">
                                  <p:stCondLst>
                                    <p:cond delay="0"/>
                                  </p:stCondLst>
                                  <p:childTnLst>
                                    <p:set>
                                      <p:cBhvr>
                                        <p:cTn id="954" dur="1" fill="hold">
                                          <p:stCondLst>
                                            <p:cond delay="0"/>
                                          </p:stCondLst>
                                        </p:cTn>
                                        <p:tgtEl>
                                          <p:spTgt spid="838"/>
                                        </p:tgtEl>
                                        <p:attrNameLst>
                                          <p:attrName>style.visibility</p:attrName>
                                        </p:attrNameLst>
                                      </p:cBhvr>
                                      <p:to>
                                        <p:strVal val="visible"/>
                                      </p:to>
                                    </p:set>
                                  </p:childTnLst>
                                </p:cTn>
                              </p:par>
                              <p:par>
                                <p:cTn id="955" nodeType="withEffect" fill="hold" presetClass="entr" presetID="1">
                                  <p:stCondLst>
                                    <p:cond delay="0"/>
                                  </p:stCondLst>
                                  <p:childTnLst>
                                    <p:set>
                                      <p:cBhvr>
                                        <p:cTn id="956" dur="1" fill="hold">
                                          <p:stCondLst>
                                            <p:cond delay="0"/>
                                          </p:stCondLst>
                                        </p:cTn>
                                        <p:tgtEl>
                                          <p:spTgt spid="837"/>
                                        </p:tgtEl>
                                        <p:attrNameLst>
                                          <p:attrName>style.visibility</p:attrName>
                                        </p:attrNameLst>
                                      </p:cBhvr>
                                      <p:to>
                                        <p:strVal val="visible"/>
                                      </p:to>
                                    </p:set>
                                  </p:childTnLst>
                                </p:cTn>
                              </p:par>
                            </p:childTnLst>
                          </p:cTn>
                        </p:par>
                      </p:childTnLst>
                    </p:cTn>
                  </p:par>
                  <p:par>
                    <p:cTn id="957" fill="hold">
                      <p:stCondLst>
                        <p:cond delay="indefinite"/>
                      </p:stCondLst>
                      <p:childTnLst>
                        <p:par>
                          <p:cTn id="958" fill="hold">
                            <p:stCondLst>
                              <p:cond delay="0"/>
                            </p:stCondLst>
                            <p:childTnLst>
                              <p:par>
                                <p:cTn id="959" nodeType="clickEffect" fill="hold" presetClass="entr" presetID="1">
                                  <p:stCondLst>
                                    <p:cond delay="0"/>
                                  </p:stCondLst>
                                  <p:childTnLst>
                                    <p:set>
                                      <p:cBhvr>
                                        <p:cTn id="960" dur="1" fill="hold">
                                          <p:stCondLst>
                                            <p:cond delay="0"/>
                                          </p:stCondLst>
                                        </p:cTn>
                                        <p:tgtEl>
                                          <p:spTgt spid="840"/>
                                        </p:tgtEl>
                                        <p:attrNameLst>
                                          <p:attrName>style.visibility</p:attrName>
                                        </p:attrNameLst>
                                      </p:cBhvr>
                                      <p:to>
                                        <p:strVal val="visible"/>
                                      </p:to>
                                    </p:set>
                                  </p:childTnLst>
                                </p:cTn>
                              </p:par>
                              <p:par>
                                <p:cTn id="961" nodeType="withEffect" fill="hold" presetClass="entr" presetID="1">
                                  <p:stCondLst>
                                    <p:cond delay="0"/>
                                  </p:stCondLst>
                                  <p:childTnLst>
                                    <p:set>
                                      <p:cBhvr>
                                        <p:cTn id="962" dur="1" fill="hold">
                                          <p:stCondLst>
                                            <p:cond delay="0"/>
                                          </p:stCondLst>
                                        </p:cTn>
                                        <p:tgtEl>
                                          <p:spTgt spid="839"/>
                                        </p:tgtEl>
                                        <p:attrNameLst>
                                          <p:attrName>style.visibility</p:attrName>
                                        </p:attrNameLst>
                                      </p:cBhvr>
                                      <p:to>
                                        <p:strVal val="visible"/>
                                      </p:to>
                                    </p:set>
                                  </p:childTnLst>
                                </p:cTn>
                              </p:par>
                            </p:childTnLst>
                          </p:cTn>
                        </p:par>
                      </p:childTnLst>
                    </p:cTn>
                  </p:par>
                  <p:par>
                    <p:cTn id="963" fill="hold">
                      <p:stCondLst>
                        <p:cond delay="indefinite"/>
                      </p:stCondLst>
                      <p:childTnLst>
                        <p:par>
                          <p:cTn id="964" fill="hold">
                            <p:stCondLst>
                              <p:cond delay="0"/>
                            </p:stCondLst>
                            <p:childTnLst>
                              <p:par>
                                <p:cTn id="965" nodeType="clickEffect" fill="hold" presetClass="entr" presetID="1">
                                  <p:stCondLst>
                                    <p:cond delay="0"/>
                                  </p:stCondLst>
                                  <p:childTnLst>
                                    <p:set>
                                      <p:cBhvr>
                                        <p:cTn id="966" dur="1" fill="hold">
                                          <p:stCondLst>
                                            <p:cond delay="0"/>
                                          </p:stCondLst>
                                        </p:cTn>
                                        <p:tgtEl>
                                          <p:spTgt spid="841"/>
                                        </p:tgtEl>
                                        <p:attrNameLst>
                                          <p:attrName>style.visibility</p:attrName>
                                        </p:attrNameLst>
                                      </p:cBhvr>
                                      <p:to>
                                        <p:strVal val="visible"/>
                                      </p:to>
                                    </p:set>
                                  </p:childTnLst>
                                </p:cTn>
                              </p:par>
                            </p:childTnLst>
                          </p:cTn>
                        </p:par>
                      </p:childTnLst>
                    </p:cTn>
                  </p:par>
                  <p:par>
                    <p:cTn id="967" fill="hold">
                      <p:stCondLst>
                        <p:cond delay="indefinite"/>
                      </p:stCondLst>
                      <p:childTnLst>
                        <p:par>
                          <p:cTn id="968" fill="hold">
                            <p:stCondLst>
                              <p:cond delay="0"/>
                            </p:stCondLst>
                            <p:childTnLst>
                              <p:par>
                                <p:cTn id="969" nodeType="clickEffect" fill="hold" presetClass="entr" presetID="1">
                                  <p:stCondLst>
                                    <p:cond delay="0"/>
                                  </p:stCondLst>
                                  <p:childTnLst>
                                    <p:set>
                                      <p:cBhvr>
                                        <p:cTn id="970" dur="1" fill="hold">
                                          <p:stCondLst>
                                            <p:cond delay="0"/>
                                          </p:stCondLst>
                                        </p:cTn>
                                        <p:tgtEl>
                                          <p:spTgt spid="8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44" name="CustomShape 2"/>
          <p:cNvSpPr/>
          <p:nvPr/>
        </p:nvSpPr>
        <p:spPr>
          <a:xfrm>
            <a:off x="457200" y="1600200"/>
            <a:ext cx="8228880" cy="33811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is the difference between </a:t>
            </a:r>
            <a:r>
              <a:rPr b="1" lang="en-GB" sz="2800" spc="-1" strike="noStrike">
                <a:solidFill>
                  <a:srgbClr val="31859c"/>
                </a:solidFill>
                <a:latin typeface="Consolas"/>
                <a:ea typeface="Consolas"/>
              </a:rPr>
              <a:t>'A'</a:t>
            </a:r>
            <a:r>
              <a:rPr b="0" lang="en-GB" sz="2800" spc="-1" strike="noStrike">
                <a:solidFill>
                  <a:srgbClr val="000000"/>
                </a:solidFill>
                <a:latin typeface="Calibri Light"/>
                <a:ea typeface="Calibri Light"/>
              </a:rPr>
              <a:t> and </a:t>
            </a:r>
            <a:r>
              <a:rPr b="1" lang="en-GB" sz="2800" spc="-1" strike="noStrike">
                <a:solidFill>
                  <a:srgbClr val="31859c"/>
                </a:solidFill>
                <a:latin typeface="Consolas"/>
                <a:ea typeface="Consolas"/>
              </a:rPr>
              <a:t>"A"</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is the difference between </a:t>
            </a:r>
            <a:r>
              <a:rPr b="1" lang="en-GB" sz="2800" spc="-1" strike="noStrike">
                <a:solidFill>
                  <a:srgbClr val="31859c"/>
                </a:solidFill>
                <a:latin typeface="Consolas"/>
                <a:ea typeface="Consolas"/>
              </a:rPr>
              <a:t>'0'</a:t>
            </a:r>
            <a:r>
              <a:rPr b="0" lang="en-GB" sz="2800" spc="-1" strike="noStrike">
                <a:solidFill>
                  <a:srgbClr val="000000"/>
                </a:solidFill>
                <a:latin typeface="Calibri Light"/>
                <a:ea typeface="Calibri Light"/>
              </a:rPr>
              <a:t> and </a:t>
            </a:r>
            <a:r>
              <a:rPr b="1" lang="en-GB" sz="2800" spc="-1" strike="noStrike">
                <a:solidFill>
                  <a:srgbClr val="31859c"/>
                </a:solidFill>
                <a:latin typeface="Consolas"/>
                <a:ea typeface="Consolas"/>
              </a:rPr>
              <a:t>'\0'</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8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7D39744-5053-46C3-9DD8-AEEC018E354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846" name="Table 4"/>
          <p:cNvGraphicFramePr/>
          <p:nvPr/>
        </p:nvGraphicFramePr>
        <p:xfrm>
          <a:off x="2011320" y="2289960"/>
          <a:ext cx="626760" cy="370440"/>
        </p:xfrm>
        <a:graphic>
          <a:graphicData uri="http://schemas.openxmlformats.org/drawingml/2006/table">
            <a:tbl>
              <a:tblPr/>
              <a:tblGrid>
                <a:gridCol w="627120"/>
              </a:tblGrid>
              <a:tr h="370800">
                <a:tc>
                  <a:txBody>
                    <a:bodyPr/>
                    <a:p>
                      <a:pPr algn="ctr">
                        <a:lnSpc>
                          <a:spcPct val="100000"/>
                        </a:lnSpc>
                      </a:pPr>
                      <a:r>
                        <a:rPr b="1" lang="en-GB" sz="1800" spc="-1" strike="noStrike">
                          <a:solidFill>
                            <a:srgbClr val="604a7b"/>
                          </a:solidFill>
                          <a:latin typeface="Consolas"/>
                          <a:ea typeface="Consolas"/>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847" name="Table 5"/>
          <p:cNvGraphicFramePr/>
          <p:nvPr/>
        </p:nvGraphicFramePr>
        <p:xfrm>
          <a:off x="5447160" y="2278800"/>
          <a:ext cx="1368720" cy="622080"/>
        </p:xfrm>
        <a:graphic>
          <a:graphicData uri="http://schemas.openxmlformats.org/drawingml/2006/table">
            <a:tbl>
              <a:tblPr/>
              <a:tblGrid>
                <a:gridCol w="684360"/>
                <a:gridCol w="684720"/>
              </a:tblGrid>
              <a:tr h="622440">
                <a:tc>
                  <a:txBody>
                    <a:bodyPr/>
                    <a:p>
                      <a:pPr algn="ctr">
                        <a:lnSpc>
                          <a:spcPct val="100000"/>
                        </a:lnSpc>
                      </a:pPr>
                      <a:r>
                        <a:rPr b="1" lang="en-GB" sz="1800" spc="-1" strike="noStrike">
                          <a:solidFill>
                            <a:srgbClr val="604a7b"/>
                          </a:solidFill>
                          <a:latin typeface="Consolas"/>
                          <a:ea typeface="Consolas"/>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48" name="CustomShape 6"/>
          <p:cNvSpPr/>
          <p:nvPr/>
        </p:nvSpPr>
        <p:spPr>
          <a:xfrm>
            <a:off x="780840" y="2660760"/>
            <a:ext cx="3599640" cy="912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a char </a:t>
            </a:r>
            <a:r>
              <a:rPr b="0" lang="en-GB" sz="1800" spc="-1" strike="noStrike">
                <a:solidFill>
                  <a:srgbClr val="000000"/>
                </a:solidFill>
                <a:latin typeface="Consolas"/>
                <a:ea typeface="Consolas"/>
              </a:rPr>
              <a:t>‘A’ </a:t>
            </a:r>
            <a:r>
              <a:rPr b="0" lang="en-GB" sz="1800" spc="-1" strike="noStrike">
                <a:solidFill>
                  <a:srgbClr val="000000"/>
                </a:solidFill>
                <a:latin typeface="Calibri Light"/>
                <a:ea typeface="Calibri Light"/>
              </a:rPr>
              <a:t>is represented internally (i.e., in memory) using one byte</a:t>
            </a:r>
            <a:endParaRPr b="0" lang="en-GB" sz="1800" spc="-1" strike="noStrike">
              <a:latin typeface="Arial"/>
            </a:endParaRPr>
          </a:p>
        </p:txBody>
      </p:sp>
      <p:sp>
        <p:nvSpPr>
          <p:cNvPr id="849" name="CustomShape 7"/>
          <p:cNvSpPr/>
          <p:nvPr/>
        </p:nvSpPr>
        <p:spPr>
          <a:xfrm>
            <a:off x="4484880" y="2660760"/>
            <a:ext cx="3736800" cy="91224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Calibri Light"/>
              </a:rPr>
              <a:t>a string </a:t>
            </a:r>
            <a:r>
              <a:rPr b="0" lang="en-GB" sz="1800" spc="-1" strike="noStrike">
                <a:solidFill>
                  <a:srgbClr val="000000"/>
                </a:solidFill>
                <a:latin typeface="Consolas"/>
                <a:ea typeface="Consolas"/>
              </a:rPr>
              <a:t>"A"</a:t>
            </a:r>
            <a:r>
              <a:rPr b="0" lang="en-GB" sz="1800" spc="-1" strike="noStrike">
                <a:solidFill>
                  <a:srgbClr val="000000"/>
                </a:solidFill>
                <a:latin typeface="Calibri Light"/>
                <a:ea typeface="Calibri Light"/>
              </a:rPr>
              <a:t> is represented internally using two bytes </a:t>
            </a:r>
            <a:r>
              <a:rPr b="0" lang="en-GB" sz="1800" spc="-1" strike="noStrike">
                <a:solidFill>
                  <a:srgbClr val="000000"/>
                </a:solidFill>
                <a:latin typeface="Consolas"/>
                <a:ea typeface="Consolas"/>
              </a:rPr>
              <a:t>'A'</a:t>
            </a:r>
            <a:r>
              <a:rPr b="0" lang="en-GB" sz="1800" spc="-1" strike="noStrike">
                <a:solidFill>
                  <a:srgbClr val="000000"/>
                </a:solidFill>
                <a:latin typeface="Calibri Light"/>
                <a:ea typeface="Calibri Light"/>
              </a:rPr>
              <a:t> and </a:t>
            </a:r>
            <a:r>
              <a:rPr b="0" lang="en-GB" sz="1800" spc="-1" strike="noStrike">
                <a:solidFill>
                  <a:srgbClr val="000000"/>
                </a:solidFill>
                <a:latin typeface="Consolas"/>
                <a:ea typeface="Consolas"/>
              </a:rPr>
              <a:t>'\0'</a:t>
            </a:r>
            <a:endParaRPr b="0" lang="en-GB" sz="1800" spc="-1" strike="noStrike">
              <a:latin typeface="Arial"/>
            </a:endParaRPr>
          </a:p>
        </p:txBody>
      </p:sp>
      <p:graphicFrame>
        <p:nvGraphicFramePr>
          <p:cNvPr id="850" name="Table 8"/>
          <p:cNvGraphicFramePr/>
          <p:nvPr/>
        </p:nvGraphicFramePr>
        <p:xfrm>
          <a:off x="2011320" y="4887000"/>
          <a:ext cx="626760" cy="370440"/>
        </p:xfrm>
        <a:graphic>
          <a:graphicData uri="http://schemas.openxmlformats.org/drawingml/2006/table">
            <a:tbl>
              <a:tblPr/>
              <a:tblGrid>
                <a:gridCol w="627120"/>
              </a:tblGrid>
              <a:tr h="370800">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851" name="Table 9"/>
          <p:cNvGraphicFramePr/>
          <p:nvPr/>
        </p:nvGraphicFramePr>
        <p:xfrm>
          <a:off x="5668920" y="4887000"/>
          <a:ext cx="684000" cy="370440"/>
        </p:xfrm>
        <a:graphic>
          <a:graphicData uri="http://schemas.openxmlformats.org/drawingml/2006/table">
            <a:tbl>
              <a:tblPr/>
              <a:tblGrid>
                <a:gridCol w="684360"/>
              </a:tblGrid>
              <a:tr h="370800">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52" name="CustomShape 10"/>
          <p:cNvSpPr/>
          <p:nvPr/>
        </p:nvSpPr>
        <p:spPr>
          <a:xfrm>
            <a:off x="921600" y="5257800"/>
            <a:ext cx="3282480" cy="912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onsolas"/>
              </a:rPr>
              <a:t>the byte value of this char is 48, representing the digit 0 </a:t>
            </a:r>
            <a:endParaRPr b="0" lang="en-GB" sz="1800" spc="-1" strike="noStrike">
              <a:latin typeface="Arial"/>
            </a:endParaRPr>
          </a:p>
        </p:txBody>
      </p:sp>
      <p:sp>
        <p:nvSpPr>
          <p:cNvPr id="853" name="CustomShape 11"/>
          <p:cNvSpPr/>
          <p:nvPr/>
        </p:nvSpPr>
        <p:spPr>
          <a:xfrm>
            <a:off x="4484880" y="5257800"/>
            <a:ext cx="3736800" cy="91224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Consolas"/>
              </a:rPr>
              <a:t>the byte value of this char is 0, representing the null character </a:t>
            </a:r>
            <a:endParaRPr b="0" lang="en-GB" sz="1800" spc="-1" strike="noStrike">
              <a:latin typeface="Arial"/>
            </a:endParaRPr>
          </a:p>
        </p:txBody>
      </p:sp>
      <p:sp>
        <p:nvSpPr>
          <p:cNvPr id="854" name="CustomShape 12"/>
          <p:cNvSpPr/>
          <p:nvPr/>
        </p:nvSpPr>
        <p:spPr>
          <a:xfrm>
            <a:off x="2516040" y="6066720"/>
            <a:ext cx="570564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onsolas"/>
              </a:rPr>
              <a:t>Also refer to the ASCII table on this page. </a:t>
            </a:r>
            <a:endParaRPr b="0" lang="en-GB" sz="1800" spc="-1" strike="noStrike">
              <a:latin typeface="Arial"/>
            </a:endParaRPr>
          </a:p>
        </p:txBody>
      </p:sp>
    </p:spTree>
  </p:cSld>
  <p:timing>
    <p:tnLst>
      <p:par>
        <p:cTn id="971" dur="indefinite" restart="never" nodeType="tmRoot">
          <p:childTnLst>
            <p:seq>
              <p:cTn id="972" dur="indefinite" nodeType="mainSeq">
                <p:childTnLst>
                  <p:par>
                    <p:cTn id="973" fill="hold">
                      <p:stCondLst>
                        <p:cond delay="indefinite"/>
                      </p:stCondLst>
                      <p:childTnLst>
                        <p:par>
                          <p:cTn id="974" fill="hold">
                            <p:stCondLst>
                              <p:cond delay="0"/>
                            </p:stCondLst>
                            <p:childTnLst>
                              <p:par>
                                <p:cTn id="975" nodeType="clickEffect" fill="hold" presetClass="entr" presetID="1">
                                  <p:stCondLst>
                                    <p:cond delay="0"/>
                                  </p:stCondLst>
                                  <p:childTnLst>
                                    <p:set>
                                      <p:cBhvr>
                                        <p:cTn id="976" dur="1" fill="hold">
                                          <p:stCondLst>
                                            <p:cond delay="0"/>
                                          </p:stCondLst>
                                        </p:cTn>
                                        <p:tgtEl>
                                          <p:spTgt spid="848"/>
                                        </p:tgtEl>
                                        <p:attrNameLst>
                                          <p:attrName>style.visibility</p:attrName>
                                        </p:attrNameLst>
                                      </p:cBhvr>
                                      <p:to>
                                        <p:strVal val="visible"/>
                                      </p:to>
                                    </p:set>
                                  </p:childTnLst>
                                </p:cTn>
                              </p:par>
                              <p:par>
                                <p:cTn id="977" nodeType="withEffect" fill="hold" presetClass="entr" presetID="1">
                                  <p:stCondLst>
                                    <p:cond delay="0"/>
                                  </p:stCondLst>
                                  <p:childTnLst>
                                    <p:set>
                                      <p:cBhvr>
                                        <p:cTn id="978" dur="1" fill="hold">
                                          <p:stCondLst>
                                            <p:cond delay="0"/>
                                          </p:stCondLst>
                                        </p:cTn>
                                        <p:tgtEl>
                                          <p:spTgt spid="846"/>
                                        </p:tgtEl>
                                        <p:attrNameLst>
                                          <p:attrName>style.visibility</p:attrName>
                                        </p:attrNameLst>
                                      </p:cBhvr>
                                      <p:to>
                                        <p:strVal val="visible"/>
                                      </p:to>
                                    </p:set>
                                  </p:childTnLst>
                                </p:cTn>
                              </p:par>
                            </p:childTnLst>
                          </p:cTn>
                        </p:par>
                      </p:childTnLst>
                    </p:cTn>
                  </p:par>
                  <p:par>
                    <p:cTn id="979" fill="hold">
                      <p:stCondLst>
                        <p:cond delay="indefinite"/>
                      </p:stCondLst>
                      <p:childTnLst>
                        <p:par>
                          <p:cTn id="980" fill="hold">
                            <p:stCondLst>
                              <p:cond delay="0"/>
                            </p:stCondLst>
                            <p:childTnLst>
                              <p:par>
                                <p:cTn id="981" nodeType="clickEffect" fill="hold" presetClass="entr" presetID="1">
                                  <p:stCondLst>
                                    <p:cond delay="0"/>
                                  </p:stCondLst>
                                  <p:childTnLst>
                                    <p:set>
                                      <p:cBhvr>
                                        <p:cTn id="982" dur="1" fill="hold">
                                          <p:stCondLst>
                                            <p:cond delay="0"/>
                                          </p:stCondLst>
                                        </p:cTn>
                                        <p:tgtEl>
                                          <p:spTgt spid="847"/>
                                        </p:tgtEl>
                                        <p:attrNameLst>
                                          <p:attrName>style.visibility</p:attrName>
                                        </p:attrNameLst>
                                      </p:cBhvr>
                                      <p:to>
                                        <p:strVal val="visible"/>
                                      </p:to>
                                    </p:set>
                                  </p:childTnLst>
                                </p:cTn>
                              </p:par>
                              <p:par>
                                <p:cTn id="983" nodeType="withEffect" fill="hold" presetClass="entr" presetID="1">
                                  <p:stCondLst>
                                    <p:cond delay="0"/>
                                  </p:stCondLst>
                                  <p:childTnLst>
                                    <p:set>
                                      <p:cBhvr>
                                        <p:cTn id="984" dur="1" fill="hold">
                                          <p:stCondLst>
                                            <p:cond delay="0"/>
                                          </p:stCondLst>
                                        </p:cTn>
                                        <p:tgtEl>
                                          <p:spTgt spid="849"/>
                                        </p:tgtEl>
                                        <p:attrNameLst>
                                          <p:attrName>style.visibility</p:attrName>
                                        </p:attrNameLst>
                                      </p:cBhvr>
                                      <p:to>
                                        <p:strVal val="visible"/>
                                      </p:to>
                                    </p:set>
                                  </p:childTnLst>
                                </p:cTn>
                              </p:par>
                            </p:childTnLst>
                          </p:cTn>
                        </p:par>
                      </p:childTnLst>
                    </p:cTn>
                  </p:par>
                  <p:par>
                    <p:cTn id="985" fill="hold">
                      <p:stCondLst>
                        <p:cond delay="indefinite"/>
                      </p:stCondLst>
                      <p:childTnLst>
                        <p:par>
                          <p:cTn id="986" fill="hold">
                            <p:stCondLst>
                              <p:cond delay="0"/>
                            </p:stCondLst>
                            <p:childTnLst>
                              <p:par>
                                <p:cTn id="987" nodeType="clickEffect" fill="hold" presetClass="entr" presetID="1">
                                  <p:stCondLst>
                                    <p:cond delay="0"/>
                                  </p:stCondLst>
                                  <p:childTnLst>
                                    <p:set>
                                      <p:cBhvr>
                                        <p:cTn id="988" dur="1" fill="hold">
                                          <p:stCondLst>
                                            <p:cond delay="0"/>
                                          </p:stCondLst>
                                        </p:cTn>
                                        <p:tgtEl>
                                          <p:spTgt spid="844">
                                            <p:txEl>
                                              <p:pRg st="5" end="5"/>
                                            </p:txEl>
                                          </p:spTgt>
                                        </p:tgtEl>
                                        <p:attrNameLst>
                                          <p:attrName>style.visibility</p:attrName>
                                        </p:attrNameLst>
                                      </p:cBhvr>
                                      <p:to>
                                        <p:strVal val="visible"/>
                                      </p:to>
                                    </p:set>
                                  </p:childTnLst>
                                </p:cTn>
                              </p:par>
                            </p:childTnLst>
                          </p:cTn>
                        </p:par>
                      </p:childTnLst>
                    </p:cTn>
                  </p:par>
                  <p:par>
                    <p:cTn id="989" fill="hold">
                      <p:stCondLst>
                        <p:cond delay="indefinite"/>
                      </p:stCondLst>
                      <p:childTnLst>
                        <p:par>
                          <p:cTn id="990" fill="hold">
                            <p:stCondLst>
                              <p:cond delay="0"/>
                            </p:stCondLst>
                            <p:childTnLst>
                              <p:par>
                                <p:cTn id="991" nodeType="clickEffect" fill="hold" presetClass="entr" presetID="1">
                                  <p:stCondLst>
                                    <p:cond delay="0"/>
                                  </p:stCondLst>
                                  <p:childTnLst>
                                    <p:set>
                                      <p:cBhvr>
                                        <p:cTn id="992" dur="1" fill="hold">
                                          <p:stCondLst>
                                            <p:cond delay="0"/>
                                          </p:stCondLst>
                                        </p:cTn>
                                        <p:tgtEl>
                                          <p:spTgt spid="852"/>
                                        </p:tgtEl>
                                        <p:attrNameLst>
                                          <p:attrName>style.visibility</p:attrName>
                                        </p:attrNameLst>
                                      </p:cBhvr>
                                      <p:to>
                                        <p:strVal val="visible"/>
                                      </p:to>
                                    </p:set>
                                  </p:childTnLst>
                                </p:cTn>
                              </p:par>
                              <p:par>
                                <p:cTn id="993" nodeType="withEffect" fill="hold" presetClass="entr" presetID="1">
                                  <p:stCondLst>
                                    <p:cond delay="0"/>
                                  </p:stCondLst>
                                  <p:childTnLst>
                                    <p:set>
                                      <p:cBhvr>
                                        <p:cTn id="994" dur="1" fill="hold">
                                          <p:stCondLst>
                                            <p:cond delay="0"/>
                                          </p:stCondLst>
                                        </p:cTn>
                                        <p:tgtEl>
                                          <p:spTgt spid="850"/>
                                        </p:tgtEl>
                                        <p:attrNameLst>
                                          <p:attrName>style.visibility</p:attrName>
                                        </p:attrNameLst>
                                      </p:cBhvr>
                                      <p:to>
                                        <p:strVal val="visible"/>
                                      </p:to>
                                    </p:set>
                                  </p:childTnLst>
                                </p:cTn>
                              </p:par>
                            </p:childTnLst>
                          </p:cTn>
                        </p:par>
                      </p:childTnLst>
                    </p:cTn>
                  </p:par>
                  <p:par>
                    <p:cTn id="995" fill="hold">
                      <p:stCondLst>
                        <p:cond delay="indefinite"/>
                      </p:stCondLst>
                      <p:childTnLst>
                        <p:par>
                          <p:cTn id="996" fill="hold">
                            <p:stCondLst>
                              <p:cond delay="0"/>
                            </p:stCondLst>
                            <p:childTnLst>
                              <p:par>
                                <p:cTn id="997" nodeType="clickEffect" fill="hold" presetClass="entr" presetID="1">
                                  <p:stCondLst>
                                    <p:cond delay="0"/>
                                  </p:stCondLst>
                                  <p:childTnLst>
                                    <p:set>
                                      <p:cBhvr>
                                        <p:cTn id="998" dur="1" fill="hold">
                                          <p:stCondLst>
                                            <p:cond delay="0"/>
                                          </p:stCondLst>
                                        </p:cTn>
                                        <p:tgtEl>
                                          <p:spTgt spid="851"/>
                                        </p:tgtEl>
                                        <p:attrNameLst>
                                          <p:attrName>style.visibility</p:attrName>
                                        </p:attrNameLst>
                                      </p:cBhvr>
                                      <p:to>
                                        <p:strVal val="visible"/>
                                      </p:to>
                                    </p:set>
                                  </p:childTnLst>
                                </p:cTn>
                              </p:par>
                              <p:par>
                                <p:cTn id="999" nodeType="withEffect" fill="hold" presetClass="entr" presetID="1">
                                  <p:stCondLst>
                                    <p:cond delay="0"/>
                                  </p:stCondLst>
                                  <p:childTnLst>
                                    <p:set>
                                      <p:cBhvr>
                                        <p:cTn id="1000" dur="1" fill="hold">
                                          <p:stCondLst>
                                            <p:cond delay="0"/>
                                          </p:stCondLst>
                                        </p:cTn>
                                        <p:tgtEl>
                                          <p:spTgt spid="853"/>
                                        </p:tgtEl>
                                        <p:attrNameLst>
                                          <p:attrName>style.visibility</p:attrName>
                                        </p:attrNameLst>
                                      </p:cBhvr>
                                      <p:to>
                                        <p:strVal val="visible"/>
                                      </p:to>
                                    </p:set>
                                  </p:childTnLst>
                                </p:cTn>
                              </p:par>
                              <p:par>
                                <p:cTn id="1001" nodeType="withEffect" fill="hold" presetClass="entr" presetID="1">
                                  <p:stCondLst>
                                    <p:cond delay="0"/>
                                  </p:stCondLst>
                                  <p:childTnLst>
                                    <p:set>
                                      <p:cBhvr>
                                        <p:cTn id="1002" dur="1" fill="hold">
                                          <p:stCondLst>
                                            <p:cond delay="0"/>
                                          </p:stCondLst>
                                        </p:cTn>
                                        <p:tgtEl>
                                          <p:spTgt spid="8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56" name="CustomShape 2"/>
          <p:cNvSpPr/>
          <p:nvPr/>
        </p:nvSpPr>
        <p:spPr>
          <a:xfrm>
            <a:off x="457200" y="1842840"/>
            <a:ext cx="8228880" cy="31384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Declaring a character array and assign a string to it: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Examples:</a:t>
            </a:r>
            <a:endParaRPr b="0" lang="en-GB" sz="2800" spc="-1" strike="noStrike">
              <a:latin typeface="Arial"/>
            </a:endParaRPr>
          </a:p>
        </p:txBody>
      </p:sp>
      <p:sp>
        <p:nvSpPr>
          <p:cNvPr id="85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FFE4794-25E0-4A47-B308-80935127B62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58" name="CustomShape 4"/>
          <p:cNvSpPr/>
          <p:nvPr/>
        </p:nvSpPr>
        <p:spPr>
          <a:xfrm>
            <a:off x="1673640" y="2513520"/>
            <a:ext cx="6359760" cy="555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 = { 'J', 'o', 'h', 'n', '\0'};</a:t>
            </a:r>
            <a:endParaRPr b="0" lang="en-GB" sz="2000" spc="-1" strike="noStrike">
              <a:latin typeface="Arial"/>
            </a:endParaRPr>
          </a:p>
        </p:txBody>
      </p:sp>
      <p:sp>
        <p:nvSpPr>
          <p:cNvPr id="859" name="CustomShape 5"/>
          <p:cNvSpPr/>
          <p:nvPr/>
        </p:nvSpPr>
        <p:spPr>
          <a:xfrm>
            <a:off x="1673640" y="4039200"/>
            <a:ext cx="5864040" cy="810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name[16] = { 'J', 'o', 'h', 'n', '\0'};</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name;</a:t>
            </a:r>
            <a:r>
              <a:rPr b="0" lang="en-GB" sz="1800" spc="-1" strike="noStrike">
                <a:solidFill>
                  <a:srgbClr val="000000"/>
                </a:solidFill>
                <a:latin typeface="Consolas"/>
                <a:ea typeface="Consolas"/>
              </a:rPr>
              <a:t>	</a:t>
            </a:r>
            <a:endParaRPr b="0" lang="en-GB" sz="1800" spc="-1" strike="noStrike">
              <a:latin typeface="Arial"/>
            </a:endParaRPr>
          </a:p>
        </p:txBody>
      </p:sp>
      <p:sp>
        <p:nvSpPr>
          <p:cNvPr id="860" name="CustomShape 6"/>
          <p:cNvSpPr/>
          <p:nvPr/>
        </p:nvSpPr>
        <p:spPr>
          <a:xfrm>
            <a:off x="4326840" y="4650120"/>
            <a:ext cx="2103480" cy="672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John</a:t>
            </a:r>
            <a:endParaRPr b="0" lang="en-GB" sz="1800" spc="-1" strike="noStrike">
              <a:latin typeface="Arial"/>
            </a:endParaRPr>
          </a:p>
          <a:p>
            <a:pPr>
              <a:lnSpc>
                <a:spcPct val="100000"/>
              </a:lnSpc>
            </a:pPr>
            <a:endParaRPr b="0" lang="en-GB" sz="1800" spc="-1" strike="noStrike">
              <a:latin typeface="Arial"/>
            </a:endParaRPr>
          </a:p>
        </p:txBody>
      </p:sp>
      <p:sp>
        <p:nvSpPr>
          <p:cNvPr id="861" name="CustomShape 7"/>
          <p:cNvSpPr/>
          <p:nvPr/>
        </p:nvSpPr>
        <p:spPr>
          <a:xfrm>
            <a:off x="4145400" y="5275080"/>
            <a:ext cx="14367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Screen output</a:t>
            </a:r>
            <a:endParaRPr b="0" lang="en-GB" sz="1400" spc="-1" strike="noStrike">
              <a:latin typeface="Arial"/>
            </a:endParaRPr>
          </a:p>
        </p:txBody>
      </p:sp>
      <p:sp>
        <p:nvSpPr>
          <p:cNvPr id="862" name="CustomShape 8"/>
          <p:cNvSpPr/>
          <p:nvPr/>
        </p:nvSpPr>
        <p:spPr>
          <a:xfrm>
            <a:off x="919440" y="5691600"/>
            <a:ext cx="7963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You can see that C++ treats the character array name[] as a string </a:t>
            </a:r>
            <a:endParaRPr b="0" lang="en-GB" sz="1800" spc="-1" strike="noStrike">
              <a:latin typeface="Arial"/>
            </a:endParaRPr>
          </a:p>
        </p:txBody>
      </p:sp>
    </p:spTree>
  </p:cSld>
  <p:timing>
    <p:tnLst>
      <p:par>
        <p:cTn id="1003" dur="indefinite" restart="never" nodeType="tmRoot">
          <p:childTnLst>
            <p:seq>
              <p:cTn id="1004" dur="indefinite" nodeType="mainSeq">
                <p:childTnLst>
                  <p:par>
                    <p:cTn id="1005" fill="hold">
                      <p:stCondLst>
                        <p:cond delay="indefinite"/>
                      </p:stCondLst>
                      <p:childTnLst>
                        <p:par>
                          <p:cTn id="1006" fill="hold">
                            <p:stCondLst>
                              <p:cond delay="0"/>
                            </p:stCondLst>
                            <p:childTnLst>
                              <p:par>
                                <p:cTn id="1007" nodeType="clickEffect" fill="hold" presetClass="entr" presetID="1">
                                  <p:stCondLst>
                                    <p:cond delay="0"/>
                                  </p:stCondLst>
                                  <p:childTnLst>
                                    <p:set>
                                      <p:cBhvr>
                                        <p:cTn id="1008" dur="1" fill="hold">
                                          <p:stCondLst>
                                            <p:cond delay="0"/>
                                          </p:stCondLst>
                                        </p:cTn>
                                        <p:tgtEl>
                                          <p:spTgt spid="856">
                                            <p:txEl>
                                              <p:pRg st="0" end="0"/>
                                            </p:txEl>
                                          </p:spTgt>
                                        </p:tgtEl>
                                        <p:attrNameLst>
                                          <p:attrName>style.visibility</p:attrName>
                                        </p:attrNameLst>
                                      </p:cBhvr>
                                      <p:to>
                                        <p:strVal val="visible"/>
                                      </p:to>
                                    </p:set>
                                  </p:childTnLst>
                                </p:cTn>
                              </p:par>
                            </p:childTnLst>
                          </p:cTn>
                        </p:par>
                      </p:childTnLst>
                    </p:cTn>
                  </p:par>
                  <p:par>
                    <p:cTn id="1009" fill="hold">
                      <p:stCondLst>
                        <p:cond delay="indefinite"/>
                      </p:stCondLst>
                      <p:childTnLst>
                        <p:par>
                          <p:cTn id="1010" fill="hold">
                            <p:stCondLst>
                              <p:cond delay="0"/>
                            </p:stCondLst>
                            <p:childTnLst>
                              <p:par>
                                <p:cTn id="1011" nodeType="clickEffect" fill="hold" presetClass="entr" presetID="1">
                                  <p:stCondLst>
                                    <p:cond delay="0"/>
                                  </p:stCondLst>
                                  <p:childTnLst>
                                    <p:set>
                                      <p:cBhvr>
                                        <p:cTn id="1012" dur="1" fill="hold">
                                          <p:stCondLst>
                                            <p:cond delay="0"/>
                                          </p:stCondLst>
                                        </p:cTn>
                                        <p:tgtEl>
                                          <p:spTgt spid="858"/>
                                        </p:tgtEl>
                                        <p:attrNameLst>
                                          <p:attrName>style.visibility</p:attrName>
                                        </p:attrNameLst>
                                      </p:cBhvr>
                                      <p:to>
                                        <p:strVal val="visible"/>
                                      </p:to>
                                    </p:set>
                                  </p:childTnLst>
                                </p:cTn>
                              </p:par>
                            </p:childTnLst>
                          </p:cTn>
                        </p:par>
                      </p:childTnLst>
                    </p:cTn>
                  </p:par>
                  <p:par>
                    <p:cTn id="1013" fill="hold">
                      <p:stCondLst>
                        <p:cond delay="indefinite"/>
                      </p:stCondLst>
                      <p:childTnLst>
                        <p:par>
                          <p:cTn id="1014" fill="hold">
                            <p:stCondLst>
                              <p:cond delay="0"/>
                            </p:stCondLst>
                            <p:childTnLst>
                              <p:par>
                                <p:cTn id="1015" nodeType="clickEffect" fill="hold" presetClass="entr" presetID="1">
                                  <p:stCondLst>
                                    <p:cond delay="0"/>
                                  </p:stCondLst>
                                  <p:childTnLst>
                                    <p:set>
                                      <p:cBhvr>
                                        <p:cTn id="1016" dur="1" fill="hold">
                                          <p:stCondLst>
                                            <p:cond delay="0"/>
                                          </p:stCondLst>
                                        </p:cTn>
                                        <p:tgtEl>
                                          <p:spTgt spid="856">
                                            <p:txEl>
                                              <p:pRg st="3" end="3"/>
                                            </p:txEl>
                                          </p:spTgt>
                                        </p:tgtEl>
                                        <p:attrNameLst>
                                          <p:attrName>style.visibility</p:attrName>
                                        </p:attrNameLst>
                                      </p:cBhvr>
                                      <p:to>
                                        <p:strVal val="visible"/>
                                      </p:to>
                                    </p:set>
                                  </p:childTnLst>
                                </p:cTn>
                              </p:par>
                              <p:par>
                                <p:cTn id="1017" nodeType="withEffect" fill="hold" presetClass="entr" presetID="1">
                                  <p:stCondLst>
                                    <p:cond delay="0"/>
                                  </p:stCondLst>
                                  <p:childTnLst>
                                    <p:set>
                                      <p:cBhvr>
                                        <p:cTn id="1018" dur="1" fill="hold">
                                          <p:stCondLst>
                                            <p:cond delay="0"/>
                                          </p:stCondLst>
                                        </p:cTn>
                                        <p:tgtEl>
                                          <p:spTgt spid="859"/>
                                        </p:tgtEl>
                                        <p:attrNameLst>
                                          <p:attrName>style.visibility</p:attrName>
                                        </p:attrNameLst>
                                      </p:cBhvr>
                                      <p:to>
                                        <p:strVal val="visible"/>
                                      </p:to>
                                    </p:set>
                                  </p:childTnLst>
                                </p:cTn>
                              </p:par>
                            </p:childTnLst>
                          </p:cTn>
                        </p:par>
                      </p:childTnLst>
                    </p:cTn>
                  </p:par>
                  <p:par>
                    <p:cTn id="1019" fill="hold">
                      <p:stCondLst>
                        <p:cond delay="indefinite"/>
                      </p:stCondLst>
                      <p:childTnLst>
                        <p:par>
                          <p:cTn id="1020" fill="hold">
                            <p:stCondLst>
                              <p:cond delay="0"/>
                            </p:stCondLst>
                            <p:childTnLst>
                              <p:par>
                                <p:cTn id="1021" nodeType="clickEffect" fill="hold" presetClass="entr" presetID="1">
                                  <p:stCondLst>
                                    <p:cond delay="0"/>
                                  </p:stCondLst>
                                  <p:childTnLst>
                                    <p:set>
                                      <p:cBhvr>
                                        <p:cTn id="1022" dur="1" fill="hold">
                                          <p:stCondLst>
                                            <p:cond delay="0"/>
                                          </p:stCondLst>
                                        </p:cTn>
                                        <p:tgtEl>
                                          <p:spTgt spid="861"/>
                                        </p:tgtEl>
                                        <p:attrNameLst>
                                          <p:attrName>style.visibility</p:attrName>
                                        </p:attrNameLst>
                                      </p:cBhvr>
                                      <p:to>
                                        <p:strVal val="visible"/>
                                      </p:to>
                                    </p:set>
                                  </p:childTnLst>
                                </p:cTn>
                              </p:par>
                              <p:par>
                                <p:cTn id="1023" nodeType="withEffect" fill="hold" presetClass="entr" presetID="1">
                                  <p:stCondLst>
                                    <p:cond delay="0"/>
                                  </p:stCondLst>
                                  <p:childTnLst>
                                    <p:set>
                                      <p:cBhvr>
                                        <p:cTn id="1024"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Or you can simply do the followings to declare a C-string:</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864"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6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2906B66-B375-4E8A-B26D-5221F9C4A82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66" name="CustomShape 4"/>
          <p:cNvSpPr/>
          <p:nvPr/>
        </p:nvSpPr>
        <p:spPr>
          <a:xfrm>
            <a:off x="1672920" y="2586240"/>
            <a:ext cx="4124160" cy="632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 = "John";</a:t>
            </a:r>
            <a:endParaRPr b="0" lang="en-GB" sz="2000" spc="-1" strike="noStrike">
              <a:latin typeface="Arial"/>
            </a:endParaRPr>
          </a:p>
        </p:txBody>
      </p:sp>
      <p:sp>
        <p:nvSpPr>
          <p:cNvPr id="867" name="CustomShape 5"/>
          <p:cNvSpPr/>
          <p:nvPr/>
        </p:nvSpPr>
        <p:spPr>
          <a:xfrm>
            <a:off x="1672920" y="3520800"/>
            <a:ext cx="4124160" cy="632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"John";</a:t>
            </a:r>
            <a:r>
              <a:rPr b="0" lang="en-GB" sz="2000" spc="-1" strike="noStrike">
                <a:solidFill>
                  <a:srgbClr val="000000"/>
                </a:solidFill>
                <a:latin typeface="Consolas"/>
                <a:ea typeface="Consolas"/>
              </a:rPr>
              <a:t>	</a:t>
            </a:r>
            <a:endParaRPr b="0" lang="en-GB" sz="2000" spc="-1" strike="noStrike">
              <a:latin typeface="Arial"/>
            </a:endParaRPr>
          </a:p>
        </p:txBody>
      </p:sp>
      <p:sp>
        <p:nvSpPr>
          <p:cNvPr id="868" name="CustomShape 6"/>
          <p:cNvSpPr/>
          <p:nvPr/>
        </p:nvSpPr>
        <p:spPr>
          <a:xfrm>
            <a:off x="6019920" y="2666880"/>
            <a:ext cx="471600" cy="4716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1</a:t>
            </a:r>
            <a:endParaRPr b="0" lang="en-GB" sz="1800" spc="-1" strike="noStrike">
              <a:latin typeface="Arial"/>
            </a:endParaRPr>
          </a:p>
        </p:txBody>
      </p:sp>
      <p:sp>
        <p:nvSpPr>
          <p:cNvPr id="869" name="CustomShape 7"/>
          <p:cNvSpPr/>
          <p:nvPr/>
        </p:nvSpPr>
        <p:spPr>
          <a:xfrm>
            <a:off x="6019920" y="3571200"/>
            <a:ext cx="471600" cy="4716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2</a:t>
            </a:r>
            <a:endParaRPr b="0" lang="en-GB" sz="1800" spc="-1" strike="noStrike">
              <a:latin typeface="Arial"/>
            </a:endParaRPr>
          </a:p>
        </p:txBody>
      </p:sp>
      <p:sp>
        <p:nvSpPr>
          <p:cNvPr id="870" name="CustomShape 8"/>
          <p:cNvSpPr/>
          <p:nvPr/>
        </p:nvSpPr>
        <p:spPr>
          <a:xfrm>
            <a:off x="-356040" y="4586040"/>
            <a:ext cx="928224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ea typeface="Calibri Light"/>
              </a:rPr>
              <a:t>What's the difference between the above two declarations?</a:t>
            </a:r>
            <a:endParaRPr b="0" lang="en-GB" sz="2400" spc="-1" strike="noStrike">
              <a:latin typeface="Arial"/>
            </a:endParaRPr>
          </a:p>
          <a:p>
            <a:pPr>
              <a:lnSpc>
                <a:spcPct val="100000"/>
              </a:lnSpc>
            </a:pPr>
            <a:endParaRPr b="0" lang="en-GB" sz="2400" spc="-1" strike="noStrike">
              <a:latin typeface="Arial"/>
            </a:endParaRPr>
          </a:p>
        </p:txBody>
      </p:sp>
      <p:grpSp>
        <p:nvGrpSpPr>
          <p:cNvPr id="871" name="Group 9"/>
          <p:cNvGrpSpPr/>
          <p:nvPr/>
        </p:nvGrpSpPr>
        <p:grpSpPr>
          <a:xfrm>
            <a:off x="1576080" y="5180760"/>
            <a:ext cx="6754320" cy="1918080"/>
            <a:chOff x="1576080" y="5180760"/>
            <a:chExt cx="6754320" cy="1918080"/>
          </a:xfrm>
        </p:grpSpPr>
        <p:sp>
          <p:nvSpPr>
            <p:cNvPr id="872" name="CustomShape 10"/>
            <p:cNvSpPr/>
            <p:nvPr/>
          </p:nvSpPr>
          <p:spPr>
            <a:xfrm>
              <a:off x="1576080" y="5180760"/>
              <a:ext cx="6754320" cy="191808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2400" spc="-1" strike="noStrike">
                  <a:solidFill>
                    <a:srgbClr val="000000"/>
                  </a:solidFill>
                  <a:latin typeface="Calibri Light"/>
                  <a:ea typeface="Calibri Light"/>
                </a:rPr>
                <a:t>In      , the size of the array </a:t>
              </a:r>
              <a:r>
                <a:rPr b="1" lang="en-GB" sz="2400" spc="-1" strike="noStrike">
                  <a:solidFill>
                    <a:srgbClr val="000000"/>
                  </a:solidFill>
                  <a:latin typeface="Calibri Light"/>
                  <a:ea typeface="Calibri Light"/>
                </a:rPr>
                <a:t>name</a:t>
              </a:r>
              <a:r>
                <a:rPr b="0" lang="en-GB" sz="2400" spc="-1" strike="noStrike">
                  <a:solidFill>
                    <a:srgbClr val="000000"/>
                  </a:solidFill>
                  <a:latin typeface="Calibri Light"/>
                  <a:ea typeface="Calibri Light"/>
                </a:rPr>
                <a:t> is of 16 chars; </a:t>
              </a:r>
              <a:endParaRPr b="0" lang="en-GB" sz="2400" spc="-1" strike="noStrike">
                <a:latin typeface="Arial"/>
              </a:endParaRPr>
            </a:p>
            <a:p>
              <a:pPr>
                <a:lnSpc>
                  <a:spcPct val="100000"/>
                </a:lnSpc>
              </a:pPr>
              <a:r>
                <a:rPr b="0" lang="en-GB" sz="2400" spc="-1" strike="noStrike">
                  <a:solidFill>
                    <a:srgbClr val="000000"/>
                  </a:solidFill>
                  <a:latin typeface="Calibri Light"/>
                  <a:ea typeface="Calibri Light"/>
                </a:rPr>
                <a:t>and in      , the size is of 5 chars (i.e., C/C++ automatically determines the array size in this case.)</a:t>
              </a:r>
              <a:endParaRPr b="0" lang="en-GB" sz="2400" spc="-1" strike="noStrike">
                <a:latin typeface="Arial"/>
              </a:endParaRPr>
            </a:p>
          </p:txBody>
        </p:sp>
        <p:sp>
          <p:nvSpPr>
            <p:cNvPr id="873" name="CustomShape 11"/>
            <p:cNvSpPr/>
            <p:nvPr/>
          </p:nvSpPr>
          <p:spPr>
            <a:xfrm>
              <a:off x="1989000" y="5279760"/>
              <a:ext cx="273600" cy="2736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1</a:t>
              </a:r>
              <a:endParaRPr b="0" lang="en-GB" sz="1800" spc="-1" strike="noStrike">
                <a:latin typeface="Arial"/>
              </a:endParaRPr>
            </a:p>
          </p:txBody>
        </p:sp>
        <p:sp>
          <p:nvSpPr>
            <p:cNvPr id="874" name="CustomShape 12"/>
            <p:cNvSpPr/>
            <p:nvPr/>
          </p:nvSpPr>
          <p:spPr>
            <a:xfrm>
              <a:off x="2480040" y="5658120"/>
              <a:ext cx="273600" cy="2736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2</a:t>
              </a:r>
              <a:endParaRPr b="0" lang="en-GB" sz="1800" spc="-1" strike="noStrike">
                <a:latin typeface="Arial"/>
              </a:endParaRPr>
            </a:p>
          </p:txBody>
        </p:sp>
      </p:grpSp>
      <p:sp>
        <p:nvSpPr>
          <p:cNvPr id="875" name="CustomShape 13"/>
          <p:cNvSpPr/>
          <p:nvPr/>
        </p:nvSpPr>
        <p:spPr>
          <a:xfrm>
            <a:off x="4136760" y="6296040"/>
            <a:ext cx="4370400" cy="364320"/>
          </a:xfrm>
          <a:prstGeom prst="rect">
            <a:avLst/>
          </a:prstGeom>
          <a:solidFill>
            <a:schemeClr val="bg1"/>
          </a:solidFill>
          <a:ln>
            <a:solidFill>
              <a:schemeClr val="accent1"/>
            </a:solid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Q: Why is the size 5 chars in case 2?</a:t>
            </a:r>
            <a:endParaRPr b="0" lang="en-GB" sz="1800" spc="-1" strike="noStrike">
              <a:latin typeface="Arial"/>
            </a:endParaRPr>
          </a:p>
        </p:txBody>
      </p:sp>
    </p:spTree>
  </p:cSld>
  <p:timing>
    <p:tnLst>
      <p:par>
        <p:cTn id="1025" dur="indefinite" restart="never" nodeType="tmRoot">
          <p:childTnLst>
            <p:seq>
              <p:cTn id="1026" dur="indefinite" nodeType="mainSeq">
                <p:childTnLst>
                  <p:par>
                    <p:cTn id="1027" fill="hold">
                      <p:stCondLst>
                        <p:cond delay="indefinite"/>
                      </p:stCondLst>
                      <p:childTnLst>
                        <p:par>
                          <p:cTn id="1028" fill="hold">
                            <p:stCondLst>
                              <p:cond delay="0"/>
                            </p:stCondLst>
                            <p:childTnLst>
                              <p:par>
                                <p:cTn id="1029" nodeType="clickEffect" fill="hold" presetClass="entr" presetID="1">
                                  <p:stCondLst>
                                    <p:cond delay="0"/>
                                  </p:stCondLst>
                                  <p:childTnLst>
                                    <p:set>
                                      <p:cBhvr>
                                        <p:cTn id="1030" dur="1" fill="hold">
                                          <p:stCondLst>
                                            <p:cond delay="0"/>
                                          </p:stCondLst>
                                        </p:cTn>
                                        <p:tgtEl>
                                          <p:spTgt spid="870"/>
                                        </p:tgtEl>
                                        <p:attrNameLst>
                                          <p:attrName>style.visibility</p:attrName>
                                        </p:attrNameLst>
                                      </p:cBhvr>
                                      <p:to>
                                        <p:strVal val="visible"/>
                                      </p:to>
                                    </p:set>
                                  </p:childTnLst>
                                </p:cTn>
                              </p:par>
                            </p:childTnLst>
                          </p:cTn>
                        </p:par>
                      </p:childTnLst>
                    </p:cTn>
                  </p:par>
                  <p:par>
                    <p:cTn id="1031" fill="hold">
                      <p:stCondLst>
                        <p:cond delay="indefinite"/>
                      </p:stCondLst>
                      <p:childTnLst>
                        <p:par>
                          <p:cTn id="1032" fill="hold">
                            <p:stCondLst>
                              <p:cond delay="0"/>
                            </p:stCondLst>
                            <p:childTnLst>
                              <p:par>
                                <p:cTn id="1033" nodeType="clickEffect" fill="hold" presetClass="entr" presetID="1">
                                  <p:stCondLst>
                                    <p:cond delay="0"/>
                                  </p:stCondLst>
                                  <p:childTnLst>
                                    <p:set>
                                      <p:cBhvr>
                                        <p:cTn id="1034" dur="1" fill="hold">
                                          <p:stCondLst>
                                            <p:cond delay="0"/>
                                          </p:stCondLst>
                                        </p:cTn>
                                        <p:tgtEl>
                                          <p:spTgt spid="871"/>
                                        </p:tgtEl>
                                        <p:attrNameLst>
                                          <p:attrName>style.visibility</p:attrName>
                                        </p:attrNameLst>
                                      </p:cBhvr>
                                      <p:to>
                                        <p:strVal val="visible"/>
                                      </p:to>
                                    </p:set>
                                  </p:childTnLst>
                                </p:cTn>
                              </p:par>
                            </p:childTnLst>
                          </p:cTn>
                        </p:par>
                      </p:childTnLst>
                    </p:cTn>
                  </p:par>
                  <p:par>
                    <p:cTn id="1035" fill="hold">
                      <p:stCondLst>
                        <p:cond delay="indefinite"/>
                      </p:stCondLst>
                      <p:childTnLst>
                        <p:par>
                          <p:cTn id="1036" fill="hold">
                            <p:stCondLst>
                              <p:cond delay="0"/>
                            </p:stCondLst>
                            <p:childTnLst>
                              <p:par>
                                <p:cTn id="1037" nodeType="clickEffect" fill="hold" presetClass="entr" presetID="1">
                                  <p:stCondLst>
                                    <p:cond delay="0"/>
                                  </p:stCondLst>
                                  <p:childTnLst>
                                    <p:set>
                                      <p:cBhvr>
                                        <p:cTn id="1038" dur="1" fill="hold">
                                          <p:stCondLst>
                                            <p:cond delay="0"/>
                                          </p:stCondLst>
                                        </p:cTn>
                                        <p:tgtEl>
                                          <p:spTgt spid="8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77" name="CustomShape 2"/>
          <p:cNvSpPr/>
          <p:nvPr/>
        </p:nvSpPr>
        <p:spPr>
          <a:xfrm>
            <a:off x="457200" y="1600200"/>
            <a:ext cx="8228880" cy="1875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Like regular arrays, it is </a:t>
            </a:r>
            <a:r>
              <a:rPr b="0" lang="en-GB" sz="2800" spc="-1" strike="noStrike">
                <a:solidFill>
                  <a:srgbClr val="e46c0a"/>
                </a:solidFill>
                <a:latin typeface="Calibri Light"/>
                <a:ea typeface="Calibri Light"/>
              </a:rPr>
              <a:t>not possible </a:t>
            </a:r>
            <a:r>
              <a:rPr b="0" lang="en-GB" sz="2800" spc="-1" strike="noStrike">
                <a:solidFill>
                  <a:srgbClr val="000000"/>
                </a:solidFill>
                <a:latin typeface="Calibri Light"/>
                <a:ea typeface="Calibri Light"/>
              </a:rPr>
              <a:t>to copy blocks of data to a character array using an equal sign (i.e., an assignment) after its declaration.</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Hence, all the assignment statements below are </a:t>
            </a:r>
            <a:r>
              <a:rPr b="0" lang="en-GB" sz="2800" spc="-1" strike="noStrike">
                <a:solidFill>
                  <a:srgbClr val="ff0000"/>
                </a:solidFill>
                <a:latin typeface="Calibri Light"/>
                <a:ea typeface="Calibri Light"/>
              </a:rPr>
              <a:t>invalid</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87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26E39F0-FD6A-4C90-91AF-4AC2DB335FB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79" name="CustomShape 4"/>
          <p:cNvSpPr/>
          <p:nvPr/>
        </p:nvSpPr>
        <p:spPr>
          <a:xfrm>
            <a:off x="1776960" y="3476880"/>
            <a:ext cx="6275520" cy="2501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 'J', 'o', 'h', 'n', '\0'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 'J', 'o', 'h', 'n', '\0'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"John";</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"John";</a:t>
            </a:r>
            <a:r>
              <a:rPr b="0" lang="en-GB" sz="2000" spc="-1" strike="noStrike">
                <a:solidFill>
                  <a:srgbClr val="000000"/>
                </a:solidFill>
                <a:latin typeface="Consolas"/>
                <a:ea typeface="Consolas"/>
              </a:rPr>
              <a:t>	</a:t>
            </a:r>
            <a:endParaRPr b="0" lang="en-GB" sz="2000" spc="-1" strike="noStrike">
              <a:latin typeface="Arial"/>
            </a:endParaRPr>
          </a:p>
        </p:txBody>
      </p:sp>
      <p:sp>
        <p:nvSpPr>
          <p:cNvPr id="880" name="CustomShape 5"/>
          <p:cNvSpPr/>
          <p:nvPr/>
        </p:nvSpPr>
        <p:spPr>
          <a:xfrm>
            <a:off x="7547760" y="4085640"/>
            <a:ext cx="817920" cy="100440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6000" spc="-1" strike="noStrike">
                <a:solidFill>
                  <a:srgbClr val="ff0000"/>
                </a:solidFill>
                <a:latin typeface="Zapf Dingbats"/>
                <a:ea typeface="Zapf Dingbats"/>
              </a:rPr>
              <a:t>✗</a:t>
            </a:r>
            <a:endParaRPr b="0" lang="en-GB" sz="6000" spc="-1" strike="noStrike">
              <a:latin typeface="Arial"/>
            </a:endParaRPr>
          </a:p>
        </p:txBody>
      </p:sp>
      <p:sp>
        <p:nvSpPr>
          <p:cNvPr id="881" name="CustomShape 6"/>
          <p:cNvSpPr/>
          <p:nvPr/>
        </p:nvSpPr>
        <p:spPr>
          <a:xfrm>
            <a:off x="4489920" y="4986720"/>
            <a:ext cx="753840" cy="9129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5400" spc="-1" strike="noStrike">
                <a:solidFill>
                  <a:srgbClr val="ff0000"/>
                </a:solidFill>
                <a:latin typeface="Zapf Dingbats"/>
                <a:ea typeface="Zapf Dingbats"/>
              </a:rPr>
              <a:t>✗</a:t>
            </a:r>
            <a:endParaRPr b="0" lang="en-GB" sz="5400" spc="-1" strike="noStrike">
              <a:latin typeface="Arial"/>
            </a:endParaRPr>
          </a:p>
        </p:txBody>
      </p:sp>
    </p:spTree>
  </p:cSld>
  <p:timing>
    <p:tnLst>
      <p:par>
        <p:cTn id="1039" dur="indefinite" restart="never" nodeType="tmRoot">
          <p:childTnLst>
            <p:seq>
              <p:cTn id="1040" dur="indefinite" nodeType="mainSeq">
                <p:childTnLst>
                  <p:par>
                    <p:cTn id="1041" fill="hold">
                      <p:stCondLst>
                        <p:cond delay="indefinite"/>
                      </p:stCondLst>
                      <p:childTnLst>
                        <p:par>
                          <p:cTn id="1042" fill="hold">
                            <p:stCondLst>
                              <p:cond delay="0"/>
                            </p:stCondLst>
                            <p:childTnLst>
                              <p:par>
                                <p:cTn id="1043" nodeType="clickEffect" fill="hold" presetClass="entr" presetID="1">
                                  <p:stCondLst>
                                    <p:cond delay="0"/>
                                  </p:stCondLst>
                                  <p:childTnLst>
                                    <p:set>
                                      <p:cBhvr>
                                        <p:cTn id="1044" dur="1" fill="hold">
                                          <p:stCondLst>
                                            <p:cond delay="0"/>
                                          </p:stCondLst>
                                        </p:cTn>
                                        <p:tgtEl>
                                          <p:spTgt spid="880"/>
                                        </p:tgtEl>
                                        <p:attrNameLst>
                                          <p:attrName>style.visibility</p:attrName>
                                        </p:attrNameLst>
                                      </p:cBhvr>
                                      <p:to>
                                        <p:strVal val="visible"/>
                                      </p:to>
                                    </p:set>
                                  </p:childTnLst>
                                </p:cTn>
                              </p:par>
                            </p:childTnLst>
                          </p:cTn>
                        </p:par>
                      </p:childTnLst>
                    </p:cTn>
                  </p:par>
                  <p:par>
                    <p:cTn id="1045" fill="hold">
                      <p:stCondLst>
                        <p:cond delay="indefinite"/>
                      </p:stCondLst>
                      <p:childTnLst>
                        <p:par>
                          <p:cTn id="1046" fill="hold">
                            <p:stCondLst>
                              <p:cond delay="0"/>
                            </p:stCondLst>
                            <p:childTnLst>
                              <p:par>
                                <p:cTn id="1047" nodeType="clickEffect" fill="hold" presetClass="entr" presetID="1">
                                  <p:stCondLst>
                                    <p:cond delay="0"/>
                                  </p:stCondLst>
                                  <p:childTnLst>
                                    <p:set>
                                      <p:cBhvr>
                                        <p:cTn id="1048" dur="1" fill="hold">
                                          <p:stCondLst>
                                            <p:cond delay="0"/>
                                          </p:stCondLst>
                                        </p:cTn>
                                        <p:tgtEl>
                                          <p:spTgt spid="8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C-Strings (Character Arrays)</a:t>
            </a:r>
            <a:endParaRPr b="0" lang="en-GB" sz="4400" spc="-1" strike="noStrike">
              <a:latin typeface="Arial"/>
            </a:endParaRPr>
          </a:p>
        </p:txBody>
      </p:sp>
      <p:sp>
        <p:nvSpPr>
          <p:cNvPr id="8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19"/>
              </a:spcBef>
            </a:pPr>
            <a:r>
              <a:rPr b="0" lang="en-GB" sz="2600" spc="-1" strike="noStrike">
                <a:solidFill>
                  <a:srgbClr val="000000"/>
                </a:solidFill>
                <a:latin typeface="Calibri Light"/>
                <a:ea typeface="Calibri Light"/>
              </a:rPr>
              <a:t>We may access each individual character using the subscript operator [], just as for an ordinary array.</a:t>
            </a:r>
            <a:endParaRPr b="0" lang="en-GB" sz="2600" spc="-1" strike="noStrike">
              <a:latin typeface="Arial"/>
            </a:endParaRPr>
          </a:p>
          <a:p>
            <a:pPr>
              <a:lnSpc>
                <a:spcPct val="100000"/>
              </a:lnSpc>
              <a:spcBef>
                <a:spcPts val="561"/>
              </a:spcBef>
            </a:pPr>
            <a:endParaRPr b="0" lang="en-GB" sz="2600" spc="-1" strike="noStrike">
              <a:latin typeface="Arial"/>
            </a:endParaRPr>
          </a:p>
        </p:txBody>
      </p:sp>
      <p:sp>
        <p:nvSpPr>
          <p:cNvPr id="88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433A5F0-03DA-4CC3-8379-B9A543FFA78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85" name="CustomShape 4"/>
          <p:cNvSpPr/>
          <p:nvPr/>
        </p:nvSpPr>
        <p:spPr>
          <a:xfrm>
            <a:off x="636840" y="2725560"/>
            <a:ext cx="5243760" cy="2531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"Steve";</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name[2] = ‘o';</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p:txBody>
      </p:sp>
      <p:sp>
        <p:nvSpPr>
          <p:cNvPr id="886" name="CustomShape 5"/>
          <p:cNvSpPr/>
          <p:nvPr/>
        </p:nvSpPr>
        <p:spPr>
          <a:xfrm>
            <a:off x="4788720" y="3356280"/>
            <a:ext cx="478800" cy="22428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887" name="CustomShape 6"/>
          <p:cNvSpPr/>
          <p:nvPr/>
        </p:nvSpPr>
        <p:spPr>
          <a:xfrm>
            <a:off x="6900120" y="273204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888" name="CustomShape 7"/>
          <p:cNvSpPr/>
          <p:nvPr/>
        </p:nvSpPr>
        <p:spPr>
          <a:xfrm>
            <a:off x="5529240" y="3060720"/>
            <a:ext cx="2787840" cy="11102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Steve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89" name="CustomShape 8"/>
          <p:cNvSpPr/>
          <p:nvPr/>
        </p:nvSpPr>
        <p:spPr>
          <a:xfrm>
            <a:off x="5505480" y="3463200"/>
            <a:ext cx="8650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Stove</a:t>
            </a:r>
            <a:endParaRPr b="0" lang="en-GB" sz="1800" spc="-1" strike="noStrike">
              <a:latin typeface="Arial"/>
            </a:endParaRPr>
          </a:p>
        </p:txBody>
      </p:sp>
    </p:spTree>
  </p:cSld>
  <p:timing>
    <p:tnLst>
      <p:par>
        <p:cTn id="1049" dur="indefinite" restart="never" nodeType="tmRoot">
          <p:childTnLst>
            <p:seq>
              <p:cTn id="1050" dur="indefinite" nodeType="mainSeq">
                <p:childTnLst>
                  <p:par>
                    <p:cTn id="1051" fill="hold">
                      <p:stCondLst>
                        <p:cond delay="indefinite"/>
                      </p:stCondLst>
                      <p:childTnLst>
                        <p:par>
                          <p:cTn id="1052" fill="hold">
                            <p:stCondLst>
                              <p:cond delay="0"/>
                            </p:stCondLst>
                            <p:childTnLst>
                              <p:par>
                                <p:cTn id="1053" nodeType="clickEffect" fill="hold" presetClass="entr" presetID="1">
                                  <p:stCondLst>
                                    <p:cond delay="0"/>
                                  </p:stCondLst>
                                  <p:childTnLst>
                                    <p:set>
                                      <p:cBhvr>
                                        <p:cTn id="1054" dur="1" fill="hold">
                                          <p:stCondLst>
                                            <p:cond delay="0"/>
                                          </p:stCondLst>
                                        </p:cTn>
                                        <p:tgtEl>
                                          <p:spTgt spid="886"/>
                                        </p:tgtEl>
                                        <p:attrNameLst>
                                          <p:attrName>style.visibility</p:attrName>
                                        </p:attrNameLst>
                                      </p:cBhvr>
                                      <p:to>
                                        <p:strVal val="visible"/>
                                      </p:to>
                                    </p:set>
                                  </p:childTnLst>
                                </p:cTn>
                              </p:par>
                              <p:par>
                                <p:cTn id="1055" nodeType="withEffect" fill="hold" presetClass="entr" presetID="1">
                                  <p:stCondLst>
                                    <p:cond delay="0"/>
                                  </p:stCondLst>
                                  <p:childTnLst>
                                    <p:set>
                                      <p:cBhvr>
                                        <p:cTn id="1056" dur="1" fill="hold">
                                          <p:stCondLst>
                                            <p:cond delay="0"/>
                                          </p:stCondLst>
                                        </p:cTn>
                                        <p:tgtEl>
                                          <p:spTgt spid="887"/>
                                        </p:tgtEl>
                                        <p:attrNameLst>
                                          <p:attrName>style.visibility</p:attrName>
                                        </p:attrNameLst>
                                      </p:cBhvr>
                                      <p:to>
                                        <p:strVal val="visible"/>
                                      </p:to>
                                    </p:set>
                                  </p:childTnLst>
                                </p:cTn>
                              </p:par>
                              <p:par>
                                <p:cTn id="1057" nodeType="withEffect" fill="hold" presetClass="entr" presetID="1">
                                  <p:stCondLst>
                                    <p:cond delay="0"/>
                                  </p:stCondLst>
                                  <p:childTnLst>
                                    <p:set>
                                      <p:cBhvr>
                                        <p:cTn id="1058" dur="1" fill="hold">
                                          <p:stCondLst>
                                            <p:cond delay="0"/>
                                          </p:stCondLst>
                                        </p:cTn>
                                        <p:tgtEl>
                                          <p:spTgt spid="888"/>
                                        </p:tgtEl>
                                        <p:attrNameLst>
                                          <p:attrName>style.visibility</p:attrName>
                                        </p:attrNameLst>
                                      </p:cBhvr>
                                      <p:to>
                                        <p:strVal val="visible"/>
                                      </p:to>
                                    </p:set>
                                  </p:childTnLst>
                                </p:cTn>
                              </p:par>
                            </p:childTnLst>
                          </p:cTn>
                        </p:par>
                      </p:childTnLst>
                    </p:cTn>
                  </p:par>
                  <p:par>
                    <p:cTn id="1059" fill="hold">
                      <p:stCondLst>
                        <p:cond delay="indefinite"/>
                      </p:stCondLst>
                      <p:childTnLst>
                        <p:par>
                          <p:cTn id="1060" fill="hold">
                            <p:stCondLst>
                              <p:cond delay="0"/>
                            </p:stCondLst>
                            <p:childTnLst>
                              <p:par>
                                <p:cTn id="1061" nodeType="clickEffect" fill="hold" presetClass="entr" presetID="1">
                                  <p:stCondLst>
                                    <p:cond delay="0"/>
                                  </p:stCondLst>
                                  <p:childTnLst>
                                    <p:set>
                                      <p:cBhvr>
                                        <p:cTn id="1062" dur="1" fill="hold">
                                          <p:stCondLst>
                                            <p:cond delay="0"/>
                                          </p:stCondLst>
                                        </p:cTn>
                                        <p:tgtEl>
                                          <p:spTgt spid="8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Recommended Readings</a:t>
            </a:r>
            <a:endParaRPr b="0" lang="en-GB" sz="4400" spc="-1" strike="noStrike">
              <a:latin typeface="Arial"/>
            </a:endParaRPr>
          </a:p>
        </p:txBody>
      </p:sp>
      <p:sp>
        <p:nvSpPr>
          <p:cNvPr id="1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80000"/>
              </a:lnSpc>
              <a:spcBef>
                <a:spcPts val="1199"/>
              </a:spcBef>
            </a:pPr>
            <a:r>
              <a:rPr b="0" lang="en-GB" sz="2800" spc="-1" strike="noStrike">
                <a:solidFill>
                  <a:srgbClr val="000000"/>
                </a:solidFill>
                <a:latin typeface="Calibri Light"/>
                <a:ea typeface="Calibri Light"/>
              </a:rPr>
              <a:t>You may want to check out the following supplementary readings:</a:t>
            </a:r>
            <a:endParaRPr b="0" lang="en-GB" sz="2800" spc="-1" strike="noStrike">
              <a:latin typeface="Arial"/>
            </a:endParaRPr>
          </a:p>
          <a:p>
            <a:pPr>
              <a:lnSpc>
                <a:spcPct val="80000"/>
              </a:lnSpc>
              <a:spcBef>
                <a:spcPts val="1199"/>
              </a:spcBef>
            </a:pPr>
            <a:endParaRPr b="0" lang="en-GB" sz="2800" spc="-1" strike="noStrike">
              <a:latin typeface="Arial"/>
            </a:endParaRPr>
          </a:p>
          <a:p>
            <a:pPr marL="343080" indent="-342360">
              <a:lnSpc>
                <a:spcPct val="80000"/>
              </a:lnSpc>
              <a:spcBef>
                <a:spcPts val="1199"/>
              </a:spcBef>
              <a:buClr>
                <a:srgbClr val="000000"/>
              </a:buClr>
              <a:buFont typeface="Arial"/>
              <a:buChar char="•"/>
            </a:pPr>
            <a:r>
              <a:rPr b="0" lang="en-GB" sz="2800" spc="-1" strike="noStrike">
                <a:solidFill>
                  <a:srgbClr val="000000"/>
                </a:solidFill>
                <a:latin typeface="Calibri Light"/>
                <a:ea typeface="Calibri Light"/>
              </a:rPr>
              <a:t>Book Chapters </a:t>
            </a:r>
            <a:endParaRPr b="0" lang="en-GB" sz="2800" spc="-1" strike="noStrike">
              <a:latin typeface="Arial"/>
            </a:endParaRPr>
          </a:p>
          <a:p>
            <a:pPr lvl="1" marL="628560" indent="-22788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1"/>
              </a:rPr>
              <a:t>Problem Solving with C++</a:t>
            </a:r>
            <a:endParaRPr b="0" lang="en-GB" sz="2400" spc="-1" strike="noStrike">
              <a:latin typeface="Arial"/>
            </a:endParaRPr>
          </a:p>
          <a:p>
            <a:pPr lvl="2" marL="1028880" indent="-227880">
              <a:lnSpc>
                <a:spcPct val="80000"/>
              </a:lnSpc>
              <a:spcBef>
                <a:spcPts val="1199"/>
              </a:spcBef>
              <a:buClr>
                <a:srgbClr val="000000"/>
              </a:buClr>
              <a:buFont typeface="Arial"/>
              <a:buChar char="•"/>
            </a:pPr>
            <a:r>
              <a:rPr b="0" lang="en-GB" sz="2000" spc="-1" strike="noStrike">
                <a:solidFill>
                  <a:srgbClr val="000000"/>
                </a:solidFill>
                <a:latin typeface="Calibri Light"/>
                <a:ea typeface="Calibri Light"/>
              </a:rPr>
              <a:t>Ch. 7</a:t>
            </a:r>
            <a:endParaRPr b="0" lang="en-GB" sz="2000" spc="-1" strike="noStrike">
              <a:latin typeface="Arial"/>
            </a:endParaRPr>
          </a:p>
          <a:p>
            <a:pPr marL="343080" indent="-342360">
              <a:lnSpc>
                <a:spcPct val="100000"/>
              </a:lnSpc>
              <a:spcBef>
                <a:spcPts val="1199"/>
              </a:spcBef>
              <a:buClr>
                <a:srgbClr val="000000"/>
              </a:buClr>
              <a:buFont typeface="Arial"/>
              <a:buChar char="•"/>
            </a:pPr>
            <a:r>
              <a:rPr b="0" lang="en-GB" sz="2800" spc="-1" strike="noStrike">
                <a:solidFill>
                  <a:srgbClr val="000000"/>
                </a:solidFill>
                <a:latin typeface="Calibri Light"/>
                <a:ea typeface="Calibri Light"/>
              </a:rPr>
              <a:t>From C++ tutorials</a:t>
            </a:r>
            <a:endParaRPr b="0" lang="en-GB" sz="2800" spc="-1" strike="noStrike">
              <a:latin typeface="Arial"/>
            </a:endParaRPr>
          </a:p>
          <a:p>
            <a:pPr lvl="1" marL="628560" indent="-22788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2"/>
              </a:rPr>
              <a:t>Arrays</a:t>
            </a:r>
            <a:endParaRPr b="0" lang="en-GB" sz="2400" spc="-1" strike="noStrike">
              <a:latin typeface="Arial"/>
            </a:endParaRPr>
          </a:p>
        </p:txBody>
      </p:sp>
      <p:sp>
        <p:nvSpPr>
          <p:cNvPr id="18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8769922-E7E1-4027-BD49-38B6718B0D4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Null character</a:t>
            </a:r>
            <a:endParaRPr b="0" lang="en-GB" sz="4400" spc="-1" strike="noStrike">
              <a:latin typeface="Arial"/>
            </a:endParaRPr>
          </a:p>
        </p:txBody>
      </p:sp>
      <p:sp>
        <p:nvSpPr>
          <p:cNvPr id="891" name="CustomShape 2"/>
          <p:cNvSpPr/>
          <p:nvPr/>
        </p:nvSpPr>
        <p:spPr>
          <a:xfrm>
            <a:off x="457200" y="1600200"/>
            <a:ext cx="8228880" cy="1110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Recall that the null character '\0' is to indicate end of string.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What is the output of the following program segment?</a:t>
            </a:r>
            <a:endParaRPr b="0" lang="en-GB" sz="2800" spc="-1" strike="noStrike">
              <a:latin typeface="Arial"/>
            </a:endParaRPr>
          </a:p>
        </p:txBody>
      </p:sp>
      <p:sp>
        <p:nvSpPr>
          <p:cNvPr id="89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35D4A9D-420B-45DB-8EA5-57D2B7B0623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93" name="CustomShape 4"/>
          <p:cNvSpPr/>
          <p:nvPr/>
        </p:nvSpPr>
        <p:spPr>
          <a:xfrm>
            <a:off x="636840" y="2885760"/>
            <a:ext cx="3934440" cy="2071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"Steve";</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name[5] = 'n';</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p:txBody>
      </p:sp>
      <p:sp>
        <p:nvSpPr>
          <p:cNvPr id="894" name="CustomShape 5"/>
          <p:cNvSpPr/>
          <p:nvPr/>
        </p:nvSpPr>
        <p:spPr>
          <a:xfrm>
            <a:off x="4788720" y="3356280"/>
            <a:ext cx="478800" cy="22428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895" name="CustomShape 6"/>
          <p:cNvSpPr/>
          <p:nvPr/>
        </p:nvSpPr>
        <p:spPr>
          <a:xfrm>
            <a:off x="5450400" y="3025440"/>
            <a:ext cx="2787840" cy="11102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Steve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96" name="CustomShape 7"/>
          <p:cNvSpPr/>
          <p:nvPr/>
        </p:nvSpPr>
        <p:spPr>
          <a:xfrm>
            <a:off x="6900120" y="273204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897" name="CustomShape 8"/>
          <p:cNvSpPr/>
          <p:nvPr/>
        </p:nvSpPr>
        <p:spPr>
          <a:xfrm>
            <a:off x="5394960" y="3396240"/>
            <a:ext cx="16880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Steven??@#v</a:t>
            </a:r>
            <a:endParaRPr b="0" lang="en-GB" sz="1800" spc="-1" strike="noStrike">
              <a:latin typeface="Arial"/>
            </a:endParaRPr>
          </a:p>
        </p:txBody>
      </p:sp>
      <p:sp>
        <p:nvSpPr>
          <p:cNvPr id="898" name="CustomShape 9"/>
          <p:cNvSpPr/>
          <p:nvPr/>
        </p:nvSpPr>
        <p:spPr>
          <a:xfrm>
            <a:off x="398520" y="5493600"/>
            <a:ext cx="4263120" cy="161388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2000" spc="-1" strike="noStrike">
                <a:solidFill>
                  <a:srgbClr val="000000"/>
                </a:solidFill>
                <a:latin typeface="Avenir Next Condensed"/>
                <a:ea typeface="Avenir Next Condensed"/>
              </a:rPr>
              <a:t>Note that here we overwrite the null character </a:t>
            </a:r>
            <a:r>
              <a:rPr b="0" lang="en-GB" sz="1800" spc="-1" strike="noStrike">
                <a:solidFill>
                  <a:srgbClr val="000000"/>
                </a:solidFill>
                <a:latin typeface="Consolas"/>
                <a:ea typeface="Consolas"/>
              </a:rPr>
              <a:t>'\0'</a:t>
            </a:r>
            <a:r>
              <a:rPr b="0" lang="en-GB" sz="2000" spc="-1" strike="noStrike">
                <a:solidFill>
                  <a:srgbClr val="000000"/>
                </a:solidFill>
                <a:latin typeface="Avenir Next Condensed"/>
                <a:ea typeface="Avenir Next Condensed"/>
              </a:rPr>
              <a:t> at </a:t>
            </a:r>
            <a:r>
              <a:rPr b="0" lang="en-GB" sz="1800" spc="-1" strike="noStrike">
                <a:solidFill>
                  <a:srgbClr val="000000"/>
                </a:solidFill>
                <a:latin typeface="Consolas"/>
                <a:ea typeface="Consolas"/>
              </a:rPr>
              <a:t>name[5]</a:t>
            </a:r>
            <a:r>
              <a:rPr b="0" lang="en-GB" sz="2000" spc="-1" strike="noStrike">
                <a:solidFill>
                  <a:srgbClr val="000000"/>
                </a:solidFill>
                <a:latin typeface="Avenir Next Condensed"/>
                <a:ea typeface="Avenir Next Condensed"/>
              </a:rPr>
              <a:t> with </a:t>
            </a:r>
            <a:r>
              <a:rPr b="0" lang="en-GB" sz="1800" spc="-1" strike="noStrike">
                <a:solidFill>
                  <a:srgbClr val="000000"/>
                </a:solidFill>
                <a:latin typeface="Consolas"/>
                <a:ea typeface="Consolas"/>
              </a:rPr>
              <a:t>'n'</a:t>
            </a:r>
            <a:r>
              <a:rPr b="0" lang="en-GB" sz="2000" spc="-1" strike="noStrike">
                <a:solidFill>
                  <a:srgbClr val="000000"/>
                </a:solidFill>
                <a:latin typeface="Avenir Next Condensed"/>
                <a:ea typeface="Avenir Next Condensed"/>
              </a:rPr>
              <a:t>,  so what will be the output of the cout statement?</a:t>
            </a:r>
            <a:endParaRPr b="0" lang="en-GB" sz="2000" spc="-1" strike="noStrike">
              <a:latin typeface="Arial"/>
            </a:endParaRPr>
          </a:p>
        </p:txBody>
      </p:sp>
      <p:sp>
        <p:nvSpPr>
          <p:cNvPr id="899" name="CustomShape 10"/>
          <p:cNvSpPr/>
          <p:nvPr/>
        </p:nvSpPr>
        <p:spPr>
          <a:xfrm flipH="1" rot="10800000">
            <a:off x="1757520" y="7805520"/>
            <a:ext cx="679320" cy="1803960"/>
          </a:xfrm>
          <a:prstGeom prst="curvedConnector3">
            <a:avLst>
              <a:gd name="adj1" fmla="val -33615"/>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00" name="CustomShape 11"/>
          <p:cNvSpPr/>
          <p:nvPr/>
        </p:nvSpPr>
        <p:spPr>
          <a:xfrm>
            <a:off x="4935960" y="4196880"/>
            <a:ext cx="3934440" cy="3655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Since the null character is overwritten, we have an unexpected end of string.  The ‘garbage’ byte contents in the memory that follows the array memory will just be printed out, as if they constitute part of the string.</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venir Next Condensed"/>
                <a:ea typeface="Avenir Next Condensed"/>
              </a:rPr>
              <a:t>In this particular example, the size of name[] is 6.  The cout statement will also risk an index-out-of-bound error.   </a:t>
            </a:r>
            <a:endParaRPr b="0" lang="en-GB" sz="1800" spc="-1" strike="noStrike">
              <a:latin typeface="Arial"/>
            </a:endParaRPr>
          </a:p>
        </p:txBody>
      </p:sp>
      <p:sp>
        <p:nvSpPr>
          <p:cNvPr id="901" name="CustomShape 12"/>
          <p:cNvSpPr/>
          <p:nvPr/>
        </p:nvSpPr>
        <p:spPr>
          <a:xfrm>
            <a:off x="1078560" y="3996720"/>
            <a:ext cx="248040" cy="399240"/>
          </a:xfrm>
          <a:prstGeom prst="rect">
            <a:avLst/>
          </a:prstGeom>
          <a:noFill/>
          <a:ln>
            <a:noFill/>
          </a:ln>
        </p:spPr>
        <p:style>
          <a:lnRef idx="2">
            <a:schemeClr val="accent5"/>
          </a:lnRef>
          <a:fillRef idx="1">
            <a:schemeClr val="lt1"/>
          </a:fillRef>
          <a:effectRef idx="0">
            <a:schemeClr val="accent5"/>
          </a:effectRef>
          <a:fontRef idx="minor"/>
        </p:style>
      </p:sp>
    </p:spTree>
  </p:cSld>
  <p:timing>
    <p:tnLst>
      <p:par>
        <p:cTn id="1063" dur="indefinite" restart="never" nodeType="tmRoot">
          <p:childTnLst>
            <p:seq>
              <p:cTn id="1064" dur="indefinite" nodeType="mainSeq">
                <p:childTnLst>
                  <p:par>
                    <p:cTn id="1065" fill="hold">
                      <p:stCondLst>
                        <p:cond delay="indefinite"/>
                      </p:stCondLst>
                      <p:childTnLst>
                        <p:par>
                          <p:cTn id="1066" fill="hold">
                            <p:stCondLst>
                              <p:cond delay="0"/>
                            </p:stCondLst>
                            <p:childTnLst>
                              <p:par>
                                <p:cTn id="1067" nodeType="clickEffect" fill="hold" presetClass="entr" presetID="1">
                                  <p:stCondLst>
                                    <p:cond delay="0"/>
                                  </p:stCondLst>
                                  <p:childTnLst>
                                    <p:set>
                                      <p:cBhvr>
                                        <p:cTn id="1068" dur="1" fill="hold">
                                          <p:stCondLst>
                                            <p:cond delay="0"/>
                                          </p:stCondLst>
                                        </p:cTn>
                                        <p:tgtEl>
                                          <p:spTgt spid="899"/>
                                        </p:tgtEl>
                                        <p:attrNameLst>
                                          <p:attrName>style.visibility</p:attrName>
                                        </p:attrNameLst>
                                      </p:cBhvr>
                                      <p:to>
                                        <p:strVal val="visible"/>
                                      </p:to>
                                    </p:set>
                                  </p:childTnLst>
                                </p:cTn>
                              </p:par>
                              <p:par>
                                <p:cTn id="1069" nodeType="withEffect" fill="hold" presetClass="entr" presetID="1">
                                  <p:stCondLst>
                                    <p:cond delay="0"/>
                                  </p:stCondLst>
                                  <p:childTnLst>
                                    <p:set>
                                      <p:cBhvr>
                                        <p:cTn id="1070" dur="1" fill="hold">
                                          <p:stCondLst>
                                            <p:cond delay="0"/>
                                          </p:stCondLst>
                                        </p:cTn>
                                        <p:tgtEl>
                                          <p:spTgt spid="898"/>
                                        </p:tgtEl>
                                        <p:attrNameLst>
                                          <p:attrName>style.visibility</p:attrName>
                                        </p:attrNameLst>
                                      </p:cBhvr>
                                      <p:to>
                                        <p:strVal val="visible"/>
                                      </p:to>
                                    </p:set>
                                  </p:childTnLst>
                                </p:cTn>
                              </p:par>
                            </p:childTnLst>
                          </p:cTn>
                        </p:par>
                      </p:childTnLst>
                    </p:cTn>
                  </p:par>
                  <p:par>
                    <p:cTn id="1071" fill="hold">
                      <p:stCondLst>
                        <p:cond delay="indefinite"/>
                      </p:stCondLst>
                      <p:childTnLst>
                        <p:par>
                          <p:cTn id="1072" fill="hold">
                            <p:stCondLst>
                              <p:cond delay="0"/>
                            </p:stCondLst>
                            <p:childTnLst>
                              <p:par>
                                <p:cTn id="1073" nodeType="clickEffect" fill="hold" presetClass="entr" presetID="1">
                                  <p:stCondLst>
                                    <p:cond delay="0"/>
                                  </p:stCondLst>
                                  <p:childTnLst>
                                    <p:set>
                                      <p:cBhvr>
                                        <p:cTn id="1074" dur="1" fill="hold">
                                          <p:stCondLst>
                                            <p:cond delay="0"/>
                                          </p:stCondLst>
                                        </p:cTn>
                                        <p:tgtEl>
                                          <p:spTgt spid="894"/>
                                        </p:tgtEl>
                                        <p:attrNameLst>
                                          <p:attrName>style.visibility</p:attrName>
                                        </p:attrNameLst>
                                      </p:cBhvr>
                                      <p:to>
                                        <p:strVal val="visible"/>
                                      </p:to>
                                    </p:set>
                                  </p:childTnLst>
                                </p:cTn>
                              </p:par>
                              <p:par>
                                <p:cTn id="1075" nodeType="withEffect" fill="hold" presetClass="entr" presetID="1">
                                  <p:stCondLst>
                                    <p:cond delay="0"/>
                                  </p:stCondLst>
                                  <p:childTnLst>
                                    <p:set>
                                      <p:cBhvr>
                                        <p:cTn id="1076" dur="1" fill="hold">
                                          <p:stCondLst>
                                            <p:cond delay="0"/>
                                          </p:stCondLst>
                                        </p:cTn>
                                        <p:tgtEl>
                                          <p:spTgt spid="895"/>
                                        </p:tgtEl>
                                        <p:attrNameLst>
                                          <p:attrName>style.visibility</p:attrName>
                                        </p:attrNameLst>
                                      </p:cBhvr>
                                      <p:to>
                                        <p:strVal val="visible"/>
                                      </p:to>
                                    </p:set>
                                  </p:childTnLst>
                                </p:cTn>
                              </p:par>
                              <p:par>
                                <p:cTn id="1077" nodeType="withEffect" fill="hold" presetClass="entr" presetID="1">
                                  <p:stCondLst>
                                    <p:cond delay="0"/>
                                  </p:stCondLst>
                                  <p:childTnLst>
                                    <p:set>
                                      <p:cBhvr>
                                        <p:cTn id="1078" dur="1" fill="hold">
                                          <p:stCondLst>
                                            <p:cond delay="0"/>
                                          </p:stCondLst>
                                        </p:cTn>
                                        <p:tgtEl>
                                          <p:spTgt spid="896"/>
                                        </p:tgtEl>
                                        <p:attrNameLst>
                                          <p:attrName>style.visibility</p:attrName>
                                        </p:attrNameLst>
                                      </p:cBhvr>
                                      <p:to>
                                        <p:strVal val="visible"/>
                                      </p:to>
                                    </p:set>
                                  </p:childTnLst>
                                </p:cTn>
                              </p:par>
                            </p:childTnLst>
                          </p:cTn>
                        </p:par>
                      </p:childTnLst>
                    </p:cTn>
                  </p:par>
                  <p:par>
                    <p:cTn id="1079" fill="hold">
                      <p:stCondLst>
                        <p:cond delay="indefinite"/>
                      </p:stCondLst>
                      <p:childTnLst>
                        <p:par>
                          <p:cTn id="1080" fill="hold">
                            <p:stCondLst>
                              <p:cond delay="0"/>
                            </p:stCondLst>
                            <p:childTnLst>
                              <p:par>
                                <p:cTn id="1081" nodeType="clickEffect" fill="hold" presetClass="entr" presetID="1">
                                  <p:stCondLst>
                                    <p:cond delay="0"/>
                                  </p:stCondLst>
                                  <p:childTnLst>
                                    <p:set>
                                      <p:cBhvr>
                                        <p:cTn id="1082" dur="1" fill="hold">
                                          <p:stCondLst>
                                            <p:cond delay="0"/>
                                          </p:stCondLst>
                                        </p:cTn>
                                        <p:tgtEl>
                                          <p:spTgt spid="897"/>
                                        </p:tgtEl>
                                        <p:attrNameLst>
                                          <p:attrName>style.visibility</p:attrName>
                                        </p:attrNameLst>
                                      </p:cBhvr>
                                      <p:to>
                                        <p:strVal val="visible"/>
                                      </p:to>
                                    </p:set>
                                  </p:childTnLst>
                                </p:cTn>
                              </p:par>
                            </p:childTnLst>
                          </p:cTn>
                        </p:par>
                      </p:childTnLst>
                    </p:cTn>
                  </p:par>
                  <p:par>
                    <p:cTn id="1083" fill="hold">
                      <p:stCondLst>
                        <p:cond delay="indefinite"/>
                      </p:stCondLst>
                      <p:childTnLst>
                        <p:par>
                          <p:cTn id="1084" fill="hold">
                            <p:stCondLst>
                              <p:cond delay="0"/>
                            </p:stCondLst>
                            <p:childTnLst>
                              <p:par>
                                <p:cTn id="1085" nodeType="clickEffect" fill="hold" presetClass="entr" presetID="1">
                                  <p:stCondLst>
                                    <p:cond delay="0"/>
                                  </p:stCondLst>
                                  <p:childTnLst>
                                    <p:set>
                                      <p:cBhvr>
                                        <p:cTn id="1086" dur="1" fill="hold">
                                          <p:stCondLst>
                                            <p:cond delay="0"/>
                                          </p:stCondLst>
                                        </p:cTn>
                                        <p:tgtEl>
                                          <p:spTgt spid="9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Working with C-Strings</a:t>
            </a:r>
            <a:endParaRPr b="0" lang="en-GB" sz="4400" spc="-1" strike="noStrike">
              <a:latin typeface="Arial"/>
            </a:endParaRPr>
          </a:p>
        </p:txBody>
      </p:sp>
      <p:sp>
        <p:nvSpPr>
          <p:cNvPr id="903" name="CustomShape 2"/>
          <p:cNvSpPr/>
          <p:nvPr/>
        </p:nvSpPr>
        <p:spPr>
          <a:xfrm>
            <a:off x="457200" y="1600200"/>
            <a:ext cx="8228880" cy="49348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cout and cin can be used for I/O for C-strings: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268200" indent="-267480">
              <a:lnSpc>
                <a:spcPct val="120000"/>
              </a:lnSpc>
              <a:spcBef>
                <a:spcPts val="439"/>
              </a:spcBef>
            </a:pPr>
            <a:r>
              <a:rPr b="1" lang="en-GB" sz="2200" spc="-1" strike="noStrike">
                <a:solidFill>
                  <a:srgbClr val="e46c0a"/>
                </a:solidFill>
                <a:latin typeface="Calibri Light"/>
                <a:ea typeface="Calibri Light"/>
              </a:rPr>
              <a:t>Side-notes only:  </a:t>
            </a:r>
            <a:r>
              <a:rPr b="0" lang="en-GB" sz="2200" spc="-1" strike="noStrike">
                <a:solidFill>
                  <a:srgbClr val="000000"/>
                </a:solidFill>
                <a:latin typeface="Calibri Light"/>
                <a:ea typeface="Calibri Light"/>
              </a:rPr>
              <a:t>The &lt;cstring&gt; header in C++ provides a set of functions for C-string manipulation, e.g., string copy </a:t>
            </a:r>
            <a:r>
              <a:rPr b="1" lang="en-GB" sz="2200" spc="-1" strike="noStrike">
                <a:solidFill>
                  <a:srgbClr val="000000"/>
                </a:solidFill>
                <a:latin typeface="Calibri Light"/>
                <a:ea typeface="Calibri Light"/>
              </a:rPr>
              <a:t>strcpy()</a:t>
            </a:r>
            <a:r>
              <a:rPr b="0" lang="en-GB" sz="2200" spc="-1" strike="noStrike">
                <a:solidFill>
                  <a:srgbClr val="000000"/>
                </a:solidFill>
                <a:latin typeface="Calibri Light"/>
                <a:ea typeface="Calibri Light"/>
              </a:rPr>
              <a:t>, string compare </a:t>
            </a:r>
            <a:r>
              <a:rPr b="1" lang="en-GB" sz="2200" spc="-1" strike="noStrike">
                <a:solidFill>
                  <a:srgbClr val="000000"/>
                </a:solidFill>
                <a:latin typeface="Calibri Light"/>
                <a:ea typeface="Calibri Light"/>
              </a:rPr>
              <a:t>strcmp()</a:t>
            </a:r>
            <a:r>
              <a:rPr b="0" lang="en-GB" sz="2200" spc="-1" strike="noStrike">
                <a:solidFill>
                  <a:srgbClr val="000000"/>
                </a:solidFill>
                <a:latin typeface="Calibri Light"/>
                <a:ea typeface="Calibri Light"/>
              </a:rPr>
              <a:t>, string length </a:t>
            </a:r>
            <a:r>
              <a:rPr b="1" lang="en-GB" sz="2200" spc="-1" strike="noStrike">
                <a:solidFill>
                  <a:srgbClr val="000000"/>
                </a:solidFill>
                <a:latin typeface="Calibri Light"/>
                <a:ea typeface="Calibri Light"/>
              </a:rPr>
              <a:t>strlen()</a:t>
            </a:r>
            <a:r>
              <a:rPr b="0" lang="en-GB" sz="2200" spc="-1" strike="noStrike">
                <a:solidFill>
                  <a:srgbClr val="000000"/>
                </a:solidFill>
                <a:latin typeface="Calibri Light"/>
                <a:ea typeface="Calibri Light"/>
              </a:rPr>
              <a:t>.  See </a:t>
            </a:r>
            <a:r>
              <a:rPr b="0" lang="en-GB" sz="2200" spc="-1" strike="noStrike" u="sng">
                <a:solidFill>
                  <a:srgbClr val="0000ff"/>
                </a:solidFill>
                <a:uFillTx/>
                <a:latin typeface="Calibri Light"/>
                <a:ea typeface="Calibri Light"/>
                <a:hlinkClick r:id="rId1"/>
              </a:rPr>
              <a:t>http://cplusplus.com/reference/cstring/</a:t>
            </a:r>
            <a:r>
              <a:rPr b="0" lang="en-GB" sz="2200" spc="-1" strike="noStrike">
                <a:solidFill>
                  <a:srgbClr val="000000"/>
                </a:solidFill>
                <a:latin typeface="Calibri Light"/>
                <a:ea typeface="Calibri Light"/>
              </a:rPr>
              <a:t> for details.</a:t>
            </a:r>
            <a:endParaRPr b="0" lang="en-GB" sz="2200" spc="-1" strike="noStrike">
              <a:latin typeface="Arial"/>
            </a:endParaRPr>
          </a:p>
        </p:txBody>
      </p:sp>
      <p:sp>
        <p:nvSpPr>
          <p:cNvPr id="90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47D9A23-5721-4F5E-97BF-D8D9EF7471B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05" name="CustomShape 4"/>
          <p:cNvSpPr/>
          <p:nvPr/>
        </p:nvSpPr>
        <p:spPr>
          <a:xfrm>
            <a:off x="809640" y="2129040"/>
            <a:ext cx="6058080" cy="2531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1800" spc="-1" strike="noStrike">
                <a:solidFill>
                  <a:srgbClr val="000000"/>
                </a:solidFill>
                <a:latin typeface="Consolas"/>
                <a:ea typeface="Consolas"/>
              </a:rPr>
              <a:t> msg[] = "Please enter your name: ";</a:t>
            </a:r>
            <a:endParaRPr b="0" lang="en-GB" sz="1800" spc="-1" strike="noStrike">
              <a:latin typeface="Arial"/>
            </a:endParaRPr>
          </a:p>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name[80];</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cout &lt;&lt; msg;</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cin &gt;&gt; name &lt;&lt; endl;</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cout &lt;&lt; "Hello " &lt;&lt; name &lt;&lt; "!" &lt;&lt; endl;</a:t>
            </a:r>
            <a:endParaRPr b="0" lang="en-GB" sz="2000" spc="-1" strike="noStrike">
              <a:latin typeface="Arial"/>
            </a:endParaRPr>
          </a:p>
        </p:txBody>
      </p:sp>
      <p:sp>
        <p:nvSpPr>
          <p:cNvPr id="906" name="CustomShape 5"/>
          <p:cNvSpPr/>
          <p:nvPr/>
        </p:nvSpPr>
        <p:spPr>
          <a:xfrm>
            <a:off x="5577480" y="2719440"/>
            <a:ext cx="3286080" cy="11041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Please enter your name:  </a:t>
            </a:r>
            <a:r>
              <a:rPr b="0" lang="en-GB" sz="1800" spc="-1" strike="noStrike">
                <a:solidFill>
                  <a:srgbClr val="e46c0a"/>
                </a:solidFill>
                <a:latin typeface="Consolas"/>
                <a:ea typeface="Consolas"/>
              </a:rPr>
              <a:t>Steve</a:t>
            </a:r>
            <a:endParaRPr b="0" lang="en-GB" sz="1800" spc="-1" strike="noStrike">
              <a:latin typeface="Arial"/>
            </a:endParaRPr>
          </a:p>
          <a:p>
            <a:pPr>
              <a:lnSpc>
                <a:spcPct val="100000"/>
              </a:lnSpc>
            </a:pPr>
            <a:r>
              <a:rPr b="0" lang="en-GB" sz="1800" spc="-1" strike="noStrike">
                <a:solidFill>
                  <a:srgbClr val="000000"/>
                </a:solidFill>
                <a:latin typeface="Consolas"/>
                <a:ea typeface="Consolas"/>
              </a:rPr>
              <a:t>Hello Steve!</a:t>
            </a:r>
            <a:endParaRPr b="0" lang="en-GB" sz="1800" spc="-1" strike="noStrike">
              <a:latin typeface="Arial"/>
            </a:endParaRPr>
          </a:p>
        </p:txBody>
      </p:sp>
      <p:sp>
        <p:nvSpPr>
          <p:cNvPr id="907" name="CustomShape 6"/>
          <p:cNvSpPr/>
          <p:nvPr/>
        </p:nvSpPr>
        <p:spPr>
          <a:xfrm>
            <a:off x="7533720" y="382428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Tree>
  </p:cSld>
  <p:timing>
    <p:tnLst>
      <p:par>
        <p:cTn id="1087" dur="indefinite" restart="never" nodeType="tmRoot">
          <p:childTnLst>
            <p:seq>
              <p:cTn id="1088" dur="indefinite" nodeType="mainSeq">
                <p:childTnLst>
                  <p:par>
                    <p:cTn id="1089" fill="hold">
                      <p:stCondLst>
                        <p:cond delay="indefinite"/>
                      </p:stCondLst>
                      <p:childTnLst>
                        <p:par>
                          <p:cTn id="1090" fill="hold">
                            <p:stCondLst>
                              <p:cond delay="0"/>
                            </p:stCondLst>
                            <p:childTnLst>
                              <p:par>
                                <p:cTn id="1091" nodeType="clickEffect" fill="hold" presetClass="entr" presetID="1">
                                  <p:stCondLst>
                                    <p:cond delay="0"/>
                                  </p:stCondLst>
                                  <p:childTnLst>
                                    <p:set>
                                      <p:cBhvr>
                                        <p:cTn id="1092" dur="1" fill="hold">
                                          <p:stCondLst>
                                            <p:cond delay="0"/>
                                          </p:stCondLst>
                                        </p:cTn>
                                        <p:tgtEl>
                                          <p:spTgt spid="907"/>
                                        </p:tgtEl>
                                        <p:attrNameLst>
                                          <p:attrName>style.visibility</p:attrName>
                                        </p:attrNameLst>
                                      </p:cBhvr>
                                      <p:to>
                                        <p:strVal val="visible"/>
                                      </p:to>
                                    </p:set>
                                  </p:childTnLst>
                                </p:cTn>
                              </p:par>
                              <p:par>
                                <p:cTn id="1093" nodeType="withEffect" fill="hold" presetClass="entr" presetID="1">
                                  <p:stCondLst>
                                    <p:cond delay="0"/>
                                  </p:stCondLst>
                                  <p:childTnLst>
                                    <p:set>
                                      <p:cBhvr>
                                        <p:cTn id="1094" dur="1" fill="hold">
                                          <p:stCondLst>
                                            <p:cond delay="0"/>
                                          </p:stCondLst>
                                        </p:cTn>
                                        <p:tgtEl>
                                          <p:spTgt spid="906"/>
                                        </p:tgtEl>
                                        <p:attrNameLst>
                                          <p:attrName>style.visibility</p:attrName>
                                        </p:attrNameLst>
                                      </p:cBhvr>
                                      <p:to>
                                        <p:strVal val="visible"/>
                                      </p:to>
                                    </p:set>
                                  </p:childTnLst>
                                </p:cTn>
                              </p:par>
                            </p:childTnLst>
                          </p:cTn>
                        </p:par>
                      </p:childTnLst>
                    </p:cTn>
                  </p:par>
                  <p:par>
                    <p:cTn id="1095" fill="hold">
                      <p:stCondLst>
                        <p:cond delay="indefinite"/>
                      </p:stCondLst>
                      <p:childTnLst>
                        <p:par>
                          <p:cTn id="1096" fill="hold">
                            <p:stCondLst>
                              <p:cond delay="0"/>
                            </p:stCondLst>
                            <p:childTnLst>
                              <p:par>
                                <p:cTn id="1097" nodeType="clickEffect" fill="hold" presetClass="entr" presetID="1">
                                  <p:stCondLst>
                                    <p:cond delay="0"/>
                                  </p:stCondLst>
                                  <p:childTnLst>
                                    <p:set>
                                      <p:cBhvr>
                                        <p:cTn id="1098" dur="1" fill="hold">
                                          <p:stCondLst>
                                            <p:cond delay="0"/>
                                          </p:stCondLst>
                                        </p:cTn>
                                        <p:tgtEl>
                                          <p:spTgt spid="903">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Programming Problems 7-9</a:t>
            </a:r>
            <a:endParaRPr b="0" lang="en-GB" sz="4400" spc="-1" strike="noStrike">
              <a:latin typeface="Arial"/>
            </a:endParaRPr>
          </a:p>
        </p:txBody>
      </p:sp>
      <p:sp>
        <p:nvSpPr>
          <p:cNvPr id="909" name="CustomShape 2"/>
          <p:cNvSpPr/>
          <p:nvPr/>
        </p:nvSpPr>
        <p:spPr>
          <a:xfrm>
            <a:off x="457200" y="1600200"/>
            <a:ext cx="8228880" cy="4644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Try the followings with/without using the &lt;cctype&gt; functions:</a:t>
            </a:r>
            <a:endParaRPr b="0" lang="en-GB" sz="2800" spc="-1" strike="noStrike">
              <a:latin typeface="Arial"/>
            </a:endParaRPr>
          </a:p>
          <a:p>
            <a:pPr>
              <a:lnSpc>
                <a:spcPct val="100000"/>
              </a:lnSpc>
              <a:spcBef>
                <a:spcPts val="561"/>
              </a:spcBef>
            </a:pPr>
            <a:endParaRPr b="0" lang="en-GB" sz="2800" spc="-1" strike="noStrike">
              <a:latin typeface="Arial"/>
            </a:endParaRPr>
          </a:p>
          <a:p>
            <a:pPr marL="514440" indent="-513720">
              <a:lnSpc>
                <a:spcPct val="100000"/>
              </a:lnSpc>
              <a:spcBef>
                <a:spcPts val="561"/>
              </a:spcBef>
              <a:buClr>
                <a:srgbClr val="000000"/>
              </a:buClr>
              <a:buFont typeface="Calibri"/>
              <a:buAutoNum type="arabicPeriod" startAt="7"/>
            </a:pPr>
            <a:r>
              <a:rPr b="0" lang="en-GB" sz="2800" spc="-1" strike="noStrike">
                <a:solidFill>
                  <a:srgbClr val="000000"/>
                </a:solidFill>
                <a:latin typeface="Calibri Light"/>
                <a:ea typeface="Calibri Light"/>
              </a:rPr>
              <a:t>Write a function </a:t>
            </a:r>
            <a:r>
              <a:rPr b="0" lang="en-GB" sz="2800" spc="-1" strike="noStrike">
                <a:solidFill>
                  <a:srgbClr val="000000"/>
                </a:solidFill>
                <a:latin typeface="Consolas"/>
                <a:ea typeface="Consolas"/>
              </a:rPr>
              <a:t>charToInt</a:t>
            </a:r>
            <a:r>
              <a:rPr b="0" lang="en-GB" sz="2800" spc="-1" strike="noStrike">
                <a:solidFill>
                  <a:srgbClr val="000000"/>
                </a:solidFill>
                <a:latin typeface="Calibri Light"/>
                <a:ea typeface="Calibri Light"/>
              </a:rPr>
              <a:t> that will take a </a:t>
            </a:r>
            <a:r>
              <a:rPr b="0" lang="en-GB" sz="2800" spc="-1" strike="noStrike">
                <a:solidFill>
                  <a:srgbClr val="000000"/>
                </a:solidFill>
                <a:latin typeface="Consolas"/>
                <a:ea typeface="Consolas"/>
              </a:rPr>
              <a:t>char</a:t>
            </a:r>
            <a:r>
              <a:rPr b="0" lang="en-GB" sz="2800" spc="-1" strike="noStrike">
                <a:solidFill>
                  <a:srgbClr val="000000"/>
                </a:solidFill>
                <a:latin typeface="Calibri Light"/>
                <a:ea typeface="Calibri Light"/>
              </a:rPr>
              <a:t> integer and returns an </a:t>
            </a:r>
            <a:r>
              <a:rPr b="0" lang="en-GB" sz="2800" spc="-1" strike="noStrike">
                <a:solidFill>
                  <a:srgbClr val="000000"/>
                </a:solidFill>
                <a:latin typeface="Consolas"/>
                <a:ea typeface="Consolas"/>
              </a:rPr>
              <a:t>int</a:t>
            </a:r>
            <a:r>
              <a:rPr b="0" lang="en-GB" sz="2800" spc="-1" strike="noStrike">
                <a:solidFill>
                  <a:srgbClr val="000000"/>
                </a:solidFill>
                <a:latin typeface="Calibri Light"/>
                <a:ea typeface="Calibri Light"/>
              </a:rPr>
              <a:t>.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0" lang="en-GB" sz="2400" spc="-1" strike="noStrike">
                <a:solidFill>
                  <a:srgbClr val="000000"/>
                </a:solidFill>
                <a:latin typeface="Consolas"/>
                <a:ea typeface="Consolas"/>
              </a:rPr>
              <a:t>charToInt('9')</a:t>
            </a:r>
            <a:r>
              <a:rPr b="0" lang="en-GB" sz="2400" spc="-1" strike="noStrike">
                <a:solidFill>
                  <a:srgbClr val="000000"/>
                </a:solidFill>
                <a:latin typeface="Calibri Light"/>
                <a:ea typeface="Calibri Light"/>
              </a:rPr>
              <a:t> will return </a:t>
            </a:r>
            <a:r>
              <a:rPr b="0" lang="en-GB" sz="2400" spc="-1" strike="noStrike">
                <a:solidFill>
                  <a:srgbClr val="000000"/>
                </a:solidFill>
                <a:latin typeface="Consolas"/>
                <a:ea typeface="Consolas"/>
              </a:rPr>
              <a:t>9</a:t>
            </a:r>
            <a:r>
              <a:rPr b="0" lang="en-GB" sz="2400" spc="-1" strike="noStrike">
                <a:solidFill>
                  <a:srgbClr val="000000"/>
                </a:solidFill>
                <a:latin typeface="Calibri Light"/>
                <a:ea typeface="Calibri Light"/>
              </a:rPr>
              <a:t> </a:t>
            </a:r>
            <a:br/>
            <a:r>
              <a:rPr b="0" lang="en-GB" sz="2400" spc="-1" strike="noStrike">
                <a:solidFill>
                  <a:srgbClr val="000000"/>
                </a:solidFill>
                <a:latin typeface="Calibri Light"/>
                <a:ea typeface="Calibri Light"/>
              </a:rPr>
              <a:t> </a:t>
            </a:r>
            <a:endParaRPr b="0" lang="en-GB" sz="2400" spc="-1" strike="noStrike">
              <a:latin typeface="Arial"/>
            </a:endParaRPr>
          </a:p>
          <a:p>
            <a:pPr marL="457200" indent="-456480">
              <a:lnSpc>
                <a:spcPct val="100000"/>
              </a:lnSpc>
              <a:spcBef>
                <a:spcPts val="561"/>
              </a:spcBef>
              <a:buClr>
                <a:srgbClr val="000000"/>
              </a:buClr>
              <a:buFont typeface="Calibri"/>
              <a:buAutoNum type="arabicPeriod" startAt="7"/>
            </a:pPr>
            <a:r>
              <a:rPr b="0" lang="en-GB" sz="2800" spc="-1" strike="noStrike">
                <a:solidFill>
                  <a:srgbClr val="000000"/>
                </a:solidFill>
                <a:latin typeface="Calibri Light"/>
                <a:ea typeface="Calibri Light"/>
              </a:rPr>
              <a:t>Write a function </a:t>
            </a:r>
            <a:r>
              <a:rPr b="0" lang="en-GB" sz="2800" spc="-1" strike="noStrike">
                <a:solidFill>
                  <a:srgbClr val="000000"/>
                </a:solidFill>
                <a:latin typeface="Consolas"/>
                <a:ea typeface="Consolas"/>
              </a:rPr>
              <a:t>toUpper</a:t>
            </a:r>
            <a:r>
              <a:rPr b="0" lang="en-GB" sz="2800" spc="-1" strike="noStrike">
                <a:solidFill>
                  <a:srgbClr val="000000"/>
                </a:solidFill>
                <a:latin typeface="Calibri Light"/>
                <a:ea typeface="Calibri Light"/>
              </a:rPr>
              <a:t> that will take a lower case char and returns its upper case.</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0" lang="en-GB" sz="2400" spc="-1" strike="noStrike">
                <a:solidFill>
                  <a:srgbClr val="000000"/>
                </a:solidFill>
                <a:latin typeface="Consolas"/>
                <a:ea typeface="Consolas"/>
              </a:rPr>
              <a:t>toUpper('a')</a:t>
            </a:r>
            <a:r>
              <a:rPr b="0" lang="en-GB" sz="2400" spc="-1" strike="noStrike">
                <a:solidFill>
                  <a:srgbClr val="000000"/>
                </a:solidFill>
                <a:latin typeface="Calibri Light"/>
                <a:ea typeface="Calibri Light"/>
              </a:rPr>
              <a:t> will return </a:t>
            </a:r>
            <a:r>
              <a:rPr b="0" lang="en-GB" sz="2400" spc="-1" strike="noStrike">
                <a:solidFill>
                  <a:srgbClr val="000000"/>
                </a:solidFill>
                <a:latin typeface="Consolas"/>
                <a:ea typeface="Consolas"/>
              </a:rPr>
              <a:t>'A'</a:t>
            </a:r>
            <a:br/>
            <a:r>
              <a:rPr b="0" lang="en-GB" sz="2400" spc="-1" strike="noStrike">
                <a:solidFill>
                  <a:srgbClr val="000000"/>
                </a:solidFill>
                <a:latin typeface="Calibri Light"/>
                <a:ea typeface="Consolas"/>
              </a:rPr>
              <a:t> </a:t>
            </a:r>
            <a:endParaRPr b="0" lang="en-GB" sz="2400" spc="-1" strike="noStrike">
              <a:latin typeface="Arial"/>
            </a:endParaRPr>
          </a:p>
          <a:p>
            <a:pPr marL="457200" indent="-456480">
              <a:lnSpc>
                <a:spcPct val="100000"/>
              </a:lnSpc>
              <a:spcBef>
                <a:spcPts val="561"/>
              </a:spcBef>
              <a:buClr>
                <a:srgbClr val="000000"/>
              </a:buClr>
              <a:buFont typeface="Calibri"/>
              <a:buAutoNum type="arabicPeriod" startAt="7"/>
            </a:pPr>
            <a:r>
              <a:rPr b="0" lang="en-GB" sz="2800" spc="-1" strike="noStrike">
                <a:solidFill>
                  <a:srgbClr val="000000"/>
                </a:solidFill>
                <a:latin typeface="Calibri Light"/>
                <a:ea typeface="Calibri Light"/>
              </a:rPr>
              <a:t>Write a function </a:t>
            </a:r>
            <a:r>
              <a:rPr b="0" lang="en-GB" sz="2800" spc="-1" strike="noStrike">
                <a:solidFill>
                  <a:srgbClr val="000000"/>
                </a:solidFill>
                <a:latin typeface="Consolas"/>
                <a:ea typeface="Consolas"/>
              </a:rPr>
              <a:t>toUpper2</a:t>
            </a:r>
            <a:r>
              <a:rPr b="0" lang="en-GB" sz="2800" spc="-1" strike="noStrike">
                <a:solidFill>
                  <a:srgbClr val="000000"/>
                </a:solidFill>
                <a:latin typeface="Calibri Light"/>
                <a:ea typeface="Calibri Light"/>
              </a:rPr>
              <a:t> that will take a lower case char array and change it to its upper case equivalent.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may assume that the char array is filled with chars from </a:t>
            </a:r>
            <a:r>
              <a:rPr b="0" lang="en-GB" sz="2400" spc="-1" strike="noStrike">
                <a:solidFill>
                  <a:srgbClr val="000000"/>
                </a:solidFill>
                <a:latin typeface="Consolas"/>
                <a:ea typeface="Consolas"/>
              </a:rPr>
              <a:t>'a'</a:t>
            </a:r>
            <a:r>
              <a:rPr b="0" lang="en-GB" sz="2400" spc="-1" strike="noStrike">
                <a:solidFill>
                  <a:srgbClr val="000000"/>
                </a:solidFill>
                <a:latin typeface="Calibri Light"/>
                <a:ea typeface="Calibri Light"/>
              </a:rPr>
              <a:t> to </a:t>
            </a:r>
            <a:r>
              <a:rPr b="0" lang="en-GB" sz="2400" spc="-1" strike="noStrike">
                <a:solidFill>
                  <a:srgbClr val="000000"/>
                </a:solidFill>
                <a:latin typeface="Consolas"/>
                <a:ea typeface="Consolas"/>
              </a:rPr>
              <a:t>'z'</a:t>
            </a:r>
            <a:r>
              <a:rPr b="0" lang="en-GB" sz="2400" spc="-1" strike="noStrike">
                <a:solidFill>
                  <a:srgbClr val="000000"/>
                </a:solidFill>
                <a:latin typeface="Calibri Light"/>
                <a:ea typeface="Calibri Light"/>
              </a:rPr>
              <a:t> </a:t>
            </a: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91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E5FFF2B-4CB9-4D62-AF35-4DDF23A1AF1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99" dur="indefinite" restart="never" nodeType="tmRoot">
          <p:childTnLst>
            <p:seq>
              <p:cTn id="1100"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CHALLENGES</a:t>
            </a:r>
            <a:endParaRPr b="0" lang="en-GB" sz="4000" spc="-1" strike="noStrike">
              <a:latin typeface="Arial"/>
            </a:endParaRPr>
          </a:p>
        </p:txBody>
      </p:sp>
      <p:sp>
        <p:nvSpPr>
          <p:cNvPr id="912"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normAutofit/>
          </a:bodyPr>
          <a:p>
            <a:pPr>
              <a:lnSpc>
                <a:spcPct val="100000"/>
              </a:lnSpc>
              <a:spcBef>
                <a:spcPts val="281"/>
              </a:spcBef>
            </a:pPr>
            <a:r>
              <a:rPr b="0" lang="en-GB" sz="1400" spc="-1" strike="noStrike">
                <a:solidFill>
                  <a:srgbClr val="8b8b8b"/>
                </a:solidFill>
                <a:latin typeface="Calibri Light"/>
                <a:ea typeface="Calibri Light"/>
              </a:rPr>
              <a:t>Optional.  </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For those who would like to challenge yourselves.</a:t>
            </a:r>
            <a:br/>
            <a:r>
              <a:rPr b="0" lang="en-GB"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You are welcome to discuss these problems in the Moodle forum.</a:t>
            </a:r>
            <a:endParaRPr b="0" lang="en-GB" sz="1400" spc="-1" strike="noStrike">
              <a:latin typeface="Arial"/>
            </a:endParaRPr>
          </a:p>
        </p:txBody>
      </p:sp>
      <p:sp>
        <p:nvSpPr>
          <p:cNvPr id="9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C1906EB-697C-43E8-BC66-765B8F77E3F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01" dur="indefinite" restart="never" nodeType="tmRoot">
          <p:childTnLst>
            <p:seq>
              <p:cTn id="1102"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3  </a:t>
            </a:r>
            <a:endParaRPr b="0" lang="en-GB" sz="4400" spc="-1" strike="noStrike">
              <a:latin typeface="Arial"/>
            </a:endParaRPr>
          </a:p>
        </p:txBody>
      </p:sp>
      <p:sp>
        <p:nvSpPr>
          <p:cNvPr id="915" name="CustomShape 2"/>
          <p:cNvSpPr/>
          <p:nvPr/>
        </p:nvSpPr>
        <p:spPr>
          <a:xfrm>
            <a:off x="457200" y="161064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Implement a function </a:t>
            </a:r>
            <a:r>
              <a:rPr b="0" lang="en-GB" sz="2800" spc="-1" strike="noStrike">
                <a:solidFill>
                  <a:srgbClr val="000000"/>
                </a:solidFill>
                <a:latin typeface="Consolas"/>
                <a:ea typeface="Calibri Light"/>
              </a:rPr>
              <a:t>erase</a:t>
            </a:r>
            <a:r>
              <a:rPr b="0" lang="en-GB" sz="2800" spc="-1" strike="noStrike">
                <a:solidFill>
                  <a:srgbClr val="000000"/>
                </a:solidFill>
                <a:latin typeface="Calibri Light"/>
                <a:ea typeface="Calibri Light"/>
              </a:rPr>
              <a:t> which takes a C-string as an input and remove part of characters in the C-string.</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The function header should be:</a:t>
            </a:r>
            <a:endParaRPr b="0" lang="en-GB" sz="2800" spc="-1" strike="noStrike">
              <a:latin typeface="Arial"/>
            </a:endParaRPr>
          </a:p>
          <a:p>
            <a:pPr>
              <a:lnSpc>
                <a:spcPct val="100000"/>
              </a:lnSpc>
              <a:spcBef>
                <a:spcPts val="561"/>
              </a:spcBef>
            </a:pPr>
            <a:r>
              <a:rPr b="0" lang="en-GB" sz="2800" spc="-1" strike="noStrike">
                <a:solidFill>
                  <a:srgbClr val="000000"/>
                </a:solidFill>
                <a:latin typeface="Consolas"/>
                <a:ea typeface="Calibri Light"/>
              </a:rPr>
              <a:t>void erase(char str[], int pos, int len)</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which removes a part of characters stored in </a:t>
            </a:r>
            <a:r>
              <a:rPr b="0" lang="en-GB" sz="2800" spc="-1" strike="noStrike">
                <a:solidFill>
                  <a:srgbClr val="000000"/>
                </a:solidFill>
                <a:latin typeface="Consolas"/>
                <a:ea typeface="Calibri Light"/>
              </a:rPr>
              <a:t>str</a:t>
            </a:r>
            <a:r>
              <a:rPr b="0" lang="en-GB" sz="2800" spc="-1" strike="noStrike">
                <a:solidFill>
                  <a:srgbClr val="000000"/>
                </a:solidFill>
                <a:latin typeface="Calibri Light"/>
                <a:ea typeface="Calibri Light"/>
              </a:rPr>
              <a:t>, starting from position, and with length </a:t>
            </a:r>
            <a:r>
              <a:rPr b="0" lang="en-GB" sz="2800" spc="-1" strike="noStrike">
                <a:solidFill>
                  <a:srgbClr val="000000"/>
                </a:solidFill>
                <a:latin typeface="Consolas"/>
                <a:ea typeface="Calibri Light"/>
              </a:rPr>
              <a:t>len</a:t>
            </a:r>
            <a:r>
              <a:rPr b="0" lang="en-GB" sz="2800" spc="-1" strike="noStrike">
                <a:solidFill>
                  <a:srgbClr val="000000"/>
                </a:solidFill>
                <a:latin typeface="Calibri Light"/>
                <a:ea typeface="Calibri Light"/>
              </a:rPr>
              <a:t>.  </a:t>
            </a:r>
            <a:endParaRPr b="0" lang="en-GB" sz="2800" spc="-1" strike="noStrike">
              <a:latin typeface="Arial"/>
            </a:endParaRPr>
          </a:p>
        </p:txBody>
      </p:sp>
      <p:sp>
        <p:nvSpPr>
          <p:cNvPr id="91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0AAC932-AEF3-450C-9CE1-B7D1A8B60FD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03" dur="indefinite" restart="never" nodeType="tmRoot">
          <p:childTnLst>
            <p:seq>
              <p:cTn id="1104"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Challenge 3 (Continue)</a:t>
            </a:r>
            <a:endParaRPr b="0" lang="en-GB" sz="4400" spc="-1" strike="noStrike">
              <a:latin typeface="Arial"/>
            </a:endParaRPr>
          </a:p>
        </p:txBody>
      </p:sp>
      <p:sp>
        <p:nvSpPr>
          <p:cNvPr id="9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For example, if </a:t>
            </a:r>
            <a:r>
              <a:rPr b="0" lang="en-GB" sz="2800" spc="-1" strike="noStrike">
                <a:solidFill>
                  <a:srgbClr val="000000"/>
                </a:solidFill>
                <a:latin typeface="Consolas"/>
                <a:ea typeface="Calibri Light"/>
              </a:rPr>
              <a:t>text[] </a:t>
            </a:r>
            <a:r>
              <a:rPr b="0" lang="en-GB" sz="2800" spc="-1" strike="noStrike">
                <a:solidFill>
                  <a:srgbClr val="000000"/>
                </a:solidFill>
                <a:latin typeface="Calibri Light"/>
                <a:ea typeface="Calibri Light"/>
              </a:rPr>
              <a:t>stores "Happy B-day":</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then after calling </a:t>
            </a:r>
            <a:r>
              <a:rPr b="0" lang="en-GB" sz="2800" spc="-1" strike="noStrike">
                <a:solidFill>
                  <a:srgbClr val="000000"/>
                </a:solidFill>
                <a:latin typeface="Consolas"/>
                <a:ea typeface="Calibri Light"/>
              </a:rPr>
              <a:t>erase(text, 6, 2)</a:t>
            </a:r>
            <a:r>
              <a:rPr b="0" lang="en-GB" sz="2800" spc="-1" strike="noStrike">
                <a:solidFill>
                  <a:srgbClr val="000000"/>
                </a:solidFill>
                <a:latin typeface="Calibri Light"/>
                <a:ea typeface="Calibri Light"/>
              </a:rPr>
              <a:t>, </a:t>
            </a:r>
            <a:r>
              <a:rPr b="0" lang="en-GB" sz="2800" spc="-1" strike="noStrike">
                <a:solidFill>
                  <a:srgbClr val="000000"/>
                </a:solidFill>
                <a:latin typeface="Consolas"/>
                <a:ea typeface="Calibri Light"/>
              </a:rPr>
              <a:t>text[] </a:t>
            </a:r>
            <a:r>
              <a:rPr b="0" lang="en-GB" sz="2800" spc="-1" strike="noStrike">
                <a:solidFill>
                  <a:srgbClr val="000000"/>
                </a:solidFill>
                <a:latin typeface="Calibri Light"/>
                <a:ea typeface="Calibri Light"/>
              </a:rPr>
              <a:t>should store "Happy day":</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91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C875D50-0774-4AAC-9F33-02E9B8E93C4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920" name="Table 4"/>
          <p:cNvGraphicFramePr/>
          <p:nvPr/>
        </p:nvGraphicFramePr>
        <p:xfrm>
          <a:off x="457200" y="2195280"/>
          <a:ext cx="7864200" cy="560880"/>
        </p:xfrm>
        <a:graphic>
          <a:graphicData uri="http://schemas.openxmlformats.org/drawingml/2006/table">
            <a:tbl>
              <a:tblPr/>
              <a:tblGrid>
                <a:gridCol w="655200"/>
                <a:gridCol w="655200"/>
                <a:gridCol w="655200"/>
                <a:gridCol w="655200"/>
                <a:gridCol w="655200"/>
                <a:gridCol w="655200"/>
                <a:gridCol w="655200"/>
                <a:gridCol w="655200"/>
                <a:gridCol w="655200"/>
                <a:gridCol w="655200"/>
                <a:gridCol w="655200"/>
                <a:gridCol w="657360"/>
              </a:tblGrid>
              <a:tr h="561240">
                <a:tc>
                  <a:txBody>
                    <a:bodyPr/>
                    <a:p>
                      <a:pPr algn="ctr">
                        <a:lnSpc>
                          <a:spcPct val="100000"/>
                        </a:lnSpc>
                      </a:pPr>
                      <a:r>
                        <a:rPr b="0" lang="en-GB" sz="1600" spc="-1" strike="noStrike">
                          <a:solidFill>
                            <a:srgbClr val="000000"/>
                          </a:solidFill>
                          <a:latin typeface="Consolas"/>
                        </a:rPr>
                        <a:t>'H'</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'B'</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'd'</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'\0'</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921" name="Table 5"/>
          <p:cNvGraphicFramePr/>
          <p:nvPr/>
        </p:nvGraphicFramePr>
        <p:xfrm>
          <a:off x="457200" y="3677760"/>
          <a:ext cx="7864200" cy="370080"/>
        </p:xfrm>
        <a:graphic>
          <a:graphicData uri="http://schemas.openxmlformats.org/drawingml/2006/table">
            <a:tbl>
              <a:tblPr/>
              <a:tblGrid>
                <a:gridCol w="655200"/>
                <a:gridCol w="655200"/>
                <a:gridCol w="655200"/>
                <a:gridCol w="655200"/>
                <a:gridCol w="655200"/>
                <a:gridCol w="655200"/>
                <a:gridCol w="655200"/>
                <a:gridCol w="655200"/>
                <a:gridCol w="655200"/>
                <a:gridCol w="655200"/>
                <a:gridCol w="655200"/>
                <a:gridCol w="657360"/>
              </a:tblGrid>
              <a:tr h="370080">
                <a:tc>
                  <a:txBody>
                    <a:bodyPr/>
                    <a:p>
                      <a:pPr algn="ctr">
                        <a:lnSpc>
                          <a:spcPct val="100000"/>
                        </a:lnSpc>
                      </a:pPr>
                      <a:r>
                        <a:rPr b="0" lang="en-GB" sz="1600" spc="-1" strike="noStrike">
                          <a:solidFill>
                            <a:srgbClr val="000000"/>
                          </a:solidFill>
                          <a:latin typeface="Consolas"/>
                        </a:rPr>
                        <a:t>'H'</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'd'</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'\0</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105" dur="indefinite" restart="never" nodeType="tmRoot">
          <p:childTnLst>
            <p:seq>
              <p:cTn id="1106"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Challenge 3 (Continue)</a:t>
            </a:r>
            <a:endParaRPr b="0" lang="en-GB" sz="4400" spc="-1" strike="noStrike">
              <a:latin typeface="Arial"/>
            </a:endParaRPr>
          </a:p>
        </p:txBody>
      </p:sp>
      <p:sp>
        <p:nvSpPr>
          <p:cNvPr id="9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To erase a character from a array, you may use a for loop to shift some portion of the string leftwards, and reduce the length of the character array by one.</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Implement the erase function and also write a program with the main body to test the function.</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92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BCF3B5A-60DA-401A-B6C1-C365C086985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925" name="Picture 7" descr=""/>
          <p:cNvPicPr/>
          <p:nvPr/>
        </p:nvPicPr>
        <p:blipFill>
          <a:blip r:embed="rId1"/>
          <a:stretch/>
        </p:blipFill>
        <p:spPr>
          <a:xfrm>
            <a:off x="552240" y="3005280"/>
            <a:ext cx="4736520" cy="1990440"/>
          </a:xfrm>
          <a:prstGeom prst="rect">
            <a:avLst/>
          </a:prstGeom>
          <a:ln>
            <a:noFill/>
          </a:ln>
        </p:spPr>
      </p:pic>
    </p:spTree>
  </p:cSld>
  <p:timing>
    <p:tnLst>
      <p:par>
        <p:cTn id="1107" dur="indefinite" restart="never" nodeType="tmRoot">
          <p:childTnLst>
            <p:seq>
              <p:cTn id="1108"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 Strings</a:t>
            </a:r>
            <a:endParaRPr b="0" lang="en-GB" sz="4000" spc="-1" strike="noStrike">
              <a:latin typeface="Arial"/>
            </a:endParaRPr>
          </a:p>
        </p:txBody>
      </p:sp>
      <p:sp>
        <p:nvSpPr>
          <p:cNvPr id="927"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III</a:t>
            </a:r>
            <a:endParaRPr b="0" lang="en-GB" sz="2000" spc="-1" strike="noStrike">
              <a:latin typeface="Arial"/>
            </a:endParaRPr>
          </a:p>
        </p:txBody>
      </p:sp>
      <p:sp>
        <p:nvSpPr>
          <p:cNvPr id="92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F504627-CA88-4B22-80B8-7DDD2693DCE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09" dur="indefinite" restart="never" nodeType="tmRoot">
          <p:childTnLst>
            <p:seq>
              <p:cTn id="1110"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93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The </a:t>
            </a:r>
            <a:r>
              <a:rPr b="0" lang="en-GB" sz="2800" spc="-1" strike="noStrike">
                <a:solidFill>
                  <a:srgbClr val="000000"/>
                </a:solidFill>
                <a:latin typeface="Consolas"/>
                <a:ea typeface="Consolas"/>
              </a:rPr>
              <a:t>string</a:t>
            </a:r>
            <a:r>
              <a:rPr b="0" lang="en-GB" sz="2800" spc="-1" strike="noStrike">
                <a:solidFill>
                  <a:srgbClr val="000000"/>
                </a:solidFill>
                <a:latin typeface="Calibri Light"/>
                <a:ea typeface="Calibri Light"/>
              </a:rPr>
              <a:t> class</a:t>
            </a:r>
            <a:endParaRPr b="0" lang="en-GB" sz="2800" spc="-1" strike="noStrike">
              <a:latin typeface="Arial"/>
            </a:endParaRPr>
          </a:p>
          <a:p>
            <a:pPr marL="343080" indent="-34236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String concatenation</a:t>
            </a:r>
            <a:endParaRPr b="0" lang="en-GB" sz="2800" spc="-1" strike="noStrike">
              <a:latin typeface="Arial"/>
            </a:endParaRPr>
          </a:p>
          <a:p>
            <a:pPr marL="343080" indent="-34236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String comparison</a:t>
            </a:r>
            <a:endParaRPr b="0" lang="en-GB" sz="2800" spc="-1" strike="noStrike">
              <a:latin typeface="Arial"/>
            </a:endParaRPr>
          </a:p>
          <a:p>
            <a:pPr marL="343080" indent="-34236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String I/O</a:t>
            </a:r>
            <a:endParaRPr b="0" lang="en-GB" sz="2800" spc="-1" strike="noStrike">
              <a:latin typeface="Arial"/>
            </a:endParaRPr>
          </a:p>
          <a:p>
            <a:pPr marL="343080" indent="-342360">
              <a:lnSpc>
                <a:spcPct val="120000"/>
              </a:lnSpc>
              <a:spcBef>
                <a:spcPts val="561"/>
              </a:spcBef>
              <a:buClr>
                <a:srgbClr val="000000"/>
              </a:buClr>
              <a:buFont typeface="Arial"/>
              <a:buChar char="•"/>
            </a:pPr>
            <a:r>
              <a:rPr b="0" lang="en-GB" sz="2800" spc="-1" strike="noStrike">
                <a:solidFill>
                  <a:srgbClr val="000000"/>
                </a:solidFill>
                <a:latin typeface="Calibri Light"/>
                <a:ea typeface="Calibri Light"/>
              </a:rPr>
              <a:t>Member functions of the string class for string manipulation, e.g.,</a:t>
            </a:r>
            <a:endParaRPr b="0" lang="en-GB" sz="2800" spc="-1" strike="noStrike">
              <a:latin typeface="Arial"/>
            </a:endParaRPr>
          </a:p>
          <a:p>
            <a:pPr lvl="1" marL="743040" indent="-28512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string::length()</a:t>
            </a:r>
            <a:endParaRPr b="0" lang="en-GB" sz="2400" spc="-1" strike="noStrike">
              <a:latin typeface="Arial"/>
            </a:endParaRPr>
          </a:p>
          <a:p>
            <a:pPr lvl="1" marL="743040" indent="-28512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string::empty(</a:t>
            </a:r>
            <a:r>
              <a:rPr b="0" lang="en-GB" sz="2400" spc="-1" strike="noStrike">
                <a:solidFill>
                  <a:srgbClr val="000000"/>
                </a:solidFill>
                <a:latin typeface="Calibri Light"/>
                <a:ea typeface="Calibri Light"/>
              </a:rPr>
              <a:t>)</a:t>
            </a:r>
            <a:endParaRPr b="0" lang="en-GB" sz="2400" spc="-1" strike="noStrike">
              <a:latin typeface="Arial"/>
            </a:endParaRPr>
          </a:p>
          <a:p>
            <a:pPr lvl="1" marL="743040" indent="-28512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string::substr()</a:t>
            </a:r>
            <a:endParaRPr b="0" lang="en-GB" sz="2400" spc="-1" strike="noStrike">
              <a:latin typeface="Arial"/>
            </a:endParaRPr>
          </a:p>
          <a:p>
            <a:pPr lvl="1" marL="743040" indent="-28512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string::find()</a:t>
            </a:r>
            <a:endParaRPr b="0" lang="en-GB" sz="2400" spc="-1" strike="noStrike">
              <a:latin typeface="Arial"/>
            </a:endParaRPr>
          </a:p>
          <a:p>
            <a:pPr lvl="1" marL="743040" indent="-285120">
              <a:lnSpc>
                <a:spcPct val="120000"/>
              </a:lnSpc>
              <a:spcBef>
                <a:spcPts val="479"/>
              </a:spcBef>
              <a:buClr>
                <a:srgbClr val="000000"/>
              </a:buClr>
              <a:buFont typeface="Arial"/>
              <a:buChar char="–"/>
            </a:pPr>
            <a:r>
              <a:rPr b="0" lang="en-GB" sz="2400" spc="-1" strike="noStrike">
                <a:solidFill>
                  <a:srgbClr val="000000"/>
                </a:solidFill>
                <a:latin typeface="Consolas"/>
                <a:ea typeface="Consolas"/>
              </a:rPr>
              <a:t>string::rfind()</a:t>
            </a:r>
            <a:endParaRPr b="0" lang="en-GB" sz="2400" spc="-1" strike="noStrike">
              <a:latin typeface="Arial"/>
            </a:endParaRPr>
          </a:p>
          <a:p>
            <a:pPr lvl="1" marL="743040" indent="-285120">
              <a:lnSpc>
                <a:spcPct val="120000"/>
              </a:lnSpc>
              <a:spcBef>
                <a:spcPts val="479"/>
              </a:spcBef>
              <a:buClr>
                <a:srgbClr val="000000"/>
              </a:buClr>
              <a:buFont typeface="Arial"/>
              <a:buChar char="–"/>
            </a:pPr>
            <a:r>
              <a:rPr b="0" lang="en-GB" sz="2400" spc="-1" strike="noStrike">
                <a:solidFill>
                  <a:srgbClr val="000000"/>
                </a:solidFill>
                <a:latin typeface="Calibri Light"/>
                <a:ea typeface="Calibri Light"/>
              </a:rPr>
              <a:t>…</a:t>
            </a:r>
            <a:endParaRPr b="0" lang="en-GB" sz="2400" spc="-1" strike="noStrike">
              <a:latin typeface="Arial"/>
            </a:endParaRPr>
          </a:p>
          <a:p>
            <a:pPr>
              <a:lnSpc>
                <a:spcPct val="120000"/>
              </a:lnSpc>
              <a:spcBef>
                <a:spcPts val="561"/>
              </a:spcBef>
            </a:pPr>
            <a:endParaRPr b="0" lang="en-GB" sz="2400" spc="-1" strike="noStrike">
              <a:latin typeface="Arial"/>
            </a:endParaRPr>
          </a:p>
          <a:p>
            <a:pPr>
              <a:lnSpc>
                <a:spcPct val="120000"/>
              </a:lnSpc>
              <a:spcBef>
                <a:spcPts val="561"/>
              </a:spcBef>
            </a:pPr>
            <a:endParaRPr b="0" lang="en-GB" sz="2400" spc="-1" strike="noStrike">
              <a:latin typeface="Arial"/>
            </a:endParaRPr>
          </a:p>
        </p:txBody>
      </p:sp>
      <p:sp>
        <p:nvSpPr>
          <p:cNvPr id="93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B9A5FF7-A21B-4B85-88B6-E015E8E545B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11" dur="indefinite" restart="never" nodeType="tmRoot">
          <p:childTnLst>
            <p:seq>
              <p:cTn id="1112"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Recommended Readings</a:t>
            </a:r>
            <a:endParaRPr b="0" lang="en-GB" sz="4400" spc="-1" strike="noStrike">
              <a:latin typeface="Arial"/>
            </a:endParaRPr>
          </a:p>
        </p:txBody>
      </p:sp>
      <p:sp>
        <p:nvSpPr>
          <p:cNvPr id="93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80000"/>
              </a:lnSpc>
              <a:spcBef>
                <a:spcPts val="1199"/>
              </a:spcBef>
            </a:pPr>
            <a:r>
              <a:rPr b="0" lang="en-GB" sz="2800" spc="-1" strike="noStrike">
                <a:solidFill>
                  <a:srgbClr val="000000"/>
                </a:solidFill>
                <a:latin typeface="Calibri Light"/>
                <a:ea typeface="Calibri Light"/>
              </a:rPr>
              <a:t>You may want to check out the following supplementary readings:</a:t>
            </a:r>
            <a:endParaRPr b="0" lang="en-GB" sz="2800" spc="-1" strike="noStrike">
              <a:latin typeface="Arial"/>
            </a:endParaRPr>
          </a:p>
          <a:p>
            <a:pPr>
              <a:lnSpc>
                <a:spcPct val="80000"/>
              </a:lnSpc>
              <a:spcBef>
                <a:spcPts val="1199"/>
              </a:spcBef>
            </a:pPr>
            <a:endParaRPr b="0" lang="en-GB" sz="2800" spc="-1" strike="noStrike">
              <a:latin typeface="Arial"/>
            </a:endParaRPr>
          </a:p>
          <a:p>
            <a:pPr marL="343080" indent="-342360">
              <a:lnSpc>
                <a:spcPct val="80000"/>
              </a:lnSpc>
              <a:spcBef>
                <a:spcPts val="1199"/>
              </a:spcBef>
              <a:buClr>
                <a:srgbClr val="000000"/>
              </a:buClr>
              <a:buFont typeface="Arial"/>
              <a:buChar char="•"/>
            </a:pPr>
            <a:r>
              <a:rPr b="0" lang="en-GB" sz="2800" spc="-1" strike="noStrike">
                <a:solidFill>
                  <a:srgbClr val="000000"/>
                </a:solidFill>
                <a:latin typeface="Calibri Light"/>
                <a:ea typeface="Calibri Light"/>
              </a:rPr>
              <a:t>Book Chapters </a:t>
            </a:r>
            <a:endParaRPr b="0" lang="en-GB" sz="2800" spc="-1" strike="noStrike">
              <a:latin typeface="Arial"/>
            </a:endParaRPr>
          </a:p>
          <a:p>
            <a:pPr lvl="1" marL="628560" indent="-22788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1"/>
              </a:rPr>
              <a:t>Problem Solving with C++</a:t>
            </a:r>
            <a:endParaRPr b="0" lang="en-GB" sz="2400" spc="-1" strike="noStrike">
              <a:latin typeface="Arial"/>
            </a:endParaRPr>
          </a:p>
          <a:p>
            <a:pPr lvl="2" marL="1028880" indent="-227880">
              <a:lnSpc>
                <a:spcPct val="80000"/>
              </a:lnSpc>
              <a:spcBef>
                <a:spcPts val="1199"/>
              </a:spcBef>
              <a:buClr>
                <a:srgbClr val="000000"/>
              </a:buClr>
              <a:buFont typeface="Arial"/>
              <a:buChar char="•"/>
            </a:pPr>
            <a:r>
              <a:rPr b="0" lang="en-GB" sz="2000" spc="-1" strike="noStrike">
                <a:solidFill>
                  <a:srgbClr val="000000"/>
                </a:solidFill>
                <a:latin typeface="Calibri Light"/>
                <a:ea typeface="Calibri Light"/>
              </a:rPr>
              <a:t>Ch. 8.1-8.2</a:t>
            </a:r>
            <a:endParaRPr b="0" lang="en-GB" sz="2000" spc="-1" strike="noStrike">
              <a:latin typeface="Arial"/>
            </a:endParaRPr>
          </a:p>
          <a:p>
            <a:pPr marL="343080" indent="-342360">
              <a:lnSpc>
                <a:spcPct val="100000"/>
              </a:lnSpc>
              <a:spcBef>
                <a:spcPts val="1199"/>
              </a:spcBef>
              <a:buClr>
                <a:srgbClr val="000000"/>
              </a:buClr>
              <a:buFont typeface="Arial"/>
              <a:buChar char="•"/>
            </a:pPr>
            <a:r>
              <a:rPr b="0" lang="en-GB" sz="2800" spc="-1" strike="noStrike">
                <a:solidFill>
                  <a:srgbClr val="000000"/>
                </a:solidFill>
                <a:latin typeface="Calibri Light"/>
                <a:ea typeface="Calibri Light"/>
              </a:rPr>
              <a:t>From C++ tutorials</a:t>
            </a:r>
            <a:endParaRPr b="0" lang="en-GB" sz="2800" spc="-1" strike="noStrike">
              <a:latin typeface="Arial"/>
            </a:endParaRPr>
          </a:p>
          <a:p>
            <a:pPr lvl="1" marL="628560" indent="-227880">
              <a:lnSpc>
                <a:spcPct val="80000"/>
              </a:lnSpc>
              <a:spcBef>
                <a:spcPts val="1199"/>
              </a:spcBef>
              <a:buClr>
                <a:srgbClr val="000000"/>
              </a:buClr>
              <a:buFont typeface="Arial"/>
              <a:buChar char="–"/>
            </a:pPr>
            <a:r>
              <a:rPr b="0" lang="en-GB" sz="2400" spc="-1" strike="noStrike" u="sng">
                <a:solidFill>
                  <a:srgbClr val="0000ff"/>
                </a:solidFill>
                <a:uFillTx/>
                <a:latin typeface="Calibri Light"/>
                <a:ea typeface="Calibri Light"/>
                <a:hlinkClick r:id="rId2"/>
              </a:rPr>
              <a:t>Strings</a:t>
            </a:r>
            <a:endParaRPr b="0" lang="en-GB" sz="2400" spc="-1" strike="noStrike">
              <a:latin typeface="Arial"/>
            </a:endParaRPr>
          </a:p>
        </p:txBody>
      </p:sp>
      <p:sp>
        <p:nvSpPr>
          <p:cNvPr id="93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4EC83B8-4A13-4BE1-8DA4-7198839A4F2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13" dur="indefinite" restart="never" nodeType="tmRoot">
          <p:childTnLst>
            <p:seq>
              <p:cTn id="111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Handling Data of the Same Type</a:t>
            </a:r>
            <a:endParaRPr b="0" lang="en-GB" sz="4400" spc="-1" strike="noStrike">
              <a:latin typeface="Arial"/>
            </a:endParaRPr>
          </a:p>
        </p:txBody>
      </p:sp>
      <p:sp>
        <p:nvSpPr>
          <p:cNvPr id="1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Very often, a program needs to handle a </a:t>
            </a:r>
            <a:r>
              <a:rPr b="1" lang="en-GB" sz="2800" spc="-1" strike="noStrike">
                <a:solidFill>
                  <a:srgbClr val="e46c0a"/>
                </a:solidFill>
                <a:latin typeface="Calibri Light"/>
                <a:ea typeface="Calibri Light"/>
              </a:rPr>
              <a:t>collection</a:t>
            </a:r>
            <a:r>
              <a:rPr b="0" lang="en-GB" sz="2800" spc="-1" strike="noStrike">
                <a:solidFill>
                  <a:srgbClr val="000000"/>
                </a:solidFill>
                <a:latin typeface="Calibri Light"/>
                <a:ea typeface="Calibri Light"/>
              </a:rPr>
              <a:t> of data of the </a:t>
            </a:r>
            <a:r>
              <a:rPr b="0" lang="en-GB" sz="2800" spc="-1" strike="noStrike">
                <a:solidFill>
                  <a:srgbClr val="e46c0a"/>
                </a:solidFill>
                <a:latin typeface="Calibri Light"/>
                <a:ea typeface="Calibri Light"/>
              </a:rPr>
              <a:t>same type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Consider the following problem:</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to input the scores of 80 students in a class and compute their average score and output those scores that are lower than the average.</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186" name="CustomShape 3"/>
          <p:cNvSpPr/>
          <p:nvPr/>
        </p:nvSpPr>
        <p:spPr>
          <a:xfrm>
            <a:off x="374760" y="4208760"/>
            <a:ext cx="6783840" cy="2147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ff"/>
                </a:solidFill>
                <a:latin typeface="Consolas"/>
                <a:ea typeface="Consolas"/>
              </a:rPr>
              <a:t>score_01, score_02, score_03, score_04, </a:t>
            </a:r>
            <a:r>
              <a:rPr b="1" lang="en-GB" sz="1400" spc="-1" strike="noStrike">
                <a:solidFill>
                  <a:srgbClr val="e46c0a"/>
                </a:solidFill>
                <a:latin typeface="Consolas"/>
                <a:ea typeface="Consolas"/>
              </a:rPr>
              <a:t>…</a:t>
            </a:r>
            <a:r>
              <a:rPr b="1" lang="en-GB" sz="1400" spc="-1" strike="noStrike">
                <a:solidFill>
                  <a:srgbClr val="0000ff"/>
                </a:solidFill>
                <a:latin typeface="Consolas"/>
                <a:ea typeface="Consolas"/>
              </a:rPr>
              <a:t>, score_80</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score_01 &gt;&gt; score_02 &gt;&gt;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&gt;&gt; score_80;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(score_01 + score_02 +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 score_80) / 80.0;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(score_01 &lt; average) cout &lt;&lt; score_01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(score_02 &lt; average) cout &lt;&lt; score_02 &lt;&lt; endl;</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(score_80 &lt; average) cout &lt;&lt; score_80 &lt;&lt; endl;</a:t>
            </a:r>
            <a:endParaRPr b="0" lang="en-GB" sz="1400" spc="-1" strike="noStrike">
              <a:latin typeface="Arial"/>
            </a:endParaRPr>
          </a:p>
        </p:txBody>
      </p:sp>
      <p:sp>
        <p:nvSpPr>
          <p:cNvPr id="187" name="CustomShape 4"/>
          <p:cNvSpPr/>
          <p:nvPr/>
        </p:nvSpPr>
        <p:spPr>
          <a:xfrm>
            <a:off x="6982920" y="4300200"/>
            <a:ext cx="2160360" cy="28353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individually named variables to handle such data is cumbersome, especially for large datasets </a:t>
            </a:r>
            <a:endParaRPr b="0" lang="en-GB" sz="1800" spc="-1" strike="noStrike">
              <a:latin typeface="Arial"/>
            </a:endParaRPr>
          </a:p>
        </p:txBody>
      </p:sp>
      <p:sp>
        <p:nvSpPr>
          <p:cNvPr id="188"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2B152C3-696D-4878-BDDA-9B911372E54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85">
                                            <p:txEl>
                                              <p:pRg st="1" end="1"/>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86"/>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t>
            </a:r>
            <a:r>
              <a:rPr b="1" lang="en-GB" sz="4400" spc="-1" strike="noStrike">
                <a:solidFill>
                  <a:srgbClr val="000000"/>
                </a:solidFill>
                <a:latin typeface="Avenir Next"/>
                <a:ea typeface="Avenir Next"/>
              </a:rPr>
              <a:t>string </a:t>
            </a:r>
            <a:r>
              <a:rPr b="0" lang="en-GB" sz="4400" spc="-1" strike="noStrike">
                <a:solidFill>
                  <a:srgbClr val="000000"/>
                </a:solidFill>
                <a:latin typeface="Avenir Next"/>
                <a:ea typeface="Avenir Next"/>
              </a:rPr>
              <a:t>Class</a:t>
            </a:r>
            <a:endParaRPr b="0" lang="en-GB" sz="4400" spc="-1" strike="noStrike">
              <a:latin typeface="Arial"/>
            </a:endParaRPr>
          </a:p>
        </p:txBody>
      </p:sp>
      <p:sp>
        <p:nvSpPr>
          <p:cNvPr id="93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Handling C-string is rather low level, e.g., one will need to deal with the internal representation (i.e., the character array) and the null characters.</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 standard library provides a </a:t>
            </a:r>
            <a:r>
              <a:rPr b="1" lang="en-GB" sz="2400" spc="-1" strike="noStrike">
                <a:solidFill>
                  <a:srgbClr val="31859c"/>
                </a:solidFill>
                <a:latin typeface="Calibri Light"/>
                <a:ea typeface="Calibri Light"/>
              </a:rPr>
              <a:t>class</a:t>
            </a:r>
            <a:r>
              <a:rPr b="0" lang="en-GB" sz="2400" spc="-1" strike="noStrike">
                <a:solidFill>
                  <a:srgbClr val="000000"/>
                </a:solidFill>
                <a:latin typeface="Calibri Light"/>
                <a:ea typeface="Calibri Light"/>
              </a:rPr>
              <a:t> (i.e., programmer defined data type) named </a:t>
            </a:r>
            <a:r>
              <a:rPr b="1" lang="en-GB" sz="2400" spc="-1" strike="noStrike">
                <a:solidFill>
                  <a:srgbClr val="e46c0a"/>
                </a:solidFill>
                <a:latin typeface="Consolas"/>
                <a:ea typeface="Consolas"/>
              </a:rPr>
              <a:t>string</a:t>
            </a:r>
            <a:r>
              <a:rPr b="1" lang="en-GB" sz="2400" spc="-1" strike="noStrike">
                <a:solidFill>
                  <a:srgbClr val="000000"/>
                </a:solidFill>
                <a:latin typeface="Calibri Light"/>
                <a:ea typeface="Calibri Light"/>
              </a:rPr>
              <a:t> </a:t>
            </a:r>
            <a:r>
              <a:rPr b="0" lang="en-GB" sz="2400" spc="-1" strike="noStrike">
                <a:solidFill>
                  <a:srgbClr val="000000"/>
                </a:solidFill>
                <a:latin typeface="Calibri Light"/>
                <a:ea typeface="Calibri Light"/>
              </a:rPr>
              <a:t>for more convenient handling of strings.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may think of C++ string as a wrapper/container for handling char arrays.  It provides handy string operations so basically you don’t need to care about its underlying representation.</a:t>
            </a:r>
            <a:endParaRPr b="0" lang="en-GB" sz="2400" spc="-1" strike="noStrike">
              <a:latin typeface="Arial"/>
            </a:endParaRPr>
          </a:p>
        </p:txBody>
      </p:sp>
      <p:sp>
        <p:nvSpPr>
          <p:cNvPr id="93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8E313AF-A1EE-4C00-BA9E-134FAECA4AF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15" dur="indefinite" restart="never" nodeType="tmRoot">
          <p:childTnLst>
            <p:seq>
              <p:cTn id="1116"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Initialization</a:t>
            </a:r>
            <a:endParaRPr b="0" lang="en-GB" sz="4400" spc="-1" strike="noStrike">
              <a:latin typeface="Arial"/>
            </a:endParaRPr>
          </a:p>
        </p:txBody>
      </p:sp>
      <p:sp>
        <p:nvSpPr>
          <p:cNvPr id="93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need to include the header file &lt;</a:t>
            </a:r>
            <a:r>
              <a:rPr b="0" lang="en-GB" sz="2400" spc="-1" strike="noStrike">
                <a:solidFill>
                  <a:srgbClr val="000000"/>
                </a:solidFill>
                <a:latin typeface="Consolas"/>
                <a:ea typeface="Consolas"/>
              </a:rPr>
              <a:t>string&gt;</a:t>
            </a:r>
            <a:r>
              <a:rPr b="0" lang="en-GB" sz="2400" spc="-1" strike="noStrike">
                <a:solidFill>
                  <a:srgbClr val="000000"/>
                </a:solidFill>
                <a:latin typeface="Calibri Light"/>
                <a:ea typeface="Calibri Light"/>
              </a:rPr>
              <a:t> to use the class </a:t>
            </a:r>
            <a:r>
              <a:rPr b="0" lang="en-GB" sz="2400" spc="-1" strike="noStrike">
                <a:solidFill>
                  <a:srgbClr val="000000"/>
                </a:solidFill>
                <a:latin typeface="Consolas"/>
                <a:ea typeface="Consolas"/>
              </a:rPr>
              <a:t>string</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string object can be declared using the class name string and </a:t>
            </a:r>
            <a:r>
              <a:rPr b="1" lang="en-GB" sz="2400" spc="-1" strike="noStrike">
                <a:solidFill>
                  <a:srgbClr val="31859c"/>
                </a:solidFill>
                <a:latin typeface="Calibri Light"/>
                <a:ea typeface="Calibri Light"/>
              </a:rPr>
              <a:t>initialized</a:t>
            </a:r>
            <a:r>
              <a:rPr b="0" lang="en-GB" sz="2400" spc="-1" strike="noStrike">
                <a:solidFill>
                  <a:srgbClr val="000000"/>
                </a:solidFill>
                <a:latin typeface="Calibri Light"/>
                <a:ea typeface="Calibri Light"/>
              </a:rPr>
              <a:t> with a C-string or another string object:</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94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59C2133-C7D1-4A9D-8A58-1610DA57214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41" name="CustomShape 4"/>
          <p:cNvSpPr/>
          <p:nvPr/>
        </p:nvSpPr>
        <p:spPr>
          <a:xfrm>
            <a:off x="2754360" y="2237400"/>
            <a:ext cx="3355200" cy="555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1800" spc="-1" strike="noStrike">
                <a:solidFill>
                  <a:srgbClr val="e46c0a"/>
                </a:solidFill>
                <a:latin typeface="Consolas"/>
                <a:ea typeface="Consolas"/>
              </a:rPr>
              <a:t>#include &lt;string&gt;</a:t>
            </a:r>
            <a:endParaRPr b="0" lang="en-GB" sz="1800" spc="-1" strike="noStrike">
              <a:latin typeface="Arial"/>
            </a:endParaRPr>
          </a:p>
        </p:txBody>
      </p:sp>
      <p:sp>
        <p:nvSpPr>
          <p:cNvPr id="942" name="CustomShape 5"/>
          <p:cNvSpPr/>
          <p:nvPr/>
        </p:nvSpPr>
        <p:spPr>
          <a:xfrm>
            <a:off x="270720" y="4337280"/>
            <a:ext cx="8601480" cy="1558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0" lang="en-GB" sz="1800" spc="-1" strike="noStrike">
                <a:solidFill>
                  <a:srgbClr val="000000"/>
                </a:solidFill>
                <a:latin typeface="Consolas"/>
                <a:ea typeface="Consolas"/>
              </a:rPr>
              <a:t>char a[80] = "Hello";</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C-string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 a;</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C-string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msg2 = "World";</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literal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msg3 = msg1;</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object</a:t>
            </a:r>
            <a:endParaRPr b="0" lang="en-GB" sz="1800" spc="-1" strike="noStrike">
              <a:latin typeface="Arial"/>
            </a:endParaRPr>
          </a:p>
        </p:txBody>
      </p:sp>
    </p:spTree>
  </p:cSld>
  <p:timing>
    <p:tnLst>
      <p:par>
        <p:cTn id="1117" dur="indefinite" restart="never" nodeType="tmRoot">
          <p:childTnLst>
            <p:seq>
              <p:cTn id="1118" dur="indefinite" nodeType="mainSeq">
                <p:childTnLst>
                  <p:par>
                    <p:cTn id="1119" fill="hold">
                      <p:stCondLst>
                        <p:cond delay="indefinite"/>
                      </p:stCondLst>
                      <p:childTnLst>
                        <p:par>
                          <p:cTn id="1120" fill="hold">
                            <p:stCondLst>
                              <p:cond delay="0"/>
                            </p:stCondLst>
                            <p:childTnLst>
                              <p:par>
                                <p:cTn id="1121" nodeType="clickEffect" fill="hold" presetClass="entr" presetID="1">
                                  <p:stCondLst>
                                    <p:cond delay="0"/>
                                  </p:stCondLst>
                                  <p:childTnLst>
                                    <p:set>
                                      <p:cBhvr>
                                        <p:cTn id="1122" dur="1" fill="hold">
                                          <p:stCondLst>
                                            <p:cond delay="0"/>
                                          </p:stCondLst>
                                        </p:cTn>
                                        <p:tgtEl>
                                          <p:spTgt spid="939">
                                            <p:txEl>
                                              <p:pRg st="3" end="3"/>
                                            </p:txEl>
                                          </p:spTgt>
                                        </p:tgtEl>
                                        <p:attrNameLst>
                                          <p:attrName>style.visibility</p:attrName>
                                        </p:attrNameLst>
                                      </p:cBhvr>
                                      <p:to>
                                        <p:strVal val="visible"/>
                                      </p:to>
                                    </p:set>
                                  </p:childTnLst>
                                </p:cTn>
                              </p:par>
                            </p:childTnLst>
                          </p:cTn>
                        </p:par>
                      </p:childTnLst>
                    </p:cTn>
                  </p:par>
                  <p:par>
                    <p:cTn id="1123" fill="hold">
                      <p:stCondLst>
                        <p:cond delay="indefinite"/>
                      </p:stCondLst>
                      <p:childTnLst>
                        <p:par>
                          <p:cTn id="1124" fill="hold">
                            <p:stCondLst>
                              <p:cond delay="0"/>
                            </p:stCondLst>
                            <p:childTnLst>
                              <p:par>
                                <p:cTn id="1125" nodeType="clickEffect" fill="hold" presetClass="entr" presetID="1">
                                  <p:stCondLst>
                                    <p:cond delay="0"/>
                                  </p:stCondLst>
                                  <p:childTnLst>
                                    <p:set>
                                      <p:cBhvr>
                                        <p:cTn id="1126" dur="1" fill="hold">
                                          <p:stCondLst>
                                            <p:cond delay="0"/>
                                          </p:stCondLst>
                                        </p:cTn>
                                        <p:tgtEl>
                                          <p:spTgt spid="942"/>
                                        </p:tgtEl>
                                        <p:attrNameLst>
                                          <p:attrName>style.visibility</p:attrName>
                                        </p:attrNameLst>
                                      </p:cBhvr>
                                      <p:to>
                                        <p:strVal val="visible"/>
                                      </p:to>
                                    </p:set>
                                  </p:childTnLst>
                                </p:cTn>
                              </p:par>
                              <p:par>
                                <p:cTn id="1127" nodeType="withEffect" fill="hold" presetClass="entr" presetID="1">
                                  <p:stCondLst>
                                    <p:cond delay="0"/>
                                  </p:stCondLst>
                                  <p:childTnLst>
                                    <p:set>
                                      <p:cBhvr>
                                        <p:cTn id="1128" dur="1" fill="hold">
                                          <p:stCondLst>
                                            <p:cond delay="0"/>
                                          </p:stCondLst>
                                        </p:cTn>
                                        <p:tgtEl>
                                          <p:spTgt spid="942">
                                            <p:txEl>
                                              <p:pRg st="0" end="0"/>
                                            </p:txEl>
                                          </p:spTgt>
                                        </p:tgtEl>
                                        <p:attrNameLst>
                                          <p:attrName>style.visibility</p:attrName>
                                        </p:attrNameLst>
                                      </p:cBhvr>
                                      <p:to>
                                        <p:strVal val="visible"/>
                                      </p:to>
                                    </p:set>
                                  </p:childTnLst>
                                </p:cTn>
                              </p:par>
                              <p:par>
                                <p:cTn id="1129" nodeType="withEffect" fill="hold" presetClass="entr" presetID="1">
                                  <p:stCondLst>
                                    <p:cond delay="0"/>
                                  </p:stCondLst>
                                  <p:childTnLst>
                                    <p:set>
                                      <p:cBhvr>
                                        <p:cTn id="1130" dur="1" fill="hold">
                                          <p:stCondLst>
                                            <p:cond delay="0"/>
                                          </p:stCondLst>
                                        </p:cTn>
                                        <p:tgtEl>
                                          <p:spTgt spid="942">
                                            <p:txEl>
                                              <p:pRg st="1" end="1"/>
                                            </p:txEl>
                                          </p:spTgt>
                                        </p:tgtEl>
                                        <p:attrNameLst>
                                          <p:attrName>style.visibility</p:attrName>
                                        </p:attrNameLst>
                                      </p:cBhvr>
                                      <p:to>
                                        <p:strVal val="visible"/>
                                      </p:to>
                                    </p:set>
                                  </p:childTnLst>
                                </p:cTn>
                              </p:par>
                            </p:childTnLst>
                          </p:cTn>
                        </p:par>
                      </p:childTnLst>
                    </p:cTn>
                  </p:par>
                  <p:par>
                    <p:cTn id="1131" fill="hold">
                      <p:stCondLst>
                        <p:cond delay="indefinite"/>
                      </p:stCondLst>
                      <p:childTnLst>
                        <p:par>
                          <p:cTn id="1132" fill="hold">
                            <p:stCondLst>
                              <p:cond delay="0"/>
                            </p:stCondLst>
                            <p:childTnLst>
                              <p:par>
                                <p:cTn id="1133" nodeType="clickEffect" fill="hold" presetClass="entr" presetID="1">
                                  <p:stCondLst>
                                    <p:cond delay="0"/>
                                  </p:stCondLst>
                                  <p:childTnLst>
                                    <p:set>
                                      <p:cBhvr>
                                        <p:cTn id="1134" dur="1" fill="hold">
                                          <p:stCondLst>
                                            <p:cond delay="0"/>
                                          </p:stCondLst>
                                        </p:cTn>
                                        <p:tgtEl>
                                          <p:spTgt spid="942">
                                            <p:txEl>
                                              <p:pRg st="2" end="2"/>
                                            </p:txEl>
                                          </p:spTgt>
                                        </p:tgtEl>
                                        <p:attrNameLst>
                                          <p:attrName>style.visibility</p:attrName>
                                        </p:attrNameLst>
                                      </p:cBhvr>
                                      <p:to>
                                        <p:strVal val="visible"/>
                                      </p:to>
                                    </p:set>
                                  </p:childTnLst>
                                </p:cTn>
                              </p:par>
                            </p:childTnLst>
                          </p:cTn>
                        </p:par>
                      </p:childTnLst>
                    </p:cTn>
                  </p:par>
                  <p:par>
                    <p:cTn id="1135" fill="hold">
                      <p:stCondLst>
                        <p:cond delay="indefinite"/>
                      </p:stCondLst>
                      <p:childTnLst>
                        <p:par>
                          <p:cTn id="1136" fill="hold">
                            <p:stCondLst>
                              <p:cond delay="0"/>
                            </p:stCondLst>
                            <p:childTnLst>
                              <p:par>
                                <p:cTn id="1137" nodeType="clickEffect" fill="hold" presetClass="entr" presetID="1">
                                  <p:stCondLst>
                                    <p:cond delay="0"/>
                                  </p:stCondLst>
                                  <p:childTnLst>
                                    <p:set>
                                      <p:cBhvr>
                                        <p:cTn id="1138" dur="1" fill="hold">
                                          <p:stCondLst>
                                            <p:cond delay="0"/>
                                          </p:stCondLst>
                                        </p:cTn>
                                        <p:tgtEl>
                                          <p:spTgt spid="94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Assignment</a:t>
            </a:r>
            <a:endParaRPr b="0" lang="en-GB" sz="4400" spc="-1" strike="noStrike">
              <a:latin typeface="Arial"/>
            </a:endParaRPr>
          </a:p>
        </p:txBody>
      </p:sp>
      <p:sp>
        <p:nvSpPr>
          <p:cNvPr id="94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string class has its own end-of-string representation, for which we do not need to handle.</a:t>
            </a: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000000"/>
                </a:solidFill>
                <a:latin typeface="Calibri Light"/>
                <a:ea typeface="Calibri Light"/>
              </a:rPr>
              <a:t>Unlike C-string</a:t>
            </a:r>
            <a:r>
              <a:rPr b="0" lang="en-GB" sz="2400" spc="-1" strike="noStrike">
                <a:solidFill>
                  <a:srgbClr val="000000"/>
                </a:solidFill>
                <a:latin typeface="Calibri Light"/>
                <a:ea typeface="Calibri Light"/>
              </a:rPr>
              <a:t>, we can initialize or change a string object using an assignment statement after its declaration:</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9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7005B10-B513-4B74-9515-15FCD2F0912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46" name="CustomShape 4"/>
          <p:cNvSpPr/>
          <p:nvPr/>
        </p:nvSpPr>
        <p:spPr>
          <a:xfrm>
            <a:off x="836640" y="3987000"/>
            <a:ext cx="7470360" cy="2297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0" lang="en-GB" sz="1800" spc="-1" strike="noStrike">
                <a:solidFill>
                  <a:srgbClr val="000000"/>
                </a:solidFill>
                <a:latin typeface="Consolas"/>
                <a:ea typeface="Consolas"/>
              </a:rPr>
              <a:t>char a[80] = "Hello";</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C-string declaration</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msg2, msg3;</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string declarations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msg1 = a;</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C-string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msg2 = "World";</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literal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msg3 = msg1;</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object</a:t>
            </a:r>
            <a:endParaRPr b="0" lang="en-GB" sz="1800" spc="-1" strike="noStrike">
              <a:latin typeface="Arial"/>
            </a:endParaRPr>
          </a:p>
        </p:txBody>
      </p:sp>
      <p:sp>
        <p:nvSpPr>
          <p:cNvPr id="947" name="CustomShape 5"/>
          <p:cNvSpPr/>
          <p:nvPr/>
        </p:nvSpPr>
        <p:spPr>
          <a:xfrm>
            <a:off x="2420280" y="6356880"/>
            <a:ext cx="588636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Compare the above with C-string declaration on this slide </a:t>
            </a:r>
            <a:endParaRPr b="0" lang="en-GB" sz="1800" spc="-1" strike="noStrike">
              <a:latin typeface="Arial"/>
            </a:endParaRPr>
          </a:p>
        </p:txBody>
      </p:sp>
    </p:spTree>
  </p:cSld>
  <p:timing>
    <p:tnLst>
      <p:par>
        <p:cTn id="1139" dur="indefinite" restart="never" nodeType="tmRoot">
          <p:childTnLst>
            <p:seq>
              <p:cTn id="1140" dur="indefinite" nodeType="mainSeq">
                <p:childTnLst>
                  <p:par>
                    <p:cTn id="1141" fill="hold">
                      <p:stCondLst>
                        <p:cond delay="indefinite"/>
                      </p:stCondLst>
                      <p:childTnLst>
                        <p:par>
                          <p:cTn id="1142" fill="hold">
                            <p:stCondLst>
                              <p:cond delay="0"/>
                            </p:stCondLst>
                            <p:childTnLst>
                              <p:par>
                                <p:cTn id="1143" nodeType="clickEffect" fill="hold" presetClass="entr" presetID="1">
                                  <p:stCondLst>
                                    <p:cond delay="0"/>
                                  </p:stCondLst>
                                  <p:childTnLst>
                                    <p:set>
                                      <p:cBhvr>
                                        <p:cTn id="1144" dur="1" fill="hold">
                                          <p:stCondLst>
                                            <p:cond delay="0"/>
                                          </p:stCondLst>
                                        </p:cTn>
                                        <p:tgtEl>
                                          <p:spTgt spid="946">
                                            <p:txEl>
                                              <p:pRg st="0" end="0"/>
                                            </p:txEl>
                                          </p:spTgt>
                                        </p:tgtEl>
                                        <p:attrNameLst>
                                          <p:attrName>style.visibility</p:attrName>
                                        </p:attrNameLst>
                                      </p:cBhvr>
                                      <p:to>
                                        <p:strVal val="visible"/>
                                      </p:to>
                                    </p:set>
                                  </p:childTnLst>
                                </p:cTn>
                              </p:par>
                              <p:par>
                                <p:cTn id="1145" nodeType="withEffect" fill="hold" presetClass="entr" presetID="1">
                                  <p:stCondLst>
                                    <p:cond delay="0"/>
                                  </p:stCondLst>
                                  <p:childTnLst>
                                    <p:set>
                                      <p:cBhvr>
                                        <p:cTn id="1146" dur="1" fill="hold">
                                          <p:stCondLst>
                                            <p:cond delay="0"/>
                                          </p:stCondLst>
                                        </p:cTn>
                                        <p:tgtEl>
                                          <p:spTgt spid="946">
                                            <p:txEl>
                                              <p:pRg st="1" end="1"/>
                                            </p:txEl>
                                          </p:spTgt>
                                        </p:tgtEl>
                                        <p:attrNameLst>
                                          <p:attrName>style.visibility</p:attrName>
                                        </p:attrNameLst>
                                      </p:cBhvr>
                                      <p:to>
                                        <p:strVal val="visible"/>
                                      </p:to>
                                    </p:set>
                                  </p:childTnLst>
                                </p:cTn>
                              </p:par>
                            </p:childTnLst>
                          </p:cTn>
                        </p:par>
                      </p:childTnLst>
                    </p:cTn>
                  </p:par>
                  <p:par>
                    <p:cTn id="1147" fill="hold">
                      <p:stCondLst>
                        <p:cond delay="indefinite"/>
                      </p:stCondLst>
                      <p:childTnLst>
                        <p:par>
                          <p:cTn id="1148" fill="hold">
                            <p:stCondLst>
                              <p:cond delay="0"/>
                            </p:stCondLst>
                            <p:childTnLst>
                              <p:par>
                                <p:cTn id="1149" nodeType="clickEffect" fill="hold" presetClass="entr" presetID="1">
                                  <p:stCondLst>
                                    <p:cond delay="0"/>
                                  </p:stCondLst>
                                  <p:childTnLst>
                                    <p:set>
                                      <p:cBhvr>
                                        <p:cTn id="1150" dur="1" fill="hold">
                                          <p:stCondLst>
                                            <p:cond delay="0"/>
                                          </p:stCondLst>
                                        </p:cTn>
                                        <p:tgtEl>
                                          <p:spTgt spid="946">
                                            <p:txEl>
                                              <p:pRg st="3" end="3"/>
                                            </p:txEl>
                                          </p:spTgt>
                                        </p:tgtEl>
                                        <p:attrNameLst>
                                          <p:attrName>style.visibility</p:attrName>
                                        </p:attrNameLst>
                                      </p:cBhvr>
                                      <p:to>
                                        <p:strVal val="visible"/>
                                      </p:to>
                                    </p:set>
                                  </p:childTnLst>
                                </p:cTn>
                              </p:par>
                            </p:childTnLst>
                          </p:cTn>
                        </p:par>
                      </p:childTnLst>
                    </p:cTn>
                  </p:par>
                  <p:par>
                    <p:cTn id="1151" fill="hold">
                      <p:stCondLst>
                        <p:cond delay="indefinite"/>
                      </p:stCondLst>
                      <p:childTnLst>
                        <p:par>
                          <p:cTn id="1152" fill="hold">
                            <p:stCondLst>
                              <p:cond delay="0"/>
                            </p:stCondLst>
                            <p:childTnLst>
                              <p:par>
                                <p:cTn id="1153" nodeType="clickEffect" fill="hold" presetClass="entr" presetID="1">
                                  <p:stCondLst>
                                    <p:cond delay="0"/>
                                  </p:stCondLst>
                                  <p:childTnLst>
                                    <p:set>
                                      <p:cBhvr>
                                        <p:cTn id="1154" dur="1" fill="hold">
                                          <p:stCondLst>
                                            <p:cond delay="0"/>
                                          </p:stCondLst>
                                        </p:cTn>
                                        <p:tgtEl>
                                          <p:spTgt spid="946">
                                            <p:txEl>
                                              <p:pRg st="4" end="4"/>
                                            </p:txEl>
                                          </p:spTgt>
                                        </p:tgtEl>
                                        <p:attrNameLst>
                                          <p:attrName>style.visibility</p:attrName>
                                        </p:attrNameLst>
                                      </p:cBhvr>
                                      <p:to>
                                        <p:strVal val="visible"/>
                                      </p:to>
                                    </p:set>
                                  </p:childTnLst>
                                </p:cTn>
                              </p:par>
                            </p:childTnLst>
                          </p:cTn>
                        </p:par>
                      </p:childTnLst>
                    </p:cTn>
                  </p:par>
                  <p:par>
                    <p:cTn id="1155" fill="hold">
                      <p:stCondLst>
                        <p:cond delay="indefinite"/>
                      </p:stCondLst>
                      <p:childTnLst>
                        <p:par>
                          <p:cTn id="1156" fill="hold">
                            <p:stCondLst>
                              <p:cond delay="0"/>
                            </p:stCondLst>
                            <p:childTnLst>
                              <p:par>
                                <p:cTn id="1157" nodeType="clickEffect" fill="hold" presetClass="entr" presetID="1">
                                  <p:stCondLst>
                                    <p:cond delay="0"/>
                                  </p:stCondLst>
                                  <p:childTnLst>
                                    <p:set>
                                      <p:cBhvr>
                                        <p:cTn id="1158" dur="1" fill="hold">
                                          <p:stCondLst>
                                            <p:cond delay="0"/>
                                          </p:stCondLst>
                                        </p:cTn>
                                        <p:tgtEl>
                                          <p:spTgt spid="946">
                                            <p:txEl>
                                              <p:pRg st="5" end="5"/>
                                            </p:txEl>
                                          </p:spTgt>
                                        </p:tgtEl>
                                        <p:attrNameLst>
                                          <p:attrName>style.visibility</p:attrName>
                                        </p:attrNameLst>
                                      </p:cBhvr>
                                      <p:to>
                                        <p:strVal val="visible"/>
                                      </p:to>
                                    </p:set>
                                  </p:childTnLst>
                                </p:cTn>
                              </p:par>
                            </p:childTnLst>
                          </p:cTn>
                        </p:par>
                      </p:childTnLst>
                    </p:cTn>
                  </p:par>
                  <p:par>
                    <p:cTn id="1159" fill="hold">
                      <p:stCondLst>
                        <p:cond delay="indefinite"/>
                      </p:stCondLst>
                      <p:childTnLst>
                        <p:par>
                          <p:cTn id="1160" fill="hold">
                            <p:stCondLst>
                              <p:cond delay="0"/>
                            </p:stCondLst>
                            <p:childTnLst>
                              <p:par>
                                <p:cTn id="1161" nodeType="clickEffect" fill="hold" presetClass="entr" presetID="1">
                                  <p:stCondLst>
                                    <p:cond delay="0"/>
                                  </p:stCondLst>
                                  <p:childTnLst>
                                    <p:set>
                                      <p:cBhvr>
                                        <p:cTn id="1162" dur="1" fill="hold">
                                          <p:stCondLst>
                                            <p:cond delay="0"/>
                                          </p:stCondLst>
                                        </p:cTn>
                                        <p:tgtEl>
                                          <p:spTgt spid="9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 Subscript Operator</a:t>
            </a:r>
            <a:endParaRPr b="0" lang="en-GB" sz="4400" spc="-1" strike="noStrike">
              <a:latin typeface="Arial"/>
            </a:endParaRPr>
          </a:p>
        </p:txBody>
      </p:sp>
      <p:sp>
        <p:nvSpPr>
          <p:cNvPr id="94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may also access individual character using the subscript operator </a:t>
            </a:r>
            <a:r>
              <a:rPr b="0" lang="en-GB" sz="2400" spc="-1" strike="noStrike">
                <a:solidFill>
                  <a:srgbClr val="000000"/>
                </a:solidFill>
                <a:latin typeface="Consolas"/>
                <a:ea typeface="Consolas"/>
              </a:rPr>
              <a:t>[]</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95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8CB9147-A30A-4C24-93C2-F7BF0B2E184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51" name="CustomShape 4"/>
          <p:cNvSpPr/>
          <p:nvPr/>
        </p:nvSpPr>
        <p:spPr>
          <a:xfrm>
            <a:off x="1091160" y="2775240"/>
            <a:ext cx="4851720" cy="1778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2000" spc="-1" strike="noStrike">
                <a:solidFill>
                  <a:srgbClr val="31859c"/>
                </a:solidFill>
                <a:latin typeface="Consolas"/>
                <a:ea typeface="Consolas"/>
              </a:rPr>
              <a:t>string</a:t>
            </a:r>
            <a:r>
              <a:rPr b="0" lang="en-GB" sz="2000" spc="-1" strike="noStrike">
                <a:solidFill>
                  <a:srgbClr val="000000"/>
                </a:solidFill>
                <a:latin typeface="Consolas"/>
                <a:ea typeface="Consolas"/>
              </a:rPr>
              <a:t> msg = "Hello World!";</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msg[11] =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msg &lt;&lt; endl;</a:t>
            </a:r>
            <a:endParaRPr b="0" lang="en-GB" sz="2000" spc="-1" strike="noStrike">
              <a:latin typeface="Arial"/>
            </a:endParaRPr>
          </a:p>
        </p:txBody>
      </p:sp>
      <p:sp>
        <p:nvSpPr>
          <p:cNvPr id="952" name="CustomShape 5"/>
          <p:cNvSpPr/>
          <p:nvPr/>
        </p:nvSpPr>
        <p:spPr>
          <a:xfrm>
            <a:off x="4754520" y="4184640"/>
            <a:ext cx="3286080" cy="11041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Hello World?</a:t>
            </a:r>
            <a:endParaRPr b="0" lang="en-GB" sz="1800" spc="-1" strike="noStrike">
              <a:latin typeface="Arial"/>
            </a:endParaRPr>
          </a:p>
          <a:p>
            <a:pPr>
              <a:lnSpc>
                <a:spcPct val="100000"/>
              </a:lnSpc>
            </a:pPr>
            <a:endParaRPr b="0" lang="en-GB" sz="1800" spc="-1" strike="noStrike">
              <a:latin typeface="Arial"/>
            </a:endParaRPr>
          </a:p>
        </p:txBody>
      </p:sp>
      <p:sp>
        <p:nvSpPr>
          <p:cNvPr id="953" name="CustomShape 6"/>
          <p:cNvSpPr/>
          <p:nvPr/>
        </p:nvSpPr>
        <p:spPr>
          <a:xfrm>
            <a:off x="6901560" y="5289480"/>
            <a:ext cx="14367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a:t>
            </a:r>
            <a:endParaRPr b="0" lang="en-GB" sz="1400" spc="-1" strike="noStrike">
              <a:latin typeface="Arial"/>
            </a:endParaRPr>
          </a:p>
        </p:txBody>
      </p:sp>
    </p:spTree>
  </p:cSld>
  <p:timing>
    <p:tnLst>
      <p:par>
        <p:cTn id="1163" dur="indefinite" restart="never" nodeType="tmRoot">
          <p:childTnLst>
            <p:seq>
              <p:cTn id="1164" dur="indefinite" nodeType="mainSeq">
                <p:childTnLst>
                  <p:par>
                    <p:cTn id="1165" fill="hold">
                      <p:stCondLst>
                        <p:cond delay="indefinite"/>
                      </p:stCondLst>
                      <p:childTnLst>
                        <p:par>
                          <p:cTn id="1166" fill="hold">
                            <p:stCondLst>
                              <p:cond delay="0"/>
                            </p:stCondLst>
                            <p:childTnLst>
                              <p:par>
                                <p:cTn id="1167" nodeType="clickEffect" fill="hold" presetClass="entr" presetID="1">
                                  <p:stCondLst>
                                    <p:cond delay="0"/>
                                  </p:stCondLst>
                                  <p:childTnLst>
                                    <p:set>
                                      <p:cBhvr>
                                        <p:cTn id="1168" dur="1" fill="hold">
                                          <p:stCondLst>
                                            <p:cond delay="0"/>
                                          </p:stCondLst>
                                        </p:cTn>
                                        <p:tgtEl>
                                          <p:spTgt spid="953"/>
                                        </p:tgtEl>
                                        <p:attrNameLst>
                                          <p:attrName>style.visibility</p:attrName>
                                        </p:attrNameLst>
                                      </p:cBhvr>
                                      <p:to>
                                        <p:strVal val="visible"/>
                                      </p:to>
                                    </p:set>
                                  </p:childTnLst>
                                </p:cTn>
                              </p:par>
                            </p:childTnLst>
                          </p:cTn>
                        </p:par>
                      </p:childTnLst>
                    </p:cTn>
                  </p:par>
                  <p:par>
                    <p:cTn id="1169" fill="hold">
                      <p:stCondLst>
                        <p:cond delay="indefinite"/>
                      </p:stCondLst>
                      <p:childTnLst>
                        <p:par>
                          <p:cTn id="1170" fill="hold">
                            <p:stCondLst>
                              <p:cond delay="0"/>
                            </p:stCondLst>
                            <p:childTnLst>
                              <p:par>
                                <p:cTn id="1171" nodeType="clickEffect" fill="hold" presetClass="entr" presetID="1">
                                  <p:stCondLst>
                                    <p:cond delay="0"/>
                                  </p:stCondLst>
                                  <p:childTnLst>
                                    <p:set>
                                      <p:cBhvr>
                                        <p:cTn id="1172" dur="1" fill="hold">
                                          <p:stCondLst>
                                            <p:cond delay="0"/>
                                          </p:stCondLst>
                                        </p:cTn>
                                        <p:tgtEl>
                                          <p:spTgt spid="9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Concatenation </a:t>
            </a:r>
            <a:endParaRPr b="0" lang="en-GB" sz="4400" spc="-1" strike="noStrike">
              <a:latin typeface="Arial"/>
            </a:endParaRPr>
          </a:p>
        </p:txBody>
      </p:sp>
      <p:sp>
        <p:nvSpPr>
          <p:cNvPr id="95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Two strings can be </a:t>
            </a:r>
            <a:r>
              <a:rPr b="1" lang="en-GB" sz="2400" spc="-1" strike="noStrike">
                <a:solidFill>
                  <a:srgbClr val="e46c0a"/>
                </a:solidFill>
                <a:latin typeface="Calibri Light"/>
                <a:ea typeface="Calibri Light"/>
              </a:rPr>
              <a:t>concatenated</a:t>
            </a:r>
            <a:r>
              <a:rPr b="0" lang="en-GB" sz="2400" spc="-1" strike="noStrike">
                <a:solidFill>
                  <a:srgbClr val="000000"/>
                </a:solidFill>
                <a:latin typeface="Calibri Light"/>
                <a:ea typeface="Calibri Light"/>
              </a:rPr>
              <a:t> to form a longer string using the binary operator </a:t>
            </a:r>
            <a:r>
              <a:rPr b="1" lang="en-GB" sz="2400" spc="-1" strike="noStrike">
                <a:solidFill>
                  <a:srgbClr val="31859c"/>
                </a:solidFill>
                <a:latin typeface="Consolas"/>
                <a:ea typeface="Consolas"/>
              </a:rPr>
              <a: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Note that at least one of the operands of + must be a string object.</a:t>
            </a:r>
            <a:endParaRPr b="0" lang="en-GB" sz="2400" spc="-1" strike="noStrike">
              <a:latin typeface="Arial"/>
            </a:endParaRPr>
          </a:p>
        </p:txBody>
      </p:sp>
      <p:sp>
        <p:nvSpPr>
          <p:cNvPr id="95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BF3F44B-BC99-4F52-A8CF-4175964D50F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57" name="CustomShape 4"/>
          <p:cNvSpPr/>
          <p:nvPr/>
        </p:nvSpPr>
        <p:spPr>
          <a:xfrm>
            <a:off x="922320" y="2446560"/>
            <a:ext cx="7493760" cy="1902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2000" spc="-1" strike="noStrike">
                <a:solidFill>
                  <a:srgbClr val="31859c"/>
                </a:solidFill>
                <a:latin typeface="Consolas"/>
                <a:ea typeface="Consolas"/>
              </a:rPr>
              <a:t>string</a:t>
            </a:r>
            <a:r>
              <a:rPr b="0" lang="en-GB" sz="2000" spc="-1" strike="noStrike">
                <a:solidFill>
                  <a:srgbClr val="000000"/>
                </a:solidFill>
                <a:latin typeface="Consolas"/>
                <a:ea typeface="Consolas"/>
              </a:rPr>
              <a:t> msg1 = "I love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msg2 = "cats";</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msg3 = msg1 + msg2;</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msg4 = msg1 + "dogs";</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msg5 = "I hate " + msg2 + " and dogs";</a:t>
            </a:r>
            <a:r>
              <a:rPr b="0" lang="en-GB" sz="2000" spc="-1" strike="noStrike">
                <a:solidFill>
                  <a:srgbClr val="000000"/>
                </a:solidFill>
                <a:latin typeface="Consolas"/>
                <a:ea typeface="Consolas"/>
              </a:rPr>
              <a:t>	</a:t>
            </a:r>
            <a:endParaRPr b="0" lang="en-GB" sz="2000" spc="-1" strike="noStrike">
              <a:latin typeface="Arial"/>
            </a:endParaRPr>
          </a:p>
        </p:txBody>
      </p:sp>
      <p:sp>
        <p:nvSpPr>
          <p:cNvPr id="958" name="CustomShape 5"/>
          <p:cNvSpPr/>
          <p:nvPr/>
        </p:nvSpPr>
        <p:spPr>
          <a:xfrm>
            <a:off x="7026480" y="2238840"/>
            <a:ext cx="1872360" cy="3949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2000" spc="-1" strike="noStrike">
                <a:solidFill>
                  <a:srgbClr val="000000"/>
                </a:solidFill>
                <a:latin typeface="Consolas"/>
                <a:ea typeface="Consolas"/>
              </a:rPr>
              <a:t>I love cats</a:t>
            </a:r>
            <a:endParaRPr b="0" lang="en-GB" sz="2000" spc="-1" strike="noStrike">
              <a:latin typeface="Arial"/>
            </a:endParaRPr>
          </a:p>
        </p:txBody>
      </p:sp>
      <p:sp>
        <p:nvSpPr>
          <p:cNvPr id="959" name="CustomShape 6"/>
          <p:cNvSpPr/>
          <p:nvPr/>
        </p:nvSpPr>
        <p:spPr>
          <a:xfrm>
            <a:off x="7026480" y="2926800"/>
            <a:ext cx="1872360" cy="3949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2000" spc="-1" strike="noStrike">
                <a:solidFill>
                  <a:srgbClr val="000000"/>
                </a:solidFill>
                <a:latin typeface="Consolas"/>
                <a:ea typeface="Consolas"/>
              </a:rPr>
              <a:t>I love dogs</a:t>
            </a:r>
            <a:endParaRPr b="0" lang="en-GB" sz="2000" spc="-1" strike="noStrike">
              <a:latin typeface="Arial"/>
            </a:endParaRPr>
          </a:p>
        </p:txBody>
      </p:sp>
      <p:sp>
        <p:nvSpPr>
          <p:cNvPr id="960" name="CustomShape 7"/>
          <p:cNvSpPr/>
          <p:nvPr/>
        </p:nvSpPr>
        <p:spPr>
          <a:xfrm>
            <a:off x="5699160" y="4276800"/>
            <a:ext cx="3257640" cy="39492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2000" spc="-1" strike="noStrike">
                <a:solidFill>
                  <a:srgbClr val="000000"/>
                </a:solidFill>
                <a:latin typeface="Consolas"/>
                <a:ea typeface="Consolas"/>
              </a:rPr>
              <a:t>I hate cats and dogs</a:t>
            </a:r>
            <a:endParaRPr b="0" lang="en-GB" sz="2000" spc="-1" strike="noStrike">
              <a:latin typeface="Arial"/>
            </a:endParaRPr>
          </a:p>
        </p:txBody>
      </p:sp>
      <p:sp>
        <p:nvSpPr>
          <p:cNvPr id="961" name="CustomShape 8"/>
          <p:cNvSpPr/>
          <p:nvPr/>
        </p:nvSpPr>
        <p:spPr>
          <a:xfrm flipH="1">
            <a:off x="4943880" y="2638800"/>
            <a:ext cx="2149200" cy="621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62" name="CustomShape 9"/>
          <p:cNvSpPr/>
          <p:nvPr/>
        </p:nvSpPr>
        <p:spPr>
          <a:xfrm flipH="1">
            <a:off x="5329800" y="3126960"/>
            <a:ext cx="1763640" cy="487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63" name="CustomShape 10"/>
          <p:cNvSpPr/>
          <p:nvPr/>
        </p:nvSpPr>
        <p:spPr>
          <a:xfrm flipH="1" flipV="1">
            <a:off x="5329800" y="4210560"/>
            <a:ext cx="493920" cy="264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64" name="CustomShape 11"/>
          <p:cNvSpPr/>
          <p:nvPr/>
        </p:nvSpPr>
        <p:spPr>
          <a:xfrm>
            <a:off x="1860480" y="5808240"/>
            <a:ext cx="6555240" cy="814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 = "I love " + "dinosaurs";</a:t>
            </a:r>
            <a:endParaRPr b="0" lang="en-GB" sz="2000" spc="-1" strike="noStrike">
              <a:latin typeface="Arial"/>
            </a:endParaRPr>
          </a:p>
        </p:txBody>
      </p:sp>
      <p:sp>
        <p:nvSpPr>
          <p:cNvPr id="965" name="CustomShape 12"/>
          <p:cNvSpPr/>
          <p:nvPr/>
        </p:nvSpPr>
        <p:spPr>
          <a:xfrm>
            <a:off x="7487640" y="6000840"/>
            <a:ext cx="60588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ff0000"/>
                </a:solidFill>
                <a:latin typeface="Zapf Dingbats"/>
                <a:ea typeface="Zapf Dingbats"/>
              </a:rPr>
              <a:t>✗</a:t>
            </a:r>
            <a:endParaRPr b="0" lang="en-GB" sz="4000" spc="-1" strike="noStrike">
              <a:latin typeface="Arial"/>
            </a:endParaRPr>
          </a:p>
        </p:txBody>
      </p:sp>
      <p:sp>
        <p:nvSpPr>
          <p:cNvPr id="966" name="CustomShape 13"/>
          <p:cNvSpPr/>
          <p:nvPr/>
        </p:nvSpPr>
        <p:spPr>
          <a:xfrm>
            <a:off x="7317000" y="5514120"/>
            <a:ext cx="1826280" cy="48420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77933c"/>
                </a:solidFill>
                <a:latin typeface="Avenir Next Condensed"/>
                <a:ea typeface="Consolas"/>
              </a:rPr>
              <a:t>Here, both operands are string literals (i.e., constants)</a:t>
            </a:r>
            <a:endParaRPr b="0" lang="en-GB" sz="1200" spc="-1" strike="noStrike">
              <a:latin typeface="Arial"/>
            </a:endParaRPr>
          </a:p>
        </p:txBody>
      </p:sp>
    </p:spTree>
  </p:cSld>
  <p:timing>
    <p:tnLst>
      <p:par>
        <p:cTn id="1173" dur="indefinite" restart="never" nodeType="tmRoot">
          <p:childTnLst>
            <p:seq>
              <p:cTn id="1174" dur="indefinite" nodeType="mainSeq">
                <p:childTnLst>
                  <p:par>
                    <p:cTn id="1175" fill="hold">
                      <p:stCondLst>
                        <p:cond delay="indefinite"/>
                      </p:stCondLst>
                      <p:childTnLst>
                        <p:par>
                          <p:cTn id="1176" fill="hold">
                            <p:stCondLst>
                              <p:cond delay="0"/>
                            </p:stCondLst>
                            <p:childTnLst>
                              <p:par>
                                <p:cTn id="1177" nodeType="clickEffect" fill="hold" presetClass="entr" presetID="1">
                                  <p:stCondLst>
                                    <p:cond delay="0"/>
                                  </p:stCondLst>
                                  <p:childTnLst>
                                    <p:set>
                                      <p:cBhvr>
                                        <p:cTn id="1178" dur="1" fill="hold">
                                          <p:stCondLst>
                                            <p:cond delay="0"/>
                                          </p:stCondLst>
                                        </p:cTn>
                                        <p:tgtEl>
                                          <p:spTgt spid="961"/>
                                        </p:tgtEl>
                                        <p:attrNameLst>
                                          <p:attrName>style.visibility</p:attrName>
                                        </p:attrNameLst>
                                      </p:cBhvr>
                                      <p:to>
                                        <p:strVal val="visible"/>
                                      </p:to>
                                    </p:set>
                                  </p:childTnLst>
                                </p:cTn>
                              </p:par>
                              <p:par>
                                <p:cTn id="1179" nodeType="withEffect" fill="hold" presetClass="entr" presetID="1">
                                  <p:stCondLst>
                                    <p:cond delay="0"/>
                                  </p:stCondLst>
                                  <p:childTnLst>
                                    <p:set>
                                      <p:cBhvr>
                                        <p:cTn id="1180" dur="1" fill="hold">
                                          <p:stCondLst>
                                            <p:cond delay="0"/>
                                          </p:stCondLst>
                                        </p:cTn>
                                        <p:tgtEl>
                                          <p:spTgt spid="958"/>
                                        </p:tgtEl>
                                        <p:attrNameLst>
                                          <p:attrName>style.visibility</p:attrName>
                                        </p:attrNameLst>
                                      </p:cBhvr>
                                      <p:to>
                                        <p:strVal val="visible"/>
                                      </p:to>
                                    </p:set>
                                  </p:childTnLst>
                                </p:cTn>
                              </p:par>
                            </p:childTnLst>
                          </p:cTn>
                        </p:par>
                      </p:childTnLst>
                    </p:cTn>
                  </p:par>
                  <p:par>
                    <p:cTn id="1181" fill="hold">
                      <p:stCondLst>
                        <p:cond delay="indefinite"/>
                      </p:stCondLst>
                      <p:childTnLst>
                        <p:par>
                          <p:cTn id="1182" fill="hold">
                            <p:stCondLst>
                              <p:cond delay="0"/>
                            </p:stCondLst>
                            <p:childTnLst>
                              <p:par>
                                <p:cTn id="1183" nodeType="clickEffect" fill="hold" presetClass="entr" presetID="1">
                                  <p:stCondLst>
                                    <p:cond delay="0"/>
                                  </p:stCondLst>
                                  <p:childTnLst>
                                    <p:set>
                                      <p:cBhvr>
                                        <p:cTn id="1184" dur="1" fill="hold">
                                          <p:stCondLst>
                                            <p:cond delay="0"/>
                                          </p:stCondLst>
                                        </p:cTn>
                                        <p:tgtEl>
                                          <p:spTgt spid="962"/>
                                        </p:tgtEl>
                                        <p:attrNameLst>
                                          <p:attrName>style.visibility</p:attrName>
                                        </p:attrNameLst>
                                      </p:cBhvr>
                                      <p:to>
                                        <p:strVal val="visible"/>
                                      </p:to>
                                    </p:set>
                                  </p:childTnLst>
                                </p:cTn>
                              </p:par>
                              <p:par>
                                <p:cTn id="1185" nodeType="withEffect" fill="hold" presetClass="entr" presetID="1">
                                  <p:stCondLst>
                                    <p:cond delay="0"/>
                                  </p:stCondLst>
                                  <p:childTnLst>
                                    <p:set>
                                      <p:cBhvr>
                                        <p:cTn id="1186" dur="1" fill="hold">
                                          <p:stCondLst>
                                            <p:cond delay="0"/>
                                          </p:stCondLst>
                                        </p:cTn>
                                        <p:tgtEl>
                                          <p:spTgt spid="959"/>
                                        </p:tgtEl>
                                        <p:attrNameLst>
                                          <p:attrName>style.visibility</p:attrName>
                                        </p:attrNameLst>
                                      </p:cBhvr>
                                      <p:to>
                                        <p:strVal val="visible"/>
                                      </p:to>
                                    </p:set>
                                  </p:childTnLst>
                                </p:cTn>
                              </p:par>
                            </p:childTnLst>
                          </p:cTn>
                        </p:par>
                      </p:childTnLst>
                    </p:cTn>
                  </p:par>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0"/>
                                          </p:stCondLst>
                                        </p:cTn>
                                        <p:tgtEl>
                                          <p:spTgt spid="963"/>
                                        </p:tgtEl>
                                        <p:attrNameLst>
                                          <p:attrName>style.visibility</p:attrName>
                                        </p:attrNameLst>
                                      </p:cBhvr>
                                      <p:to>
                                        <p:strVal val="visible"/>
                                      </p:to>
                                    </p:set>
                                  </p:childTnLst>
                                </p:cTn>
                              </p:par>
                              <p:par>
                                <p:cTn id="1191" nodeType="withEffect" fill="hold" presetClass="entr" presetID="1">
                                  <p:stCondLst>
                                    <p:cond delay="0"/>
                                  </p:stCondLst>
                                  <p:childTnLst>
                                    <p:set>
                                      <p:cBhvr>
                                        <p:cTn id="1192" dur="1" fill="hold">
                                          <p:stCondLst>
                                            <p:cond delay="0"/>
                                          </p:stCondLst>
                                        </p:cTn>
                                        <p:tgtEl>
                                          <p:spTgt spid="960"/>
                                        </p:tgtEl>
                                        <p:attrNameLst>
                                          <p:attrName>style.visibility</p:attrName>
                                        </p:attrNameLst>
                                      </p:cBhvr>
                                      <p:to>
                                        <p:strVal val="visible"/>
                                      </p:to>
                                    </p:set>
                                  </p:childTnLst>
                                </p:cTn>
                              </p:par>
                            </p:childTnLst>
                          </p:cTn>
                        </p:par>
                      </p:childTnLst>
                    </p:cTn>
                  </p:par>
                  <p:par>
                    <p:cTn id="1193" fill="hold">
                      <p:stCondLst>
                        <p:cond delay="indefinite"/>
                      </p:stCondLst>
                      <p:childTnLst>
                        <p:par>
                          <p:cTn id="1194" fill="hold">
                            <p:stCondLst>
                              <p:cond delay="0"/>
                            </p:stCondLst>
                            <p:childTnLst>
                              <p:par>
                                <p:cTn id="1195" nodeType="clickEffect" fill="hold" presetClass="entr" presetID="1">
                                  <p:stCondLst>
                                    <p:cond delay="0"/>
                                  </p:stCondLst>
                                  <p:childTnLst>
                                    <p:set>
                                      <p:cBhvr>
                                        <p:cTn id="1196" dur="1" fill="hold">
                                          <p:stCondLst>
                                            <p:cond delay="0"/>
                                          </p:stCondLst>
                                        </p:cTn>
                                        <p:tgtEl>
                                          <p:spTgt spid="955">
                                            <p:txEl>
                                              <p:pRg st="7" end="7"/>
                                            </p:txEl>
                                          </p:spTgt>
                                        </p:tgtEl>
                                        <p:attrNameLst>
                                          <p:attrName>style.visibility</p:attrName>
                                        </p:attrNameLst>
                                      </p:cBhvr>
                                      <p:to>
                                        <p:strVal val="visible"/>
                                      </p:to>
                                    </p:set>
                                  </p:childTnLst>
                                </p:cTn>
                              </p:par>
                            </p:childTnLst>
                          </p:cTn>
                        </p:par>
                      </p:childTnLst>
                    </p:cTn>
                  </p:par>
                  <p:par>
                    <p:cTn id="1197" fill="hold">
                      <p:stCondLst>
                        <p:cond delay="indefinite"/>
                      </p:stCondLst>
                      <p:childTnLst>
                        <p:par>
                          <p:cTn id="1198" fill="hold">
                            <p:stCondLst>
                              <p:cond delay="0"/>
                            </p:stCondLst>
                            <p:childTnLst>
                              <p:par>
                                <p:cTn id="1199" nodeType="clickEffect" fill="hold" presetClass="entr" presetID="1">
                                  <p:stCondLst>
                                    <p:cond delay="0"/>
                                  </p:stCondLst>
                                  <p:childTnLst>
                                    <p:set>
                                      <p:cBhvr>
                                        <p:cTn id="1200" dur="1" fill="hold">
                                          <p:stCondLst>
                                            <p:cond delay="0"/>
                                          </p:stCondLst>
                                        </p:cTn>
                                        <p:tgtEl>
                                          <p:spTgt spid="964"/>
                                        </p:tgtEl>
                                        <p:attrNameLst>
                                          <p:attrName>style.visibility</p:attrName>
                                        </p:attrNameLst>
                                      </p:cBhvr>
                                      <p:to>
                                        <p:strVal val="visible"/>
                                      </p:to>
                                    </p:set>
                                  </p:childTnLst>
                                </p:cTn>
                              </p:par>
                            </p:childTnLst>
                          </p:cTn>
                        </p:par>
                      </p:childTnLst>
                    </p:cTn>
                  </p:par>
                  <p:par>
                    <p:cTn id="1201" fill="hold">
                      <p:stCondLst>
                        <p:cond delay="indefinite"/>
                      </p:stCondLst>
                      <p:childTnLst>
                        <p:par>
                          <p:cTn id="1202" fill="hold">
                            <p:stCondLst>
                              <p:cond delay="0"/>
                            </p:stCondLst>
                            <p:childTnLst>
                              <p:par>
                                <p:cTn id="1203" nodeType="clickEffect" fill="hold" presetClass="entr" presetID="1">
                                  <p:stCondLst>
                                    <p:cond delay="0"/>
                                  </p:stCondLst>
                                  <p:childTnLst>
                                    <p:set>
                                      <p:cBhvr>
                                        <p:cTn id="1204" dur="1" fill="hold">
                                          <p:stCondLst>
                                            <p:cond delay="0"/>
                                          </p:stCondLst>
                                        </p:cTn>
                                        <p:tgtEl>
                                          <p:spTgt spid="965"/>
                                        </p:tgtEl>
                                        <p:attrNameLst>
                                          <p:attrName>style.visibility</p:attrName>
                                        </p:attrNameLst>
                                      </p:cBhvr>
                                      <p:to>
                                        <p:strVal val="visible"/>
                                      </p:to>
                                    </p:set>
                                  </p:childTnLst>
                                </p:cTn>
                              </p:par>
                              <p:par>
                                <p:cTn id="1205" nodeType="withEffect" fill="hold" presetClass="entr" presetID="1">
                                  <p:stCondLst>
                                    <p:cond delay="0"/>
                                  </p:stCondLst>
                                  <p:childTnLst>
                                    <p:set>
                                      <p:cBhvr>
                                        <p:cTn id="1206" dur="1" fill="hold">
                                          <p:stCondLst>
                                            <p:cond delay="0"/>
                                          </p:stCondLst>
                                        </p:cTn>
                                        <p:tgtEl>
                                          <p:spTgt spid="9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 Comparison</a:t>
            </a:r>
            <a:endParaRPr b="0" lang="en-GB" sz="4400" spc="-1" strike="noStrike">
              <a:latin typeface="Arial"/>
            </a:endParaRPr>
          </a:p>
        </p:txBody>
      </p:sp>
      <p:sp>
        <p:nvSpPr>
          <p:cNvPr id="96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Strings can be compared lexicographically (dictionary order) using relational (</a:t>
            </a:r>
            <a:r>
              <a:rPr b="0" lang="en-GB" sz="2400" spc="-1" strike="noStrike">
                <a:solidFill>
                  <a:srgbClr val="000000"/>
                </a:solidFill>
                <a:latin typeface="Consolas"/>
                <a:ea typeface="Consolas"/>
              </a:rPr>
              <a:t>&gt;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&lt;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&gt;=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&lt;=</a:t>
            </a:r>
            <a:r>
              <a:rPr b="0" lang="en-GB" sz="2400" spc="-1" strike="noStrike">
                <a:solidFill>
                  <a:srgbClr val="000000"/>
                </a:solidFill>
                <a:latin typeface="Calibri Light"/>
                <a:ea typeface="Calibri Light"/>
              </a:rPr>
              <a:t>) and equality (</a:t>
            </a:r>
            <a:r>
              <a:rPr b="0" lang="en-GB" sz="2400" spc="-1" strike="noStrike">
                <a:solidFill>
                  <a:srgbClr val="000000"/>
                </a:solidFill>
                <a:latin typeface="Consolas"/>
                <a:ea typeface="Consolas"/>
              </a:rPr>
              <a:t>==</a:t>
            </a:r>
            <a:r>
              <a:rPr b="0" lang="en-GB" sz="2400" spc="-1" strike="noStrike">
                <a:solidFill>
                  <a:srgbClr val="000000"/>
                </a:solidFill>
                <a:latin typeface="Calibri Light"/>
                <a:ea typeface="Calibri Light"/>
              </a:rPr>
              <a:t>, </a:t>
            </a:r>
            <a:r>
              <a:rPr b="0" lang="en-GB" sz="2400" spc="-1" strike="noStrike">
                <a:solidFill>
                  <a:srgbClr val="000000"/>
                </a:solidFill>
                <a:latin typeface="Consolas"/>
                <a:ea typeface="Consolas"/>
              </a:rPr>
              <a:t>!=</a:t>
            </a:r>
            <a:r>
              <a:rPr b="0" lang="en-GB" sz="2400" spc="-1" strike="noStrike">
                <a:solidFill>
                  <a:srgbClr val="000000"/>
                </a:solidFill>
                <a:latin typeface="Calibri Light"/>
                <a:ea typeface="Calibri Light"/>
              </a:rPr>
              <a:t>) operators.  The comparison is carried out in </a:t>
            </a:r>
            <a:r>
              <a:rPr b="1" lang="en-GB" sz="2400" spc="-1" strike="noStrike">
                <a:solidFill>
                  <a:srgbClr val="e46c0a"/>
                </a:solidFill>
                <a:latin typeface="Calibri Light"/>
                <a:ea typeface="Calibri Light"/>
              </a:rPr>
              <a:t>a character by character manner</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96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4D77BAA-6CF8-41D0-B2AE-6317A3FF250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70" name="CustomShape 4"/>
          <p:cNvSpPr/>
          <p:nvPr/>
        </p:nvSpPr>
        <p:spPr>
          <a:xfrm>
            <a:off x="924480" y="3311640"/>
            <a:ext cx="6868080" cy="2481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0"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 </a:t>
            </a:r>
            <a:r>
              <a:rPr b="0" lang="en-GB" sz="1800" spc="-1" strike="noStrike">
                <a:solidFill>
                  <a:srgbClr val="e46c0a"/>
                </a:solidFill>
                <a:latin typeface="Consolas"/>
                <a:ea typeface="Consolas"/>
              </a:rPr>
              <a:t>"Apple"</a:t>
            </a:r>
            <a:r>
              <a:rPr b="0" lang="en-GB" sz="1800" spc="-1" strike="noStrike">
                <a:solidFill>
                  <a:srgbClr val="000000"/>
                </a:solidFill>
                <a:latin typeface="Consolas"/>
                <a:ea typeface="Consolas"/>
              </a:rPr>
              <a:t>, msg2  = </a:t>
            </a:r>
            <a:r>
              <a:rPr b="0" lang="en-GB" sz="1800" spc="-1" strike="noStrike">
                <a:solidFill>
                  <a:srgbClr val="e46c0a"/>
                </a:solidFill>
                <a:latin typeface="Consolas"/>
                <a:ea typeface="Consolas"/>
              </a:rPr>
              <a:t>"apple"</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msg3 = </a:t>
            </a:r>
            <a:r>
              <a:rPr b="0" lang="en-GB" sz="1800" spc="-1" strike="noStrike">
                <a:solidFill>
                  <a:srgbClr val="e46c0a"/>
                </a:solidFill>
                <a:latin typeface="Consolas"/>
                <a:ea typeface="Consolas"/>
              </a:rPr>
              <a:t>"apples"</a:t>
            </a:r>
            <a:r>
              <a:rPr b="0" lang="en-GB" sz="1800" spc="-1" strike="noStrike">
                <a:solidFill>
                  <a:srgbClr val="000000"/>
                </a:solidFill>
                <a:latin typeface="Consolas"/>
                <a:ea typeface="Consolas"/>
              </a:rPr>
              <a:t>, msg4 = </a:t>
            </a:r>
            <a:r>
              <a:rPr b="0" lang="en-GB" sz="1800" spc="-1" strike="noStrike">
                <a:solidFill>
                  <a:srgbClr val="e46c0a"/>
                </a:solidFill>
                <a:latin typeface="Consolas"/>
                <a:ea typeface="Consolas"/>
              </a:rPr>
              <a:t>"orange"</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c1 = msg1 == msg2;</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c2 = msg1 &lt; msg2;</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c3 = msg2 &lt; msg3;</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c4 = msg3 != msg4;</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c5 = msg4 &gt; msg3;</a:t>
            </a:r>
            <a:endParaRPr b="0" lang="en-GB" sz="1800" spc="-1" strike="noStrike">
              <a:latin typeface="Arial"/>
            </a:endParaRPr>
          </a:p>
        </p:txBody>
      </p:sp>
      <p:sp>
        <p:nvSpPr>
          <p:cNvPr id="971" name="CustomShape 5"/>
          <p:cNvSpPr/>
          <p:nvPr/>
        </p:nvSpPr>
        <p:spPr>
          <a:xfrm>
            <a:off x="6867000" y="3081600"/>
            <a:ext cx="1851480" cy="14608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Note: at least one of the operands need to be a string object</a:t>
            </a:r>
            <a:endParaRPr b="0" lang="en-GB" sz="1800" spc="-1" strike="noStrike">
              <a:latin typeface="Arial"/>
            </a:endParaRPr>
          </a:p>
        </p:txBody>
      </p:sp>
      <p:grpSp>
        <p:nvGrpSpPr>
          <p:cNvPr id="972" name="Group 6"/>
          <p:cNvGrpSpPr/>
          <p:nvPr/>
        </p:nvGrpSpPr>
        <p:grpSpPr>
          <a:xfrm>
            <a:off x="678240" y="5971680"/>
            <a:ext cx="1321200" cy="369720"/>
            <a:chOff x="678240" y="5971680"/>
            <a:chExt cx="1321200" cy="369720"/>
          </a:xfrm>
        </p:grpSpPr>
        <p:sp>
          <p:nvSpPr>
            <p:cNvPr id="973" name="CustomShape 7"/>
            <p:cNvSpPr/>
            <p:nvPr/>
          </p:nvSpPr>
          <p:spPr>
            <a:xfrm>
              <a:off x="678240" y="5971680"/>
              <a:ext cx="49500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c1</a:t>
              </a:r>
              <a:endParaRPr b="0" lang="en-GB" sz="1800" spc="-1" strike="noStrike">
                <a:latin typeface="Arial"/>
              </a:endParaRPr>
            </a:p>
          </p:txBody>
        </p:sp>
        <p:sp>
          <p:nvSpPr>
            <p:cNvPr id="974" name="CustomShape 8"/>
            <p:cNvSpPr/>
            <p:nvPr/>
          </p:nvSpPr>
          <p:spPr>
            <a:xfrm>
              <a:off x="1173960" y="5977080"/>
              <a:ext cx="825480" cy="3643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75" name="Group 9"/>
          <p:cNvGrpSpPr/>
          <p:nvPr/>
        </p:nvGrpSpPr>
        <p:grpSpPr>
          <a:xfrm>
            <a:off x="2225520" y="5971680"/>
            <a:ext cx="1321200" cy="369720"/>
            <a:chOff x="2225520" y="5971680"/>
            <a:chExt cx="1321200" cy="369720"/>
          </a:xfrm>
        </p:grpSpPr>
        <p:sp>
          <p:nvSpPr>
            <p:cNvPr id="976" name="CustomShape 10"/>
            <p:cNvSpPr/>
            <p:nvPr/>
          </p:nvSpPr>
          <p:spPr>
            <a:xfrm>
              <a:off x="2225520" y="5971680"/>
              <a:ext cx="49500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c2</a:t>
              </a:r>
              <a:endParaRPr b="0" lang="en-GB" sz="1800" spc="-1" strike="noStrike">
                <a:latin typeface="Arial"/>
              </a:endParaRPr>
            </a:p>
          </p:txBody>
        </p:sp>
        <p:sp>
          <p:nvSpPr>
            <p:cNvPr id="977" name="CustomShape 11"/>
            <p:cNvSpPr/>
            <p:nvPr/>
          </p:nvSpPr>
          <p:spPr>
            <a:xfrm>
              <a:off x="2721240" y="5977080"/>
              <a:ext cx="825480" cy="3643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78" name="Group 12"/>
          <p:cNvGrpSpPr/>
          <p:nvPr/>
        </p:nvGrpSpPr>
        <p:grpSpPr>
          <a:xfrm>
            <a:off x="3772800" y="5971680"/>
            <a:ext cx="1320840" cy="369720"/>
            <a:chOff x="3772800" y="5971680"/>
            <a:chExt cx="1320840" cy="369720"/>
          </a:xfrm>
        </p:grpSpPr>
        <p:sp>
          <p:nvSpPr>
            <p:cNvPr id="979" name="CustomShape 13"/>
            <p:cNvSpPr/>
            <p:nvPr/>
          </p:nvSpPr>
          <p:spPr>
            <a:xfrm>
              <a:off x="3772800" y="5971680"/>
              <a:ext cx="49500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DejaVu Sans"/>
                </a:rPr>
                <a:t>c3</a:t>
              </a:r>
              <a:endParaRPr b="0" lang="en-GB" sz="1800" spc="-1" strike="noStrike">
                <a:latin typeface="Arial"/>
              </a:endParaRPr>
            </a:p>
          </p:txBody>
        </p:sp>
        <p:sp>
          <p:nvSpPr>
            <p:cNvPr id="980" name="CustomShape 14"/>
            <p:cNvSpPr/>
            <p:nvPr/>
          </p:nvSpPr>
          <p:spPr>
            <a:xfrm>
              <a:off x="4268160" y="5977080"/>
              <a:ext cx="825480" cy="3643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81" name="Group 15"/>
          <p:cNvGrpSpPr/>
          <p:nvPr/>
        </p:nvGrpSpPr>
        <p:grpSpPr>
          <a:xfrm>
            <a:off x="5319720" y="5971680"/>
            <a:ext cx="1321200" cy="369720"/>
            <a:chOff x="5319720" y="5971680"/>
            <a:chExt cx="1321200" cy="369720"/>
          </a:xfrm>
        </p:grpSpPr>
        <p:sp>
          <p:nvSpPr>
            <p:cNvPr id="982" name="CustomShape 16"/>
            <p:cNvSpPr/>
            <p:nvPr/>
          </p:nvSpPr>
          <p:spPr>
            <a:xfrm>
              <a:off x="5319720" y="5971680"/>
              <a:ext cx="49500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c4</a:t>
              </a:r>
              <a:endParaRPr b="0" lang="en-GB" sz="1800" spc="-1" strike="noStrike">
                <a:latin typeface="Arial"/>
              </a:endParaRPr>
            </a:p>
          </p:txBody>
        </p:sp>
        <p:sp>
          <p:nvSpPr>
            <p:cNvPr id="983" name="CustomShape 17"/>
            <p:cNvSpPr/>
            <p:nvPr/>
          </p:nvSpPr>
          <p:spPr>
            <a:xfrm>
              <a:off x="5815440" y="5977080"/>
              <a:ext cx="825480" cy="3643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84" name="Group 18"/>
          <p:cNvGrpSpPr/>
          <p:nvPr/>
        </p:nvGrpSpPr>
        <p:grpSpPr>
          <a:xfrm>
            <a:off x="6867000" y="5971680"/>
            <a:ext cx="1321200" cy="369720"/>
            <a:chOff x="6867000" y="5971680"/>
            <a:chExt cx="1321200" cy="369720"/>
          </a:xfrm>
        </p:grpSpPr>
        <p:sp>
          <p:nvSpPr>
            <p:cNvPr id="985" name="CustomShape 19"/>
            <p:cNvSpPr/>
            <p:nvPr/>
          </p:nvSpPr>
          <p:spPr>
            <a:xfrm>
              <a:off x="6867000" y="5971680"/>
              <a:ext cx="49500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c5</a:t>
              </a:r>
              <a:endParaRPr b="0" lang="en-GB" sz="1800" spc="-1" strike="noStrike">
                <a:latin typeface="Arial"/>
              </a:endParaRPr>
            </a:p>
          </p:txBody>
        </p:sp>
        <p:sp>
          <p:nvSpPr>
            <p:cNvPr id="986" name="CustomShape 20"/>
            <p:cNvSpPr/>
            <p:nvPr/>
          </p:nvSpPr>
          <p:spPr>
            <a:xfrm>
              <a:off x="7362720" y="5977080"/>
              <a:ext cx="825480" cy="3643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sp>
        <p:nvSpPr>
          <p:cNvPr id="987" name="CustomShape 21"/>
          <p:cNvSpPr/>
          <p:nvPr/>
        </p:nvSpPr>
        <p:spPr>
          <a:xfrm>
            <a:off x="1226520" y="6002640"/>
            <a:ext cx="720360" cy="30312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false</a:t>
            </a:r>
            <a:endParaRPr b="0" lang="en-GB" sz="1400" spc="-1" strike="noStrike">
              <a:latin typeface="Arial"/>
            </a:endParaRPr>
          </a:p>
        </p:txBody>
      </p:sp>
      <p:sp>
        <p:nvSpPr>
          <p:cNvPr id="988" name="CustomShape 22"/>
          <p:cNvSpPr/>
          <p:nvPr/>
        </p:nvSpPr>
        <p:spPr>
          <a:xfrm>
            <a:off x="2762280" y="6016320"/>
            <a:ext cx="751320" cy="30312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989" name="CustomShape 23"/>
          <p:cNvSpPr/>
          <p:nvPr/>
        </p:nvSpPr>
        <p:spPr>
          <a:xfrm>
            <a:off x="4305240" y="6005520"/>
            <a:ext cx="751320" cy="30312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990" name="CustomShape 24"/>
          <p:cNvSpPr/>
          <p:nvPr/>
        </p:nvSpPr>
        <p:spPr>
          <a:xfrm>
            <a:off x="5852520" y="6016320"/>
            <a:ext cx="751320" cy="30312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991" name="CustomShape 25"/>
          <p:cNvSpPr/>
          <p:nvPr/>
        </p:nvSpPr>
        <p:spPr>
          <a:xfrm>
            <a:off x="7399800" y="6006240"/>
            <a:ext cx="751320" cy="30312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Tree>
  </p:cSld>
  <p:timing>
    <p:tnLst>
      <p:par>
        <p:cTn id="1207" dur="indefinite" restart="never" nodeType="tmRoot">
          <p:childTnLst>
            <p:seq>
              <p:cTn id="1208" dur="indefinite" nodeType="mainSeq">
                <p:childTnLst>
                  <p:par>
                    <p:cTn id="1209" fill="hold">
                      <p:stCondLst>
                        <p:cond delay="indefinite"/>
                      </p:stCondLst>
                      <p:childTnLst>
                        <p:par>
                          <p:cTn id="1210" fill="hold">
                            <p:stCondLst>
                              <p:cond delay="0"/>
                            </p:stCondLst>
                            <p:childTnLst>
                              <p:par>
                                <p:cTn id="1211" nodeType="clickEffect" fill="hold" presetClass="entr" presetID="1">
                                  <p:stCondLst>
                                    <p:cond delay="0"/>
                                  </p:stCondLst>
                                  <p:childTnLst>
                                    <p:set>
                                      <p:cBhvr>
                                        <p:cTn id="1212" dur="1" fill="hold">
                                          <p:stCondLst>
                                            <p:cond delay="0"/>
                                          </p:stCondLst>
                                        </p:cTn>
                                        <p:tgtEl>
                                          <p:spTgt spid="987"/>
                                        </p:tgtEl>
                                        <p:attrNameLst>
                                          <p:attrName>style.visibility</p:attrName>
                                        </p:attrNameLst>
                                      </p:cBhvr>
                                      <p:to>
                                        <p:strVal val="visible"/>
                                      </p:to>
                                    </p:set>
                                  </p:childTnLst>
                                </p:cTn>
                              </p:par>
                              <p:par>
                                <p:cTn id="1213" nodeType="withEffect" fill="hold" presetClass="entr" presetID="1">
                                  <p:stCondLst>
                                    <p:cond delay="0"/>
                                  </p:stCondLst>
                                  <p:childTnLst>
                                    <p:set>
                                      <p:cBhvr>
                                        <p:cTn id="1214" dur="1" fill="hold">
                                          <p:stCondLst>
                                            <p:cond delay="0"/>
                                          </p:stCondLst>
                                        </p:cTn>
                                        <p:tgtEl>
                                          <p:spTgt spid="988"/>
                                        </p:tgtEl>
                                        <p:attrNameLst>
                                          <p:attrName>style.visibility</p:attrName>
                                        </p:attrNameLst>
                                      </p:cBhvr>
                                      <p:to>
                                        <p:strVal val="visible"/>
                                      </p:to>
                                    </p:set>
                                  </p:childTnLst>
                                </p:cTn>
                              </p:par>
                              <p:par>
                                <p:cTn id="1215" nodeType="withEffect" fill="hold" presetClass="entr" presetID="1">
                                  <p:stCondLst>
                                    <p:cond delay="0"/>
                                  </p:stCondLst>
                                  <p:childTnLst>
                                    <p:set>
                                      <p:cBhvr>
                                        <p:cTn id="1216" dur="1" fill="hold">
                                          <p:stCondLst>
                                            <p:cond delay="0"/>
                                          </p:stCondLst>
                                        </p:cTn>
                                        <p:tgtEl>
                                          <p:spTgt spid="989"/>
                                        </p:tgtEl>
                                        <p:attrNameLst>
                                          <p:attrName>style.visibility</p:attrName>
                                        </p:attrNameLst>
                                      </p:cBhvr>
                                      <p:to>
                                        <p:strVal val="visible"/>
                                      </p:to>
                                    </p:set>
                                  </p:childTnLst>
                                </p:cTn>
                              </p:par>
                              <p:par>
                                <p:cTn id="1217" nodeType="withEffect" fill="hold" presetClass="entr" presetID="1">
                                  <p:stCondLst>
                                    <p:cond delay="0"/>
                                  </p:stCondLst>
                                  <p:childTnLst>
                                    <p:set>
                                      <p:cBhvr>
                                        <p:cTn id="1218" dur="1" fill="hold">
                                          <p:stCondLst>
                                            <p:cond delay="0"/>
                                          </p:stCondLst>
                                        </p:cTn>
                                        <p:tgtEl>
                                          <p:spTgt spid="990"/>
                                        </p:tgtEl>
                                        <p:attrNameLst>
                                          <p:attrName>style.visibility</p:attrName>
                                        </p:attrNameLst>
                                      </p:cBhvr>
                                      <p:to>
                                        <p:strVal val="visible"/>
                                      </p:to>
                                    </p:set>
                                  </p:childTnLst>
                                </p:cTn>
                              </p:par>
                              <p:par>
                                <p:cTn id="1219" nodeType="withEffect" fill="hold" presetClass="entr" presetID="1">
                                  <p:stCondLst>
                                    <p:cond delay="0"/>
                                  </p:stCondLst>
                                  <p:childTnLst>
                                    <p:set>
                                      <p:cBhvr>
                                        <p:cTn id="1220" dur="1" fill="hold">
                                          <p:stCondLst>
                                            <p:cond delay="0"/>
                                          </p:stCondLst>
                                        </p:cTn>
                                        <p:tgtEl>
                                          <p:spTgt spid="9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I/O with String Objects</a:t>
            </a:r>
            <a:endParaRPr b="0" lang="en-GB" sz="4400" spc="-1" strike="noStrike">
              <a:latin typeface="Arial"/>
            </a:endParaRPr>
          </a:p>
        </p:txBody>
      </p:sp>
      <p:sp>
        <p:nvSpPr>
          <p:cNvPr id="9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Both </a:t>
            </a:r>
            <a:r>
              <a:rPr b="0" lang="en-GB" sz="2800" spc="-1" strike="noStrike">
                <a:solidFill>
                  <a:srgbClr val="31859c"/>
                </a:solidFill>
                <a:latin typeface="Consolas"/>
                <a:ea typeface="Consolas"/>
              </a:rPr>
              <a:t>cout</a:t>
            </a:r>
            <a:r>
              <a:rPr b="0" lang="en-GB" sz="2800" spc="-1" strike="noStrike">
                <a:solidFill>
                  <a:srgbClr val="000000"/>
                </a:solidFill>
                <a:latin typeface="Calibri Light"/>
                <a:ea typeface="Calibri Light"/>
              </a:rPr>
              <a:t> and </a:t>
            </a:r>
            <a:r>
              <a:rPr b="0" lang="en-GB" sz="2800" spc="-1" strike="noStrike">
                <a:solidFill>
                  <a:srgbClr val="31859c"/>
                </a:solidFill>
                <a:latin typeface="Consolas"/>
                <a:ea typeface="Consolas"/>
              </a:rPr>
              <a:t>cin</a:t>
            </a:r>
            <a:r>
              <a:rPr b="0" lang="en-GB" sz="2800" spc="-1" strike="noStrike">
                <a:solidFill>
                  <a:srgbClr val="000000"/>
                </a:solidFill>
                <a:latin typeface="Calibri Light"/>
                <a:ea typeface="Calibri Light"/>
              </a:rPr>
              <a:t> support string objects.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insertion operator </a:t>
            </a:r>
            <a:r>
              <a:rPr b="0" lang="en-GB" sz="2800" spc="-1" strike="noStrike">
                <a:solidFill>
                  <a:srgbClr val="31859c"/>
                </a:solidFill>
                <a:latin typeface="Consolas"/>
                <a:ea typeface="Consolas"/>
              </a:rPr>
              <a:t>&lt;&lt;</a:t>
            </a:r>
            <a:r>
              <a:rPr b="0" lang="en-GB" sz="2800" spc="-1" strike="noStrike">
                <a:solidFill>
                  <a:srgbClr val="000000"/>
                </a:solidFill>
                <a:latin typeface="Calibri Light"/>
                <a:ea typeface="Calibri Light"/>
              </a:rPr>
              <a:t> and extraction operator </a:t>
            </a:r>
            <a:r>
              <a:rPr b="0" lang="en-GB" sz="2800" spc="-1" strike="noStrike">
                <a:solidFill>
                  <a:srgbClr val="31859c"/>
                </a:solidFill>
                <a:latin typeface="Consolas"/>
                <a:ea typeface="Consolas"/>
              </a:rPr>
              <a:t>&gt;&gt;</a:t>
            </a:r>
            <a:r>
              <a:rPr b="0" lang="en-GB" sz="2800" spc="-1" strike="noStrike">
                <a:solidFill>
                  <a:srgbClr val="000000"/>
                </a:solidFill>
                <a:latin typeface="Calibri Light"/>
                <a:ea typeface="Calibri Light"/>
              </a:rPr>
              <a:t> work the same for string objects as for other basic data types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Note that</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extraction operator &gt;&gt; </a:t>
            </a:r>
            <a:r>
              <a:rPr b="0" lang="en-GB" sz="2400" spc="-1" strike="noStrike">
                <a:solidFill>
                  <a:srgbClr val="e46c0a"/>
                </a:solidFill>
                <a:latin typeface="Calibri Light"/>
                <a:ea typeface="Calibri Light"/>
              </a:rPr>
              <a:t>ignores whitespace at the beginning of input</a:t>
            </a:r>
            <a:r>
              <a:rPr b="0" lang="en-GB" sz="2400" spc="-1" strike="noStrike">
                <a:solidFill>
                  <a:srgbClr val="000000"/>
                </a:solidFill>
                <a:latin typeface="Calibri Light"/>
                <a:ea typeface="Calibri Light"/>
              </a:rPr>
              <a:t> and stops reading when it encounters more whitespace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word received by a string object will therefore </a:t>
            </a:r>
            <a:r>
              <a:rPr b="0" lang="en-GB" sz="2400" spc="-1" strike="noStrike">
                <a:solidFill>
                  <a:srgbClr val="e46c0a"/>
                </a:solidFill>
                <a:latin typeface="Calibri Light"/>
                <a:ea typeface="Calibri Light"/>
              </a:rPr>
              <a:t>have any leading and trailing whitespace deleted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Cannot read in a line or string that contains one or more blanks </a:t>
            </a:r>
            <a:endParaRPr b="0" lang="en-GB" sz="2400" spc="-1" strike="noStrike">
              <a:latin typeface="Arial"/>
            </a:endParaRPr>
          </a:p>
          <a:p>
            <a:pPr>
              <a:lnSpc>
                <a:spcPct val="100000"/>
              </a:lnSpc>
            </a:pPr>
            <a:endParaRPr b="0" lang="en-GB" sz="2400" spc="-1" strike="noStrike">
              <a:latin typeface="Arial"/>
            </a:endParaRPr>
          </a:p>
        </p:txBody>
      </p:sp>
      <p:sp>
        <p:nvSpPr>
          <p:cNvPr id="994" name="CustomShape 3"/>
          <p:cNvSpPr/>
          <p:nvPr/>
        </p:nvSpPr>
        <p:spPr>
          <a:xfrm>
            <a:off x="3092400" y="2706480"/>
            <a:ext cx="2552040" cy="1155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cin &gt;&gt; msg;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msg;</a:t>
            </a:r>
            <a:r>
              <a:rPr b="0" lang="en-GB" sz="1800" spc="-1" strike="noStrike">
                <a:solidFill>
                  <a:srgbClr val="000000"/>
                </a:solidFill>
                <a:latin typeface="Consolas"/>
                <a:ea typeface="Consolas"/>
              </a:rPr>
              <a:t>	</a:t>
            </a:r>
            <a:endParaRPr b="0" lang="en-GB" sz="1800" spc="-1" strike="noStrike">
              <a:latin typeface="Arial"/>
            </a:endParaRPr>
          </a:p>
        </p:txBody>
      </p:sp>
      <p:sp>
        <p:nvSpPr>
          <p:cNvPr id="99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FE74F08-FCCB-4F6B-A3CB-84A3A003F9D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21" dur="indefinite" restart="never" nodeType="tmRoot">
          <p:childTnLst>
            <p:seq>
              <p:cTn id="1222"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I/O with String Objects</a:t>
            </a:r>
            <a:endParaRPr b="0" lang="en-GB" sz="4400" spc="-1" strike="noStrike">
              <a:latin typeface="Arial"/>
            </a:endParaRPr>
          </a:p>
        </p:txBody>
      </p:sp>
      <p:sp>
        <p:nvSpPr>
          <p:cNvPr id="997" name="CustomShape 2"/>
          <p:cNvSpPr/>
          <p:nvPr/>
        </p:nvSpPr>
        <p:spPr>
          <a:xfrm>
            <a:off x="457200" y="149508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Example</a:t>
            </a:r>
            <a:endParaRPr b="0" lang="en-GB" sz="2800" spc="-1" strike="noStrike">
              <a:latin typeface="Arial"/>
            </a:endParaRPr>
          </a:p>
        </p:txBody>
      </p:sp>
      <p:sp>
        <p:nvSpPr>
          <p:cNvPr id="998" name="CustomShape 3"/>
          <p:cNvSpPr/>
          <p:nvPr/>
        </p:nvSpPr>
        <p:spPr>
          <a:xfrm>
            <a:off x="561240" y="1896120"/>
            <a:ext cx="5826240" cy="4277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#include &lt;string&gt;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word1, word2, word3;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Please input a sentence: </a:t>
            </a:r>
            <a:r>
              <a:rPr b="0" lang="en-GB" sz="1600" spc="-1" strike="noStrike">
                <a:solidFill>
                  <a:srgbClr val="000000"/>
                </a:solidFill>
                <a:latin typeface="Consolas"/>
                <a:ea typeface="Consolas"/>
              </a:rPr>
              <a:t>" &lt;&lt; endl;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word1 &gt;&gt; word2 &gt;&gt; word3;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Word 1 = \"</a:t>
            </a:r>
            <a:r>
              <a:rPr b="0" lang="en-GB" sz="1600" spc="-1" strike="noStrike">
                <a:solidFill>
                  <a:srgbClr val="000000"/>
                </a:solidFill>
                <a:latin typeface="Consolas"/>
                <a:ea typeface="Consolas"/>
              </a:rPr>
              <a:t>" &lt;&lt; word1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a:t>
            </a:r>
            <a:r>
              <a:rPr b="0" lang="en-GB" sz="1600" spc="-1" strike="noStrike">
                <a:solidFill>
                  <a:srgbClr val="e46c0a"/>
                </a:solidFill>
                <a:latin typeface="Consolas"/>
                <a:ea typeface="Consolas"/>
              </a:rPr>
              <a:t>Word 2 = \"</a:t>
            </a:r>
            <a:r>
              <a:rPr b="0" lang="en-GB" sz="1600" spc="-1" strike="noStrike">
                <a:solidFill>
                  <a:srgbClr val="000000"/>
                </a:solidFill>
                <a:latin typeface="Consolas"/>
                <a:ea typeface="Consolas"/>
              </a:rPr>
              <a:t>" &lt;&lt; word2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a:t>
            </a:r>
            <a:r>
              <a:rPr b="0" lang="en-GB" sz="1600" spc="-1" strike="noStrike">
                <a:solidFill>
                  <a:srgbClr val="e46c0a"/>
                </a:solidFill>
                <a:latin typeface="Consolas"/>
                <a:ea typeface="Consolas"/>
              </a:rPr>
              <a:t>Word 3 = \"</a:t>
            </a:r>
            <a:r>
              <a:rPr b="0" lang="en-GB" sz="1600" spc="-1" strike="noStrike">
                <a:solidFill>
                  <a:srgbClr val="000000"/>
                </a:solidFill>
                <a:latin typeface="Consolas"/>
                <a:ea typeface="Consolas"/>
              </a:rPr>
              <a:t>" &lt;&lt; word3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p:txBody>
      </p:sp>
      <p:sp>
        <p:nvSpPr>
          <p:cNvPr id="999" name="CustomShape 4"/>
          <p:cNvSpPr/>
          <p:nvPr/>
        </p:nvSpPr>
        <p:spPr>
          <a:xfrm>
            <a:off x="4910040" y="1649160"/>
            <a:ext cx="3286080" cy="16405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Please input a sentence: </a:t>
            </a:r>
            <a:endParaRPr b="0" lang="en-GB" sz="1600" spc="-1" strike="noStrike">
              <a:latin typeface="Arial"/>
            </a:endParaRPr>
          </a:p>
          <a:p>
            <a:pPr>
              <a:lnSpc>
                <a:spcPct val="100000"/>
              </a:lnSpc>
            </a:pPr>
            <a:r>
              <a:rPr b="0" lang="en-GB" sz="1600" spc="-1" strike="noStrike">
                <a:solidFill>
                  <a:srgbClr val="558ed5"/>
                </a:solidFill>
                <a:latin typeface="Consolas"/>
                <a:ea typeface="Consolas"/>
              </a:rPr>
              <a:t>I   love       dogs</a:t>
            </a:r>
            <a:r>
              <a:rPr b="0" i="1"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1 = "I"</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2 = "love"</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3 = "dogs" </a:t>
            </a:r>
            <a:endParaRPr b="0" lang="en-GB" sz="1600" spc="-1" strike="noStrike">
              <a:latin typeface="Arial"/>
            </a:endParaRPr>
          </a:p>
        </p:txBody>
      </p:sp>
      <p:sp>
        <p:nvSpPr>
          <p:cNvPr id="1000" name="CustomShape 5"/>
          <p:cNvSpPr/>
          <p:nvPr/>
        </p:nvSpPr>
        <p:spPr>
          <a:xfrm>
            <a:off x="6804000" y="329040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a:t>
            </a:r>
            <a:endParaRPr b="0" lang="en-GB" sz="1400" spc="-1" strike="noStrike">
              <a:latin typeface="Arial"/>
            </a:endParaRPr>
          </a:p>
        </p:txBody>
      </p:sp>
      <p:sp>
        <p:nvSpPr>
          <p:cNvPr id="1001" name="CustomShape 6"/>
          <p:cNvSpPr/>
          <p:nvPr/>
        </p:nvSpPr>
        <p:spPr>
          <a:xfrm>
            <a:off x="6338160" y="5805720"/>
            <a:ext cx="17643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string_io.cpp</a:t>
            </a:r>
            <a:endParaRPr b="0" lang="en-GB" sz="1600" spc="-1" strike="noStrike">
              <a:latin typeface="Arial"/>
            </a:endParaRPr>
          </a:p>
        </p:txBody>
      </p:sp>
      <p:sp>
        <p:nvSpPr>
          <p:cNvPr id="1002"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EF462B2-D46D-4655-ADCE-B96185B1F31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1003" name="Group 8"/>
          <p:cNvGrpSpPr/>
          <p:nvPr/>
        </p:nvGrpSpPr>
        <p:grpSpPr>
          <a:xfrm>
            <a:off x="5546520" y="4347720"/>
            <a:ext cx="2919600" cy="912960"/>
            <a:chOff x="5546520" y="4347720"/>
            <a:chExt cx="2919600" cy="912960"/>
          </a:xfrm>
        </p:grpSpPr>
        <p:sp>
          <p:nvSpPr>
            <p:cNvPr id="1004" name="CustomShape 9"/>
            <p:cNvSpPr/>
            <p:nvPr/>
          </p:nvSpPr>
          <p:spPr>
            <a:xfrm>
              <a:off x="6773400" y="4347720"/>
              <a:ext cx="1692720" cy="9129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Use </a:t>
              </a:r>
              <a:r>
                <a:rPr b="0" lang="en-GB" sz="1800" spc="-1" strike="noStrike">
                  <a:solidFill>
                    <a:srgbClr val="000000"/>
                  </a:solidFill>
                  <a:latin typeface="Consolas"/>
                  <a:ea typeface="Consolas"/>
                </a:rPr>
                <a:t>\"</a:t>
              </a:r>
              <a:r>
                <a:rPr b="0" lang="en-GB" sz="1800" spc="-1" strike="noStrike">
                  <a:solidFill>
                    <a:srgbClr val="000000"/>
                  </a:solidFill>
                  <a:latin typeface="Avenir Next Condensed"/>
                  <a:ea typeface="Avenir Next Condensed"/>
                </a:rPr>
                <a:t> for a </a:t>
              </a:r>
              <a:r>
                <a:rPr b="0" lang="en-GB" sz="1800" spc="-1" strike="noStrike">
                  <a:solidFill>
                    <a:srgbClr val="000000"/>
                  </a:solidFill>
                  <a:latin typeface="Consolas"/>
                  <a:ea typeface="Consolas"/>
                </a:rPr>
                <a:t>"</a:t>
              </a:r>
              <a:r>
                <a:rPr b="0" lang="en-GB" sz="1800" spc="-1" strike="noStrike">
                  <a:solidFill>
                    <a:srgbClr val="000000"/>
                  </a:solidFill>
                  <a:latin typeface="Avenir Next Condensed"/>
                  <a:ea typeface="Avenir Next Condensed"/>
                </a:rPr>
                <a:t> character in a string </a:t>
              </a:r>
              <a:endParaRPr b="0" lang="en-GB" sz="1800" spc="-1" strike="noStrike">
                <a:latin typeface="Arial"/>
              </a:endParaRPr>
            </a:p>
          </p:txBody>
        </p:sp>
        <p:sp>
          <p:nvSpPr>
            <p:cNvPr id="1005" name="CustomShape 10"/>
            <p:cNvSpPr/>
            <p:nvPr/>
          </p:nvSpPr>
          <p:spPr>
            <a:xfrm flipH="1">
              <a:off x="5546160" y="4809600"/>
              <a:ext cx="1225800" cy="63000"/>
            </a:xfrm>
            <a:custGeom>
              <a:avLst/>
              <a:gdLst/>
              <a:ahLst/>
              <a:rect l="l" t="t" r="r" b="b"/>
              <a:pathLst>
                <a:path w="21600" h="21600">
                  <a:moveTo>
                    <a:pt x="0" y="0"/>
                  </a:moveTo>
                  <a:lnTo>
                    <a:pt x="21600" y="21600"/>
                  </a:lnTo>
                </a:path>
              </a:pathLst>
            </a:custGeom>
            <a:noFill/>
            <a:ln>
              <a:solidFill>
                <a:schemeClr val="accent6"/>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006" name="CustomShape 11"/>
          <p:cNvSpPr/>
          <p:nvPr/>
        </p:nvSpPr>
        <p:spPr>
          <a:xfrm>
            <a:off x="-258120" y="6309360"/>
            <a:ext cx="8296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ea typeface="DejaVu Sans"/>
              </a:rPr>
              <a:t>How do we read in an entire line including spaces from the input then?</a:t>
            </a:r>
            <a:endParaRPr b="0" lang="en-GB" sz="1800" spc="-1" strike="noStrike">
              <a:latin typeface="Arial"/>
            </a:endParaRPr>
          </a:p>
        </p:txBody>
      </p:sp>
    </p:spTree>
  </p:cSld>
  <p:timing>
    <p:tnLst>
      <p:par>
        <p:cTn id="1223" dur="indefinite" restart="never" nodeType="tmRoot">
          <p:childTnLst>
            <p:seq>
              <p:cTn id="1224" dur="indefinite" nodeType="mainSeq">
                <p:childTnLst>
                  <p:par>
                    <p:cTn id="1225" fill="hold">
                      <p:stCondLst>
                        <p:cond delay="indefinite"/>
                      </p:stCondLst>
                      <p:childTnLst>
                        <p:par>
                          <p:cTn id="1226" fill="hold">
                            <p:stCondLst>
                              <p:cond delay="0"/>
                            </p:stCondLst>
                            <p:childTnLst>
                              <p:par>
                                <p:cTn id="1227" nodeType="clickEffect" fill="hold" presetClass="entr" presetID="1">
                                  <p:stCondLst>
                                    <p:cond delay="0"/>
                                  </p:stCondLst>
                                  <p:childTnLst>
                                    <p:set>
                                      <p:cBhvr>
                                        <p:cTn id="1228" dur="1" fill="hold">
                                          <p:stCondLst>
                                            <p:cond delay="0"/>
                                          </p:stCondLst>
                                        </p:cTn>
                                        <p:tgtEl>
                                          <p:spTgt spid="999"/>
                                        </p:tgtEl>
                                        <p:attrNameLst>
                                          <p:attrName>style.visibility</p:attrName>
                                        </p:attrNameLst>
                                      </p:cBhvr>
                                      <p:to>
                                        <p:strVal val="visible"/>
                                      </p:to>
                                    </p:set>
                                  </p:childTnLst>
                                </p:cTn>
                              </p:par>
                              <p:par>
                                <p:cTn id="1229" nodeType="withEffect" fill="hold" presetClass="entr" presetID="1">
                                  <p:stCondLst>
                                    <p:cond delay="0"/>
                                  </p:stCondLst>
                                  <p:childTnLst>
                                    <p:set>
                                      <p:cBhvr>
                                        <p:cTn id="1230" dur="1" fill="hold">
                                          <p:stCondLst>
                                            <p:cond delay="0"/>
                                          </p:stCondLst>
                                        </p:cTn>
                                        <p:tgtEl>
                                          <p:spTgt spid="1000"/>
                                        </p:tgtEl>
                                        <p:attrNameLst>
                                          <p:attrName>style.visibility</p:attrName>
                                        </p:attrNameLst>
                                      </p:cBhvr>
                                      <p:to>
                                        <p:strVal val="visible"/>
                                      </p:to>
                                    </p:set>
                                  </p:childTnLst>
                                </p:cTn>
                              </p:par>
                            </p:childTnLst>
                          </p:cTn>
                        </p:par>
                      </p:childTnLst>
                    </p:cTn>
                  </p:par>
                  <p:par>
                    <p:cTn id="1231" fill="hold">
                      <p:stCondLst>
                        <p:cond delay="indefinite"/>
                      </p:stCondLst>
                      <p:childTnLst>
                        <p:par>
                          <p:cTn id="1232" fill="hold">
                            <p:stCondLst>
                              <p:cond delay="0"/>
                            </p:stCondLst>
                            <p:childTnLst>
                              <p:par>
                                <p:cTn id="1233" nodeType="clickEffect" fill="hold" presetClass="entr" presetID="1">
                                  <p:stCondLst>
                                    <p:cond delay="0"/>
                                  </p:stCondLst>
                                  <p:childTnLst>
                                    <p:set>
                                      <p:cBhvr>
                                        <p:cTn id="1234" dur="1" fill="hold">
                                          <p:stCondLst>
                                            <p:cond delay="0"/>
                                          </p:stCondLst>
                                        </p:cTn>
                                        <p:tgtEl>
                                          <p:spTgt spid="1003"/>
                                        </p:tgtEl>
                                        <p:attrNameLst>
                                          <p:attrName>style.visibility</p:attrName>
                                        </p:attrNameLst>
                                      </p:cBhvr>
                                      <p:to>
                                        <p:strVal val="visible"/>
                                      </p:to>
                                    </p:set>
                                  </p:childTnLst>
                                </p:cTn>
                              </p:par>
                            </p:childTnLst>
                          </p:cTn>
                        </p:par>
                      </p:childTnLst>
                    </p:cTn>
                  </p:par>
                  <p:par>
                    <p:cTn id="1235" fill="hold">
                      <p:stCondLst>
                        <p:cond delay="indefinite"/>
                      </p:stCondLst>
                      <p:childTnLst>
                        <p:par>
                          <p:cTn id="1236" fill="hold">
                            <p:stCondLst>
                              <p:cond delay="0"/>
                            </p:stCondLst>
                            <p:childTnLst>
                              <p:par>
                                <p:cTn id="1237" nodeType="clickEffect" fill="hold" presetClass="entr" presetID="1">
                                  <p:stCondLst>
                                    <p:cond delay="0"/>
                                  </p:stCondLst>
                                  <p:childTnLst>
                                    <p:set>
                                      <p:cBhvr>
                                        <p:cTn id="1238" dur="1" fill="hold">
                                          <p:stCondLst>
                                            <p:cond delay="0"/>
                                          </p:stCondLst>
                                        </p:cTn>
                                        <p:tgtEl>
                                          <p:spTgt spid="999">
                                            <p:txEl>
                                              <p:pRg st="2" end="2"/>
                                            </p:txEl>
                                          </p:spTgt>
                                        </p:tgtEl>
                                        <p:attrNameLst>
                                          <p:attrName>style.visibility</p:attrName>
                                        </p:attrNameLst>
                                      </p:cBhvr>
                                      <p:to>
                                        <p:strVal val="visible"/>
                                      </p:to>
                                    </p:set>
                                  </p:childTnLst>
                                </p:cTn>
                              </p:par>
                              <p:par>
                                <p:cTn id="1239" nodeType="withEffect" fill="hold" presetClass="entr" presetID="1">
                                  <p:stCondLst>
                                    <p:cond delay="0"/>
                                  </p:stCondLst>
                                  <p:childTnLst>
                                    <p:set>
                                      <p:cBhvr>
                                        <p:cTn id="1240" dur="1" fill="hold">
                                          <p:stCondLst>
                                            <p:cond delay="0"/>
                                          </p:stCondLst>
                                        </p:cTn>
                                        <p:tgtEl>
                                          <p:spTgt spid="999">
                                            <p:txEl>
                                              <p:pRg st="3" end="3"/>
                                            </p:txEl>
                                          </p:spTgt>
                                        </p:tgtEl>
                                        <p:attrNameLst>
                                          <p:attrName>style.visibility</p:attrName>
                                        </p:attrNameLst>
                                      </p:cBhvr>
                                      <p:to>
                                        <p:strVal val="visible"/>
                                      </p:to>
                                    </p:set>
                                  </p:childTnLst>
                                </p:cTn>
                              </p:par>
                              <p:par>
                                <p:cTn id="1241" nodeType="withEffect" fill="hold" presetClass="entr" presetID="1">
                                  <p:stCondLst>
                                    <p:cond delay="0"/>
                                  </p:stCondLst>
                                  <p:childTnLst>
                                    <p:set>
                                      <p:cBhvr>
                                        <p:cTn id="1242" dur="1" fill="hold">
                                          <p:stCondLst>
                                            <p:cond delay="0"/>
                                          </p:stCondLst>
                                        </p:cTn>
                                        <p:tgtEl>
                                          <p:spTgt spid="999">
                                            <p:txEl>
                                              <p:pRg st="4" end="4"/>
                                            </p:txEl>
                                          </p:spTgt>
                                        </p:tgtEl>
                                        <p:attrNameLst>
                                          <p:attrName>style.visibility</p:attrName>
                                        </p:attrNameLst>
                                      </p:cBhvr>
                                      <p:to>
                                        <p:strVal val="visible"/>
                                      </p:to>
                                    </p:set>
                                  </p:childTnLst>
                                </p:cTn>
                              </p:par>
                            </p:childTnLst>
                          </p:cTn>
                        </p:par>
                      </p:childTnLst>
                    </p:cTn>
                  </p:par>
                  <p:par>
                    <p:cTn id="1243" fill="hold">
                      <p:stCondLst>
                        <p:cond delay="indefinite"/>
                      </p:stCondLst>
                      <p:childTnLst>
                        <p:par>
                          <p:cTn id="1244" fill="hold">
                            <p:stCondLst>
                              <p:cond delay="0"/>
                            </p:stCondLst>
                            <p:childTnLst>
                              <p:par>
                                <p:cTn id="1245" nodeType="clickEffect" fill="hold" presetClass="entr" presetID="1">
                                  <p:stCondLst>
                                    <p:cond delay="0"/>
                                  </p:stCondLst>
                                  <p:childTnLst>
                                    <p:set>
                                      <p:cBhvr>
                                        <p:cTn id="1246" dur="1" fill="hold">
                                          <p:stCondLst>
                                            <p:cond delay="0"/>
                                          </p:stCondLst>
                                        </p:cTn>
                                        <p:tgtEl>
                                          <p:spTgt spid="100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Reading a Line from Input</a:t>
            </a:r>
            <a:endParaRPr b="0" lang="en-GB" sz="4400" spc="-1" strike="noStrike">
              <a:latin typeface="Arial"/>
            </a:endParaRPr>
          </a:p>
        </p:txBody>
      </p:sp>
      <p:sp>
        <p:nvSpPr>
          <p:cNvPr id="100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use the library function </a:t>
            </a:r>
            <a:r>
              <a:rPr b="1" lang="en-GB" sz="2400" spc="-1" strike="noStrike">
                <a:solidFill>
                  <a:srgbClr val="e46c0a"/>
                </a:solidFill>
                <a:latin typeface="Consolas"/>
                <a:ea typeface="Consolas"/>
              </a:rPr>
              <a:t>getline()</a:t>
            </a:r>
            <a:r>
              <a:rPr b="0" lang="en-GB" sz="2400" spc="-1" strike="noStrike">
                <a:solidFill>
                  <a:srgbClr val="000000"/>
                </a:solidFill>
                <a:latin typeface="Calibri Light"/>
                <a:ea typeface="Calibri Light"/>
              </a:rPr>
              <a:t> to read in a line from the standard input and store the line in a string:</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009" name="CustomShape 3"/>
          <p:cNvSpPr/>
          <p:nvPr/>
        </p:nvSpPr>
        <p:spPr>
          <a:xfrm>
            <a:off x="1269720" y="2748240"/>
            <a:ext cx="6668280" cy="14947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"Please input a sentence: "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getline</a:t>
            </a:r>
            <a:r>
              <a:rPr b="1" lang="en-GB" sz="1800" spc="-1" strike="noStrike">
                <a:solidFill>
                  <a:srgbClr val="000000"/>
                </a:solidFill>
                <a:latin typeface="Consolas"/>
                <a:ea typeface="Consolas"/>
              </a:rPr>
              <a:t>(</a:t>
            </a:r>
            <a:r>
              <a:rPr b="1" lang="en-GB" sz="1800" spc="-1" strike="noStrike">
                <a:solidFill>
                  <a:srgbClr val="0070c0"/>
                </a:solidFill>
                <a:latin typeface="Consolas"/>
                <a:ea typeface="Consolas"/>
              </a:rPr>
              <a:t>cin</a:t>
            </a:r>
            <a:r>
              <a:rPr b="1" lang="en-GB" sz="1800" spc="-1" strike="noStrike">
                <a:solidFill>
                  <a:srgbClr val="000000"/>
                </a:solidFill>
                <a:latin typeface="Consolas"/>
                <a:ea typeface="Consolas"/>
              </a:rPr>
              <a:t>, </a:t>
            </a:r>
            <a:r>
              <a:rPr b="1" lang="en-GB" sz="1800" spc="-1" strike="noStrike">
                <a:solidFill>
                  <a:srgbClr val="0070c0"/>
                </a:solidFill>
                <a:latin typeface="Consolas"/>
                <a:ea typeface="Consolas"/>
              </a:rPr>
              <a:t>s</a:t>
            </a:r>
            <a:r>
              <a:rPr b="1"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 = \"</a:t>
            </a:r>
            <a:r>
              <a:rPr b="0" lang="en-GB" sz="1800" spc="-1" strike="noStrike">
                <a:solidFill>
                  <a:srgbClr val="000000"/>
                </a:solidFill>
                <a:latin typeface="Consolas"/>
                <a:ea typeface="Consolas"/>
              </a:rPr>
              <a:t>" &lt;&lt; s &lt;&lt; "</a:t>
            </a:r>
            <a:r>
              <a:rPr b="0" lang="en-GB" sz="1800" spc="-1" strike="noStrike">
                <a:solidFill>
                  <a:srgbClr val="e46c0a"/>
                </a:solidFill>
                <a:latin typeface="Consolas"/>
                <a:ea typeface="Consolas"/>
              </a:rPr>
              <a:t>\"\n</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p:txBody>
      </p:sp>
      <p:sp>
        <p:nvSpPr>
          <p:cNvPr id="1010" name="CustomShape 4"/>
          <p:cNvSpPr/>
          <p:nvPr/>
        </p:nvSpPr>
        <p:spPr>
          <a:xfrm>
            <a:off x="1269720" y="4534560"/>
            <a:ext cx="4538160" cy="1059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Please input a sentence: </a:t>
            </a:r>
            <a:endParaRPr b="0" lang="en-GB" sz="1800" spc="-1" strike="noStrike">
              <a:latin typeface="Arial"/>
            </a:endParaRPr>
          </a:p>
          <a:p>
            <a:pPr>
              <a:lnSpc>
                <a:spcPct val="100000"/>
              </a:lnSpc>
            </a:pPr>
            <a:r>
              <a:rPr b="0" lang="en-GB" sz="1800" spc="-1" strike="noStrike">
                <a:solidFill>
                  <a:srgbClr val="558ed5"/>
                </a:solidFill>
                <a:latin typeface="Consolas"/>
                <a:ea typeface="Consolas"/>
              </a:rPr>
              <a:t>I   love        dogs</a:t>
            </a:r>
            <a:endParaRPr b="0" lang="en-GB" sz="1800" spc="-1" strike="noStrike">
              <a:latin typeface="Arial"/>
            </a:endParaRPr>
          </a:p>
          <a:p>
            <a:pPr>
              <a:lnSpc>
                <a:spcPct val="100000"/>
              </a:lnSpc>
            </a:pPr>
            <a:r>
              <a:rPr b="0" lang="en-GB" sz="1800" spc="-1" strike="noStrike">
                <a:solidFill>
                  <a:srgbClr val="000000"/>
                </a:solidFill>
                <a:latin typeface="Consolas"/>
                <a:ea typeface="Consolas"/>
              </a:rPr>
              <a:t>s = "I   love        dogs"</a:t>
            </a:r>
            <a:endParaRPr b="0" lang="en-GB" sz="1800" spc="-1" strike="noStrike">
              <a:latin typeface="Arial"/>
            </a:endParaRPr>
          </a:p>
        </p:txBody>
      </p:sp>
      <p:sp>
        <p:nvSpPr>
          <p:cNvPr id="1011" name="CustomShape 5"/>
          <p:cNvSpPr/>
          <p:nvPr/>
        </p:nvSpPr>
        <p:spPr>
          <a:xfrm>
            <a:off x="4626360" y="559476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12" name="CustomShape 6"/>
          <p:cNvSpPr/>
          <p:nvPr/>
        </p:nvSpPr>
        <p:spPr>
          <a:xfrm>
            <a:off x="6037200" y="4226760"/>
            <a:ext cx="20995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string_getline.cpp</a:t>
            </a:r>
            <a:endParaRPr b="0" lang="en-GB" sz="1400" spc="-1" strike="noStrike">
              <a:latin typeface="Arial"/>
            </a:endParaRPr>
          </a:p>
        </p:txBody>
      </p:sp>
      <p:sp>
        <p:nvSpPr>
          <p:cNvPr id="1013"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469C468-5722-4B30-BEAB-F537BFBCDB5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47" dur="indefinite" restart="never" nodeType="tmRoot">
          <p:childTnLst>
            <p:seq>
              <p:cTn id="1248" dur="indefinite" nodeType="mainSeq">
                <p:childTnLst>
                  <p:par>
                    <p:cTn id="1249" fill="hold">
                      <p:stCondLst>
                        <p:cond delay="indefinite"/>
                      </p:stCondLst>
                      <p:childTnLst>
                        <p:par>
                          <p:cTn id="1250" fill="hold">
                            <p:stCondLst>
                              <p:cond delay="0"/>
                            </p:stCondLst>
                            <p:childTnLst>
                              <p:par>
                                <p:cTn id="1251" nodeType="clickEffect" fill="hold" presetClass="entr" presetID="1">
                                  <p:stCondLst>
                                    <p:cond delay="0"/>
                                  </p:stCondLst>
                                  <p:childTnLst>
                                    <p:set>
                                      <p:cBhvr>
                                        <p:cTn id="1252" dur="1" fill="hold">
                                          <p:stCondLst>
                                            <p:cond delay="0"/>
                                          </p:stCondLst>
                                        </p:cTn>
                                        <p:tgtEl>
                                          <p:spTgt spid="1009"/>
                                        </p:tgtEl>
                                        <p:attrNameLst>
                                          <p:attrName>style.visibility</p:attrName>
                                        </p:attrNameLst>
                                      </p:cBhvr>
                                      <p:to>
                                        <p:strVal val="visible"/>
                                      </p:to>
                                    </p:set>
                                  </p:childTnLst>
                                </p:cTn>
                              </p:par>
                              <p:par>
                                <p:cTn id="1253" nodeType="withEffect" fill="hold" presetClass="entr" presetID="1">
                                  <p:stCondLst>
                                    <p:cond delay="0"/>
                                  </p:stCondLst>
                                  <p:childTnLst>
                                    <p:set>
                                      <p:cBhvr>
                                        <p:cTn id="1254" dur="1" fill="hold">
                                          <p:stCondLst>
                                            <p:cond delay="0"/>
                                          </p:stCondLst>
                                        </p:cTn>
                                        <p:tgtEl>
                                          <p:spTgt spid="1012"/>
                                        </p:tgtEl>
                                        <p:attrNameLst>
                                          <p:attrName>style.visibility</p:attrName>
                                        </p:attrNameLst>
                                      </p:cBhvr>
                                      <p:to>
                                        <p:strVal val="visible"/>
                                      </p:to>
                                    </p:se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1">
                                  <p:stCondLst>
                                    <p:cond delay="0"/>
                                  </p:stCondLst>
                                  <p:childTnLst>
                                    <p:set>
                                      <p:cBhvr>
                                        <p:cTn id="1258" dur="1" fill="hold">
                                          <p:stCondLst>
                                            <p:cond delay="0"/>
                                          </p:stCondLst>
                                        </p:cTn>
                                        <p:tgtEl>
                                          <p:spTgt spid="1011"/>
                                        </p:tgtEl>
                                        <p:attrNameLst>
                                          <p:attrName>style.visibility</p:attrName>
                                        </p:attrNameLst>
                                      </p:cBhvr>
                                      <p:to>
                                        <p:strVal val="visible"/>
                                      </p:to>
                                    </p:set>
                                  </p:childTnLst>
                                </p:cTn>
                              </p:par>
                              <p:par>
                                <p:cTn id="1259" nodeType="withEffect" fill="hold" presetClass="entr" presetID="1">
                                  <p:stCondLst>
                                    <p:cond delay="0"/>
                                  </p:stCondLst>
                                  <p:childTnLst>
                                    <p:set>
                                      <p:cBhvr>
                                        <p:cTn id="1260" dur="1" fill="hold">
                                          <p:stCondLst>
                                            <p:cond delay="0"/>
                                          </p:stCondLst>
                                        </p:cTn>
                                        <p:tgtEl>
                                          <p:spTgt spid="1010"/>
                                        </p:tgtEl>
                                        <p:attrNameLst>
                                          <p:attrName>style.visibility</p:attrName>
                                        </p:attrNameLst>
                                      </p:cBhvr>
                                      <p:to>
                                        <p:strVal val="visible"/>
                                      </p:to>
                                    </p:set>
                                  </p:childTnLst>
                                </p:cTn>
                              </p:par>
                              <p:par>
                                <p:cTn id="1261" nodeType="withEffect" fill="hold" presetClass="entr" presetID="1">
                                  <p:stCondLst>
                                    <p:cond delay="0"/>
                                  </p:stCondLst>
                                  <p:childTnLst>
                                    <p:set>
                                      <p:cBhvr>
                                        <p:cTn id="1262" dur="1" fill="hold">
                                          <p:stCondLst>
                                            <p:cond delay="0"/>
                                          </p:stCondLst>
                                        </p:cTn>
                                        <p:tgtEl>
                                          <p:spTgt spid="1010">
                                            <p:txEl>
                                              <p:pRg st="0" end="0"/>
                                            </p:txEl>
                                          </p:spTgt>
                                        </p:tgtEl>
                                        <p:attrNameLst>
                                          <p:attrName>style.visibility</p:attrName>
                                        </p:attrNameLst>
                                      </p:cBhvr>
                                      <p:to>
                                        <p:strVal val="visible"/>
                                      </p:to>
                                    </p:set>
                                  </p:childTnLst>
                                </p:cTn>
                              </p:par>
                              <p:par>
                                <p:cTn id="1263" nodeType="withEffect" fill="hold" presetClass="entr" presetID="1">
                                  <p:stCondLst>
                                    <p:cond delay="0"/>
                                  </p:stCondLst>
                                  <p:childTnLst>
                                    <p:set>
                                      <p:cBhvr>
                                        <p:cTn id="1264" dur="1" fill="hold">
                                          <p:stCondLst>
                                            <p:cond delay="0"/>
                                          </p:stCondLst>
                                        </p:cTn>
                                        <p:tgtEl>
                                          <p:spTgt spid="1010">
                                            <p:txEl>
                                              <p:pRg st="1" end="1"/>
                                            </p:txEl>
                                          </p:spTgt>
                                        </p:tgtEl>
                                        <p:attrNameLst>
                                          <p:attrName>style.visibility</p:attrName>
                                        </p:attrNameLst>
                                      </p:cBhvr>
                                      <p:to>
                                        <p:strVal val="visible"/>
                                      </p:to>
                                    </p:set>
                                  </p:childTnLst>
                                </p:cTn>
                              </p:par>
                            </p:childTnLst>
                          </p:cTn>
                        </p:par>
                      </p:childTnLst>
                    </p:cTn>
                  </p:par>
                  <p:par>
                    <p:cTn id="1265" fill="hold">
                      <p:stCondLst>
                        <p:cond delay="indefinite"/>
                      </p:stCondLst>
                      <p:childTnLst>
                        <p:par>
                          <p:cTn id="1266" fill="hold">
                            <p:stCondLst>
                              <p:cond delay="0"/>
                            </p:stCondLst>
                            <p:childTnLst>
                              <p:par>
                                <p:cTn id="1267" nodeType="clickEffect" fill="hold" presetClass="entr" presetID="1">
                                  <p:stCondLst>
                                    <p:cond delay="0"/>
                                  </p:stCondLst>
                                  <p:childTnLst>
                                    <p:set>
                                      <p:cBhvr>
                                        <p:cTn id="1268" dur="1" fill="hold">
                                          <p:stCondLst>
                                            <p:cond delay="0"/>
                                          </p:stCondLst>
                                        </p:cTn>
                                        <p:tgtEl>
                                          <p:spTgt spid="101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Reading a Line from Input</a:t>
            </a:r>
            <a:endParaRPr b="0" lang="en-GB" sz="4400" spc="-1" strike="noStrike">
              <a:latin typeface="Arial"/>
            </a:endParaRPr>
          </a:p>
        </p:txBody>
      </p:sp>
      <p:sp>
        <p:nvSpPr>
          <p:cNvPr id="1015" name="CustomShape 2"/>
          <p:cNvSpPr/>
          <p:nvPr/>
        </p:nvSpPr>
        <p:spPr>
          <a:xfrm>
            <a:off x="221400" y="1319040"/>
            <a:ext cx="885672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19"/>
              </a:spcBef>
              <a:buClr>
                <a:srgbClr val="000000"/>
              </a:buClr>
              <a:buFont typeface="Arial"/>
              <a:buChar char="•"/>
            </a:pPr>
            <a:r>
              <a:rPr b="0" lang="en-GB" sz="2600" spc="-1" strike="noStrike">
                <a:solidFill>
                  <a:srgbClr val="000000"/>
                </a:solidFill>
                <a:latin typeface="Calibri Light"/>
                <a:ea typeface="Calibri Light"/>
              </a:rPr>
              <a:t>The function </a:t>
            </a:r>
            <a:r>
              <a:rPr b="0" lang="en-GB" sz="2600" spc="-1" strike="noStrike">
                <a:solidFill>
                  <a:srgbClr val="e46c0a"/>
                </a:solidFill>
                <a:latin typeface="Consolas"/>
                <a:ea typeface="Consolas"/>
              </a:rPr>
              <a:t>getline()</a:t>
            </a:r>
            <a:r>
              <a:rPr b="0" lang="en-GB" sz="2600" spc="-1" strike="noStrike">
                <a:solidFill>
                  <a:srgbClr val="000000"/>
                </a:solidFill>
                <a:latin typeface="Calibri Light"/>
                <a:ea typeface="Calibri Light"/>
              </a:rPr>
              <a:t> can be used to read in a line from the current position until a </a:t>
            </a:r>
            <a:r>
              <a:rPr b="1" lang="en-GB" sz="2600" spc="-1" strike="noStrike">
                <a:solidFill>
                  <a:srgbClr val="e46c0a"/>
                </a:solidFill>
                <a:latin typeface="Calibri Light"/>
                <a:ea typeface="Calibri Light"/>
              </a:rPr>
              <a:t>delimitation character</a:t>
            </a:r>
            <a:r>
              <a:rPr b="0" lang="en-GB" sz="2600" spc="-1" strike="noStrike">
                <a:solidFill>
                  <a:srgbClr val="000000"/>
                </a:solidFill>
                <a:latin typeface="Calibri Light"/>
                <a:ea typeface="Calibri Light"/>
              </a:rPr>
              <a:t> is encountered </a:t>
            </a:r>
            <a:endParaRPr b="0" lang="en-GB" sz="2600" spc="-1" strike="noStrike">
              <a:latin typeface="Arial"/>
            </a:endParaRPr>
          </a:p>
          <a:p>
            <a:pPr>
              <a:lnSpc>
                <a:spcPct val="100000"/>
              </a:lnSpc>
              <a:spcBef>
                <a:spcPts val="519"/>
              </a:spcBef>
            </a:pPr>
            <a:endParaRPr b="0" lang="en-GB" sz="2600" spc="-1" strike="noStrike">
              <a:latin typeface="Arial"/>
            </a:endParaRPr>
          </a:p>
        </p:txBody>
      </p:sp>
      <p:sp>
        <p:nvSpPr>
          <p:cNvPr id="1016" name="CustomShape 3"/>
          <p:cNvSpPr/>
          <p:nvPr/>
        </p:nvSpPr>
        <p:spPr>
          <a:xfrm>
            <a:off x="920520" y="2941560"/>
            <a:ext cx="7329240" cy="1475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"Input 2 comma-separated phrases: "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getline</a:t>
            </a:r>
            <a:r>
              <a:rPr b="1" lang="en-GB" sz="1800" spc="-1" strike="noStrike">
                <a:solidFill>
                  <a:srgbClr val="000000"/>
                </a:solidFill>
                <a:latin typeface="Consolas"/>
                <a:ea typeface="Consolas"/>
              </a:rPr>
              <a:t>(</a:t>
            </a:r>
            <a:r>
              <a:rPr b="0" lang="en-GB" sz="1800" spc="-1" strike="noStrike">
                <a:solidFill>
                  <a:srgbClr val="0070c0"/>
                </a:solidFill>
                <a:latin typeface="Consolas"/>
                <a:ea typeface="Consolas"/>
              </a:rPr>
              <a:t>cin</a:t>
            </a:r>
            <a:r>
              <a:rPr b="0" lang="en-GB" sz="1800" spc="-1" strike="noStrike">
                <a:solidFill>
                  <a:srgbClr val="000000"/>
                </a:solidFill>
                <a:latin typeface="Consolas"/>
                <a:ea typeface="Consolas"/>
              </a:rPr>
              <a:t>, </a:t>
            </a:r>
            <a:r>
              <a:rPr b="0" lang="en-GB" sz="1800" spc="-1" strike="noStrike">
                <a:solidFill>
                  <a:srgbClr val="0070c0"/>
                </a:solidFill>
                <a:latin typeface="Consolas"/>
                <a:ea typeface="Consolas"/>
              </a:rPr>
              <a:t>s,</a:t>
            </a:r>
            <a:r>
              <a:rPr b="1" lang="en-GB" sz="1800" spc="-1" strike="noStrike">
                <a:solidFill>
                  <a:srgbClr val="0070c0"/>
                </a:solidFill>
                <a:latin typeface="Consolas"/>
                <a:ea typeface="Consolas"/>
              </a:rPr>
              <a:t> ','</a:t>
            </a:r>
            <a:r>
              <a:rPr b="1"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"1st phrase = \"" &lt;&lt; s &lt;&lt; "\"\n";</a:t>
            </a:r>
            <a:r>
              <a:rPr b="0" lang="en-GB" sz="1800" spc="-1" strike="noStrike">
                <a:solidFill>
                  <a:srgbClr val="000000"/>
                </a:solidFill>
                <a:latin typeface="Consolas"/>
                <a:ea typeface="Consolas"/>
              </a:rPr>
              <a:t>	</a:t>
            </a:r>
            <a:endParaRPr b="0" lang="en-GB" sz="1800" spc="-1" strike="noStrike">
              <a:latin typeface="Arial"/>
            </a:endParaRPr>
          </a:p>
        </p:txBody>
      </p:sp>
      <p:sp>
        <p:nvSpPr>
          <p:cNvPr id="1017" name="CustomShape 4"/>
          <p:cNvSpPr/>
          <p:nvPr/>
        </p:nvSpPr>
        <p:spPr>
          <a:xfrm>
            <a:off x="920520" y="4979520"/>
            <a:ext cx="5441400" cy="1059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Input 2 comma-separated phrases: </a:t>
            </a:r>
            <a:endParaRPr b="0" lang="en-GB" sz="1800" spc="-1" strike="noStrike">
              <a:latin typeface="Arial"/>
            </a:endParaRPr>
          </a:p>
          <a:p>
            <a:pPr>
              <a:lnSpc>
                <a:spcPct val="100000"/>
              </a:lnSpc>
            </a:pPr>
            <a:r>
              <a:rPr b="0" lang="en-GB" sz="1800" spc="-1" strike="noStrike">
                <a:solidFill>
                  <a:srgbClr val="558ed5"/>
                </a:solidFill>
                <a:latin typeface="Consolas"/>
                <a:ea typeface="Consolas"/>
              </a:rPr>
              <a:t>Stay hungry, stay foolish</a:t>
            </a:r>
            <a:endParaRPr b="0" lang="en-GB" sz="1800" spc="-1" strike="noStrike">
              <a:latin typeface="Arial"/>
            </a:endParaRPr>
          </a:p>
          <a:p>
            <a:pPr>
              <a:lnSpc>
                <a:spcPct val="100000"/>
              </a:lnSpc>
            </a:pPr>
            <a:r>
              <a:rPr b="0" lang="en-GB" sz="1800" spc="-1" strike="noStrike">
                <a:solidFill>
                  <a:srgbClr val="000000"/>
                </a:solidFill>
                <a:latin typeface="Consolas"/>
                <a:ea typeface="Consolas"/>
              </a:rPr>
              <a:t>1st phrase = "Stay hungry"</a:t>
            </a:r>
            <a:endParaRPr b="0" lang="en-GB" sz="1800" spc="-1" strike="noStrike">
              <a:latin typeface="Arial"/>
            </a:endParaRPr>
          </a:p>
        </p:txBody>
      </p:sp>
      <p:sp>
        <p:nvSpPr>
          <p:cNvPr id="1018" name="CustomShape 5"/>
          <p:cNvSpPr/>
          <p:nvPr/>
        </p:nvSpPr>
        <p:spPr>
          <a:xfrm>
            <a:off x="5135040" y="6039720"/>
            <a:ext cx="1529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DejaVu Sans"/>
              </a:rPr>
              <a:t>Screen outputs</a:t>
            </a:r>
            <a:endParaRPr b="0" lang="en-GB" sz="1400" spc="-1" strike="noStrike">
              <a:latin typeface="Arial"/>
            </a:endParaRPr>
          </a:p>
        </p:txBody>
      </p:sp>
      <p:sp>
        <p:nvSpPr>
          <p:cNvPr id="1019" name="CustomShape 6"/>
          <p:cNvSpPr/>
          <p:nvPr/>
        </p:nvSpPr>
        <p:spPr>
          <a:xfrm>
            <a:off x="835560" y="4452480"/>
            <a:ext cx="23738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string_getline.cpp</a:t>
            </a:r>
            <a:endParaRPr b="0" lang="en-GB" sz="1600" spc="-1" strike="noStrike">
              <a:latin typeface="Arial"/>
            </a:endParaRPr>
          </a:p>
        </p:txBody>
      </p:sp>
      <p:sp>
        <p:nvSpPr>
          <p:cNvPr id="1020"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2781232-C8CA-4DDD-BBA8-9B52F0B66F1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21" name="CustomShape 8"/>
          <p:cNvSpPr/>
          <p:nvPr/>
        </p:nvSpPr>
        <p:spPr>
          <a:xfrm>
            <a:off x="6807240" y="4977720"/>
            <a:ext cx="1826280" cy="124992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77933c"/>
                </a:solidFill>
                <a:latin typeface="Avenir Next Condensed"/>
                <a:ea typeface="Consolas"/>
              </a:rPr>
              <a:t>As you can see, without providing the third argument (‘,’ in this case), the default delimitation character for the getline function is the newline character ‘\n’.</a:t>
            </a:r>
            <a:endParaRPr b="0" lang="en-GB" sz="1200" spc="-1" strike="noStrike">
              <a:latin typeface="Arial"/>
            </a:endParaRPr>
          </a:p>
        </p:txBody>
      </p:sp>
    </p:spTree>
  </p:cSld>
  <p:timing>
    <p:tnLst>
      <p:par>
        <p:cTn id="1269" dur="indefinite" restart="never" nodeType="tmRoot">
          <p:childTnLst>
            <p:seq>
              <p:cTn id="1270" dur="indefinite" nodeType="mainSeq">
                <p:childTnLst>
                  <p:par>
                    <p:cTn id="1271" fill="hold">
                      <p:stCondLst>
                        <p:cond delay="indefinite"/>
                      </p:stCondLst>
                      <p:childTnLst>
                        <p:par>
                          <p:cTn id="1272" fill="hold">
                            <p:stCondLst>
                              <p:cond delay="0"/>
                            </p:stCondLst>
                            <p:childTnLst>
                              <p:par>
                                <p:cTn id="1273" nodeType="clickEffect" fill="hold" presetClass="entr" presetID="1">
                                  <p:stCondLst>
                                    <p:cond delay="0"/>
                                  </p:stCondLst>
                                  <p:childTnLst>
                                    <p:set>
                                      <p:cBhvr>
                                        <p:cTn id="1274" dur="1" fill="hold">
                                          <p:stCondLst>
                                            <p:cond delay="0"/>
                                          </p:stCondLst>
                                        </p:cTn>
                                        <p:tgtEl>
                                          <p:spTgt spid="1016"/>
                                        </p:tgtEl>
                                        <p:attrNameLst>
                                          <p:attrName>style.visibility</p:attrName>
                                        </p:attrNameLst>
                                      </p:cBhvr>
                                      <p:to>
                                        <p:strVal val="visible"/>
                                      </p:to>
                                    </p:set>
                                  </p:childTnLst>
                                </p:cTn>
                              </p:par>
                              <p:par>
                                <p:cTn id="1275" nodeType="withEffect" fill="hold" presetClass="entr" presetID="1">
                                  <p:stCondLst>
                                    <p:cond delay="0"/>
                                  </p:stCondLst>
                                  <p:childTnLst>
                                    <p:set>
                                      <p:cBhvr>
                                        <p:cTn id="1276" dur="1" fill="hold">
                                          <p:stCondLst>
                                            <p:cond delay="0"/>
                                          </p:stCondLst>
                                        </p:cTn>
                                        <p:tgtEl>
                                          <p:spTgt spid="1019"/>
                                        </p:tgtEl>
                                        <p:attrNameLst>
                                          <p:attrName>style.visibility</p:attrName>
                                        </p:attrNameLst>
                                      </p:cBhvr>
                                      <p:to>
                                        <p:strVal val="visible"/>
                                      </p:to>
                                    </p:set>
                                  </p:childTnLst>
                                </p:cTn>
                              </p:par>
                            </p:childTnLst>
                          </p:cTn>
                        </p:par>
                      </p:childTnLst>
                    </p:cTn>
                  </p:par>
                  <p:par>
                    <p:cTn id="1277" fill="hold">
                      <p:stCondLst>
                        <p:cond delay="indefinite"/>
                      </p:stCondLst>
                      <p:childTnLst>
                        <p:par>
                          <p:cTn id="1278" fill="hold">
                            <p:stCondLst>
                              <p:cond delay="0"/>
                            </p:stCondLst>
                            <p:childTnLst>
                              <p:par>
                                <p:cTn id="1279" nodeType="clickEffect" fill="hold" presetClass="entr" presetID="1">
                                  <p:stCondLst>
                                    <p:cond delay="0"/>
                                  </p:stCondLst>
                                  <p:childTnLst>
                                    <p:set>
                                      <p:cBhvr>
                                        <p:cTn id="1280" dur="1" fill="hold">
                                          <p:stCondLst>
                                            <p:cond delay="0"/>
                                          </p:stCondLst>
                                        </p:cTn>
                                        <p:tgtEl>
                                          <p:spTgt spid="1017"/>
                                        </p:tgtEl>
                                        <p:attrNameLst>
                                          <p:attrName>style.visibility</p:attrName>
                                        </p:attrNameLst>
                                      </p:cBhvr>
                                      <p:to>
                                        <p:strVal val="visible"/>
                                      </p:to>
                                    </p:set>
                                  </p:childTnLst>
                                </p:cTn>
                              </p:par>
                              <p:par>
                                <p:cTn id="1281" nodeType="withEffect" fill="hold" presetClass="entr" presetID="1">
                                  <p:stCondLst>
                                    <p:cond delay="0"/>
                                  </p:stCondLst>
                                  <p:childTnLst>
                                    <p:set>
                                      <p:cBhvr>
                                        <p:cTn id="1282" dur="1" fill="hold">
                                          <p:stCondLst>
                                            <p:cond delay="0"/>
                                          </p:stCondLst>
                                        </p:cTn>
                                        <p:tgtEl>
                                          <p:spTgt spid="1018"/>
                                        </p:tgtEl>
                                        <p:attrNameLst>
                                          <p:attrName>style.visibility</p:attrName>
                                        </p:attrNameLst>
                                      </p:cBhvr>
                                      <p:to>
                                        <p:strVal val="visible"/>
                                      </p:to>
                                    </p:set>
                                  </p:childTnLst>
                                </p:cTn>
                              </p:par>
                              <p:par>
                                <p:cTn id="1283" nodeType="withEffect" fill="hold" presetClass="entr" presetID="1">
                                  <p:stCondLst>
                                    <p:cond delay="0"/>
                                  </p:stCondLst>
                                  <p:childTnLst>
                                    <p:set>
                                      <p:cBhvr>
                                        <p:cTn id="1284" dur="1" fill="hold">
                                          <p:stCondLst>
                                            <p:cond delay="0"/>
                                          </p:stCondLst>
                                        </p:cTn>
                                        <p:tgtEl>
                                          <p:spTgt spid="1017"/>
                                        </p:tgtEl>
                                        <p:attrNameLst>
                                          <p:attrName>style.visibility</p:attrName>
                                        </p:attrNameLst>
                                      </p:cBhvr>
                                      <p:to>
                                        <p:strVal val="visible"/>
                                      </p:to>
                                    </p:set>
                                  </p:childTnLst>
                                </p:cTn>
                              </p:par>
                              <p:par>
                                <p:cTn id="1285" nodeType="withEffect" fill="hold" presetClass="entr" presetID="1">
                                  <p:stCondLst>
                                    <p:cond delay="0"/>
                                  </p:stCondLst>
                                  <p:childTnLst>
                                    <p:set>
                                      <p:cBhvr>
                                        <p:cTn id="1286" dur="1" fill="hold">
                                          <p:stCondLst>
                                            <p:cond delay="0"/>
                                          </p:stCondLst>
                                        </p:cTn>
                                        <p:tgtEl>
                                          <p:spTgt spid="1017">
                                            <p:txEl>
                                              <p:pRg st="0" end="0"/>
                                            </p:txEl>
                                          </p:spTgt>
                                        </p:tgtEl>
                                        <p:attrNameLst>
                                          <p:attrName>style.visibility</p:attrName>
                                        </p:attrNameLst>
                                      </p:cBhvr>
                                      <p:to>
                                        <p:strVal val="visible"/>
                                      </p:to>
                                    </p:set>
                                  </p:childTnLst>
                                </p:cTn>
                              </p:par>
                              <p:par>
                                <p:cTn id="1287" nodeType="withEffect" fill="hold" presetClass="entr" presetID="1">
                                  <p:stCondLst>
                                    <p:cond delay="0"/>
                                  </p:stCondLst>
                                  <p:childTnLst>
                                    <p:set>
                                      <p:cBhvr>
                                        <p:cTn id="1288" dur="1" fill="hold">
                                          <p:stCondLst>
                                            <p:cond delay="0"/>
                                          </p:stCondLst>
                                        </p:cTn>
                                        <p:tgtEl>
                                          <p:spTgt spid="1017">
                                            <p:txEl>
                                              <p:pRg st="1" end="1"/>
                                            </p:txEl>
                                          </p:spTgt>
                                        </p:tgtEl>
                                        <p:attrNameLst>
                                          <p:attrName>style.visibility</p:attrName>
                                        </p:attrNameLst>
                                      </p:cBhvr>
                                      <p:to>
                                        <p:strVal val="visible"/>
                                      </p:to>
                                    </p:set>
                                  </p:childTnLst>
                                </p:cTn>
                              </p:par>
                            </p:childTnLst>
                          </p:cTn>
                        </p:par>
                      </p:childTnLst>
                    </p:cTn>
                  </p:par>
                  <p:par>
                    <p:cTn id="1289" fill="hold">
                      <p:stCondLst>
                        <p:cond delay="indefinite"/>
                      </p:stCondLst>
                      <p:childTnLst>
                        <p:par>
                          <p:cTn id="1290" fill="hold">
                            <p:stCondLst>
                              <p:cond delay="0"/>
                            </p:stCondLst>
                            <p:childTnLst>
                              <p:par>
                                <p:cTn id="1291" nodeType="clickEffect" fill="hold" presetClass="entr" presetID="1">
                                  <p:stCondLst>
                                    <p:cond delay="0"/>
                                  </p:stCondLst>
                                  <p:childTnLst>
                                    <p:set>
                                      <p:cBhvr>
                                        <p:cTn id="1292" dur="1" fill="hold">
                                          <p:stCondLst>
                                            <p:cond delay="0"/>
                                          </p:stCondLst>
                                        </p:cTn>
                                        <p:tgtEl>
                                          <p:spTgt spid="1017">
                                            <p:txEl>
                                              <p:pRg st="2" end="2"/>
                                            </p:txEl>
                                          </p:spTgt>
                                        </p:tgtEl>
                                        <p:attrNameLst>
                                          <p:attrName>style.visibility</p:attrName>
                                        </p:attrNameLst>
                                      </p:cBhvr>
                                      <p:to>
                                        <p:strVal val="visible"/>
                                      </p:to>
                                    </p:set>
                                  </p:childTnLst>
                                </p:cTn>
                              </p:par>
                              <p:par>
                                <p:cTn id="1293" nodeType="withEffect" fill="hold" presetClass="entr" presetID="1">
                                  <p:stCondLst>
                                    <p:cond delay="0"/>
                                  </p:stCondLst>
                                  <p:childTnLst>
                                    <p:set>
                                      <p:cBhvr>
                                        <p:cTn id="1294" dur="1" fill="hold">
                                          <p:stCondLst>
                                            <p:cond delay="0"/>
                                          </p:stCondLst>
                                        </p:cTn>
                                        <p:tgtEl>
                                          <p:spTgt spid="10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13490</TotalTime>
  <Application>LibreOffice/6.0.7.3$Linux_X86_64 LibreOffice_project/00m0$Build-3</Application>
  <Words>18348</Words>
  <Paragraphs>2902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Macbook Pro 2014</dc:creator>
  <dc:description/>
  <dc:language>en-GB</dc:language>
  <cp:lastModifiedBy/>
  <cp:lastPrinted>2017-09-13T13:37:06Z</cp:lastPrinted>
  <dcterms:modified xsi:type="dcterms:W3CDTF">2020-10-23T23:22:20Z</dcterms:modified>
  <cp:revision>665</cp:revision>
  <dc:subject/>
  <dc:title>ENGG1112 Computer Programming and Applications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151</vt:i4>
  </property>
</Properties>
</file>