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6" r:id="rId1"/>
  </p:sldMasterIdLst>
  <p:notesMasterIdLst>
    <p:notesMasterId r:id="rId124"/>
  </p:notesMasterIdLst>
  <p:handoutMasterIdLst>
    <p:handoutMasterId r:id="rId125"/>
  </p:handoutMasterIdLst>
  <p:sldIdLst>
    <p:sldId id="256" r:id="rId2"/>
    <p:sldId id="509" r:id="rId3"/>
    <p:sldId id="361" r:id="rId4"/>
    <p:sldId id="379" r:id="rId5"/>
    <p:sldId id="373" r:id="rId6"/>
    <p:sldId id="380" r:id="rId7"/>
    <p:sldId id="257" r:id="rId8"/>
    <p:sldId id="359" r:id="rId9"/>
    <p:sldId id="510" r:id="rId10"/>
    <p:sldId id="511" r:id="rId11"/>
    <p:sldId id="512" r:id="rId12"/>
    <p:sldId id="410" r:id="rId13"/>
    <p:sldId id="411" r:id="rId14"/>
    <p:sldId id="412" r:id="rId15"/>
    <p:sldId id="413" r:id="rId16"/>
    <p:sldId id="414" r:id="rId17"/>
    <p:sldId id="415" r:id="rId18"/>
    <p:sldId id="416" r:id="rId19"/>
    <p:sldId id="533" r:id="rId20"/>
    <p:sldId id="534" r:id="rId21"/>
    <p:sldId id="417" r:id="rId22"/>
    <p:sldId id="418" r:id="rId23"/>
    <p:sldId id="419" r:id="rId24"/>
    <p:sldId id="420" r:id="rId25"/>
    <p:sldId id="421" r:id="rId26"/>
    <p:sldId id="422" r:id="rId27"/>
    <p:sldId id="423" r:id="rId28"/>
    <p:sldId id="480" r:id="rId29"/>
    <p:sldId id="521" r:id="rId30"/>
    <p:sldId id="522" r:id="rId31"/>
    <p:sldId id="523" r:id="rId32"/>
    <p:sldId id="524" r:id="rId33"/>
    <p:sldId id="525" r:id="rId34"/>
    <p:sldId id="529" r:id="rId35"/>
    <p:sldId id="520" r:id="rId36"/>
    <p:sldId id="526" r:id="rId37"/>
    <p:sldId id="527" r:id="rId38"/>
    <p:sldId id="528" r:id="rId39"/>
    <p:sldId id="530" r:id="rId40"/>
    <p:sldId id="531" r:id="rId41"/>
    <p:sldId id="532" r:id="rId42"/>
    <p:sldId id="513" r:id="rId43"/>
    <p:sldId id="424" r:id="rId44"/>
    <p:sldId id="425" r:id="rId45"/>
    <p:sldId id="514" r:id="rId46"/>
    <p:sldId id="427" r:id="rId47"/>
    <p:sldId id="428" r:id="rId48"/>
    <p:sldId id="429" r:id="rId49"/>
    <p:sldId id="515" r:id="rId50"/>
    <p:sldId id="431" r:id="rId51"/>
    <p:sldId id="403" r:id="rId52"/>
    <p:sldId id="445" r:id="rId53"/>
    <p:sldId id="516" r:id="rId54"/>
    <p:sldId id="517" r:id="rId55"/>
    <p:sldId id="518" r:id="rId56"/>
    <p:sldId id="519" r:id="rId57"/>
    <p:sldId id="450" r:id="rId58"/>
    <p:sldId id="451" r:id="rId59"/>
    <p:sldId id="452" r:id="rId60"/>
    <p:sldId id="453" r:id="rId61"/>
    <p:sldId id="454" r:id="rId62"/>
    <p:sldId id="455" r:id="rId63"/>
    <p:sldId id="456" r:id="rId64"/>
    <p:sldId id="457" r:id="rId65"/>
    <p:sldId id="458" r:id="rId66"/>
    <p:sldId id="459" r:id="rId67"/>
    <p:sldId id="460" r:id="rId68"/>
    <p:sldId id="461" r:id="rId69"/>
    <p:sldId id="462" r:id="rId70"/>
    <p:sldId id="463" r:id="rId71"/>
    <p:sldId id="464" r:id="rId72"/>
    <p:sldId id="465" r:id="rId73"/>
    <p:sldId id="466" r:id="rId74"/>
    <p:sldId id="467" r:id="rId75"/>
    <p:sldId id="468" r:id="rId76"/>
    <p:sldId id="469" r:id="rId77"/>
    <p:sldId id="470" r:id="rId78"/>
    <p:sldId id="471" r:id="rId79"/>
    <p:sldId id="472" r:id="rId80"/>
    <p:sldId id="473" r:id="rId81"/>
    <p:sldId id="474" r:id="rId82"/>
    <p:sldId id="475" r:id="rId83"/>
    <p:sldId id="476" r:id="rId84"/>
    <p:sldId id="477" r:id="rId85"/>
    <p:sldId id="478" r:id="rId86"/>
    <p:sldId id="479" r:id="rId87"/>
    <p:sldId id="482" r:id="rId88"/>
    <p:sldId id="401" r:id="rId89"/>
    <p:sldId id="402" r:id="rId90"/>
    <p:sldId id="258" r:id="rId91"/>
    <p:sldId id="259" r:id="rId92"/>
    <p:sldId id="260" r:id="rId93"/>
    <p:sldId id="261" r:id="rId94"/>
    <p:sldId id="262" r:id="rId95"/>
    <p:sldId id="263" r:id="rId96"/>
    <p:sldId id="264" r:id="rId97"/>
    <p:sldId id="265" r:id="rId98"/>
    <p:sldId id="266" r:id="rId99"/>
    <p:sldId id="274" r:id="rId100"/>
    <p:sldId id="267" r:id="rId101"/>
    <p:sldId id="268" r:id="rId102"/>
    <p:sldId id="269" r:id="rId103"/>
    <p:sldId id="270" r:id="rId104"/>
    <p:sldId id="271" r:id="rId105"/>
    <p:sldId id="272" r:id="rId106"/>
    <p:sldId id="426" r:id="rId107"/>
    <p:sldId id="276" r:id="rId108"/>
    <p:sldId id="278" r:id="rId109"/>
    <p:sldId id="430" r:id="rId110"/>
    <p:sldId id="360" r:id="rId111"/>
    <p:sldId id="407" r:id="rId112"/>
    <p:sldId id="378" r:id="rId113"/>
    <p:sldId id="374" r:id="rId114"/>
    <p:sldId id="375" r:id="rId115"/>
    <p:sldId id="408" r:id="rId116"/>
    <p:sldId id="376" r:id="rId117"/>
    <p:sldId id="409" r:id="rId118"/>
    <p:sldId id="382" r:id="rId119"/>
    <p:sldId id="397" r:id="rId120"/>
    <p:sldId id="396" r:id="rId121"/>
    <p:sldId id="449" r:id="rId122"/>
    <p:sldId id="398" r:id="rId1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067AC2-121E-FD48-B2BC-A9B5C8A7D4FE}">
          <p14:sldIdLst>
            <p14:sldId id="256"/>
            <p14:sldId id="509"/>
            <p14:sldId id="361"/>
            <p14:sldId id="379"/>
            <p14:sldId id="373"/>
            <p14:sldId id="380"/>
            <p14:sldId id="257"/>
            <p14:sldId id="359"/>
            <p14:sldId id="510"/>
            <p14:sldId id="511"/>
            <p14:sldId id="512"/>
            <p14:sldId id="410"/>
            <p14:sldId id="411"/>
            <p14:sldId id="412"/>
            <p14:sldId id="413"/>
            <p14:sldId id="414"/>
            <p14:sldId id="415"/>
            <p14:sldId id="416"/>
            <p14:sldId id="533"/>
            <p14:sldId id="534"/>
            <p14:sldId id="417"/>
            <p14:sldId id="418"/>
            <p14:sldId id="419"/>
            <p14:sldId id="420"/>
            <p14:sldId id="421"/>
            <p14:sldId id="422"/>
            <p14:sldId id="423"/>
            <p14:sldId id="480"/>
            <p14:sldId id="521"/>
            <p14:sldId id="522"/>
            <p14:sldId id="523"/>
            <p14:sldId id="524"/>
            <p14:sldId id="525"/>
            <p14:sldId id="529"/>
            <p14:sldId id="520"/>
            <p14:sldId id="526"/>
            <p14:sldId id="527"/>
            <p14:sldId id="528"/>
            <p14:sldId id="530"/>
            <p14:sldId id="531"/>
            <p14:sldId id="532"/>
            <p14:sldId id="513"/>
            <p14:sldId id="424"/>
            <p14:sldId id="425"/>
            <p14:sldId id="514"/>
            <p14:sldId id="427"/>
            <p14:sldId id="428"/>
            <p14:sldId id="429"/>
            <p14:sldId id="515"/>
            <p14:sldId id="431"/>
            <p14:sldId id="403"/>
            <p14:sldId id="445"/>
            <p14:sldId id="516"/>
            <p14:sldId id="517"/>
            <p14:sldId id="518"/>
            <p14:sldId id="519"/>
            <p14:sldId id="450"/>
            <p14:sldId id="451"/>
            <p14:sldId id="452"/>
            <p14:sldId id="453"/>
            <p14:sldId id="454"/>
            <p14:sldId id="455"/>
            <p14:sldId id="456"/>
            <p14:sldId id="457"/>
            <p14:sldId id="458"/>
            <p14:sldId id="459"/>
            <p14:sldId id="460"/>
            <p14:sldId id="461"/>
            <p14:sldId id="462"/>
            <p14:sldId id="463"/>
            <p14:sldId id="464"/>
            <p14:sldId id="465"/>
            <p14:sldId id="466"/>
            <p14:sldId id="467"/>
            <p14:sldId id="468"/>
            <p14:sldId id="469"/>
            <p14:sldId id="470"/>
            <p14:sldId id="471"/>
            <p14:sldId id="472"/>
            <p14:sldId id="473"/>
            <p14:sldId id="474"/>
            <p14:sldId id="475"/>
            <p14:sldId id="476"/>
            <p14:sldId id="477"/>
            <p14:sldId id="478"/>
            <p14:sldId id="479"/>
            <p14:sldId id="482"/>
            <p14:sldId id="401"/>
            <p14:sldId id="402"/>
            <p14:sldId id="258"/>
            <p14:sldId id="259"/>
            <p14:sldId id="260"/>
            <p14:sldId id="261"/>
            <p14:sldId id="262"/>
            <p14:sldId id="263"/>
            <p14:sldId id="264"/>
            <p14:sldId id="265"/>
            <p14:sldId id="266"/>
            <p14:sldId id="274"/>
            <p14:sldId id="267"/>
            <p14:sldId id="268"/>
            <p14:sldId id="269"/>
            <p14:sldId id="270"/>
            <p14:sldId id="271"/>
            <p14:sldId id="272"/>
            <p14:sldId id="426"/>
            <p14:sldId id="276"/>
            <p14:sldId id="278"/>
            <p14:sldId id="430"/>
            <p14:sldId id="360"/>
            <p14:sldId id="407"/>
            <p14:sldId id="378"/>
            <p14:sldId id="374"/>
            <p14:sldId id="375"/>
            <p14:sldId id="408"/>
            <p14:sldId id="376"/>
            <p14:sldId id="409"/>
            <p14:sldId id="382"/>
            <p14:sldId id="397"/>
            <p14:sldId id="396"/>
            <p14:sldId id="449"/>
            <p14:sldId id="39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B73"/>
    <a:srgbClr val="FF6699"/>
    <a:srgbClr val="FF66CC"/>
    <a:srgbClr val="FEF4EC"/>
    <a:srgbClr val="91E41E"/>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p:restoredTop sz="92436"/>
  </p:normalViewPr>
  <p:slideViewPr>
    <p:cSldViewPr snapToGrid="0" snapToObjects="1">
      <p:cViewPr varScale="1">
        <p:scale>
          <a:sx n="127" d="100"/>
          <a:sy n="127" d="100"/>
        </p:scale>
        <p:origin x="184" y="61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notesMaster" Target="notesMasters/notesMaster1.xml"/><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2970B9-02AE-0D4A-AC2C-25A677C7C916}" type="datetimeFigureOut">
              <a:rPr lang="en-US" smtClean="0"/>
              <a:pPr/>
              <a:t>10/22/20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3EDA67C-559B-DF49-BDFA-0F43542B706F}" type="slidenum">
              <a:rPr lang="en-US" smtClean="0"/>
              <a:pPr/>
              <a:t>‹#›</a:t>
            </a:fld>
            <a:endParaRPr lang="en-US"/>
          </a:p>
        </p:txBody>
      </p:sp>
    </p:spTree>
    <p:extLst>
      <p:ext uri="{BB962C8B-B14F-4D97-AF65-F5344CB8AC3E}">
        <p14:creationId xmlns:p14="http://schemas.microsoft.com/office/powerpoint/2010/main" val="39025940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D8D069-5FD0-D649-8F1E-5F986D8C99D8}" type="datetimeFigureOut">
              <a:rPr lang="en-US" smtClean="0"/>
              <a:pPr/>
              <a:t>10/22/20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C90DB7-2DE3-C342-B55B-305DF2A92E2C}" type="slidenum">
              <a:rPr lang="en-US" smtClean="0"/>
              <a:pPr/>
              <a:t>‹#›</a:t>
            </a:fld>
            <a:endParaRPr lang="en-US"/>
          </a:p>
        </p:txBody>
      </p:sp>
    </p:spTree>
    <p:extLst>
      <p:ext uri="{BB962C8B-B14F-4D97-AF65-F5344CB8AC3E}">
        <p14:creationId xmlns:p14="http://schemas.microsoft.com/office/powerpoint/2010/main" val="41463808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C90DB7-2DE3-C342-B55B-305DF2A92E2C}" type="slidenum">
              <a:rPr lang="en-US" smtClean="0"/>
              <a:pPr/>
              <a:t>7</a:t>
            </a:fld>
            <a:endParaRPr lang="en-US"/>
          </a:p>
        </p:txBody>
      </p:sp>
    </p:spTree>
    <p:extLst>
      <p:ext uri="{BB962C8B-B14F-4D97-AF65-F5344CB8AC3E}">
        <p14:creationId xmlns:p14="http://schemas.microsoft.com/office/powerpoint/2010/main" val="213542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C90DB7-2DE3-C342-B55B-305DF2A92E2C}" type="slidenum">
              <a:rPr lang="en-US" smtClean="0"/>
              <a:pPr/>
              <a:t>9</a:t>
            </a:fld>
            <a:endParaRPr lang="en-US"/>
          </a:p>
        </p:txBody>
      </p:sp>
    </p:spTree>
    <p:extLst>
      <p:ext uri="{BB962C8B-B14F-4D97-AF65-F5344CB8AC3E}">
        <p14:creationId xmlns:p14="http://schemas.microsoft.com/office/powerpoint/2010/main" val="1841532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90DB7-2DE3-C342-B55B-305DF2A92E2C}" type="slidenum">
              <a:rPr lang="en-US" smtClean="0"/>
              <a:pPr/>
              <a:t>10</a:t>
            </a:fld>
            <a:endParaRPr lang="en-US"/>
          </a:p>
        </p:txBody>
      </p:sp>
    </p:spTree>
    <p:extLst>
      <p:ext uri="{BB962C8B-B14F-4D97-AF65-F5344CB8AC3E}">
        <p14:creationId xmlns:p14="http://schemas.microsoft.com/office/powerpoint/2010/main" val="4238534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90DB7-2DE3-C342-B55B-305DF2A92E2C}" type="slidenum">
              <a:rPr lang="en-US" smtClean="0"/>
              <a:pPr/>
              <a:t>102</a:t>
            </a:fld>
            <a:endParaRPr lang="en-US"/>
          </a:p>
        </p:txBody>
      </p:sp>
    </p:spTree>
    <p:extLst>
      <p:ext uri="{BB962C8B-B14F-4D97-AF65-F5344CB8AC3E}">
        <p14:creationId xmlns:p14="http://schemas.microsoft.com/office/powerpoint/2010/main" val="1974215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C90DB7-2DE3-C342-B55B-305DF2A92E2C}" type="slidenum">
              <a:rPr lang="en-US" smtClean="0"/>
              <a:pPr/>
              <a:t>103</a:t>
            </a:fld>
            <a:endParaRPr lang="en-US"/>
          </a:p>
        </p:txBody>
      </p:sp>
    </p:spTree>
    <p:extLst>
      <p:ext uri="{BB962C8B-B14F-4D97-AF65-F5344CB8AC3E}">
        <p14:creationId xmlns:p14="http://schemas.microsoft.com/office/powerpoint/2010/main" val="3744905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0DB7-2DE3-C342-B55B-305DF2A92E2C}" type="slidenum">
              <a:rPr lang="en-US" smtClean="0"/>
              <a:pPr/>
              <a:t>120</a:t>
            </a:fld>
            <a:endParaRPr lang="en-US"/>
          </a:p>
        </p:txBody>
      </p:sp>
    </p:spTree>
    <p:extLst>
      <p:ext uri="{BB962C8B-B14F-4D97-AF65-F5344CB8AC3E}">
        <p14:creationId xmlns:p14="http://schemas.microsoft.com/office/powerpoint/2010/main" val="2297683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0DB7-2DE3-C342-B55B-305DF2A92E2C}" type="slidenum">
              <a:rPr lang="en-US" smtClean="0"/>
              <a:pPr/>
              <a:t>121</a:t>
            </a:fld>
            <a:endParaRPr lang="en-US"/>
          </a:p>
        </p:txBody>
      </p:sp>
    </p:spTree>
    <p:extLst>
      <p:ext uri="{BB962C8B-B14F-4D97-AF65-F5344CB8AC3E}">
        <p14:creationId xmlns:p14="http://schemas.microsoft.com/office/powerpoint/2010/main" val="2371723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76939"/>
            <a:ext cx="7772400" cy="2110285"/>
          </a:xfrm>
        </p:spPr>
        <p:txBody>
          <a:bodyPr/>
          <a:lstStyle>
            <a:lvl1pPr algn="l">
              <a:defRPr/>
            </a:lvl1pPr>
          </a:lstStyle>
          <a:p>
            <a:r>
              <a:rPr lang="en-US" dirty="0"/>
              <a:t>Click to edit Master title style</a:t>
            </a:r>
          </a:p>
        </p:txBody>
      </p:sp>
      <p:sp>
        <p:nvSpPr>
          <p:cNvPr id="3" name="Subtitle 2"/>
          <p:cNvSpPr>
            <a:spLocks noGrp="1"/>
          </p:cNvSpPr>
          <p:nvPr>
            <p:ph type="subTitle" idx="1"/>
          </p:nvPr>
        </p:nvSpPr>
        <p:spPr>
          <a:xfrm>
            <a:off x="685800" y="4572974"/>
            <a:ext cx="6400800" cy="882329"/>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8" name="Straight Connector 7"/>
          <p:cNvCxnSpPr/>
          <p:nvPr userDrawn="1"/>
        </p:nvCxnSpPr>
        <p:spPr>
          <a:xfrm flipV="1">
            <a:off x="685800" y="4392750"/>
            <a:ext cx="7772400" cy="25916"/>
          </a:xfrm>
          <a:prstGeom prst="line">
            <a:avLst/>
          </a:prstGeom>
          <a:ln w="9525" cmpd="sng">
            <a:solidFill>
              <a:schemeClr val="bg1">
                <a:lumMod val="85000"/>
              </a:schemeClr>
            </a:solidFill>
          </a:ln>
          <a:effectLst/>
        </p:spPr>
        <p:style>
          <a:lnRef idx="2">
            <a:schemeClr val="dk1"/>
          </a:lnRef>
          <a:fillRef idx="0">
            <a:schemeClr val="dk1"/>
          </a:fillRef>
          <a:effectRef idx="1">
            <a:schemeClr val="dk1"/>
          </a:effectRef>
          <a:fontRef idx="minor">
            <a:schemeClr val="tx1"/>
          </a:fontRef>
        </p:style>
      </p:cxnSp>
      <p:sp>
        <p:nvSpPr>
          <p:cNvPr id="7" name="Date Placeholder 6"/>
          <p:cNvSpPr>
            <a:spLocks noGrp="1"/>
          </p:cNvSpPr>
          <p:nvPr>
            <p:ph type="dt" sz="half" idx="10"/>
          </p:nvPr>
        </p:nvSpPr>
        <p:spPr/>
        <p:txBody>
          <a:bodyPr/>
          <a:lstStyle/>
          <a:p>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lvl1pPr>
              <a:defRPr b="0" i="0">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lvl1pPr>
              <a:buClr>
                <a:schemeClr val="tx1"/>
              </a:buClr>
              <a:defRPr sz="2400"/>
            </a:lvl1pPr>
            <a:lvl2pPr>
              <a:defRPr sz="20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b="0" i="0">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0" i="0">
                <a:solidFill>
                  <a:schemeClr val="tx1">
                    <a:tint val="75000"/>
                  </a:schemeClr>
                </a:solidFill>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extLst>
      <p:ext uri="{BB962C8B-B14F-4D97-AF65-F5344CB8AC3E}">
        <p14:creationId xmlns:p14="http://schemas.microsoft.com/office/powerpoint/2010/main" val="8618110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hdr="0" ftr="0" dt="0"/>
  <p:txStyles>
    <p:titleStyle>
      <a:lvl1pPr algn="l" defTabSz="457200" rtl="0" eaLnBrk="1" latinLnBrk="0" hangingPunct="1">
        <a:spcBef>
          <a:spcPct val="0"/>
        </a:spcBef>
        <a:buNone/>
        <a:defRPr sz="4400" kern="1200">
          <a:solidFill>
            <a:schemeClr val="tx1"/>
          </a:solidFill>
          <a:latin typeface="Avenir Next" charset="0"/>
          <a:ea typeface="Avenir Next" charset="0"/>
          <a:cs typeface="Avenir Next" charset="0"/>
        </a:defRPr>
      </a:lvl1pPr>
    </p:titleStyle>
    <p:bodyStyle>
      <a:lvl1pPr marL="342900" indent="-342900" algn="l" defTabSz="457200" rtl="0" eaLnBrk="1" latinLnBrk="0" hangingPunct="1">
        <a:spcBef>
          <a:spcPct val="20000"/>
        </a:spcBef>
        <a:buFont typeface="Arial"/>
        <a:buChar char="•"/>
        <a:defRPr sz="3200" b="0" i="0" kern="1200">
          <a:solidFill>
            <a:schemeClr val="tx1"/>
          </a:solidFill>
          <a:latin typeface="Calibri Light" charset="0"/>
          <a:ea typeface="Calibri Light" charset="0"/>
          <a:cs typeface="Calibri Light" charset="0"/>
        </a:defRPr>
      </a:lvl1pPr>
      <a:lvl2pPr marL="742950" indent="-285750" algn="l" defTabSz="457200" rtl="0" eaLnBrk="1" latinLnBrk="0" hangingPunct="1">
        <a:spcBef>
          <a:spcPct val="20000"/>
        </a:spcBef>
        <a:buFont typeface="Arial"/>
        <a:buChar char="–"/>
        <a:defRPr sz="2800" b="0" i="0" kern="1200">
          <a:solidFill>
            <a:schemeClr val="tx1"/>
          </a:solidFill>
          <a:latin typeface="Calibri Light" charset="0"/>
          <a:ea typeface="Calibri Light" charset="0"/>
          <a:cs typeface="Calibri Light" charset="0"/>
        </a:defRPr>
      </a:lvl2pPr>
      <a:lvl3pPr marL="1143000" indent="-228600" algn="l" defTabSz="457200" rtl="0" eaLnBrk="1" latinLnBrk="0" hangingPunct="1">
        <a:spcBef>
          <a:spcPct val="20000"/>
        </a:spcBef>
        <a:buFont typeface="Arial"/>
        <a:buChar char="•"/>
        <a:defRPr sz="2400" b="0" i="0" kern="1200">
          <a:solidFill>
            <a:schemeClr val="tx1"/>
          </a:solidFill>
          <a:latin typeface="Calibri Light" charset="0"/>
          <a:ea typeface="Calibri Light" charset="0"/>
          <a:cs typeface="Calibri Light" charset="0"/>
        </a:defRPr>
      </a:lvl3pPr>
      <a:lvl4pPr marL="1600200" indent="-228600" algn="l" defTabSz="457200" rtl="0" eaLnBrk="1" latinLnBrk="0" hangingPunct="1">
        <a:spcBef>
          <a:spcPct val="20000"/>
        </a:spcBef>
        <a:buFont typeface="Arial"/>
        <a:buChar char="–"/>
        <a:defRPr sz="2000" b="0" i="0" kern="1200">
          <a:solidFill>
            <a:schemeClr val="tx1"/>
          </a:solidFill>
          <a:latin typeface="Calibri Light" charset="0"/>
          <a:ea typeface="Calibri Light" charset="0"/>
          <a:cs typeface="Calibri Light" charset="0"/>
        </a:defRPr>
      </a:lvl4pPr>
      <a:lvl5pPr marL="2057400" indent="-228600" algn="l" defTabSz="457200" rtl="0" eaLnBrk="1" latinLnBrk="0" hangingPunct="1">
        <a:spcBef>
          <a:spcPct val="20000"/>
        </a:spcBef>
        <a:buFont typeface="Arial"/>
        <a:buChar char="»"/>
        <a:defRPr sz="2000" b="0" i="0" kern="1200">
          <a:solidFill>
            <a:schemeClr val="tx1"/>
          </a:solidFill>
          <a:latin typeface="Calibri Light" charset="0"/>
          <a:ea typeface="Calibri Light" charset="0"/>
          <a:cs typeface="Calibri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slide" Target="slide11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slide" Target="slide11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slide" Target="slide118.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geeksforgeeks.org/data-structure-alignmen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isocpp.org/std/the-standard" TargetMode="External"/><Relationship Id="rId2" Type="http://schemas.openxmlformats.org/officeDocument/2006/relationships/hyperlink" Target="https://en.wikipedia.org/wiki/ANSI_C"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 Target="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cplusplus.com/doc/tutorial/structures/" TargetMode="External"/><Relationship Id="rId2" Type="http://schemas.openxmlformats.org/officeDocument/2006/relationships/hyperlink" Target="https://ebookcentral.proquest.com/lib/HKUHK/detail.action?docID=5174548" TargetMode="External"/><Relationship Id="rId1" Type="http://schemas.openxmlformats.org/officeDocument/2006/relationships/slideLayout" Target="../slideLayouts/slideLayout2.xml"/><Relationship Id="rId4" Type="http://schemas.openxmlformats.org/officeDocument/2006/relationships/hyperlink" Target="http://www.cplusplus.com/doc/tutorial/files/"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www.cplusplus.com/reference/fstream/ifstream/" TargetMode="External"/><Relationship Id="rId2" Type="http://schemas.openxmlformats.org/officeDocument/2006/relationships/hyperlink" Target="http://www.cplusplus.com/doc/tutorial/files/" TargetMode="External"/><Relationship Id="rId1" Type="http://schemas.openxmlformats.org/officeDocument/2006/relationships/slideLayout" Target="../slideLayouts/slideLayout2.xml"/><Relationship Id="rId6" Type="http://schemas.openxmlformats.org/officeDocument/2006/relationships/hyperlink" Target="http://www.cplusplus.com/reference/library/manipulators/" TargetMode="External"/><Relationship Id="rId5" Type="http://schemas.openxmlformats.org/officeDocument/2006/relationships/hyperlink" Target="http://www.cplusplus.com/reference/fstream/ofstream/" TargetMode="External"/><Relationship Id="rId4" Type="http://schemas.openxmlformats.org/officeDocument/2006/relationships/hyperlink" Target="http://www.cplusplus.com/reference/sstream/istringstream/" TargetMode="External"/></Relationships>
</file>

<file path=ppt/slides/_rels/slide8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spcBef>
                <a:spcPts val="600"/>
              </a:spcBef>
              <a:spcAft>
                <a:spcPts val="600"/>
              </a:spcAft>
            </a:pPr>
            <a:r>
              <a:rPr lang="en-US" sz="1800" dirty="0"/>
              <a:t>Module 7 Guidance Notes</a:t>
            </a:r>
            <a:br>
              <a:rPr lang="en-US" sz="1800" dirty="0"/>
            </a:br>
            <a:br>
              <a:rPr lang="en-US" sz="1800" dirty="0"/>
            </a:br>
            <a:r>
              <a:rPr lang="en-US" sz="4800" dirty="0"/>
              <a:t>Structs,</a:t>
            </a:r>
            <a:br>
              <a:rPr lang="en-US" sz="4800" dirty="0"/>
            </a:br>
            <a:r>
              <a:rPr lang="en-US" sz="4800" dirty="0"/>
              <a:t>File I/O &amp; Recursion</a:t>
            </a:r>
          </a:p>
        </p:txBody>
      </p:sp>
      <p:sp>
        <p:nvSpPr>
          <p:cNvPr id="3" name="Subtitle 2"/>
          <p:cNvSpPr>
            <a:spLocks noGrp="1"/>
          </p:cNvSpPr>
          <p:nvPr>
            <p:ph type="subTitle" idx="1"/>
          </p:nvPr>
        </p:nvSpPr>
        <p:spPr/>
        <p:txBody>
          <a:bodyPr>
            <a:normAutofit/>
          </a:bodyPr>
          <a:lstStyle/>
          <a:p>
            <a:pPr>
              <a:lnSpc>
                <a:spcPct val="105000"/>
              </a:lnSpc>
              <a:spcBef>
                <a:spcPts val="500"/>
              </a:spcBef>
              <a:spcAft>
                <a:spcPts val="500"/>
              </a:spcAft>
            </a:pPr>
            <a:r>
              <a:rPr lang="en-US" sz="1200" dirty="0"/>
              <a:t>ENGG1340/COMP2113</a:t>
            </a:r>
            <a:br>
              <a:rPr lang="en-US" sz="1200" dirty="0"/>
            </a:br>
            <a:r>
              <a:rPr lang="en-US" sz="1600" dirty="0"/>
              <a:t>Computer Programming II/Programming Technologies</a:t>
            </a:r>
            <a:br>
              <a:rPr lang="en-US" sz="1800" dirty="0"/>
            </a:br>
            <a:endParaRPr lang="en-US" sz="1100" dirty="0"/>
          </a:p>
        </p:txBody>
      </p:sp>
    </p:spTree>
    <p:extLst>
      <p:ext uri="{BB962C8B-B14F-4D97-AF65-F5344CB8AC3E}">
        <p14:creationId xmlns:p14="http://schemas.microsoft.com/office/powerpoint/2010/main" val="1108082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a:xfrm>
            <a:off x="457200" y="1417638"/>
            <a:ext cx="8229600" cy="4708525"/>
          </a:xfrm>
        </p:spPr>
        <p:txBody>
          <a:bodyPr/>
          <a:lstStyle/>
          <a:p>
            <a:r>
              <a:rPr lang="en-US" dirty="0"/>
              <a:t>In C++, a structure is defined using the keyword </a:t>
            </a:r>
            <a:r>
              <a:rPr lang="en-US" sz="3200" b="1" dirty="0" err="1">
                <a:solidFill>
                  <a:schemeClr val="accent6">
                    <a:lumMod val="75000"/>
                  </a:schemeClr>
                </a:solidFill>
              </a:rPr>
              <a:t>struct</a:t>
            </a:r>
            <a:r>
              <a:rPr lang="en-US" dirty="0"/>
              <a:t>, followed by a structure tag, a list of member variables (with types and identifiers) enclosed within a pair of braces { }, and a semicolon ; </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10</a:t>
            </a:fld>
            <a:endParaRPr lang="en-US" dirty="0"/>
          </a:p>
        </p:txBody>
      </p:sp>
      <p:sp>
        <p:nvSpPr>
          <p:cNvPr id="6" name="Rectangle 5"/>
          <p:cNvSpPr/>
          <p:nvPr/>
        </p:nvSpPr>
        <p:spPr>
          <a:xfrm>
            <a:off x="863465" y="3657599"/>
            <a:ext cx="2260735" cy="1320686"/>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b="1" dirty="0" err="1">
                <a:solidFill>
                  <a:schemeClr val="accent6">
                    <a:lumMod val="75000"/>
                  </a:schemeClr>
                </a:solidFill>
                <a:latin typeface="Consolas" charset="0"/>
                <a:ea typeface="Consolas" charset="0"/>
                <a:cs typeface="Consolas" charset="0"/>
              </a:rPr>
              <a:t>struct</a:t>
            </a:r>
            <a:r>
              <a:rPr lang="en-US" sz="1600" b="1" dirty="0">
                <a:solidFill>
                  <a:schemeClr val="accent6">
                    <a:lumMod val="75000"/>
                  </a:schemeClr>
                </a:solidFill>
                <a:latin typeface="Consolas" charset="0"/>
                <a:ea typeface="Consolas" charset="0"/>
                <a:cs typeface="Consolas" charset="0"/>
              </a:rPr>
              <a:t> </a:t>
            </a:r>
            <a:r>
              <a:rPr lang="en-US" sz="1600" dirty="0">
                <a:solidFill>
                  <a:schemeClr val="tx1"/>
                </a:solidFill>
                <a:latin typeface="Consolas" charset="0"/>
                <a:ea typeface="Consolas" charset="0"/>
                <a:cs typeface="Consolas" charset="0"/>
              </a:rPr>
              <a:t>Point {</a:t>
            </a:r>
          </a:p>
          <a:p>
            <a:r>
              <a:rPr lang="en-US" sz="1600" dirty="0">
                <a:solidFill>
                  <a:schemeClr val="tx1"/>
                </a:solidFill>
                <a:latin typeface="Consolas" charset="0"/>
                <a:ea typeface="Consolas" charset="0"/>
                <a:cs typeface="Consolas" charset="0"/>
              </a:rPr>
              <a:t>	double x;</a:t>
            </a:r>
          </a:p>
          <a:p>
            <a:r>
              <a:rPr lang="en-US" sz="1600" dirty="0">
                <a:solidFill>
                  <a:schemeClr val="tx1"/>
                </a:solidFill>
                <a:latin typeface="Consolas" charset="0"/>
                <a:ea typeface="Consolas" charset="0"/>
                <a:cs typeface="Consolas" charset="0"/>
              </a:rPr>
              <a:t>	double y;</a:t>
            </a:r>
          </a:p>
          <a:p>
            <a:r>
              <a:rPr lang="en-US" sz="1600" dirty="0">
                <a:solidFill>
                  <a:schemeClr val="tx1"/>
                </a:solidFill>
                <a:latin typeface="Consolas" charset="0"/>
                <a:ea typeface="Consolas" charset="0"/>
                <a:cs typeface="Consolas" charset="0"/>
              </a:rPr>
              <a:t>};</a:t>
            </a:r>
            <a:endParaRPr lang="en-US" sz="1600" dirty="0">
              <a:solidFill>
                <a:schemeClr val="accent6">
                  <a:lumMod val="75000"/>
                </a:schemeClr>
              </a:solidFill>
              <a:latin typeface="Consolas" charset="0"/>
              <a:ea typeface="Consolas" charset="0"/>
              <a:cs typeface="Consolas" charset="0"/>
            </a:endParaRPr>
          </a:p>
        </p:txBody>
      </p:sp>
      <p:sp>
        <p:nvSpPr>
          <p:cNvPr id="7" name="Rectangle 6"/>
          <p:cNvSpPr/>
          <p:nvPr/>
        </p:nvSpPr>
        <p:spPr>
          <a:xfrm>
            <a:off x="5779838" y="3657599"/>
            <a:ext cx="2545237" cy="154693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b="1" dirty="0" err="1">
                <a:solidFill>
                  <a:schemeClr val="accent6">
                    <a:lumMod val="75000"/>
                  </a:schemeClr>
                </a:solidFill>
                <a:latin typeface="Consolas" charset="0"/>
                <a:ea typeface="Consolas" charset="0"/>
                <a:cs typeface="Consolas" charset="0"/>
              </a:rPr>
              <a:t>struct</a:t>
            </a:r>
            <a:r>
              <a:rPr lang="en-US" sz="1600" dirty="0">
                <a:solidFill>
                  <a:schemeClr val="tx1"/>
                </a:solidFill>
                <a:latin typeface="Consolas" charset="0"/>
                <a:ea typeface="Consolas" charset="0"/>
                <a:cs typeface="Consolas" charset="0"/>
              </a:rPr>
              <a:t> Student {</a:t>
            </a:r>
          </a:p>
          <a:p>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id;</a:t>
            </a:r>
          </a:p>
          <a:p>
            <a:r>
              <a:rPr lang="en-US" sz="1600" dirty="0">
                <a:solidFill>
                  <a:schemeClr val="tx1"/>
                </a:solidFill>
                <a:latin typeface="Consolas" charset="0"/>
                <a:ea typeface="Consolas" charset="0"/>
                <a:cs typeface="Consolas" charset="0"/>
              </a:rPr>
              <a:t>	string name;</a:t>
            </a:r>
          </a:p>
          <a:p>
            <a:r>
              <a:rPr lang="en-US" sz="1600" dirty="0">
                <a:solidFill>
                  <a:schemeClr val="tx1"/>
                </a:solidFill>
                <a:latin typeface="Consolas" charset="0"/>
                <a:ea typeface="Consolas" charset="0"/>
                <a:cs typeface="Consolas" charset="0"/>
              </a:rPr>
              <a:t>	char sex;</a:t>
            </a:r>
          </a:p>
          <a:p>
            <a:r>
              <a:rPr lang="en-US" sz="1600" dirty="0">
                <a:solidFill>
                  <a:schemeClr val="tx1"/>
                </a:solidFill>
                <a:latin typeface="Consolas" charset="0"/>
                <a:ea typeface="Consolas" charset="0"/>
                <a:cs typeface="Consolas" charset="0"/>
              </a:rPr>
              <a:t>};</a:t>
            </a:r>
            <a:endParaRPr lang="en-US" sz="1600" dirty="0">
              <a:solidFill>
                <a:schemeClr val="accent6">
                  <a:lumMod val="75000"/>
                </a:schemeClr>
              </a:solidFill>
              <a:latin typeface="Consolas" charset="0"/>
              <a:ea typeface="Consolas" charset="0"/>
              <a:cs typeface="Consolas" charset="0"/>
            </a:endParaRPr>
          </a:p>
        </p:txBody>
      </p:sp>
      <p:sp>
        <p:nvSpPr>
          <p:cNvPr id="14" name="Oval 13"/>
          <p:cNvSpPr/>
          <p:nvPr/>
        </p:nvSpPr>
        <p:spPr>
          <a:xfrm>
            <a:off x="863465" y="3773370"/>
            <a:ext cx="993615" cy="299008"/>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798692" y="3773370"/>
            <a:ext cx="993615" cy="299008"/>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3" name="Group 32"/>
          <p:cNvGrpSpPr/>
          <p:nvPr/>
        </p:nvGrpSpPr>
        <p:grpSpPr>
          <a:xfrm>
            <a:off x="1360273" y="3202455"/>
            <a:ext cx="4935227" cy="646986"/>
            <a:chOff x="1360273" y="3202455"/>
            <a:chExt cx="4935227" cy="646986"/>
          </a:xfrm>
        </p:grpSpPr>
        <p:sp>
          <p:nvSpPr>
            <p:cNvPr id="8" name="TextBox 7"/>
            <p:cNvSpPr txBox="1"/>
            <p:nvPr/>
          </p:nvSpPr>
          <p:spPr>
            <a:xfrm>
              <a:off x="3370248" y="3202455"/>
              <a:ext cx="1765308" cy="646986"/>
            </a:xfrm>
            <a:prstGeom prst="roundRect">
              <a:avLst/>
            </a:prstGeom>
            <a:effectLst/>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1600" dirty="0">
                  <a:solidFill>
                    <a:schemeClr val="tx1"/>
                  </a:solidFill>
                  <a:latin typeface="Avenir Next Condensed" charset="0"/>
                  <a:ea typeface="Avenir Next Condensed" charset="0"/>
                  <a:cs typeface="Avenir Next Condensed" charset="0"/>
                </a:rPr>
                <a:t>Keyword to specify </a:t>
              </a:r>
              <a:br>
                <a:rPr lang="en-US" sz="1600" dirty="0">
                  <a:solidFill>
                    <a:schemeClr val="tx1"/>
                  </a:solidFill>
                  <a:latin typeface="Avenir Next Condensed" charset="0"/>
                  <a:ea typeface="Avenir Next Condensed" charset="0"/>
                  <a:cs typeface="Avenir Next Condensed" charset="0"/>
                </a:rPr>
              </a:br>
              <a:r>
                <a:rPr lang="en-US" sz="1600" dirty="0">
                  <a:solidFill>
                    <a:schemeClr val="tx1"/>
                  </a:solidFill>
                  <a:latin typeface="Avenir Next Condensed" charset="0"/>
                  <a:ea typeface="Avenir Next Condensed" charset="0"/>
                  <a:cs typeface="Avenir Next Condensed" charset="0"/>
                </a:rPr>
                <a:t>that this is a structure</a:t>
              </a:r>
            </a:p>
          </p:txBody>
        </p:sp>
        <p:cxnSp>
          <p:nvCxnSpPr>
            <p:cNvPr id="17" name="Shape 16"/>
            <p:cNvCxnSpPr>
              <a:endCxn id="14" idx="0"/>
            </p:cNvCxnSpPr>
            <p:nvPr/>
          </p:nvCxnSpPr>
          <p:spPr>
            <a:xfrm rot="10800000" flipV="1">
              <a:off x="1360273" y="3491896"/>
              <a:ext cx="2023950" cy="281474"/>
            </a:xfrm>
            <a:prstGeom prst="bentConnector2">
              <a:avLst/>
            </a:prstGeom>
            <a:ln>
              <a:tailEnd type="arrow"/>
            </a:ln>
            <a:effectLst/>
          </p:spPr>
          <p:style>
            <a:lnRef idx="2">
              <a:schemeClr val="accent6"/>
            </a:lnRef>
            <a:fillRef idx="0">
              <a:schemeClr val="accent6"/>
            </a:fillRef>
            <a:effectRef idx="1">
              <a:schemeClr val="accent6"/>
            </a:effectRef>
            <a:fontRef idx="minor">
              <a:schemeClr val="tx1"/>
            </a:fontRef>
          </p:style>
        </p:cxnSp>
        <p:cxnSp>
          <p:nvCxnSpPr>
            <p:cNvPr id="19" name="Shape 18"/>
            <p:cNvCxnSpPr>
              <a:stCxn id="8" idx="3"/>
              <a:endCxn id="15" idx="0"/>
            </p:cNvCxnSpPr>
            <p:nvPr/>
          </p:nvCxnSpPr>
          <p:spPr>
            <a:xfrm>
              <a:off x="5135556" y="3525948"/>
              <a:ext cx="1159944" cy="247422"/>
            </a:xfrm>
            <a:prstGeom prst="bentConnector2">
              <a:avLst/>
            </a:prstGeom>
            <a:ln>
              <a:tailEnd type="arrow"/>
            </a:ln>
            <a:effectLst/>
          </p:spPr>
          <p:style>
            <a:lnRef idx="2">
              <a:schemeClr val="accent6"/>
            </a:lnRef>
            <a:fillRef idx="0">
              <a:schemeClr val="accent6"/>
            </a:fillRef>
            <a:effectRef idx="1">
              <a:schemeClr val="accent6"/>
            </a:effectRef>
            <a:fontRef idx="minor">
              <a:schemeClr val="tx1"/>
            </a:fontRef>
          </p:style>
        </p:cxnSp>
      </p:grpSp>
      <p:sp>
        <p:nvSpPr>
          <p:cNvPr id="21" name="Oval 20"/>
          <p:cNvSpPr/>
          <p:nvPr/>
        </p:nvSpPr>
        <p:spPr>
          <a:xfrm>
            <a:off x="1772237" y="3773370"/>
            <a:ext cx="993615" cy="299008"/>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6822288" y="3773370"/>
            <a:ext cx="993615" cy="299008"/>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269045" y="3773370"/>
            <a:ext cx="5050051" cy="630565"/>
            <a:chOff x="2269045" y="3773370"/>
            <a:chExt cx="5050051" cy="630565"/>
          </a:xfrm>
        </p:grpSpPr>
        <p:sp>
          <p:nvSpPr>
            <p:cNvPr id="9" name="TextBox 8"/>
            <p:cNvSpPr txBox="1"/>
            <p:nvPr/>
          </p:nvSpPr>
          <p:spPr>
            <a:xfrm>
              <a:off x="3370248" y="4029364"/>
              <a:ext cx="1774992" cy="374571"/>
            </a:xfrm>
            <a:prstGeom prst="roundRect">
              <a:avLst/>
            </a:prstGeom>
            <a:effectLst/>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1600" dirty="0">
                  <a:solidFill>
                    <a:schemeClr val="tx1"/>
                  </a:solidFill>
                  <a:latin typeface="Avenir Next Condensed" charset="0"/>
                  <a:ea typeface="Avenir Next Condensed" charset="0"/>
                  <a:cs typeface="Avenir Next Condensed" charset="0"/>
                </a:rPr>
                <a:t>Name of the structure</a:t>
              </a:r>
            </a:p>
          </p:txBody>
        </p:sp>
        <p:cxnSp>
          <p:nvCxnSpPr>
            <p:cNvPr id="24" name="Shape 23"/>
            <p:cNvCxnSpPr>
              <a:endCxn id="21" idx="0"/>
            </p:cNvCxnSpPr>
            <p:nvPr/>
          </p:nvCxnSpPr>
          <p:spPr>
            <a:xfrm rot="10800000">
              <a:off x="2269045" y="3773370"/>
              <a:ext cx="1115178" cy="426254"/>
            </a:xfrm>
            <a:prstGeom prst="bentConnector4">
              <a:avLst>
                <a:gd name="adj1" fmla="val 27725"/>
                <a:gd name="adj2" fmla="val 140361"/>
              </a:avLst>
            </a:prstGeom>
            <a:ln>
              <a:tailEnd type="arrow"/>
            </a:ln>
            <a:effectLst/>
          </p:spPr>
          <p:style>
            <a:lnRef idx="2">
              <a:schemeClr val="accent5"/>
            </a:lnRef>
            <a:fillRef idx="0">
              <a:schemeClr val="accent5"/>
            </a:fillRef>
            <a:effectRef idx="1">
              <a:schemeClr val="accent5"/>
            </a:effectRef>
            <a:fontRef idx="minor">
              <a:schemeClr val="tx1"/>
            </a:fontRef>
          </p:style>
        </p:cxnSp>
        <p:cxnSp>
          <p:nvCxnSpPr>
            <p:cNvPr id="27" name="Shape 26"/>
            <p:cNvCxnSpPr>
              <a:stCxn id="9" idx="3"/>
              <a:endCxn id="22" idx="0"/>
            </p:cNvCxnSpPr>
            <p:nvPr/>
          </p:nvCxnSpPr>
          <p:spPr>
            <a:xfrm flipV="1">
              <a:off x="5145240" y="3773370"/>
              <a:ext cx="2173856" cy="443280"/>
            </a:xfrm>
            <a:prstGeom prst="bentConnector4">
              <a:avLst>
                <a:gd name="adj1" fmla="val 15438"/>
                <a:gd name="adj2" fmla="val 141256"/>
              </a:avLst>
            </a:prstGeom>
            <a:ln>
              <a:tailEnd type="arrow"/>
            </a:ln>
            <a:effectLst/>
          </p:spPr>
          <p:style>
            <a:lnRef idx="2">
              <a:schemeClr val="accent5"/>
            </a:lnRef>
            <a:fillRef idx="0">
              <a:schemeClr val="accent5"/>
            </a:fillRef>
            <a:effectRef idx="1">
              <a:schemeClr val="accent5"/>
            </a:effectRef>
            <a:fontRef idx="minor">
              <a:schemeClr val="tx1"/>
            </a:fontRef>
          </p:style>
        </p:cxnSp>
      </p:grpSp>
      <p:grpSp>
        <p:nvGrpSpPr>
          <p:cNvPr id="36" name="Group 35"/>
          <p:cNvGrpSpPr/>
          <p:nvPr/>
        </p:nvGrpSpPr>
        <p:grpSpPr>
          <a:xfrm>
            <a:off x="2635775" y="4092700"/>
            <a:ext cx="3659724" cy="1163239"/>
            <a:chOff x="2635775" y="4092700"/>
            <a:chExt cx="3659724" cy="1163239"/>
          </a:xfrm>
        </p:grpSpPr>
        <p:sp>
          <p:nvSpPr>
            <p:cNvPr id="10" name="TextBox 9"/>
            <p:cNvSpPr txBox="1"/>
            <p:nvPr/>
          </p:nvSpPr>
          <p:spPr>
            <a:xfrm>
              <a:off x="3370248" y="4608953"/>
              <a:ext cx="1417394" cy="646986"/>
            </a:xfrm>
            <a:prstGeom prst="roundRect">
              <a:avLst/>
            </a:prstGeom>
            <a:effectLst/>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a:solidFill>
                    <a:schemeClr val="tx1"/>
                  </a:solidFill>
                  <a:latin typeface="Avenir Next Condensed" charset="0"/>
                  <a:ea typeface="Avenir Next Condensed" charset="0"/>
                  <a:cs typeface="Avenir Next Condensed" charset="0"/>
                </a:rPr>
                <a:t>Members of the </a:t>
              </a:r>
              <a:br>
                <a:rPr lang="en-US" sz="1600" dirty="0">
                  <a:solidFill>
                    <a:schemeClr val="tx1"/>
                  </a:solidFill>
                  <a:latin typeface="Avenir Next Condensed" charset="0"/>
                  <a:ea typeface="Avenir Next Condensed" charset="0"/>
                  <a:cs typeface="Avenir Next Condensed" charset="0"/>
                </a:rPr>
              </a:br>
              <a:r>
                <a:rPr lang="en-US" sz="1600" dirty="0">
                  <a:solidFill>
                    <a:schemeClr val="tx1"/>
                  </a:solidFill>
                  <a:latin typeface="Avenir Next Condensed" charset="0"/>
                  <a:ea typeface="Avenir Next Condensed" charset="0"/>
                  <a:cs typeface="Avenir Next Condensed" charset="0"/>
                </a:rPr>
                <a:t>structure</a:t>
              </a:r>
            </a:p>
          </p:txBody>
        </p:sp>
        <p:sp>
          <p:nvSpPr>
            <p:cNvPr id="31" name="Right Brace 30"/>
            <p:cNvSpPr/>
            <p:nvPr/>
          </p:nvSpPr>
          <p:spPr>
            <a:xfrm>
              <a:off x="2635775" y="4092700"/>
              <a:ext cx="203591" cy="536575"/>
            </a:xfrm>
            <a:prstGeom prst="rightBrace">
              <a:avLst/>
            </a:prstGeom>
            <a:effectLst/>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2" name="Right Brace 31"/>
            <p:cNvSpPr/>
            <p:nvPr/>
          </p:nvSpPr>
          <p:spPr>
            <a:xfrm flipH="1">
              <a:off x="6091908" y="4092700"/>
              <a:ext cx="203591" cy="677263"/>
            </a:xfrm>
            <a:prstGeom prst="rightBrace">
              <a:avLst/>
            </a:prstGeom>
            <a:effectLst/>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34" name="Elbow Connector 33"/>
            <p:cNvCxnSpPr>
              <a:endCxn id="31" idx="1"/>
            </p:cNvCxnSpPr>
            <p:nvPr/>
          </p:nvCxnSpPr>
          <p:spPr>
            <a:xfrm rot="10800000">
              <a:off x="2839367" y="4360988"/>
              <a:ext cx="544857" cy="537406"/>
            </a:xfrm>
            <a:prstGeom prst="bentConnector3">
              <a:avLst>
                <a:gd name="adj1" fmla="val 59942"/>
              </a:avLst>
            </a:prstGeom>
            <a:ln>
              <a:tailEnd type="arrow"/>
            </a:ln>
            <a:effectLst/>
          </p:spPr>
          <p:style>
            <a:lnRef idx="2">
              <a:schemeClr val="accent2"/>
            </a:lnRef>
            <a:fillRef idx="0">
              <a:schemeClr val="accent2"/>
            </a:fillRef>
            <a:effectRef idx="1">
              <a:schemeClr val="accent2"/>
            </a:effectRef>
            <a:fontRef idx="minor">
              <a:schemeClr val="tx1"/>
            </a:fontRef>
          </p:style>
        </p:cxnSp>
        <p:cxnSp>
          <p:nvCxnSpPr>
            <p:cNvPr id="37" name="Elbow Connector 36"/>
            <p:cNvCxnSpPr>
              <a:stCxn id="10" idx="3"/>
              <a:endCxn id="32" idx="1"/>
            </p:cNvCxnSpPr>
            <p:nvPr/>
          </p:nvCxnSpPr>
          <p:spPr>
            <a:xfrm flipV="1">
              <a:off x="4787642" y="4431332"/>
              <a:ext cx="1304266" cy="501114"/>
            </a:xfrm>
            <a:prstGeom prst="bentConnector3">
              <a:avLst>
                <a:gd name="adj1" fmla="val 60224"/>
              </a:avLst>
            </a:prstGeom>
            <a:ln>
              <a:tailEnd type="arrow"/>
            </a:ln>
            <a:effectLst/>
          </p:spPr>
          <p:style>
            <a:lnRef idx="2">
              <a:schemeClr val="accent2"/>
            </a:lnRef>
            <a:fillRef idx="0">
              <a:schemeClr val="accent2"/>
            </a:fillRef>
            <a:effectRef idx="1">
              <a:schemeClr val="accent2"/>
            </a:effectRef>
            <a:fontRef idx="minor">
              <a:schemeClr val="tx1"/>
            </a:fontRef>
          </p:style>
        </p:cxnSp>
      </p:grpSp>
      <p:sp>
        <p:nvSpPr>
          <p:cNvPr id="43" name="Oval 42"/>
          <p:cNvSpPr/>
          <p:nvPr/>
        </p:nvSpPr>
        <p:spPr>
          <a:xfrm>
            <a:off x="5944631" y="4833165"/>
            <a:ext cx="275699" cy="299008"/>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1009157" y="4606917"/>
            <a:ext cx="275699" cy="299008"/>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8" name="Group 37"/>
          <p:cNvGrpSpPr/>
          <p:nvPr/>
        </p:nvGrpSpPr>
        <p:grpSpPr>
          <a:xfrm>
            <a:off x="1147008" y="4905926"/>
            <a:ext cx="4935473" cy="884915"/>
            <a:chOff x="1147008" y="4905926"/>
            <a:chExt cx="4935473" cy="884915"/>
          </a:xfrm>
        </p:grpSpPr>
        <p:sp>
          <p:nvSpPr>
            <p:cNvPr id="11" name="TextBox 10"/>
            <p:cNvSpPr txBox="1"/>
            <p:nvPr/>
          </p:nvSpPr>
          <p:spPr>
            <a:xfrm>
              <a:off x="3370249" y="5416270"/>
              <a:ext cx="1834091" cy="374571"/>
            </a:xfrm>
            <a:prstGeom prst="roundRect">
              <a:avLst/>
            </a:prstGeom>
            <a:effectLst/>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600" dirty="0">
                  <a:solidFill>
                    <a:schemeClr val="tx1"/>
                  </a:solidFill>
                  <a:latin typeface="Avenir Next Condensed" charset="0"/>
                  <a:ea typeface="Avenir Next Condensed" charset="0"/>
                  <a:cs typeface="Avenir Next Condensed" charset="0"/>
                </a:rPr>
                <a:t>Must end with a ;</a:t>
              </a:r>
            </a:p>
          </p:txBody>
        </p:sp>
        <p:cxnSp>
          <p:nvCxnSpPr>
            <p:cNvPr id="46" name="Shape 45"/>
            <p:cNvCxnSpPr>
              <a:endCxn id="44" idx="4"/>
            </p:cNvCxnSpPr>
            <p:nvPr/>
          </p:nvCxnSpPr>
          <p:spPr>
            <a:xfrm rot="10800000">
              <a:off x="1147008" y="4905926"/>
              <a:ext cx="2237217" cy="680605"/>
            </a:xfrm>
            <a:prstGeom prst="bentConnector2">
              <a:avLst/>
            </a:prstGeom>
            <a:ln>
              <a:tailEnd type="arrow"/>
            </a:ln>
            <a:effectLst/>
          </p:spPr>
          <p:style>
            <a:lnRef idx="2">
              <a:schemeClr val="accent4"/>
            </a:lnRef>
            <a:fillRef idx="0">
              <a:schemeClr val="accent4"/>
            </a:fillRef>
            <a:effectRef idx="1">
              <a:schemeClr val="accent4"/>
            </a:effectRef>
            <a:fontRef idx="minor">
              <a:schemeClr val="tx1"/>
            </a:fontRef>
          </p:style>
        </p:cxnSp>
        <p:cxnSp>
          <p:nvCxnSpPr>
            <p:cNvPr id="48" name="Elbow Connector 47"/>
            <p:cNvCxnSpPr>
              <a:stCxn id="11" idx="3"/>
              <a:endCxn id="43" idx="4"/>
            </p:cNvCxnSpPr>
            <p:nvPr/>
          </p:nvCxnSpPr>
          <p:spPr>
            <a:xfrm flipV="1">
              <a:off x="5204340" y="5132173"/>
              <a:ext cx="878141" cy="471383"/>
            </a:xfrm>
            <a:prstGeom prst="bentConnector2">
              <a:avLst/>
            </a:prstGeom>
            <a:ln>
              <a:tailEnd type="arrow"/>
            </a:ln>
            <a:effectLst/>
          </p:spPr>
          <p:style>
            <a:lnRef idx="2">
              <a:schemeClr val="accent4"/>
            </a:lnRef>
            <a:fillRef idx="0">
              <a:schemeClr val="accent4"/>
            </a:fillRef>
            <a:effectRef idx="1">
              <a:schemeClr val="accent4"/>
            </a:effectRef>
            <a:fontRef idx="minor">
              <a:schemeClr val="tx1"/>
            </a:fontRef>
          </p:style>
        </p:cxnSp>
      </p:grpSp>
    </p:spTree>
    <p:extLst>
      <p:ext uri="{BB962C8B-B14F-4D97-AF65-F5344CB8AC3E}">
        <p14:creationId xmlns:p14="http://schemas.microsoft.com/office/powerpoint/2010/main" val="3357517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Tower of Hanoi</a:t>
            </a:r>
          </a:p>
        </p:txBody>
      </p:sp>
      <p:sp>
        <p:nvSpPr>
          <p:cNvPr id="3" name="Content Placeholder 2"/>
          <p:cNvSpPr>
            <a:spLocks noGrp="1"/>
          </p:cNvSpPr>
          <p:nvPr>
            <p:ph idx="1"/>
          </p:nvPr>
        </p:nvSpPr>
        <p:spPr/>
        <p:txBody>
          <a:bodyPr>
            <a:normAutofit lnSpcReduction="10000"/>
          </a:bodyPr>
          <a:lstStyle/>
          <a:p>
            <a:r>
              <a:rPr lang="en-US" sz="2400" dirty="0"/>
              <a:t>The </a:t>
            </a:r>
            <a:r>
              <a:rPr lang="en-US" sz="2400" b="1" dirty="0">
                <a:solidFill>
                  <a:schemeClr val="accent6">
                    <a:lumMod val="75000"/>
                  </a:schemeClr>
                </a:solidFill>
              </a:rPr>
              <a:t>Tower of Hanoi</a:t>
            </a:r>
            <a:r>
              <a:rPr lang="en-US" sz="2400" dirty="0"/>
              <a:t> is a mathematical game, consisting of three rods and disks of different sizes which can slide onto any rod.</a:t>
            </a:r>
          </a:p>
          <a:p>
            <a:r>
              <a:rPr lang="en-US" sz="2400" dirty="0"/>
              <a:t>The puzzle starts with the disks neatly stacked in order of size on one rod, the smallest at the top, thus making a conical shape.</a:t>
            </a:r>
          </a:p>
          <a:p>
            <a:r>
              <a:rPr lang="en-US" sz="2400" dirty="0"/>
              <a:t>Objectives: To move the entire stack to another rod.</a:t>
            </a:r>
          </a:p>
          <a:p>
            <a:r>
              <a:rPr lang="en-US" sz="2400" dirty="0"/>
              <a:t>Rules: </a:t>
            </a:r>
          </a:p>
          <a:p>
            <a:pPr lvl="1"/>
            <a:r>
              <a:rPr lang="en-US" dirty="0"/>
              <a:t>Only one disk may be moved at a time</a:t>
            </a:r>
          </a:p>
          <a:p>
            <a:pPr lvl="1"/>
            <a:r>
              <a:rPr lang="en-US" dirty="0"/>
              <a:t>The removed disk must be placed on one of the rods</a:t>
            </a:r>
          </a:p>
          <a:p>
            <a:pPr lvl="1"/>
            <a:r>
              <a:rPr lang="en-US" dirty="0"/>
              <a:t>No disk may be placed on top </a:t>
            </a:r>
            <a:br>
              <a:rPr lang="en-US" dirty="0"/>
            </a:br>
            <a:r>
              <a:rPr lang="en-US" dirty="0"/>
              <a:t>of a smaller disk </a:t>
            </a:r>
          </a:p>
          <a:p>
            <a:pPr>
              <a:buNone/>
            </a:pPr>
            <a:endParaRPr lang="en-US" dirty="0"/>
          </a:p>
        </p:txBody>
      </p:sp>
      <p:sp>
        <p:nvSpPr>
          <p:cNvPr id="7" name="Slide Number Placeholder 6"/>
          <p:cNvSpPr>
            <a:spLocks noGrp="1"/>
          </p:cNvSpPr>
          <p:nvPr>
            <p:ph type="sldNum" sz="quarter" idx="12"/>
          </p:nvPr>
        </p:nvSpPr>
        <p:spPr/>
        <p:txBody>
          <a:bodyPr/>
          <a:lstStyle/>
          <a:p>
            <a:fld id="{A2D5F323-9395-A24C-8003-89F99F5948AE}" type="slidenum">
              <a:rPr lang="en-US" smtClean="0"/>
              <a:pPr/>
              <a:t>100</a:t>
            </a:fld>
            <a:endParaRPr lang="en-US"/>
          </a:p>
        </p:txBody>
      </p:sp>
      <p:pic>
        <p:nvPicPr>
          <p:cNvPr id="8" name="Picture 2" descr="C:\Users\ykchoi\Dropbox\teaching\programming\engg1112 computer programming (2014-15)\lecture\lect15_Recursion\Tower_of_Hanoi.jpeg"/>
          <p:cNvPicPr>
            <a:picLocks noChangeAspect="1" noChangeArrowheads="1"/>
          </p:cNvPicPr>
          <p:nvPr/>
        </p:nvPicPr>
        <p:blipFill>
          <a:blip r:embed="rId2"/>
          <a:srcRect/>
          <a:stretch>
            <a:fillRect/>
          </a:stretch>
        </p:blipFill>
        <p:spPr bwMode="auto">
          <a:xfrm>
            <a:off x="4959537" y="5231803"/>
            <a:ext cx="3187326" cy="1402988"/>
          </a:xfrm>
          <a:prstGeom prst="rect">
            <a:avLst/>
          </a:prstGeom>
          <a:noFill/>
        </p:spPr>
      </p:pic>
      <p:sp>
        <p:nvSpPr>
          <p:cNvPr id="9" name="TextBox 8"/>
          <p:cNvSpPr txBox="1"/>
          <p:nvPr/>
        </p:nvSpPr>
        <p:spPr>
          <a:xfrm>
            <a:off x="5327739" y="6581001"/>
            <a:ext cx="2276008" cy="276999"/>
          </a:xfrm>
          <a:prstGeom prst="rect">
            <a:avLst/>
          </a:prstGeom>
          <a:noFill/>
        </p:spPr>
        <p:txBody>
          <a:bodyPr wrap="none" rtlCol="0">
            <a:spAutoFit/>
          </a:bodyPr>
          <a:lstStyle/>
          <a:p>
            <a:r>
              <a:rPr lang="en-US" sz="1200" dirty="0"/>
              <a:t>Image from Wikimedia Commons</a:t>
            </a:r>
          </a:p>
        </p:txBody>
      </p:sp>
    </p:spTree>
    <p:extLst>
      <p:ext uri="{BB962C8B-B14F-4D97-AF65-F5344CB8AC3E}">
        <p14:creationId xmlns:p14="http://schemas.microsoft.com/office/powerpoint/2010/main" val="169265139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Rounded Rectangle 113"/>
          <p:cNvSpPr/>
          <p:nvPr/>
        </p:nvSpPr>
        <p:spPr>
          <a:xfrm>
            <a:off x="7380124" y="2509216"/>
            <a:ext cx="1618425" cy="213418"/>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dirty="0">
                <a:solidFill>
                  <a:schemeClr val="tx1"/>
                </a:solidFill>
                <a:latin typeface="Segoe Print" pitchFamily="2" charset="0"/>
              </a:rPr>
              <a:t>Done! 1 step</a:t>
            </a:r>
          </a:p>
        </p:txBody>
      </p:sp>
      <p:sp>
        <p:nvSpPr>
          <p:cNvPr id="2" name="Title 1"/>
          <p:cNvSpPr>
            <a:spLocks noGrp="1"/>
          </p:cNvSpPr>
          <p:nvPr>
            <p:ph type="title"/>
          </p:nvPr>
        </p:nvSpPr>
        <p:spPr>
          <a:xfrm>
            <a:off x="457200" y="274638"/>
            <a:ext cx="8229600" cy="578896"/>
          </a:xfrm>
        </p:spPr>
        <p:txBody>
          <a:bodyPr>
            <a:noAutofit/>
          </a:bodyPr>
          <a:lstStyle/>
          <a:p>
            <a:r>
              <a:rPr lang="en-US" sz="3600" dirty="0"/>
              <a:t>Tower of Hanoi</a:t>
            </a:r>
          </a:p>
        </p:txBody>
      </p:sp>
      <p:sp>
        <p:nvSpPr>
          <p:cNvPr id="5" name="Slide Number Placeholder 4"/>
          <p:cNvSpPr>
            <a:spLocks noGrp="1"/>
          </p:cNvSpPr>
          <p:nvPr>
            <p:ph type="sldNum" sz="quarter" idx="12"/>
          </p:nvPr>
        </p:nvSpPr>
        <p:spPr/>
        <p:txBody>
          <a:bodyPr/>
          <a:lstStyle/>
          <a:p>
            <a:fld id="{A2D5F323-9395-A24C-8003-89F99F5948AE}" type="slidenum">
              <a:rPr lang="en-US" smtClean="0"/>
              <a:pPr/>
              <a:t>101</a:t>
            </a:fld>
            <a:endParaRPr lang="en-US"/>
          </a:p>
        </p:txBody>
      </p:sp>
      <p:sp>
        <p:nvSpPr>
          <p:cNvPr id="6" name="TextBox 5"/>
          <p:cNvSpPr txBox="1"/>
          <p:nvPr/>
        </p:nvSpPr>
        <p:spPr>
          <a:xfrm>
            <a:off x="655415" y="1152290"/>
            <a:ext cx="4937570" cy="338554"/>
          </a:xfrm>
          <a:prstGeom prst="rect">
            <a:avLst/>
          </a:prstGeom>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latin typeface="Segoe Print" pitchFamily="2" charset="0"/>
              </a:rPr>
              <a:t>What if the initial stack contains 1 disk only?</a:t>
            </a:r>
            <a:endParaRPr lang="en-US" dirty="0"/>
          </a:p>
        </p:txBody>
      </p:sp>
      <p:sp>
        <p:nvSpPr>
          <p:cNvPr id="29" name="TextBox 28"/>
          <p:cNvSpPr txBox="1"/>
          <p:nvPr/>
        </p:nvSpPr>
        <p:spPr>
          <a:xfrm>
            <a:off x="655415" y="2647950"/>
            <a:ext cx="4498347" cy="338554"/>
          </a:xfrm>
          <a:prstGeom prst="rect">
            <a:avLst/>
          </a:prstGeom>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latin typeface="Segoe Print" pitchFamily="2" charset="0"/>
              </a:rPr>
              <a:t>What if the initial stack contains 2 disks?</a:t>
            </a:r>
            <a:endParaRPr lang="en-US" dirty="0"/>
          </a:p>
        </p:txBody>
      </p:sp>
      <p:grpSp>
        <p:nvGrpSpPr>
          <p:cNvPr id="107" name="Group 106"/>
          <p:cNvGrpSpPr/>
          <p:nvPr/>
        </p:nvGrpSpPr>
        <p:grpSpPr>
          <a:xfrm>
            <a:off x="920905" y="3088242"/>
            <a:ext cx="2743200" cy="950059"/>
            <a:chOff x="920905" y="3088242"/>
            <a:chExt cx="2743200" cy="950059"/>
          </a:xfrm>
        </p:grpSpPr>
        <p:sp>
          <p:nvSpPr>
            <p:cNvPr id="36" name="TextBox 35"/>
            <p:cNvSpPr txBox="1"/>
            <p:nvPr/>
          </p:nvSpPr>
          <p:spPr>
            <a:xfrm>
              <a:off x="1229983" y="3699747"/>
              <a:ext cx="303288" cy="338554"/>
            </a:xfrm>
            <a:prstGeom prst="rect">
              <a:avLst/>
            </a:prstGeom>
            <a:noFill/>
          </p:spPr>
          <p:txBody>
            <a:bodyPr wrap="none" rtlCol="0">
              <a:spAutoFit/>
            </a:bodyPr>
            <a:lstStyle/>
            <a:p>
              <a:r>
                <a:rPr lang="en-US" sz="1600" dirty="0"/>
                <a:t>A</a:t>
              </a:r>
            </a:p>
          </p:txBody>
        </p:sp>
        <p:sp>
          <p:nvSpPr>
            <p:cNvPr id="37" name="TextBox 36"/>
            <p:cNvSpPr txBox="1"/>
            <p:nvPr/>
          </p:nvSpPr>
          <p:spPr>
            <a:xfrm>
              <a:off x="2142766" y="3699747"/>
              <a:ext cx="303288" cy="338554"/>
            </a:xfrm>
            <a:prstGeom prst="rect">
              <a:avLst/>
            </a:prstGeom>
            <a:noFill/>
          </p:spPr>
          <p:txBody>
            <a:bodyPr wrap="none" rtlCol="0">
              <a:spAutoFit/>
            </a:bodyPr>
            <a:lstStyle/>
            <a:p>
              <a:r>
                <a:rPr lang="en-US" sz="1600" dirty="0"/>
                <a:t>B</a:t>
              </a:r>
            </a:p>
          </p:txBody>
        </p:sp>
        <p:sp>
          <p:nvSpPr>
            <p:cNvPr id="38" name="TextBox 37"/>
            <p:cNvSpPr txBox="1"/>
            <p:nvPr/>
          </p:nvSpPr>
          <p:spPr>
            <a:xfrm>
              <a:off x="3073100" y="3699747"/>
              <a:ext cx="303288" cy="338554"/>
            </a:xfrm>
            <a:prstGeom prst="rect">
              <a:avLst/>
            </a:prstGeom>
            <a:noFill/>
          </p:spPr>
          <p:txBody>
            <a:bodyPr wrap="none" rtlCol="0">
              <a:spAutoFit/>
            </a:bodyPr>
            <a:lstStyle/>
            <a:p>
              <a:r>
                <a:rPr lang="en-US" sz="1600" dirty="0"/>
                <a:t>C</a:t>
              </a:r>
            </a:p>
          </p:txBody>
        </p:sp>
        <p:grpSp>
          <p:nvGrpSpPr>
            <p:cNvPr id="100" name="Group 99"/>
            <p:cNvGrpSpPr/>
            <p:nvPr/>
          </p:nvGrpSpPr>
          <p:grpSpPr>
            <a:xfrm>
              <a:off x="920905" y="3088242"/>
              <a:ext cx="2743200" cy="654455"/>
              <a:chOff x="920905" y="3088242"/>
              <a:chExt cx="2743200" cy="654455"/>
            </a:xfrm>
          </p:grpSpPr>
          <p:grpSp>
            <p:nvGrpSpPr>
              <p:cNvPr id="30" name="Group 29"/>
              <p:cNvGrpSpPr/>
              <p:nvPr/>
            </p:nvGrpSpPr>
            <p:grpSpPr>
              <a:xfrm>
                <a:off x="1331691" y="3088242"/>
                <a:ext cx="1921628" cy="640080"/>
                <a:chOff x="1951237" y="2331722"/>
                <a:chExt cx="1921628" cy="640080"/>
              </a:xfrm>
            </p:grpSpPr>
            <p:sp>
              <p:nvSpPr>
                <p:cNvPr id="31" name="Rounded Rectangle 30"/>
                <p:cNvSpPr/>
                <p:nvPr/>
              </p:nvSpPr>
              <p:spPr>
                <a:xfrm rot="5400000">
                  <a:off x="1676917"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Rounded Rectangle 31"/>
                <p:cNvSpPr/>
                <p:nvPr/>
              </p:nvSpPr>
              <p:spPr>
                <a:xfrm rot="5400000">
                  <a:off x="2592011"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 name="Rounded Rectangle 32"/>
                <p:cNvSpPr/>
                <p:nvPr/>
              </p:nvSpPr>
              <p:spPr>
                <a:xfrm rot="5400000">
                  <a:off x="3507105"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34" name="Rounded Rectangle 33"/>
              <p:cNvSpPr/>
              <p:nvPr/>
            </p:nvSpPr>
            <p:spPr>
              <a:xfrm>
                <a:off x="920905" y="3651257"/>
                <a:ext cx="274320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 name="Rounded Rectangle 34"/>
              <p:cNvSpPr/>
              <p:nvPr/>
            </p:nvSpPr>
            <p:spPr>
              <a:xfrm>
                <a:off x="1009649" y="3495910"/>
                <a:ext cx="731520" cy="145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ounded Rectangle 49"/>
              <p:cNvSpPr/>
              <p:nvPr/>
            </p:nvSpPr>
            <p:spPr>
              <a:xfrm>
                <a:off x="1101089" y="3340563"/>
                <a:ext cx="548640" cy="1458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grpSp>
      </p:grpSp>
      <p:grpSp>
        <p:nvGrpSpPr>
          <p:cNvPr id="101" name="Group 100"/>
          <p:cNvGrpSpPr/>
          <p:nvPr/>
        </p:nvGrpSpPr>
        <p:grpSpPr>
          <a:xfrm>
            <a:off x="3749830" y="3088242"/>
            <a:ext cx="4359215" cy="950059"/>
            <a:chOff x="3749830" y="3088242"/>
            <a:chExt cx="4359215" cy="950059"/>
          </a:xfrm>
        </p:grpSpPr>
        <p:sp>
          <p:nvSpPr>
            <p:cNvPr id="39" name="Right Arrow 38"/>
            <p:cNvSpPr/>
            <p:nvPr/>
          </p:nvSpPr>
          <p:spPr>
            <a:xfrm>
              <a:off x="3981450" y="3609347"/>
              <a:ext cx="1047750" cy="133350"/>
            </a:xfrm>
            <a:prstGeom prst="rightArrow">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40" name="Group 39"/>
            <p:cNvGrpSpPr/>
            <p:nvPr/>
          </p:nvGrpSpPr>
          <p:grpSpPr>
            <a:xfrm>
              <a:off x="5776631" y="3088242"/>
              <a:ext cx="1921628" cy="640080"/>
              <a:chOff x="1951237" y="2331722"/>
              <a:chExt cx="1921628" cy="640080"/>
            </a:xfrm>
          </p:grpSpPr>
          <p:sp>
            <p:nvSpPr>
              <p:cNvPr id="41" name="Rounded Rectangle 40"/>
              <p:cNvSpPr/>
              <p:nvPr/>
            </p:nvSpPr>
            <p:spPr>
              <a:xfrm rot="5400000">
                <a:off x="1676917"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 name="Rounded Rectangle 41"/>
              <p:cNvSpPr/>
              <p:nvPr/>
            </p:nvSpPr>
            <p:spPr>
              <a:xfrm rot="5400000">
                <a:off x="2592011"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 name="Rounded Rectangle 42"/>
              <p:cNvSpPr/>
              <p:nvPr/>
            </p:nvSpPr>
            <p:spPr>
              <a:xfrm rot="5400000">
                <a:off x="3507105"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44" name="Rounded Rectangle 43"/>
            <p:cNvSpPr/>
            <p:nvPr/>
          </p:nvSpPr>
          <p:spPr>
            <a:xfrm>
              <a:off x="5365845" y="3651257"/>
              <a:ext cx="274320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 name="TextBox 45"/>
            <p:cNvSpPr txBox="1"/>
            <p:nvPr/>
          </p:nvSpPr>
          <p:spPr>
            <a:xfrm>
              <a:off x="5674923" y="3699747"/>
              <a:ext cx="303288" cy="338554"/>
            </a:xfrm>
            <a:prstGeom prst="rect">
              <a:avLst/>
            </a:prstGeom>
            <a:noFill/>
          </p:spPr>
          <p:txBody>
            <a:bodyPr wrap="none" rtlCol="0">
              <a:spAutoFit/>
            </a:bodyPr>
            <a:lstStyle/>
            <a:p>
              <a:r>
                <a:rPr lang="en-US" sz="1600" dirty="0"/>
                <a:t>A</a:t>
              </a:r>
            </a:p>
          </p:txBody>
        </p:sp>
        <p:sp>
          <p:nvSpPr>
            <p:cNvPr id="47" name="TextBox 46"/>
            <p:cNvSpPr txBox="1"/>
            <p:nvPr/>
          </p:nvSpPr>
          <p:spPr>
            <a:xfrm>
              <a:off x="6587706" y="3699747"/>
              <a:ext cx="303288" cy="338554"/>
            </a:xfrm>
            <a:prstGeom prst="rect">
              <a:avLst/>
            </a:prstGeom>
            <a:noFill/>
          </p:spPr>
          <p:txBody>
            <a:bodyPr wrap="none" rtlCol="0">
              <a:spAutoFit/>
            </a:bodyPr>
            <a:lstStyle/>
            <a:p>
              <a:r>
                <a:rPr lang="en-US" sz="1600" dirty="0"/>
                <a:t>B</a:t>
              </a:r>
            </a:p>
          </p:txBody>
        </p:sp>
        <p:sp>
          <p:nvSpPr>
            <p:cNvPr id="48" name="TextBox 47"/>
            <p:cNvSpPr txBox="1"/>
            <p:nvPr/>
          </p:nvSpPr>
          <p:spPr>
            <a:xfrm>
              <a:off x="7518040" y="3699747"/>
              <a:ext cx="303288" cy="338554"/>
            </a:xfrm>
            <a:prstGeom prst="rect">
              <a:avLst/>
            </a:prstGeom>
            <a:noFill/>
          </p:spPr>
          <p:txBody>
            <a:bodyPr wrap="none" rtlCol="0">
              <a:spAutoFit/>
            </a:bodyPr>
            <a:lstStyle/>
            <a:p>
              <a:r>
                <a:rPr lang="en-US" sz="1600" dirty="0"/>
                <a:t>C</a:t>
              </a:r>
            </a:p>
          </p:txBody>
        </p:sp>
        <p:sp>
          <p:nvSpPr>
            <p:cNvPr id="49" name="TextBox 48"/>
            <p:cNvSpPr txBox="1"/>
            <p:nvPr/>
          </p:nvSpPr>
          <p:spPr>
            <a:xfrm>
              <a:off x="3749830" y="3333955"/>
              <a:ext cx="1469569" cy="307777"/>
            </a:xfrm>
            <a:prstGeom prst="rect">
              <a:avLst/>
            </a:prstGeom>
            <a:noFill/>
          </p:spPr>
          <p:txBody>
            <a:bodyPr wrap="none" rtlCol="0">
              <a:spAutoFit/>
            </a:bodyPr>
            <a:lstStyle/>
            <a:p>
              <a:r>
                <a:rPr lang="en-US" sz="1400" dirty="0"/>
                <a:t>Move from A to B</a:t>
              </a:r>
            </a:p>
          </p:txBody>
        </p:sp>
        <p:sp>
          <p:nvSpPr>
            <p:cNvPr id="52" name="Rounded Rectangle 51"/>
            <p:cNvSpPr/>
            <p:nvPr/>
          </p:nvSpPr>
          <p:spPr>
            <a:xfrm>
              <a:off x="5464211" y="3495910"/>
              <a:ext cx="731520" cy="145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ounded Rectangle 52"/>
            <p:cNvSpPr/>
            <p:nvPr/>
          </p:nvSpPr>
          <p:spPr>
            <a:xfrm>
              <a:off x="6472650" y="3495910"/>
              <a:ext cx="548640" cy="1458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grpSp>
      <p:grpSp>
        <p:nvGrpSpPr>
          <p:cNvPr id="104" name="Group 103"/>
          <p:cNvGrpSpPr/>
          <p:nvPr/>
        </p:nvGrpSpPr>
        <p:grpSpPr>
          <a:xfrm>
            <a:off x="3749830" y="4247267"/>
            <a:ext cx="4359215" cy="950059"/>
            <a:chOff x="3749830" y="4240562"/>
            <a:chExt cx="4359215" cy="950059"/>
          </a:xfrm>
        </p:grpSpPr>
        <p:sp>
          <p:nvSpPr>
            <p:cNvPr id="63" name="Right Arrow 62"/>
            <p:cNvSpPr/>
            <p:nvPr/>
          </p:nvSpPr>
          <p:spPr>
            <a:xfrm>
              <a:off x="3981450" y="4761667"/>
              <a:ext cx="1047750" cy="133350"/>
            </a:xfrm>
            <a:prstGeom prst="rightArrow">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64" name="Group 63"/>
            <p:cNvGrpSpPr/>
            <p:nvPr/>
          </p:nvGrpSpPr>
          <p:grpSpPr>
            <a:xfrm>
              <a:off x="5776631" y="4240562"/>
              <a:ext cx="1921628" cy="640080"/>
              <a:chOff x="1951237" y="2331722"/>
              <a:chExt cx="1921628" cy="640080"/>
            </a:xfrm>
          </p:grpSpPr>
          <p:sp>
            <p:nvSpPr>
              <p:cNvPr id="65" name="Rounded Rectangle 64"/>
              <p:cNvSpPr/>
              <p:nvPr/>
            </p:nvSpPr>
            <p:spPr>
              <a:xfrm rot="5400000">
                <a:off x="1676917"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6" name="Rounded Rectangle 65"/>
              <p:cNvSpPr/>
              <p:nvPr/>
            </p:nvSpPr>
            <p:spPr>
              <a:xfrm rot="5400000">
                <a:off x="2592011"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7" name="Rounded Rectangle 66"/>
              <p:cNvSpPr/>
              <p:nvPr/>
            </p:nvSpPr>
            <p:spPr>
              <a:xfrm rot="5400000">
                <a:off x="3507105"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68" name="Rounded Rectangle 67"/>
            <p:cNvSpPr/>
            <p:nvPr/>
          </p:nvSpPr>
          <p:spPr>
            <a:xfrm>
              <a:off x="5365845" y="4803577"/>
              <a:ext cx="274320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9" name="TextBox 68"/>
            <p:cNvSpPr txBox="1"/>
            <p:nvPr/>
          </p:nvSpPr>
          <p:spPr>
            <a:xfrm>
              <a:off x="5674923" y="4852067"/>
              <a:ext cx="303288" cy="338554"/>
            </a:xfrm>
            <a:prstGeom prst="rect">
              <a:avLst/>
            </a:prstGeom>
            <a:noFill/>
          </p:spPr>
          <p:txBody>
            <a:bodyPr wrap="none" rtlCol="0">
              <a:spAutoFit/>
            </a:bodyPr>
            <a:lstStyle/>
            <a:p>
              <a:r>
                <a:rPr lang="en-US" sz="1600" dirty="0"/>
                <a:t>A</a:t>
              </a:r>
            </a:p>
          </p:txBody>
        </p:sp>
        <p:sp>
          <p:nvSpPr>
            <p:cNvPr id="70" name="TextBox 69"/>
            <p:cNvSpPr txBox="1"/>
            <p:nvPr/>
          </p:nvSpPr>
          <p:spPr>
            <a:xfrm>
              <a:off x="6587706" y="4852067"/>
              <a:ext cx="303288" cy="338554"/>
            </a:xfrm>
            <a:prstGeom prst="rect">
              <a:avLst/>
            </a:prstGeom>
            <a:noFill/>
          </p:spPr>
          <p:txBody>
            <a:bodyPr wrap="none" rtlCol="0">
              <a:spAutoFit/>
            </a:bodyPr>
            <a:lstStyle/>
            <a:p>
              <a:r>
                <a:rPr lang="en-US" sz="1600" dirty="0"/>
                <a:t>B</a:t>
              </a:r>
            </a:p>
          </p:txBody>
        </p:sp>
        <p:sp>
          <p:nvSpPr>
            <p:cNvPr id="71" name="TextBox 70"/>
            <p:cNvSpPr txBox="1"/>
            <p:nvPr/>
          </p:nvSpPr>
          <p:spPr>
            <a:xfrm>
              <a:off x="7518040" y="4852067"/>
              <a:ext cx="303288" cy="338554"/>
            </a:xfrm>
            <a:prstGeom prst="rect">
              <a:avLst/>
            </a:prstGeom>
            <a:noFill/>
          </p:spPr>
          <p:txBody>
            <a:bodyPr wrap="none" rtlCol="0">
              <a:spAutoFit/>
            </a:bodyPr>
            <a:lstStyle/>
            <a:p>
              <a:r>
                <a:rPr lang="en-US" sz="1600" dirty="0"/>
                <a:t>C</a:t>
              </a:r>
            </a:p>
          </p:txBody>
        </p:sp>
        <p:sp>
          <p:nvSpPr>
            <p:cNvPr id="72" name="TextBox 71"/>
            <p:cNvSpPr txBox="1"/>
            <p:nvPr/>
          </p:nvSpPr>
          <p:spPr>
            <a:xfrm>
              <a:off x="3749830" y="4486275"/>
              <a:ext cx="1467966" cy="307777"/>
            </a:xfrm>
            <a:prstGeom prst="rect">
              <a:avLst/>
            </a:prstGeom>
            <a:noFill/>
          </p:spPr>
          <p:txBody>
            <a:bodyPr wrap="none" rtlCol="0">
              <a:spAutoFit/>
            </a:bodyPr>
            <a:lstStyle/>
            <a:p>
              <a:r>
                <a:rPr lang="en-US" sz="1400" dirty="0"/>
                <a:t>Move from A to C</a:t>
              </a:r>
            </a:p>
          </p:txBody>
        </p:sp>
        <p:sp>
          <p:nvSpPr>
            <p:cNvPr id="74" name="Rounded Rectangle 73"/>
            <p:cNvSpPr/>
            <p:nvPr/>
          </p:nvSpPr>
          <p:spPr>
            <a:xfrm>
              <a:off x="7294400" y="4648230"/>
              <a:ext cx="731520" cy="145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ounded Rectangle 74"/>
            <p:cNvSpPr/>
            <p:nvPr/>
          </p:nvSpPr>
          <p:spPr>
            <a:xfrm>
              <a:off x="6472650" y="4648230"/>
              <a:ext cx="548640" cy="1458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grpSp>
      <p:grpSp>
        <p:nvGrpSpPr>
          <p:cNvPr id="110" name="Group 109"/>
          <p:cNvGrpSpPr/>
          <p:nvPr/>
        </p:nvGrpSpPr>
        <p:grpSpPr>
          <a:xfrm>
            <a:off x="3749830" y="5406291"/>
            <a:ext cx="4359215" cy="950059"/>
            <a:chOff x="3749830" y="5406291"/>
            <a:chExt cx="4359215" cy="950059"/>
          </a:xfrm>
        </p:grpSpPr>
        <p:sp>
          <p:nvSpPr>
            <p:cNvPr id="85" name="Right Arrow 84"/>
            <p:cNvSpPr/>
            <p:nvPr/>
          </p:nvSpPr>
          <p:spPr>
            <a:xfrm>
              <a:off x="3981450" y="5927396"/>
              <a:ext cx="1047750" cy="133350"/>
            </a:xfrm>
            <a:prstGeom prst="rightArrow">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86" name="Group 85"/>
            <p:cNvGrpSpPr/>
            <p:nvPr/>
          </p:nvGrpSpPr>
          <p:grpSpPr>
            <a:xfrm>
              <a:off x="5776631" y="5406291"/>
              <a:ext cx="1921628" cy="640080"/>
              <a:chOff x="1951237" y="2331722"/>
              <a:chExt cx="1921628" cy="640080"/>
            </a:xfrm>
          </p:grpSpPr>
          <p:sp>
            <p:nvSpPr>
              <p:cNvPr id="87" name="Rounded Rectangle 86"/>
              <p:cNvSpPr/>
              <p:nvPr/>
            </p:nvSpPr>
            <p:spPr>
              <a:xfrm rot="5400000">
                <a:off x="1676917"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8" name="Rounded Rectangle 87"/>
              <p:cNvSpPr/>
              <p:nvPr/>
            </p:nvSpPr>
            <p:spPr>
              <a:xfrm rot="5400000">
                <a:off x="2592011"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9" name="Rounded Rectangle 88"/>
              <p:cNvSpPr/>
              <p:nvPr/>
            </p:nvSpPr>
            <p:spPr>
              <a:xfrm rot="5400000">
                <a:off x="3507105"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90" name="Rounded Rectangle 89"/>
            <p:cNvSpPr/>
            <p:nvPr/>
          </p:nvSpPr>
          <p:spPr>
            <a:xfrm>
              <a:off x="5365845" y="5969306"/>
              <a:ext cx="274320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1" name="TextBox 90"/>
            <p:cNvSpPr txBox="1"/>
            <p:nvPr/>
          </p:nvSpPr>
          <p:spPr>
            <a:xfrm>
              <a:off x="5674923" y="6017796"/>
              <a:ext cx="303288" cy="338554"/>
            </a:xfrm>
            <a:prstGeom prst="rect">
              <a:avLst/>
            </a:prstGeom>
            <a:noFill/>
          </p:spPr>
          <p:txBody>
            <a:bodyPr wrap="none" rtlCol="0">
              <a:spAutoFit/>
            </a:bodyPr>
            <a:lstStyle/>
            <a:p>
              <a:r>
                <a:rPr lang="en-US" sz="1600" dirty="0"/>
                <a:t>A</a:t>
              </a:r>
            </a:p>
          </p:txBody>
        </p:sp>
        <p:sp>
          <p:nvSpPr>
            <p:cNvPr id="92" name="TextBox 91"/>
            <p:cNvSpPr txBox="1"/>
            <p:nvPr/>
          </p:nvSpPr>
          <p:spPr>
            <a:xfrm>
              <a:off x="6587706" y="6017796"/>
              <a:ext cx="303288" cy="338554"/>
            </a:xfrm>
            <a:prstGeom prst="rect">
              <a:avLst/>
            </a:prstGeom>
            <a:noFill/>
          </p:spPr>
          <p:txBody>
            <a:bodyPr wrap="none" rtlCol="0">
              <a:spAutoFit/>
            </a:bodyPr>
            <a:lstStyle/>
            <a:p>
              <a:r>
                <a:rPr lang="en-US" sz="1600" dirty="0"/>
                <a:t>B</a:t>
              </a:r>
            </a:p>
          </p:txBody>
        </p:sp>
        <p:sp>
          <p:nvSpPr>
            <p:cNvPr id="93" name="TextBox 92"/>
            <p:cNvSpPr txBox="1"/>
            <p:nvPr/>
          </p:nvSpPr>
          <p:spPr>
            <a:xfrm>
              <a:off x="7518040" y="6017796"/>
              <a:ext cx="303288" cy="338554"/>
            </a:xfrm>
            <a:prstGeom prst="rect">
              <a:avLst/>
            </a:prstGeom>
            <a:noFill/>
          </p:spPr>
          <p:txBody>
            <a:bodyPr wrap="none" rtlCol="0">
              <a:spAutoFit/>
            </a:bodyPr>
            <a:lstStyle/>
            <a:p>
              <a:r>
                <a:rPr lang="en-US" sz="1600" dirty="0"/>
                <a:t>C</a:t>
              </a:r>
            </a:p>
          </p:txBody>
        </p:sp>
        <p:sp>
          <p:nvSpPr>
            <p:cNvPr id="94" name="TextBox 93"/>
            <p:cNvSpPr txBox="1"/>
            <p:nvPr/>
          </p:nvSpPr>
          <p:spPr>
            <a:xfrm>
              <a:off x="3749830" y="5652004"/>
              <a:ext cx="1467966" cy="307777"/>
            </a:xfrm>
            <a:prstGeom prst="rect">
              <a:avLst/>
            </a:prstGeom>
            <a:noFill/>
          </p:spPr>
          <p:txBody>
            <a:bodyPr wrap="none" rtlCol="0">
              <a:spAutoFit/>
            </a:bodyPr>
            <a:lstStyle/>
            <a:p>
              <a:r>
                <a:rPr lang="en-US" sz="1400" dirty="0"/>
                <a:t>Move from B to C</a:t>
              </a:r>
            </a:p>
          </p:txBody>
        </p:sp>
        <p:sp>
          <p:nvSpPr>
            <p:cNvPr id="96" name="Rounded Rectangle 95"/>
            <p:cNvSpPr/>
            <p:nvPr/>
          </p:nvSpPr>
          <p:spPr>
            <a:xfrm>
              <a:off x="7294400" y="5813959"/>
              <a:ext cx="731520" cy="145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ounded Rectangle 96"/>
            <p:cNvSpPr/>
            <p:nvPr/>
          </p:nvSpPr>
          <p:spPr>
            <a:xfrm>
              <a:off x="7380124" y="5652004"/>
              <a:ext cx="548640" cy="1458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grpSp>
      <p:grpSp>
        <p:nvGrpSpPr>
          <p:cNvPr id="98" name="Group 97"/>
          <p:cNvGrpSpPr/>
          <p:nvPr/>
        </p:nvGrpSpPr>
        <p:grpSpPr>
          <a:xfrm>
            <a:off x="920905" y="1573532"/>
            <a:ext cx="2743200" cy="950059"/>
            <a:chOff x="920905" y="1573532"/>
            <a:chExt cx="2743200" cy="950059"/>
          </a:xfrm>
        </p:grpSpPr>
        <p:grpSp>
          <p:nvGrpSpPr>
            <p:cNvPr id="11" name="Group 10"/>
            <p:cNvGrpSpPr/>
            <p:nvPr/>
          </p:nvGrpSpPr>
          <p:grpSpPr>
            <a:xfrm>
              <a:off x="1331691" y="1573532"/>
              <a:ext cx="1921628" cy="640080"/>
              <a:chOff x="1951237" y="2331722"/>
              <a:chExt cx="1921628" cy="640080"/>
            </a:xfrm>
          </p:grpSpPr>
          <p:sp>
            <p:nvSpPr>
              <p:cNvPr id="8" name="Rounded Rectangle 7"/>
              <p:cNvSpPr/>
              <p:nvPr/>
            </p:nvSpPr>
            <p:spPr>
              <a:xfrm rot="5400000">
                <a:off x="1676917"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ounded Rectangle 8"/>
              <p:cNvSpPr/>
              <p:nvPr/>
            </p:nvSpPr>
            <p:spPr>
              <a:xfrm rot="5400000">
                <a:off x="2592011"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ounded Rectangle 9"/>
              <p:cNvSpPr/>
              <p:nvPr/>
            </p:nvSpPr>
            <p:spPr>
              <a:xfrm rot="5400000">
                <a:off x="3507105"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7" name="Rounded Rectangle 6"/>
            <p:cNvSpPr/>
            <p:nvPr/>
          </p:nvSpPr>
          <p:spPr>
            <a:xfrm>
              <a:off x="920905" y="2136547"/>
              <a:ext cx="274320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ounded Rectangle 11"/>
            <p:cNvSpPr/>
            <p:nvPr/>
          </p:nvSpPr>
          <p:spPr>
            <a:xfrm>
              <a:off x="1009649" y="1981200"/>
              <a:ext cx="731520" cy="145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1229983" y="2185037"/>
              <a:ext cx="303288" cy="338554"/>
            </a:xfrm>
            <a:prstGeom prst="rect">
              <a:avLst/>
            </a:prstGeom>
            <a:noFill/>
          </p:spPr>
          <p:txBody>
            <a:bodyPr wrap="none" rtlCol="0">
              <a:spAutoFit/>
            </a:bodyPr>
            <a:lstStyle/>
            <a:p>
              <a:r>
                <a:rPr lang="en-US" sz="1600" dirty="0"/>
                <a:t>A</a:t>
              </a:r>
            </a:p>
          </p:txBody>
        </p:sp>
        <p:sp>
          <p:nvSpPr>
            <p:cNvPr id="15" name="TextBox 14"/>
            <p:cNvSpPr txBox="1"/>
            <p:nvPr/>
          </p:nvSpPr>
          <p:spPr>
            <a:xfrm>
              <a:off x="2142766" y="2185037"/>
              <a:ext cx="303288" cy="338554"/>
            </a:xfrm>
            <a:prstGeom prst="rect">
              <a:avLst/>
            </a:prstGeom>
            <a:noFill/>
          </p:spPr>
          <p:txBody>
            <a:bodyPr wrap="none" rtlCol="0">
              <a:spAutoFit/>
            </a:bodyPr>
            <a:lstStyle/>
            <a:p>
              <a:r>
                <a:rPr lang="en-US" sz="1600" dirty="0"/>
                <a:t>B</a:t>
              </a:r>
            </a:p>
          </p:txBody>
        </p:sp>
        <p:sp>
          <p:nvSpPr>
            <p:cNvPr id="16" name="TextBox 15"/>
            <p:cNvSpPr txBox="1"/>
            <p:nvPr/>
          </p:nvSpPr>
          <p:spPr>
            <a:xfrm>
              <a:off x="3073100" y="2185037"/>
              <a:ext cx="303288" cy="338554"/>
            </a:xfrm>
            <a:prstGeom prst="rect">
              <a:avLst/>
            </a:prstGeom>
            <a:noFill/>
          </p:spPr>
          <p:txBody>
            <a:bodyPr wrap="none" rtlCol="0">
              <a:spAutoFit/>
            </a:bodyPr>
            <a:lstStyle/>
            <a:p>
              <a:r>
                <a:rPr lang="en-US" sz="1600" dirty="0"/>
                <a:t>C</a:t>
              </a:r>
            </a:p>
          </p:txBody>
        </p:sp>
      </p:grpSp>
      <p:grpSp>
        <p:nvGrpSpPr>
          <p:cNvPr id="112" name="Group 111"/>
          <p:cNvGrpSpPr/>
          <p:nvPr/>
        </p:nvGrpSpPr>
        <p:grpSpPr>
          <a:xfrm>
            <a:off x="3749830" y="1573532"/>
            <a:ext cx="4359215" cy="950059"/>
            <a:chOff x="3749830" y="1573532"/>
            <a:chExt cx="4359215" cy="950059"/>
          </a:xfrm>
        </p:grpSpPr>
        <p:sp>
          <p:nvSpPr>
            <p:cNvPr id="24" name="TextBox 23"/>
            <p:cNvSpPr txBox="1"/>
            <p:nvPr/>
          </p:nvSpPr>
          <p:spPr>
            <a:xfrm>
              <a:off x="5674923" y="2185037"/>
              <a:ext cx="303288" cy="338554"/>
            </a:xfrm>
            <a:prstGeom prst="rect">
              <a:avLst/>
            </a:prstGeom>
            <a:noFill/>
          </p:spPr>
          <p:txBody>
            <a:bodyPr wrap="none" rtlCol="0">
              <a:spAutoFit/>
            </a:bodyPr>
            <a:lstStyle/>
            <a:p>
              <a:r>
                <a:rPr lang="en-US" sz="1600" dirty="0"/>
                <a:t>A</a:t>
              </a:r>
            </a:p>
          </p:txBody>
        </p:sp>
        <p:sp>
          <p:nvSpPr>
            <p:cNvPr id="25" name="TextBox 24"/>
            <p:cNvSpPr txBox="1"/>
            <p:nvPr/>
          </p:nvSpPr>
          <p:spPr>
            <a:xfrm>
              <a:off x="6587706" y="2185037"/>
              <a:ext cx="303288" cy="338554"/>
            </a:xfrm>
            <a:prstGeom prst="rect">
              <a:avLst/>
            </a:prstGeom>
            <a:noFill/>
          </p:spPr>
          <p:txBody>
            <a:bodyPr wrap="none" rtlCol="0">
              <a:spAutoFit/>
            </a:bodyPr>
            <a:lstStyle/>
            <a:p>
              <a:r>
                <a:rPr lang="en-US" sz="1600" dirty="0"/>
                <a:t>B</a:t>
              </a:r>
            </a:p>
          </p:txBody>
        </p:sp>
        <p:sp>
          <p:nvSpPr>
            <p:cNvPr id="26" name="TextBox 25"/>
            <p:cNvSpPr txBox="1"/>
            <p:nvPr/>
          </p:nvSpPr>
          <p:spPr>
            <a:xfrm>
              <a:off x="7518040" y="2185037"/>
              <a:ext cx="303288" cy="338554"/>
            </a:xfrm>
            <a:prstGeom prst="rect">
              <a:avLst/>
            </a:prstGeom>
            <a:noFill/>
          </p:spPr>
          <p:txBody>
            <a:bodyPr wrap="none" rtlCol="0">
              <a:spAutoFit/>
            </a:bodyPr>
            <a:lstStyle/>
            <a:p>
              <a:r>
                <a:rPr lang="en-US" sz="1600" dirty="0"/>
                <a:t>C</a:t>
              </a:r>
            </a:p>
          </p:txBody>
        </p:sp>
        <p:grpSp>
          <p:nvGrpSpPr>
            <p:cNvPr id="99" name="Group 98"/>
            <p:cNvGrpSpPr/>
            <p:nvPr/>
          </p:nvGrpSpPr>
          <p:grpSpPr>
            <a:xfrm>
              <a:off x="3749830" y="1573532"/>
              <a:ext cx="4359215" cy="654455"/>
              <a:chOff x="3749830" y="1573532"/>
              <a:chExt cx="4359215" cy="654455"/>
            </a:xfrm>
          </p:grpSpPr>
          <p:sp>
            <p:nvSpPr>
              <p:cNvPr id="17" name="Right Arrow 16"/>
              <p:cNvSpPr/>
              <p:nvPr/>
            </p:nvSpPr>
            <p:spPr>
              <a:xfrm>
                <a:off x="3981450" y="2094637"/>
                <a:ext cx="1047750" cy="133350"/>
              </a:xfrm>
              <a:prstGeom prst="rightArrow">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18" name="Group 17"/>
              <p:cNvGrpSpPr/>
              <p:nvPr/>
            </p:nvGrpSpPr>
            <p:grpSpPr>
              <a:xfrm>
                <a:off x="5776631" y="1573532"/>
                <a:ext cx="1921628" cy="640080"/>
                <a:chOff x="1951237" y="2331722"/>
                <a:chExt cx="1921628" cy="640080"/>
              </a:xfrm>
            </p:grpSpPr>
            <p:sp>
              <p:nvSpPr>
                <p:cNvPr id="19" name="Rounded Rectangle 18"/>
                <p:cNvSpPr/>
                <p:nvPr/>
              </p:nvSpPr>
              <p:spPr>
                <a:xfrm rot="5400000">
                  <a:off x="1676917"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 name="Rounded Rectangle 19"/>
                <p:cNvSpPr/>
                <p:nvPr/>
              </p:nvSpPr>
              <p:spPr>
                <a:xfrm rot="5400000">
                  <a:off x="2592011"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 name="Rounded Rectangle 20"/>
                <p:cNvSpPr/>
                <p:nvPr/>
              </p:nvSpPr>
              <p:spPr>
                <a:xfrm rot="5400000">
                  <a:off x="3507105"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2" name="Rounded Rectangle 21"/>
              <p:cNvSpPr/>
              <p:nvPr/>
            </p:nvSpPr>
            <p:spPr>
              <a:xfrm>
                <a:off x="5365845" y="2136547"/>
                <a:ext cx="274320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 name="Rounded Rectangle 22"/>
              <p:cNvSpPr/>
              <p:nvPr/>
            </p:nvSpPr>
            <p:spPr>
              <a:xfrm>
                <a:off x="7294400" y="1981200"/>
                <a:ext cx="731520" cy="145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3749830" y="1819245"/>
                <a:ext cx="1467966" cy="307777"/>
              </a:xfrm>
              <a:prstGeom prst="rect">
                <a:avLst/>
              </a:prstGeom>
              <a:noFill/>
            </p:spPr>
            <p:txBody>
              <a:bodyPr wrap="none" rtlCol="0">
                <a:spAutoFit/>
              </a:bodyPr>
              <a:lstStyle/>
              <a:p>
                <a:r>
                  <a:rPr lang="en-US" sz="1400" dirty="0"/>
                  <a:t>Move from A to C</a:t>
                </a:r>
              </a:p>
            </p:txBody>
          </p:sp>
        </p:grpSp>
      </p:grpSp>
      <p:sp>
        <p:nvSpPr>
          <p:cNvPr id="115" name="Rounded Rectangle 114"/>
          <p:cNvSpPr/>
          <p:nvPr/>
        </p:nvSpPr>
        <p:spPr>
          <a:xfrm>
            <a:off x="6212077" y="6352586"/>
            <a:ext cx="1977259" cy="27994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dirty="0">
                <a:solidFill>
                  <a:schemeClr val="tx1"/>
                </a:solidFill>
                <a:latin typeface="Segoe Print" pitchFamily="2" charset="0"/>
              </a:rPr>
              <a:t>Done! 3 steps</a:t>
            </a:r>
          </a:p>
        </p:txBody>
      </p:sp>
      <p:sp>
        <p:nvSpPr>
          <p:cNvPr id="105" name="TextBox 104">
            <a:extLst>
              <a:ext uri="{FF2B5EF4-FFF2-40B4-BE49-F238E27FC236}">
                <a16:creationId xmlns:a16="http://schemas.microsoft.com/office/drawing/2014/main" id="{94E1FDF2-00B0-0842-B4BD-FC87944810AA}"/>
              </a:ext>
            </a:extLst>
          </p:cNvPr>
          <p:cNvSpPr txBox="1"/>
          <p:nvPr/>
        </p:nvSpPr>
        <p:spPr>
          <a:xfrm>
            <a:off x="655415" y="825702"/>
            <a:ext cx="6306535" cy="338554"/>
          </a:xfrm>
          <a:prstGeom prst="rect">
            <a:avLst/>
          </a:prstGeom>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latin typeface="Segoe Print" pitchFamily="2" charset="0"/>
              </a:rPr>
              <a:t>Suppose the task is to move the stack from rod A to rod C</a:t>
            </a:r>
            <a:endParaRPr lang="en-US" dirty="0"/>
          </a:p>
        </p:txBody>
      </p:sp>
    </p:spTree>
    <p:extLst>
      <p:ext uri="{BB962C8B-B14F-4D97-AF65-F5344CB8AC3E}">
        <p14:creationId xmlns:p14="http://schemas.microsoft.com/office/powerpoint/2010/main" val="1865965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29" grpId="0" animBg="1"/>
      <p:bldP spid="115"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Tower of Hanoi</a:t>
            </a:r>
          </a:p>
        </p:txBody>
      </p:sp>
      <p:sp>
        <p:nvSpPr>
          <p:cNvPr id="5" name="Slide Number Placeholder 4"/>
          <p:cNvSpPr>
            <a:spLocks noGrp="1"/>
          </p:cNvSpPr>
          <p:nvPr>
            <p:ph type="sldNum" sz="quarter" idx="12"/>
          </p:nvPr>
        </p:nvSpPr>
        <p:spPr/>
        <p:txBody>
          <a:bodyPr/>
          <a:lstStyle/>
          <a:p>
            <a:fld id="{A2D5F323-9395-A24C-8003-89F99F5948AE}" type="slidenum">
              <a:rPr lang="en-US" smtClean="0"/>
              <a:pPr/>
              <a:t>102</a:t>
            </a:fld>
            <a:endParaRPr lang="en-US"/>
          </a:p>
        </p:txBody>
      </p:sp>
      <p:sp>
        <p:nvSpPr>
          <p:cNvPr id="6" name="TextBox 5"/>
          <p:cNvSpPr txBox="1"/>
          <p:nvPr/>
        </p:nvSpPr>
        <p:spPr>
          <a:xfrm>
            <a:off x="655415" y="1152290"/>
            <a:ext cx="4498347" cy="338554"/>
          </a:xfrm>
          <a:prstGeom prst="rect">
            <a:avLst/>
          </a:prstGeom>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latin typeface="Segoe Print" pitchFamily="2" charset="0"/>
              </a:rPr>
              <a:t>What if the initial stack contains 3 disks?</a:t>
            </a:r>
            <a:endParaRPr lang="en-US" dirty="0"/>
          </a:p>
        </p:txBody>
      </p:sp>
      <p:grpSp>
        <p:nvGrpSpPr>
          <p:cNvPr id="228" name="Group 227"/>
          <p:cNvGrpSpPr/>
          <p:nvPr/>
        </p:nvGrpSpPr>
        <p:grpSpPr>
          <a:xfrm>
            <a:off x="920905" y="1590664"/>
            <a:ext cx="2743200" cy="950059"/>
            <a:chOff x="920905" y="1590664"/>
            <a:chExt cx="2743200" cy="950059"/>
          </a:xfrm>
        </p:grpSpPr>
        <p:sp>
          <p:nvSpPr>
            <p:cNvPr id="36" name="TextBox 35"/>
            <p:cNvSpPr txBox="1"/>
            <p:nvPr/>
          </p:nvSpPr>
          <p:spPr>
            <a:xfrm>
              <a:off x="1229983" y="2202169"/>
              <a:ext cx="303288" cy="338554"/>
            </a:xfrm>
            <a:prstGeom prst="rect">
              <a:avLst/>
            </a:prstGeom>
            <a:noFill/>
          </p:spPr>
          <p:txBody>
            <a:bodyPr wrap="none" rtlCol="0">
              <a:spAutoFit/>
            </a:bodyPr>
            <a:lstStyle/>
            <a:p>
              <a:r>
                <a:rPr lang="en-US" sz="1600" dirty="0"/>
                <a:t>A</a:t>
              </a:r>
            </a:p>
          </p:txBody>
        </p:sp>
        <p:sp>
          <p:nvSpPr>
            <p:cNvPr id="37" name="TextBox 36"/>
            <p:cNvSpPr txBox="1"/>
            <p:nvPr/>
          </p:nvSpPr>
          <p:spPr>
            <a:xfrm>
              <a:off x="2142766" y="2202169"/>
              <a:ext cx="303288" cy="338554"/>
            </a:xfrm>
            <a:prstGeom prst="rect">
              <a:avLst/>
            </a:prstGeom>
            <a:noFill/>
          </p:spPr>
          <p:txBody>
            <a:bodyPr wrap="none" rtlCol="0">
              <a:spAutoFit/>
            </a:bodyPr>
            <a:lstStyle/>
            <a:p>
              <a:r>
                <a:rPr lang="en-US" sz="1600" dirty="0"/>
                <a:t>B</a:t>
              </a:r>
            </a:p>
          </p:txBody>
        </p:sp>
        <p:sp>
          <p:nvSpPr>
            <p:cNvPr id="38" name="TextBox 37"/>
            <p:cNvSpPr txBox="1"/>
            <p:nvPr/>
          </p:nvSpPr>
          <p:spPr>
            <a:xfrm>
              <a:off x="3073100" y="2202169"/>
              <a:ext cx="303288" cy="338554"/>
            </a:xfrm>
            <a:prstGeom prst="rect">
              <a:avLst/>
            </a:prstGeom>
            <a:noFill/>
          </p:spPr>
          <p:txBody>
            <a:bodyPr wrap="none" rtlCol="0">
              <a:spAutoFit/>
            </a:bodyPr>
            <a:lstStyle/>
            <a:p>
              <a:r>
                <a:rPr lang="en-US" sz="1600" dirty="0"/>
                <a:t>C</a:t>
              </a:r>
            </a:p>
          </p:txBody>
        </p:sp>
        <p:grpSp>
          <p:nvGrpSpPr>
            <p:cNvPr id="45" name="Group 29"/>
            <p:cNvGrpSpPr/>
            <p:nvPr/>
          </p:nvGrpSpPr>
          <p:grpSpPr>
            <a:xfrm>
              <a:off x="1331691" y="1590664"/>
              <a:ext cx="1921628" cy="640080"/>
              <a:chOff x="1951237" y="2331722"/>
              <a:chExt cx="1921628" cy="640080"/>
            </a:xfrm>
          </p:grpSpPr>
          <p:sp>
            <p:nvSpPr>
              <p:cNvPr id="31" name="Rounded Rectangle 30"/>
              <p:cNvSpPr/>
              <p:nvPr/>
            </p:nvSpPr>
            <p:spPr>
              <a:xfrm rot="5400000">
                <a:off x="1676917"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Rounded Rectangle 31"/>
              <p:cNvSpPr/>
              <p:nvPr/>
            </p:nvSpPr>
            <p:spPr>
              <a:xfrm rot="5400000">
                <a:off x="2592011"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 name="Rounded Rectangle 32"/>
              <p:cNvSpPr/>
              <p:nvPr/>
            </p:nvSpPr>
            <p:spPr>
              <a:xfrm rot="5400000">
                <a:off x="3507105"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34" name="Rounded Rectangle 33"/>
            <p:cNvSpPr/>
            <p:nvPr/>
          </p:nvSpPr>
          <p:spPr>
            <a:xfrm>
              <a:off x="920905" y="2153679"/>
              <a:ext cx="274320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 name="Rounded Rectangle 34"/>
            <p:cNvSpPr/>
            <p:nvPr/>
          </p:nvSpPr>
          <p:spPr>
            <a:xfrm>
              <a:off x="1009649" y="1998332"/>
              <a:ext cx="731520" cy="145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ounded Rectangle 49"/>
            <p:cNvSpPr/>
            <p:nvPr/>
          </p:nvSpPr>
          <p:spPr>
            <a:xfrm>
              <a:off x="1101089" y="1842985"/>
              <a:ext cx="548640" cy="1458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83" name="Rounded Rectangle 182"/>
            <p:cNvSpPr/>
            <p:nvPr/>
          </p:nvSpPr>
          <p:spPr>
            <a:xfrm>
              <a:off x="1196339" y="1681030"/>
              <a:ext cx="365760" cy="14582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grpSp>
        <p:nvGrpSpPr>
          <p:cNvPr id="230" name="Group 229"/>
          <p:cNvGrpSpPr/>
          <p:nvPr/>
        </p:nvGrpSpPr>
        <p:grpSpPr>
          <a:xfrm>
            <a:off x="3749830" y="1590664"/>
            <a:ext cx="4359215" cy="950059"/>
            <a:chOff x="3749830" y="1590664"/>
            <a:chExt cx="4359215" cy="950059"/>
          </a:xfrm>
        </p:grpSpPr>
        <p:sp>
          <p:nvSpPr>
            <p:cNvPr id="39" name="Right Arrow 38"/>
            <p:cNvSpPr/>
            <p:nvPr/>
          </p:nvSpPr>
          <p:spPr>
            <a:xfrm>
              <a:off x="3981450" y="2111769"/>
              <a:ext cx="1047750" cy="133350"/>
            </a:xfrm>
            <a:prstGeom prst="rightArrow">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54" name="Group 39"/>
            <p:cNvGrpSpPr/>
            <p:nvPr/>
          </p:nvGrpSpPr>
          <p:grpSpPr>
            <a:xfrm>
              <a:off x="5776631" y="1590664"/>
              <a:ext cx="1921628" cy="640080"/>
              <a:chOff x="1951237" y="2331722"/>
              <a:chExt cx="1921628" cy="640080"/>
            </a:xfrm>
          </p:grpSpPr>
          <p:sp>
            <p:nvSpPr>
              <p:cNvPr id="41" name="Rounded Rectangle 40"/>
              <p:cNvSpPr/>
              <p:nvPr/>
            </p:nvSpPr>
            <p:spPr>
              <a:xfrm rot="5400000">
                <a:off x="1676917"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 name="Rounded Rectangle 41"/>
              <p:cNvSpPr/>
              <p:nvPr/>
            </p:nvSpPr>
            <p:spPr>
              <a:xfrm rot="5400000">
                <a:off x="2592011"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3" name="Rounded Rectangle 42"/>
              <p:cNvSpPr/>
              <p:nvPr/>
            </p:nvSpPr>
            <p:spPr>
              <a:xfrm rot="5400000">
                <a:off x="3507105"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44" name="Rounded Rectangle 43"/>
            <p:cNvSpPr/>
            <p:nvPr/>
          </p:nvSpPr>
          <p:spPr>
            <a:xfrm>
              <a:off x="5365845" y="2153679"/>
              <a:ext cx="274320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 name="TextBox 45"/>
            <p:cNvSpPr txBox="1"/>
            <p:nvPr/>
          </p:nvSpPr>
          <p:spPr>
            <a:xfrm>
              <a:off x="5674923" y="2202169"/>
              <a:ext cx="303288" cy="338554"/>
            </a:xfrm>
            <a:prstGeom prst="rect">
              <a:avLst/>
            </a:prstGeom>
            <a:noFill/>
          </p:spPr>
          <p:txBody>
            <a:bodyPr wrap="none" rtlCol="0">
              <a:spAutoFit/>
            </a:bodyPr>
            <a:lstStyle/>
            <a:p>
              <a:r>
                <a:rPr lang="en-US" sz="1600" dirty="0"/>
                <a:t>A</a:t>
              </a:r>
            </a:p>
          </p:txBody>
        </p:sp>
        <p:sp>
          <p:nvSpPr>
            <p:cNvPr id="47" name="TextBox 46"/>
            <p:cNvSpPr txBox="1"/>
            <p:nvPr/>
          </p:nvSpPr>
          <p:spPr>
            <a:xfrm>
              <a:off x="6587706" y="2202169"/>
              <a:ext cx="303288" cy="338554"/>
            </a:xfrm>
            <a:prstGeom prst="rect">
              <a:avLst/>
            </a:prstGeom>
            <a:noFill/>
          </p:spPr>
          <p:txBody>
            <a:bodyPr wrap="none" rtlCol="0">
              <a:spAutoFit/>
            </a:bodyPr>
            <a:lstStyle/>
            <a:p>
              <a:r>
                <a:rPr lang="en-US" sz="1600" dirty="0"/>
                <a:t>B</a:t>
              </a:r>
            </a:p>
          </p:txBody>
        </p:sp>
        <p:sp>
          <p:nvSpPr>
            <p:cNvPr id="48" name="TextBox 47"/>
            <p:cNvSpPr txBox="1"/>
            <p:nvPr/>
          </p:nvSpPr>
          <p:spPr>
            <a:xfrm>
              <a:off x="7518040" y="2202169"/>
              <a:ext cx="303288" cy="338554"/>
            </a:xfrm>
            <a:prstGeom prst="rect">
              <a:avLst/>
            </a:prstGeom>
            <a:noFill/>
          </p:spPr>
          <p:txBody>
            <a:bodyPr wrap="none" rtlCol="0">
              <a:spAutoFit/>
            </a:bodyPr>
            <a:lstStyle/>
            <a:p>
              <a:r>
                <a:rPr lang="en-US" sz="1600" dirty="0"/>
                <a:t>C</a:t>
              </a:r>
            </a:p>
          </p:txBody>
        </p:sp>
        <p:sp>
          <p:nvSpPr>
            <p:cNvPr id="49" name="TextBox 48"/>
            <p:cNvSpPr txBox="1"/>
            <p:nvPr/>
          </p:nvSpPr>
          <p:spPr>
            <a:xfrm>
              <a:off x="3749830" y="1836377"/>
              <a:ext cx="1469569" cy="307777"/>
            </a:xfrm>
            <a:prstGeom prst="rect">
              <a:avLst/>
            </a:prstGeom>
            <a:noFill/>
          </p:spPr>
          <p:txBody>
            <a:bodyPr wrap="none" rtlCol="0">
              <a:spAutoFit/>
            </a:bodyPr>
            <a:lstStyle/>
            <a:p>
              <a:r>
                <a:rPr lang="en-US" sz="1400" dirty="0"/>
                <a:t>Move from A to C</a:t>
              </a:r>
            </a:p>
          </p:txBody>
        </p:sp>
        <p:sp>
          <p:nvSpPr>
            <p:cNvPr id="52" name="Rounded Rectangle 51"/>
            <p:cNvSpPr/>
            <p:nvPr/>
          </p:nvSpPr>
          <p:spPr>
            <a:xfrm>
              <a:off x="5464211" y="1998332"/>
              <a:ext cx="731520" cy="145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4" name="Rounded Rectangle 183"/>
            <p:cNvSpPr/>
            <p:nvPr/>
          </p:nvSpPr>
          <p:spPr>
            <a:xfrm>
              <a:off x="5549936" y="1842985"/>
              <a:ext cx="548640" cy="1458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85" name="Rounded Rectangle 184"/>
            <p:cNvSpPr/>
            <p:nvPr/>
          </p:nvSpPr>
          <p:spPr>
            <a:xfrm>
              <a:off x="7474618" y="1998332"/>
              <a:ext cx="365760" cy="14582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grpSp>
        <p:nvGrpSpPr>
          <p:cNvPr id="233" name="Group 232"/>
          <p:cNvGrpSpPr/>
          <p:nvPr/>
        </p:nvGrpSpPr>
        <p:grpSpPr>
          <a:xfrm>
            <a:off x="3749830" y="2809521"/>
            <a:ext cx="4359215" cy="950059"/>
            <a:chOff x="3749830" y="2749689"/>
            <a:chExt cx="4359215" cy="950059"/>
          </a:xfrm>
        </p:grpSpPr>
        <p:grpSp>
          <p:nvGrpSpPr>
            <p:cNvPr id="98" name="Group 103"/>
            <p:cNvGrpSpPr/>
            <p:nvPr/>
          </p:nvGrpSpPr>
          <p:grpSpPr>
            <a:xfrm>
              <a:off x="3749830" y="2749689"/>
              <a:ext cx="4359215" cy="950059"/>
              <a:chOff x="3749830" y="4240562"/>
              <a:chExt cx="4359215" cy="950059"/>
            </a:xfrm>
          </p:grpSpPr>
          <p:sp>
            <p:nvSpPr>
              <p:cNvPr id="63" name="Right Arrow 62"/>
              <p:cNvSpPr/>
              <p:nvPr/>
            </p:nvSpPr>
            <p:spPr>
              <a:xfrm>
                <a:off x="3981450" y="4761667"/>
                <a:ext cx="1047750" cy="133350"/>
              </a:xfrm>
              <a:prstGeom prst="rightArrow">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99" name="Group 63"/>
              <p:cNvGrpSpPr/>
              <p:nvPr/>
            </p:nvGrpSpPr>
            <p:grpSpPr>
              <a:xfrm>
                <a:off x="5776631" y="4240562"/>
                <a:ext cx="1921628" cy="640080"/>
                <a:chOff x="1951237" y="2331722"/>
                <a:chExt cx="1921628" cy="640080"/>
              </a:xfrm>
            </p:grpSpPr>
            <p:sp>
              <p:nvSpPr>
                <p:cNvPr id="65" name="Rounded Rectangle 64"/>
                <p:cNvSpPr/>
                <p:nvPr/>
              </p:nvSpPr>
              <p:spPr>
                <a:xfrm rot="5400000">
                  <a:off x="1676917"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6" name="Rounded Rectangle 65"/>
                <p:cNvSpPr/>
                <p:nvPr/>
              </p:nvSpPr>
              <p:spPr>
                <a:xfrm rot="5400000">
                  <a:off x="2592011"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7" name="Rounded Rectangle 66"/>
                <p:cNvSpPr/>
                <p:nvPr/>
              </p:nvSpPr>
              <p:spPr>
                <a:xfrm rot="5400000">
                  <a:off x="3507105"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68" name="Rounded Rectangle 67"/>
              <p:cNvSpPr/>
              <p:nvPr/>
            </p:nvSpPr>
            <p:spPr>
              <a:xfrm>
                <a:off x="5365845" y="4803577"/>
                <a:ext cx="274320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9" name="TextBox 68"/>
              <p:cNvSpPr txBox="1"/>
              <p:nvPr/>
            </p:nvSpPr>
            <p:spPr>
              <a:xfrm>
                <a:off x="5674923" y="4852067"/>
                <a:ext cx="303288" cy="338554"/>
              </a:xfrm>
              <a:prstGeom prst="rect">
                <a:avLst/>
              </a:prstGeom>
              <a:noFill/>
            </p:spPr>
            <p:txBody>
              <a:bodyPr wrap="none" rtlCol="0">
                <a:spAutoFit/>
              </a:bodyPr>
              <a:lstStyle/>
              <a:p>
                <a:r>
                  <a:rPr lang="en-US" sz="1600" dirty="0"/>
                  <a:t>A</a:t>
                </a:r>
              </a:p>
            </p:txBody>
          </p:sp>
          <p:sp>
            <p:nvSpPr>
              <p:cNvPr id="70" name="TextBox 69"/>
              <p:cNvSpPr txBox="1"/>
              <p:nvPr/>
            </p:nvSpPr>
            <p:spPr>
              <a:xfrm>
                <a:off x="6587706" y="4852067"/>
                <a:ext cx="303288" cy="338554"/>
              </a:xfrm>
              <a:prstGeom prst="rect">
                <a:avLst/>
              </a:prstGeom>
              <a:noFill/>
            </p:spPr>
            <p:txBody>
              <a:bodyPr wrap="none" rtlCol="0">
                <a:spAutoFit/>
              </a:bodyPr>
              <a:lstStyle/>
              <a:p>
                <a:r>
                  <a:rPr lang="en-US" sz="1600" dirty="0"/>
                  <a:t>B</a:t>
                </a:r>
              </a:p>
            </p:txBody>
          </p:sp>
          <p:sp>
            <p:nvSpPr>
              <p:cNvPr id="71" name="TextBox 70"/>
              <p:cNvSpPr txBox="1"/>
              <p:nvPr/>
            </p:nvSpPr>
            <p:spPr>
              <a:xfrm>
                <a:off x="7518040" y="4852067"/>
                <a:ext cx="303288" cy="338554"/>
              </a:xfrm>
              <a:prstGeom prst="rect">
                <a:avLst/>
              </a:prstGeom>
              <a:noFill/>
            </p:spPr>
            <p:txBody>
              <a:bodyPr wrap="none" rtlCol="0">
                <a:spAutoFit/>
              </a:bodyPr>
              <a:lstStyle/>
              <a:p>
                <a:r>
                  <a:rPr lang="en-US" sz="1600" dirty="0"/>
                  <a:t>C</a:t>
                </a:r>
              </a:p>
            </p:txBody>
          </p:sp>
          <p:sp>
            <p:nvSpPr>
              <p:cNvPr id="72" name="TextBox 71"/>
              <p:cNvSpPr txBox="1"/>
              <p:nvPr/>
            </p:nvSpPr>
            <p:spPr>
              <a:xfrm>
                <a:off x="3749830" y="4486275"/>
                <a:ext cx="1467966" cy="307777"/>
              </a:xfrm>
              <a:prstGeom prst="rect">
                <a:avLst/>
              </a:prstGeom>
              <a:noFill/>
            </p:spPr>
            <p:txBody>
              <a:bodyPr wrap="none" rtlCol="0">
                <a:spAutoFit/>
              </a:bodyPr>
              <a:lstStyle/>
              <a:p>
                <a:r>
                  <a:rPr lang="en-US" sz="1400" dirty="0"/>
                  <a:t>Move from A to B</a:t>
                </a:r>
              </a:p>
            </p:txBody>
          </p:sp>
        </p:grpSp>
        <p:sp>
          <p:nvSpPr>
            <p:cNvPr id="189" name="Rounded Rectangle 188"/>
            <p:cNvSpPr/>
            <p:nvPr/>
          </p:nvSpPr>
          <p:spPr>
            <a:xfrm>
              <a:off x="5464211" y="3157357"/>
              <a:ext cx="731520" cy="145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0" name="Rounded Rectangle 189"/>
            <p:cNvSpPr/>
            <p:nvPr/>
          </p:nvSpPr>
          <p:spPr>
            <a:xfrm>
              <a:off x="6472650" y="3157357"/>
              <a:ext cx="548640" cy="1458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91" name="Rounded Rectangle 190"/>
            <p:cNvSpPr/>
            <p:nvPr/>
          </p:nvSpPr>
          <p:spPr>
            <a:xfrm>
              <a:off x="7474618" y="3157357"/>
              <a:ext cx="365760" cy="14582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grpSp>
        <p:nvGrpSpPr>
          <p:cNvPr id="236" name="Group 235"/>
          <p:cNvGrpSpPr/>
          <p:nvPr/>
        </p:nvGrpSpPr>
        <p:grpSpPr>
          <a:xfrm>
            <a:off x="3749830" y="4028378"/>
            <a:ext cx="4359215" cy="950059"/>
            <a:chOff x="3749830" y="3908713"/>
            <a:chExt cx="4359215" cy="950059"/>
          </a:xfrm>
        </p:grpSpPr>
        <p:grpSp>
          <p:nvGrpSpPr>
            <p:cNvPr id="103" name="Group 109"/>
            <p:cNvGrpSpPr/>
            <p:nvPr/>
          </p:nvGrpSpPr>
          <p:grpSpPr>
            <a:xfrm>
              <a:off x="3749830" y="3908713"/>
              <a:ext cx="4359215" cy="950059"/>
              <a:chOff x="3749830" y="5406291"/>
              <a:chExt cx="4359215" cy="950059"/>
            </a:xfrm>
          </p:grpSpPr>
          <p:sp>
            <p:nvSpPr>
              <p:cNvPr id="85" name="Right Arrow 84"/>
              <p:cNvSpPr/>
              <p:nvPr/>
            </p:nvSpPr>
            <p:spPr>
              <a:xfrm>
                <a:off x="3981450" y="5927396"/>
                <a:ext cx="1047750" cy="133350"/>
              </a:xfrm>
              <a:prstGeom prst="rightArrow">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104" name="Group 85"/>
              <p:cNvGrpSpPr/>
              <p:nvPr/>
            </p:nvGrpSpPr>
            <p:grpSpPr>
              <a:xfrm>
                <a:off x="5776631" y="5406291"/>
                <a:ext cx="1921628" cy="640080"/>
                <a:chOff x="1951237" y="2331722"/>
                <a:chExt cx="1921628" cy="640080"/>
              </a:xfrm>
            </p:grpSpPr>
            <p:sp>
              <p:nvSpPr>
                <p:cNvPr id="87" name="Rounded Rectangle 86"/>
                <p:cNvSpPr/>
                <p:nvPr/>
              </p:nvSpPr>
              <p:spPr>
                <a:xfrm rot="5400000">
                  <a:off x="1676917"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8" name="Rounded Rectangle 87"/>
                <p:cNvSpPr/>
                <p:nvPr/>
              </p:nvSpPr>
              <p:spPr>
                <a:xfrm rot="5400000">
                  <a:off x="2592011"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9" name="Rounded Rectangle 88"/>
                <p:cNvSpPr/>
                <p:nvPr/>
              </p:nvSpPr>
              <p:spPr>
                <a:xfrm rot="5400000">
                  <a:off x="3507105"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90" name="Rounded Rectangle 89"/>
              <p:cNvSpPr/>
              <p:nvPr/>
            </p:nvSpPr>
            <p:spPr>
              <a:xfrm>
                <a:off x="5365845" y="5969306"/>
                <a:ext cx="274320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1" name="TextBox 90"/>
              <p:cNvSpPr txBox="1"/>
              <p:nvPr/>
            </p:nvSpPr>
            <p:spPr>
              <a:xfrm>
                <a:off x="5674923" y="6017796"/>
                <a:ext cx="303288" cy="338554"/>
              </a:xfrm>
              <a:prstGeom prst="rect">
                <a:avLst/>
              </a:prstGeom>
              <a:noFill/>
            </p:spPr>
            <p:txBody>
              <a:bodyPr wrap="none" rtlCol="0">
                <a:spAutoFit/>
              </a:bodyPr>
              <a:lstStyle/>
              <a:p>
                <a:r>
                  <a:rPr lang="en-US" sz="1600" dirty="0"/>
                  <a:t>A</a:t>
                </a:r>
              </a:p>
            </p:txBody>
          </p:sp>
          <p:sp>
            <p:nvSpPr>
              <p:cNvPr id="92" name="TextBox 91"/>
              <p:cNvSpPr txBox="1"/>
              <p:nvPr/>
            </p:nvSpPr>
            <p:spPr>
              <a:xfrm>
                <a:off x="6587706" y="6017796"/>
                <a:ext cx="303288" cy="338554"/>
              </a:xfrm>
              <a:prstGeom prst="rect">
                <a:avLst/>
              </a:prstGeom>
              <a:noFill/>
            </p:spPr>
            <p:txBody>
              <a:bodyPr wrap="none" rtlCol="0">
                <a:spAutoFit/>
              </a:bodyPr>
              <a:lstStyle/>
              <a:p>
                <a:r>
                  <a:rPr lang="en-US" sz="1600" dirty="0"/>
                  <a:t>B</a:t>
                </a:r>
              </a:p>
            </p:txBody>
          </p:sp>
          <p:sp>
            <p:nvSpPr>
              <p:cNvPr id="93" name="TextBox 92"/>
              <p:cNvSpPr txBox="1"/>
              <p:nvPr/>
            </p:nvSpPr>
            <p:spPr>
              <a:xfrm>
                <a:off x="7518040" y="6017796"/>
                <a:ext cx="303288" cy="338554"/>
              </a:xfrm>
              <a:prstGeom prst="rect">
                <a:avLst/>
              </a:prstGeom>
              <a:noFill/>
            </p:spPr>
            <p:txBody>
              <a:bodyPr wrap="none" rtlCol="0">
                <a:spAutoFit/>
              </a:bodyPr>
              <a:lstStyle/>
              <a:p>
                <a:r>
                  <a:rPr lang="en-US" sz="1600" dirty="0"/>
                  <a:t>C</a:t>
                </a:r>
              </a:p>
            </p:txBody>
          </p:sp>
          <p:sp>
            <p:nvSpPr>
              <p:cNvPr id="94" name="TextBox 93"/>
              <p:cNvSpPr txBox="1"/>
              <p:nvPr/>
            </p:nvSpPr>
            <p:spPr>
              <a:xfrm>
                <a:off x="3749830" y="5652004"/>
                <a:ext cx="1461554" cy="307777"/>
              </a:xfrm>
              <a:prstGeom prst="rect">
                <a:avLst/>
              </a:prstGeom>
              <a:noFill/>
            </p:spPr>
            <p:txBody>
              <a:bodyPr wrap="none" rtlCol="0">
                <a:spAutoFit/>
              </a:bodyPr>
              <a:lstStyle/>
              <a:p>
                <a:r>
                  <a:rPr lang="en-US" sz="1400" dirty="0"/>
                  <a:t>Move from C to B</a:t>
                </a:r>
              </a:p>
            </p:txBody>
          </p:sp>
        </p:grpSp>
        <p:sp>
          <p:nvSpPr>
            <p:cNvPr id="195" name="Rounded Rectangle 194"/>
            <p:cNvSpPr/>
            <p:nvPr/>
          </p:nvSpPr>
          <p:spPr>
            <a:xfrm>
              <a:off x="5464211" y="4316381"/>
              <a:ext cx="731520" cy="145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6" name="Rounded Rectangle 195"/>
            <p:cNvSpPr/>
            <p:nvPr/>
          </p:nvSpPr>
          <p:spPr>
            <a:xfrm>
              <a:off x="6472650" y="4316381"/>
              <a:ext cx="548640" cy="1458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97" name="Rounded Rectangle 196"/>
            <p:cNvSpPr/>
            <p:nvPr/>
          </p:nvSpPr>
          <p:spPr>
            <a:xfrm>
              <a:off x="6563334" y="4161034"/>
              <a:ext cx="365760" cy="14582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grpSp>
        <p:nvGrpSpPr>
          <p:cNvPr id="238" name="Group 237"/>
          <p:cNvGrpSpPr/>
          <p:nvPr/>
        </p:nvGrpSpPr>
        <p:grpSpPr>
          <a:xfrm>
            <a:off x="3749830" y="5247235"/>
            <a:ext cx="4359215" cy="950059"/>
            <a:chOff x="3749830" y="5047210"/>
            <a:chExt cx="4359215" cy="950059"/>
          </a:xfrm>
        </p:grpSpPr>
        <p:grpSp>
          <p:nvGrpSpPr>
            <p:cNvPr id="200" name="Group 109"/>
            <p:cNvGrpSpPr/>
            <p:nvPr/>
          </p:nvGrpSpPr>
          <p:grpSpPr>
            <a:xfrm>
              <a:off x="3749830" y="5047210"/>
              <a:ext cx="4359215" cy="950059"/>
              <a:chOff x="3749830" y="5406291"/>
              <a:chExt cx="4359215" cy="950059"/>
            </a:xfrm>
          </p:grpSpPr>
          <p:sp>
            <p:nvSpPr>
              <p:cNvPr id="201" name="Right Arrow 200"/>
              <p:cNvSpPr/>
              <p:nvPr/>
            </p:nvSpPr>
            <p:spPr>
              <a:xfrm>
                <a:off x="3981450" y="5927396"/>
                <a:ext cx="1047750" cy="133350"/>
              </a:xfrm>
              <a:prstGeom prst="rightArrow">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202" name="Group 85"/>
              <p:cNvGrpSpPr/>
              <p:nvPr/>
            </p:nvGrpSpPr>
            <p:grpSpPr>
              <a:xfrm>
                <a:off x="5776631" y="5406291"/>
                <a:ext cx="1921628" cy="640080"/>
                <a:chOff x="1951237" y="2331722"/>
                <a:chExt cx="1921628" cy="640080"/>
              </a:xfrm>
            </p:grpSpPr>
            <p:sp>
              <p:nvSpPr>
                <p:cNvPr id="208" name="Rounded Rectangle 207"/>
                <p:cNvSpPr/>
                <p:nvPr/>
              </p:nvSpPr>
              <p:spPr>
                <a:xfrm rot="5400000">
                  <a:off x="1676917"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9" name="Rounded Rectangle 208"/>
                <p:cNvSpPr/>
                <p:nvPr/>
              </p:nvSpPr>
              <p:spPr>
                <a:xfrm rot="5400000">
                  <a:off x="2592011"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0" name="Rounded Rectangle 209"/>
                <p:cNvSpPr/>
                <p:nvPr/>
              </p:nvSpPr>
              <p:spPr>
                <a:xfrm rot="5400000">
                  <a:off x="3507105"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03" name="Rounded Rectangle 202"/>
              <p:cNvSpPr/>
              <p:nvPr/>
            </p:nvSpPr>
            <p:spPr>
              <a:xfrm>
                <a:off x="5365845" y="5969306"/>
                <a:ext cx="274320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4" name="TextBox 203"/>
              <p:cNvSpPr txBox="1"/>
              <p:nvPr/>
            </p:nvSpPr>
            <p:spPr>
              <a:xfrm>
                <a:off x="5674923" y="6017796"/>
                <a:ext cx="303288" cy="338554"/>
              </a:xfrm>
              <a:prstGeom prst="rect">
                <a:avLst/>
              </a:prstGeom>
              <a:noFill/>
            </p:spPr>
            <p:txBody>
              <a:bodyPr wrap="none" rtlCol="0">
                <a:spAutoFit/>
              </a:bodyPr>
              <a:lstStyle/>
              <a:p>
                <a:r>
                  <a:rPr lang="en-US" sz="1600" dirty="0"/>
                  <a:t>A</a:t>
                </a:r>
              </a:p>
            </p:txBody>
          </p:sp>
          <p:sp>
            <p:nvSpPr>
              <p:cNvPr id="205" name="TextBox 204"/>
              <p:cNvSpPr txBox="1"/>
              <p:nvPr/>
            </p:nvSpPr>
            <p:spPr>
              <a:xfrm>
                <a:off x="6587706" y="6017796"/>
                <a:ext cx="303288" cy="338554"/>
              </a:xfrm>
              <a:prstGeom prst="rect">
                <a:avLst/>
              </a:prstGeom>
              <a:noFill/>
            </p:spPr>
            <p:txBody>
              <a:bodyPr wrap="none" rtlCol="0">
                <a:spAutoFit/>
              </a:bodyPr>
              <a:lstStyle/>
              <a:p>
                <a:r>
                  <a:rPr lang="en-US" sz="1600" dirty="0"/>
                  <a:t>B</a:t>
                </a:r>
              </a:p>
            </p:txBody>
          </p:sp>
          <p:sp>
            <p:nvSpPr>
              <p:cNvPr id="206" name="TextBox 205"/>
              <p:cNvSpPr txBox="1"/>
              <p:nvPr/>
            </p:nvSpPr>
            <p:spPr>
              <a:xfrm>
                <a:off x="7518040" y="6017796"/>
                <a:ext cx="303288" cy="338554"/>
              </a:xfrm>
              <a:prstGeom prst="rect">
                <a:avLst/>
              </a:prstGeom>
              <a:noFill/>
            </p:spPr>
            <p:txBody>
              <a:bodyPr wrap="none" rtlCol="0">
                <a:spAutoFit/>
              </a:bodyPr>
              <a:lstStyle/>
              <a:p>
                <a:r>
                  <a:rPr lang="en-US" sz="1600" dirty="0"/>
                  <a:t>C</a:t>
                </a:r>
              </a:p>
            </p:txBody>
          </p:sp>
          <p:sp>
            <p:nvSpPr>
              <p:cNvPr id="207" name="TextBox 206"/>
              <p:cNvSpPr txBox="1"/>
              <p:nvPr/>
            </p:nvSpPr>
            <p:spPr>
              <a:xfrm>
                <a:off x="3749830" y="5652004"/>
                <a:ext cx="1461554" cy="307777"/>
              </a:xfrm>
              <a:prstGeom prst="rect">
                <a:avLst/>
              </a:prstGeom>
              <a:noFill/>
            </p:spPr>
            <p:txBody>
              <a:bodyPr wrap="none" rtlCol="0">
                <a:spAutoFit/>
              </a:bodyPr>
              <a:lstStyle/>
              <a:p>
                <a:r>
                  <a:rPr lang="en-US" sz="1400" dirty="0"/>
                  <a:t>Move from A to C</a:t>
                </a:r>
              </a:p>
            </p:txBody>
          </p:sp>
        </p:grpSp>
        <p:sp>
          <p:nvSpPr>
            <p:cNvPr id="222" name="Rounded Rectangle 221"/>
            <p:cNvSpPr/>
            <p:nvPr/>
          </p:nvSpPr>
          <p:spPr>
            <a:xfrm>
              <a:off x="7294399" y="5454878"/>
              <a:ext cx="731520" cy="145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3" name="Rounded Rectangle 222"/>
            <p:cNvSpPr/>
            <p:nvPr/>
          </p:nvSpPr>
          <p:spPr>
            <a:xfrm>
              <a:off x="6472650" y="5454878"/>
              <a:ext cx="548640" cy="1458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24" name="Rounded Rectangle 223"/>
            <p:cNvSpPr/>
            <p:nvPr/>
          </p:nvSpPr>
          <p:spPr>
            <a:xfrm>
              <a:off x="6563334" y="5299531"/>
              <a:ext cx="365760" cy="14582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sp>
        <p:nvSpPr>
          <p:cNvPr id="242" name="Oval 241"/>
          <p:cNvSpPr/>
          <p:nvPr/>
        </p:nvSpPr>
        <p:spPr>
          <a:xfrm>
            <a:off x="4288183" y="1507418"/>
            <a:ext cx="365760" cy="365760"/>
          </a:xfrm>
          <a:prstGeom prst="ellipse">
            <a:avLst/>
          </a:prstGeom>
          <a:noFill/>
        </p:spPr>
        <p:style>
          <a:lnRef idx="2">
            <a:schemeClr val="accent6"/>
          </a:lnRef>
          <a:fillRef idx="1">
            <a:schemeClr val="lt1"/>
          </a:fillRef>
          <a:effectRef idx="0">
            <a:schemeClr val="accent6"/>
          </a:effectRef>
          <a:fontRef idx="minor">
            <a:schemeClr val="dk1"/>
          </a:fontRef>
        </p:style>
        <p:txBody>
          <a:bodyPr wrap="none" lIns="0" tIns="0" rIns="0" bIns="0" rtlCol="0" anchor="ctr"/>
          <a:lstStyle/>
          <a:p>
            <a:pPr algn="ctr"/>
            <a:r>
              <a:rPr lang="en-US" b="1" dirty="0">
                <a:solidFill>
                  <a:schemeClr val="accent6">
                    <a:lumMod val="75000"/>
                  </a:schemeClr>
                </a:solidFill>
              </a:rPr>
              <a:t>1</a:t>
            </a:r>
          </a:p>
        </p:txBody>
      </p:sp>
      <p:sp>
        <p:nvSpPr>
          <p:cNvPr id="243" name="Oval 242"/>
          <p:cNvSpPr/>
          <p:nvPr/>
        </p:nvSpPr>
        <p:spPr>
          <a:xfrm>
            <a:off x="4297727" y="2700129"/>
            <a:ext cx="365760" cy="365760"/>
          </a:xfrm>
          <a:prstGeom prst="ellipse">
            <a:avLst/>
          </a:prstGeom>
          <a:noFill/>
        </p:spPr>
        <p:style>
          <a:lnRef idx="2">
            <a:schemeClr val="accent6"/>
          </a:lnRef>
          <a:fillRef idx="1">
            <a:schemeClr val="lt1"/>
          </a:fillRef>
          <a:effectRef idx="0">
            <a:schemeClr val="accent6"/>
          </a:effectRef>
          <a:fontRef idx="minor">
            <a:schemeClr val="dk1"/>
          </a:fontRef>
        </p:style>
        <p:txBody>
          <a:bodyPr wrap="none" lIns="0" tIns="0" rIns="0" bIns="0" rtlCol="0" anchor="ctr"/>
          <a:lstStyle/>
          <a:p>
            <a:pPr algn="ctr"/>
            <a:r>
              <a:rPr lang="en-US" b="1" dirty="0">
                <a:solidFill>
                  <a:schemeClr val="accent6">
                    <a:lumMod val="75000"/>
                  </a:schemeClr>
                </a:solidFill>
              </a:rPr>
              <a:t>2</a:t>
            </a:r>
          </a:p>
        </p:txBody>
      </p:sp>
      <p:sp>
        <p:nvSpPr>
          <p:cNvPr id="244" name="Oval 243"/>
          <p:cNvSpPr/>
          <p:nvPr/>
        </p:nvSpPr>
        <p:spPr>
          <a:xfrm>
            <a:off x="4288183" y="3949409"/>
            <a:ext cx="365760" cy="365760"/>
          </a:xfrm>
          <a:prstGeom prst="ellipse">
            <a:avLst/>
          </a:prstGeom>
          <a:noFill/>
        </p:spPr>
        <p:style>
          <a:lnRef idx="2">
            <a:schemeClr val="accent6"/>
          </a:lnRef>
          <a:fillRef idx="1">
            <a:schemeClr val="lt1"/>
          </a:fillRef>
          <a:effectRef idx="0">
            <a:schemeClr val="accent6"/>
          </a:effectRef>
          <a:fontRef idx="minor">
            <a:schemeClr val="dk1"/>
          </a:fontRef>
        </p:style>
        <p:txBody>
          <a:bodyPr wrap="none" lIns="0" tIns="0" rIns="0" bIns="0" rtlCol="0" anchor="ctr"/>
          <a:lstStyle/>
          <a:p>
            <a:pPr algn="ctr"/>
            <a:r>
              <a:rPr lang="en-US" b="1" dirty="0">
                <a:solidFill>
                  <a:schemeClr val="accent6">
                    <a:lumMod val="75000"/>
                  </a:schemeClr>
                </a:solidFill>
              </a:rPr>
              <a:t>3</a:t>
            </a:r>
          </a:p>
        </p:txBody>
      </p:sp>
      <p:sp>
        <p:nvSpPr>
          <p:cNvPr id="245" name="Oval 244"/>
          <p:cNvSpPr/>
          <p:nvPr/>
        </p:nvSpPr>
        <p:spPr>
          <a:xfrm>
            <a:off x="4297727" y="5167702"/>
            <a:ext cx="365760" cy="365760"/>
          </a:xfrm>
          <a:prstGeom prst="ellipse">
            <a:avLst/>
          </a:prstGeom>
          <a:noFill/>
        </p:spPr>
        <p:style>
          <a:lnRef idx="2">
            <a:schemeClr val="accent6"/>
          </a:lnRef>
          <a:fillRef idx="1">
            <a:schemeClr val="lt1"/>
          </a:fillRef>
          <a:effectRef idx="0">
            <a:schemeClr val="accent6"/>
          </a:effectRef>
          <a:fontRef idx="minor">
            <a:schemeClr val="dk1"/>
          </a:fontRef>
        </p:style>
        <p:txBody>
          <a:bodyPr wrap="none" lIns="0" tIns="0" rIns="0" bIns="0" rtlCol="0" anchor="ctr"/>
          <a:lstStyle/>
          <a:p>
            <a:pPr algn="ctr"/>
            <a:r>
              <a:rPr lang="en-US" b="1" dirty="0">
                <a:solidFill>
                  <a:schemeClr val="accent6">
                    <a:lumMod val="75000"/>
                  </a:schemeClr>
                </a:solidFill>
              </a:rPr>
              <a:t>4</a:t>
            </a:r>
          </a:p>
        </p:txBody>
      </p:sp>
    </p:spTree>
    <p:extLst>
      <p:ext uri="{BB962C8B-B14F-4D97-AF65-F5344CB8AC3E}">
        <p14:creationId xmlns:p14="http://schemas.microsoft.com/office/powerpoint/2010/main" val="1132217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42" grpId="0" animBg="1"/>
      <p:bldP spid="243" grpId="0" animBg="1"/>
      <p:bldP spid="244" grpId="0" animBg="1"/>
      <p:bldP spid="245"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Tower of Hanoi</a:t>
            </a:r>
          </a:p>
        </p:txBody>
      </p:sp>
      <p:sp>
        <p:nvSpPr>
          <p:cNvPr id="5" name="Slide Number Placeholder 4"/>
          <p:cNvSpPr>
            <a:spLocks noGrp="1"/>
          </p:cNvSpPr>
          <p:nvPr>
            <p:ph type="sldNum" sz="quarter" idx="12"/>
          </p:nvPr>
        </p:nvSpPr>
        <p:spPr/>
        <p:txBody>
          <a:bodyPr/>
          <a:lstStyle/>
          <a:p>
            <a:fld id="{A2D5F323-9395-A24C-8003-89F99F5948AE}" type="slidenum">
              <a:rPr lang="en-US" smtClean="0"/>
              <a:pPr/>
              <a:t>103</a:t>
            </a:fld>
            <a:endParaRPr lang="en-US"/>
          </a:p>
        </p:txBody>
      </p:sp>
      <p:grpSp>
        <p:nvGrpSpPr>
          <p:cNvPr id="162" name="Group 161"/>
          <p:cNvGrpSpPr/>
          <p:nvPr/>
        </p:nvGrpSpPr>
        <p:grpSpPr>
          <a:xfrm>
            <a:off x="3749830" y="1206708"/>
            <a:ext cx="4359215" cy="950059"/>
            <a:chOff x="3749830" y="1206708"/>
            <a:chExt cx="4359215" cy="950059"/>
          </a:xfrm>
        </p:grpSpPr>
        <p:grpSp>
          <p:nvGrpSpPr>
            <p:cNvPr id="19" name="Group 109"/>
            <p:cNvGrpSpPr/>
            <p:nvPr/>
          </p:nvGrpSpPr>
          <p:grpSpPr>
            <a:xfrm>
              <a:off x="3749830" y="1206708"/>
              <a:ext cx="4359215" cy="950059"/>
              <a:chOff x="3749830" y="5406291"/>
              <a:chExt cx="4359215" cy="950059"/>
            </a:xfrm>
          </p:grpSpPr>
          <p:sp>
            <p:nvSpPr>
              <p:cNvPr id="201" name="Right Arrow 200"/>
              <p:cNvSpPr/>
              <p:nvPr/>
            </p:nvSpPr>
            <p:spPr>
              <a:xfrm>
                <a:off x="3981450" y="5927396"/>
                <a:ext cx="1047750" cy="133350"/>
              </a:xfrm>
              <a:prstGeom prst="rightArrow">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20" name="Group 85"/>
              <p:cNvGrpSpPr/>
              <p:nvPr/>
            </p:nvGrpSpPr>
            <p:grpSpPr>
              <a:xfrm>
                <a:off x="5776631" y="5406291"/>
                <a:ext cx="1921628" cy="640080"/>
                <a:chOff x="1951237" y="2331722"/>
                <a:chExt cx="1921628" cy="640080"/>
              </a:xfrm>
            </p:grpSpPr>
            <p:sp>
              <p:nvSpPr>
                <p:cNvPr id="208" name="Rounded Rectangle 207"/>
                <p:cNvSpPr/>
                <p:nvPr/>
              </p:nvSpPr>
              <p:spPr>
                <a:xfrm rot="5400000">
                  <a:off x="1676917"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9" name="Rounded Rectangle 208"/>
                <p:cNvSpPr/>
                <p:nvPr/>
              </p:nvSpPr>
              <p:spPr>
                <a:xfrm rot="5400000">
                  <a:off x="2592011"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0" name="Rounded Rectangle 209"/>
                <p:cNvSpPr/>
                <p:nvPr/>
              </p:nvSpPr>
              <p:spPr>
                <a:xfrm rot="5400000">
                  <a:off x="3507105"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03" name="Rounded Rectangle 202"/>
              <p:cNvSpPr/>
              <p:nvPr/>
            </p:nvSpPr>
            <p:spPr>
              <a:xfrm>
                <a:off x="5365845" y="5969306"/>
                <a:ext cx="274320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4" name="TextBox 203"/>
              <p:cNvSpPr txBox="1"/>
              <p:nvPr/>
            </p:nvSpPr>
            <p:spPr>
              <a:xfrm>
                <a:off x="5674923" y="6017796"/>
                <a:ext cx="303288" cy="338554"/>
              </a:xfrm>
              <a:prstGeom prst="rect">
                <a:avLst/>
              </a:prstGeom>
              <a:noFill/>
            </p:spPr>
            <p:txBody>
              <a:bodyPr wrap="none" rtlCol="0">
                <a:spAutoFit/>
              </a:bodyPr>
              <a:lstStyle/>
              <a:p>
                <a:r>
                  <a:rPr lang="en-US" sz="1600" dirty="0"/>
                  <a:t>A</a:t>
                </a:r>
              </a:p>
            </p:txBody>
          </p:sp>
          <p:sp>
            <p:nvSpPr>
              <p:cNvPr id="205" name="TextBox 204"/>
              <p:cNvSpPr txBox="1"/>
              <p:nvPr/>
            </p:nvSpPr>
            <p:spPr>
              <a:xfrm>
                <a:off x="6587706" y="6017796"/>
                <a:ext cx="303288" cy="338554"/>
              </a:xfrm>
              <a:prstGeom prst="rect">
                <a:avLst/>
              </a:prstGeom>
              <a:noFill/>
            </p:spPr>
            <p:txBody>
              <a:bodyPr wrap="none" rtlCol="0">
                <a:spAutoFit/>
              </a:bodyPr>
              <a:lstStyle/>
              <a:p>
                <a:r>
                  <a:rPr lang="en-US" sz="1600" dirty="0"/>
                  <a:t>B</a:t>
                </a:r>
              </a:p>
            </p:txBody>
          </p:sp>
          <p:sp>
            <p:nvSpPr>
              <p:cNvPr id="206" name="TextBox 205"/>
              <p:cNvSpPr txBox="1"/>
              <p:nvPr/>
            </p:nvSpPr>
            <p:spPr>
              <a:xfrm>
                <a:off x="7518040" y="6017796"/>
                <a:ext cx="303288" cy="338554"/>
              </a:xfrm>
              <a:prstGeom prst="rect">
                <a:avLst/>
              </a:prstGeom>
              <a:noFill/>
            </p:spPr>
            <p:txBody>
              <a:bodyPr wrap="none" rtlCol="0">
                <a:spAutoFit/>
              </a:bodyPr>
              <a:lstStyle/>
              <a:p>
                <a:r>
                  <a:rPr lang="en-US" sz="1600" dirty="0"/>
                  <a:t>C</a:t>
                </a:r>
              </a:p>
            </p:txBody>
          </p:sp>
          <p:sp>
            <p:nvSpPr>
              <p:cNvPr id="207" name="TextBox 206"/>
              <p:cNvSpPr txBox="1"/>
              <p:nvPr/>
            </p:nvSpPr>
            <p:spPr>
              <a:xfrm>
                <a:off x="3749830" y="5652004"/>
                <a:ext cx="1461554" cy="307777"/>
              </a:xfrm>
              <a:prstGeom prst="rect">
                <a:avLst/>
              </a:prstGeom>
              <a:noFill/>
            </p:spPr>
            <p:txBody>
              <a:bodyPr wrap="none" rtlCol="0">
                <a:spAutoFit/>
              </a:bodyPr>
              <a:lstStyle/>
              <a:p>
                <a:r>
                  <a:rPr lang="en-US" sz="1400" dirty="0"/>
                  <a:t>Move from B to A</a:t>
                </a:r>
              </a:p>
            </p:txBody>
          </p:sp>
        </p:grpSp>
        <p:sp>
          <p:nvSpPr>
            <p:cNvPr id="222" name="Rounded Rectangle 221"/>
            <p:cNvSpPr/>
            <p:nvPr/>
          </p:nvSpPr>
          <p:spPr>
            <a:xfrm>
              <a:off x="7294399" y="1614376"/>
              <a:ext cx="731520" cy="145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3" name="Rounded Rectangle 222"/>
            <p:cNvSpPr/>
            <p:nvPr/>
          </p:nvSpPr>
          <p:spPr>
            <a:xfrm>
              <a:off x="6472650" y="1614376"/>
              <a:ext cx="548640" cy="1458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24" name="Rounded Rectangle 223"/>
            <p:cNvSpPr/>
            <p:nvPr/>
          </p:nvSpPr>
          <p:spPr>
            <a:xfrm>
              <a:off x="5647091" y="1614376"/>
              <a:ext cx="365760" cy="14582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grpSp>
        <p:nvGrpSpPr>
          <p:cNvPr id="161" name="Group 160"/>
          <p:cNvGrpSpPr/>
          <p:nvPr/>
        </p:nvGrpSpPr>
        <p:grpSpPr>
          <a:xfrm>
            <a:off x="920905" y="1206708"/>
            <a:ext cx="2743200" cy="950059"/>
            <a:chOff x="920905" y="1206708"/>
            <a:chExt cx="2743200" cy="950059"/>
          </a:xfrm>
        </p:grpSpPr>
        <p:grpSp>
          <p:nvGrpSpPr>
            <p:cNvPr id="17" name="Group 108"/>
            <p:cNvGrpSpPr/>
            <p:nvPr/>
          </p:nvGrpSpPr>
          <p:grpSpPr>
            <a:xfrm>
              <a:off x="920905" y="1206708"/>
              <a:ext cx="2743200" cy="950059"/>
              <a:chOff x="920905" y="5406291"/>
              <a:chExt cx="2743200" cy="950059"/>
            </a:xfrm>
          </p:grpSpPr>
          <p:grpSp>
            <p:nvGrpSpPr>
              <p:cNvPr id="18" name="Group 75"/>
              <p:cNvGrpSpPr/>
              <p:nvPr/>
            </p:nvGrpSpPr>
            <p:grpSpPr>
              <a:xfrm>
                <a:off x="1331691" y="5406291"/>
                <a:ext cx="1921628" cy="640080"/>
                <a:chOff x="1951237" y="2331722"/>
                <a:chExt cx="1921628" cy="640080"/>
              </a:xfrm>
            </p:grpSpPr>
            <p:sp>
              <p:nvSpPr>
                <p:cNvPr id="216" name="Rounded Rectangle 215"/>
                <p:cNvSpPr/>
                <p:nvPr/>
              </p:nvSpPr>
              <p:spPr>
                <a:xfrm rot="5400000">
                  <a:off x="1676917"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7" name="Rounded Rectangle 216"/>
                <p:cNvSpPr/>
                <p:nvPr/>
              </p:nvSpPr>
              <p:spPr>
                <a:xfrm rot="5400000">
                  <a:off x="2592011"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8" name="Rounded Rectangle 217"/>
                <p:cNvSpPr/>
                <p:nvPr/>
              </p:nvSpPr>
              <p:spPr>
                <a:xfrm rot="5400000">
                  <a:off x="3507105"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12" name="Rounded Rectangle 211"/>
              <p:cNvSpPr/>
              <p:nvPr/>
            </p:nvSpPr>
            <p:spPr>
              <a:xfrm>
                <a:off x="920905" y="5969306"/>
                <a:ext cx="274320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3" name="TextBox 212"/>
              <p:cNvSpPr txBox="1"/>
              <p:nvPr/>
            </p:nvSpPr>
            <p:spPr>
              <a:xfrm>
                <a:off x="1229983" y="6017796"/>
                <a:ext cx="303288" cy="338554"/>
              </a:xfrm>
              <a:prstGeom prst="rect">
                <a:avLst/>
              </a:prstGeom>
              <a:noFill/>
            </p:spPr>
            <p:txBody>
              <a:bodyPr wrap="none" rtlCol="0">
                <a:spAutoFit/>
              </a:bodyPr>
              <a:lstStyle/>
              <a:p>
                <a:r>
                  <a:rPr lang="en-US" sz="1600" dirty="0"/>
                  <a:t>A</a:t>
                </a:r>
              </a:p>
            </p:txBody>
          </p:sp>
          <p:sp>
            <p:nvSpPr>
              <p:cNvPr id="214" name="TextBox 213"/>
              <p:cNvSpPr txBox="1"/>
              <p:nvPr/>
            </p:nvSpPr>
            <p:spPr>
              <a:xfrm>
                <a:off x="2142766" y="6017796"/>
                <a:ext cx="303288" cy="338554"/>
              </a:xfrm>
              <a:prstGeom prst="rect">
                <a:avLst/>
              </a:prstGeom>
              <a:noFill/>
            </p:spPr>
            <p:txBody>
              <a:bodyPr wrap="none" rtlCol="0">
                <a:spAutoFit/>
              </a:bodyPr>
              <a:lstStyle/>
              <a:p>
                <a:r>
                  <a:rPr lang="en-US" sz="1600" dirty="0"/>
                  <a:t>B</a:t>
                </a:r>
              </a:p>
            </p:txBody>
          </p:sp>
          <p:sp>
            <p:nvSpPr>
              <p:cNvPr id="215" name="TextBox 214"/>
              <p:cNvSpPr txBox="1"/>
              <p:nvPr/>
            </p:nvSpPr>
            <p:spPr>
              <a:xfrm>
                <a:off x="3073100" y="6017796"/>
                <a:ext cx="303288" cy="338554"/>
              </a:xfrm>
              <a:prstGeom prst="rect">
                <a:avLst/>
              </a:prstGeom>
              <a:noFill/>
            </p:spPr>
            <p:txBody>
              <a:bodyPr wrap="none" rtlCol="0">
                <a:spAutoFit/>
              </a:bodyPr>
              <a:lstStyle/>
              <a:p>
                <a:r>
                  <a:rPr lang="en-US" sz="1600" dirty="0"/>
                  <a:t>C</a:t>
                </a:r>
              </a:p>
            </p:txBody>
          </p:sp>
        </p:grpSp>
        <p:sp>
          <p:nvSpPr>
            <p:cNvPr id="225" name="Rounded Rectangle 224"/>
            <p:cNvSpPr/>
            <p:nvPr/>
          </p:nvSpPr>
          <p:spPr>
            <a:xfrm>
              <a:off x="2849459" y="1614376"/>
              <a:ext cx="731520" cy="145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6" name="Rounded Rectangle 225"/>
            <p:cNvSpPr/>
            <p:nvPr/>
          </p:nvSpPr>
          <p:spPr>
            <a:xfrm>
              <a:off x="2027710" y="1614376"/>
              <a:ext cx="548640" cy="1458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27" name="Rounded Rectangle 226"/>
            <p:cNvSpPr/>
            <p:nvPr/>
          </p:nvSpPr>
          <p:spPr>
            <a:xfrm>
              <a:off x="2118394" y="1459029"/>
              <a:ext cx="365760" cy="14582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grpSp>
        <p:nvGrpSpPr>
          <p:cNvPr id="165" name="Group 164"/>
          <p:cNvGrpSpPr/>
          <p:nvPr/>
        </p:nvGrpSpPr>
        <p:grpSpPr>
          <a:xfrm>
            <a:off x="3749830" y="2440727"/>
            <a:ext cx="4359215" cy="950059"/>
            <a:chOff x="3749830" y="2430782"/>
            <a:chExt cx="4359215" cy="950059"/>
          </a:xfrm>
        </p:grpSpPr>
        <p:grpSp>
          <p:nvGrpSpPr>
            <p:cNvPr id="118" name="Group 109"/>
            <p:cNvGrpSpPr/>
            <p:nvPr/>
          </p:nvGrpSpPr>
          <p:grpSpPr>
            <a:xfrm>
              <a:off x="3749830" y="2430782"/>
              <a:ext cx="4359215" cy="950059"/>
              <a:chOff x="3749830" y="5406291"/>
              <a:chExt cx="4359215" cy="950059"/>
            </a:xfrm>
          </p:grpSpPr>
          <p:sp>
            <p:nvSpPr>
              <p:cNvPr id="119" name="Right Arrow 118"/>
              <p:cNvSpPr/>
              <p:nvPr/>
            </p:nvSpPr>
            <p:spPr>
              <a:xfrm>
                <a:off x="3981450" y="5927396"/>
                <a:ext cx="1047750" cy="133350"/>
              </a:xfrm>
              <a:prstGeom prst="rightArrow">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120" name="Group 85"/>
              <p:cNvGrpSpPr/>
              <p:nvPr/>
            </p:nvGrpSpPr>
            <p:grpSpPr>
              <a:xfrm>
                <a:off x="5776631" y="5406291"/>
                <a:ext cx="1921628" cy="640080"/>
                <a:chOff x="1951237" y="2331722"/>
                <a:chExt cx="1921628" cy="640080"/>
              </a:xfrm>
            </p:grpSpPr>
            <p:sp>
              <p:nvSpPr>
                <p:cNvPr id="126" name="Rounded Rectangle 125"/>
                <p:cNvSpPr/>
                <p:nvPr/>
              </p:nvSpPr>
              <p:spPr>
                <a:xfrm rot="5400000">
                  <a:off x="1676917"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7" name="Rounded Rectangle 126"/>
                <p:cNvSpPr/>
                <p:nvPr/>
              </p:nvSpPr>
              <p:spPr>
                <a:xfrm rot="5400000">
                  <a:off x="2592011"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8" name="Rounded Rectangle 127"/>
                <p:cNvSpPr/>
                <p:nvPr/>
              </p:nvSpPr>
              <p:spPr>
                <a:xfrm rot="5400000">
                  <a:off x="3507105"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121" name="Rounded Rectangle 120"/>
              <p:cNvSpPr/>
              <p:nvPr/>
            </p:nvSpPr>
            <p:spPr>
              <a:xfrm>
                <a:off x="5365845" y="5969306"/>
                <a:ext cx="274320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2" name="TextBox 121"/>
              <p:cNvSpPr txBox="1"/>
              <p:nvPr/>
            </p:nvSpPr>
            <p:spPr>
              <a:xfrm>
                <a:off x="5674923" y="6017796"/>
                <a:ext cx="303288" cy="338554"/>
              </a:xfrm>
              <a:prstGeom prst="rect">
                <a:avLst/>
              </a:prstGeom>
              <a:noFill/>
            </p:spPr>
            <p:txBody>
              <a:bodyPr wrap="none" rtlCol="0">
                <a:spAutoFit/>
              </a:bodyPr>
              <a:lstStyle/>
              <a:p>
                <a:r>
                  <a:rPr lang="en-US" sz="1600" dirty="0"/>
                  <a:t>A</a:t>
                </a:r>
              </a:p>
            </p:txBody>
          </p:sp>
          <p:sp>
            <p:nvSpPr>
              <p:cNvPr id="123" name="TextBox 122"/>
              <p:cNvSpPr txBox="1"/>
              <p:nvPr/>
            </p:nvSpPr>
            <p:spPr>
              <a:xfrm>
                <a:off x="6587706" y="6017796"/>
                <a:ext cx="303288" cy="338554"/>
              </a:xfrm>
              <a:prstGeom prst="rect">
                <a:avLst/>
              </a:prstGeom>
              <a:noFill/>
            </p:spPr>
            <p:txBody>
              <a:bodyPr wrap="none" rtlCol="0">
                <a:spAutoFit/>
              </a:bodyPr>
              <a:lstStyle/>
              <a:p>
                <a:r>
                  <a:rPr lang="en-US" sz="1600" dirty="0"/>
                  <a:t>B</a:t>
                </a:r>
              </a:p>
            </p:txBody>
          </p:sp>
          <p:sp>
            <p:nvSpPr>
              <p:cNvPr id="124" name="TextBox 123"/>
              <p:cNvSpPr txBox="1"/>
              <p:nvPr/>
            </p:nvSpPr>
            <p:spPr>
              <a:xfrm>
                <a:off x="7518040" y="6017796"/>
                <a:ext cx="303288" cy="338554"/>
              </a:xfrm>
              <a:prstGeom prst="rect">
                <a:avLst/>
              </a:prstGeom>
              <a:noFill/>
            </p:spPr>
            <p:txBody>
              <a:bodyPr wrap="none" rtlCol="0">
                <a:spAutoFit/>
              </a:bodyPr>
              <a:lstStyle/>
              <a:p>
                <a:r>
                  <a:rPr lang="en-US" sz="1600" dirty="0"/>
                  <a:t>C</a:t>
                </a:r>
              </a:p>
            </p:txBody>
          </p:sp>
          <p:sp>
            <p:nvSpPr>
              <p:cNvPr id="125" name="TextBox 124"/>
              <p:cNvSpPr txBox="1"/>
              <p:nvPr/>
            </p:nvSpPr>
            <p:spPr>
              <a:xfrm>
                <a:off x="3749830" y="5652004"/>
                <a:ext cx="1461554" cy="307777"/>
              </a:xfrm>
              <a:prstGeom prst="rect">
                <a:avLst/>
              </a:prstGeom>
              <a:noFill/>
            </p:spPr>
            <p:txBody>
              <a:bodyPr wrap="none" rtlCol="0">
                <a:spAutoFit/>
              </a:bodyPr>
              <a:lstStyle/>
              <a:p>
                <a:r>
                  <a:rPr lang="en-US" sz="1400" dirty="0"/>
                  <a:t>Move from B to C</a:t>
                </a:r>
              </a:p>
            </p:txBody>
          </p:sp>
        </p:grpSp>
        <p:grpSp>
          <p:nvGrpSpPr>
            <p:cNvPr id="164" name="Group 163"/>
            <p:cNvGrpSpPr/>
            <p:nvPr/>
          </p:nvGrpSpPr>
          <p:grpSpPr>
            <a:xfrm>
              <a:off x="5647091" y="2686020"/>
              <a:ext cx="2378828" cy="298252"/>
              <a:chOff x="5647091" y="2686020"/>
              <a:chExt cx="2378828" cy="298252"/>
            </a:xfrm>
          </p:grpSpPr>
          <p:sp>
            <p:nvSpPr>
              <p:cNvPr id="129" name="Rounded Rectangle 128"/>
              <p:cNvSpPr/>
              <p:nvPr/>
            </p:nvSpPr>
            <p:spPr>
              <a:xfrm>
                <a:off x="7294399" y="2838450"/>
                <a:ext cx="731520" cy="145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ounded Rectangle 129"/>
              <p:cNvSpPr/>
              <p:nvPr/>
            </p:nvSpPr>
            <p:spPr>
              <a:xfrm>
                <a:off x="7385839" y="2686020"/>
                <a:ext cx="548640" cy="1458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31" name="Rounded Rectangle 130"/>
              <p:cNvSpPr/>
              <p:nvPr/>
            </p:nvSpPr>
            <p:spPr>
              <a:xfrm>
                <a:off x="5647091" y="2838450"/>
                <a:ext cx="365760" cy="14582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grpSp>
      <p:grpSp>
        <p:nvGrpSpPr>
          <p:cNvPr id="167" name="Group 166"/>
          <p:cNvGrpSpPr/>
          <p:nvPr/>
        </p:nvGrpSpPr>
        <p:grpSpPr>
          <a:xfrm>
            <a:off x="3749830" y="3674745"/>
            <a:ext cx="4359215" cy="950059"/>
            <a:chOff x="3749830" y="3674745"/>
            <a:chExt cx="4359215" cy="950059"/>
          </a:xfrm>
        </p:grpSpPr>
        <p:grpSp>
          <p:nvGrpSpPr>
            <p:cNvPr id="144" name="Group 109"/>
            <p:cNvGrpSpPr/>
            <p:nvPr/>
          </p:nvGrpSpPr>
          <p:grpSpPr>
            <a:xfrm>
              <a:off x="3749830" y="3674745"/>
              <a:ext cx="4359215" cy="950059"/>
              <a:chOff x="3749830" y="5406291"/>
              <a:chExt cx="4359215" cy="950059"/>
            </a:xfrm>
          </p:grpSpPr>
          <p:sp>
            <p:nvSpPr>
              <p:cNvPr id="145" name="Right Arrow 144"/>
              <p:cNvSpPr/>
              <p:nvPr/>
            </p:nvSpPr>
            <p:spPr>
              <a:xfrm>
                <a:off x="3981450" y="5927396"/>
                <a:ext cx="1047750" cy="133350"/>
              </a:xfrm>
              <a:prstGeom prst="rightArrow">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146" name="Group 85"/>
              <p:cNvGrpSpPr/>
              <p:nvPr/>
            </p:nvGrpSpPr>
            <p:grpSpPr>
              <a:xfrm>
                <a:off x="5776631" y="5406291"/>
                <a:ext cx="1921628" cy="640080"/>
                <a:chOff x="1951237" y="2331722"/>
                <a:chExt cx="1921628" cy="640080"/>
              </a:xfrm>
            </p:grpSpPr>
            <p:sp>
              <p:nvSpPr>
                <p:cNvPr id="152" name="Rounded Rectangle 151"/>
                <p:cNvSpPr/>
                <p:nvPr/>
              </p:nvSpPr>
              <p:spPr>
                <a:xfrm rot="5400000">
                  <a:off x="1676917"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3" name="Rounded Rectangle 152"/>
                <p:cNvSpPr/>
                <p:nvPr/>
              </p:nvSpPr>
              <p:spPr>
                <a:xfrm rot="5400000">
                  <a:off x="2592011"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4" name="Rounded Rectangle 153"/>
                <p:cNvSpPr/>
                <p:nvPr/>
              </p:nvSpPr>
              <p:spPr>
                <a:xfrm rot="5400000">
                  <a:off x="3507105" y="2606042"/>
                  <a:ext cx="64008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147" name="Rounded Rectangle 146"/>
              <p:cNvSpPr/>
              <p:nvPr/>
            </p:nvSpPr>
            <p:spPr>
              <a:xfrm>
                <a:off x="5365845" y="5969306"/>
                <a:ext cx="2743200" cy="91440"/>
              </a:xfrm>
              <a:prstGeom prst="roundRect">
                <a:avLst/>
              </a:prstGeom>
              <a:solidFill>
                <a:schemeClr val="accent4">
                  <a:lumMod val="75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8" name="TextBox 147"/>
              <p:cNvSpPr txBox="1"/>
              <p:nvPr/>
            </p:nvSpPr>
            <p:spPr>
              <a:xfrm>
                <a:off x="5674923" y="6017796"/>
                <a:ext cx="303288" cy="338554"/>
              </a:xfrm>
              <a:prstGeom prst="rect">
                <a:avLst/>
              </a:prstGeom>
              <a:noFill/>
            </p:spPr>
            <p:txBody>
              <a:bodyPr wrap="none" rtlCol="0">
                <a:spAutoFit/>
              </a:bodyPr>
              <a:lstStyle/>
              <a:p>
                <a:r>
                  <a:rPr lang="en-US" sz="1600" dirty="0"/>
                  <a:t>A</a:t>
                </a:r>
              </a:p>
            </p:txBody>
          </p:sp>
          <p:sp>
            <p:nvSpPr>
              <p:cNvPr id="149" name="TextBox 148"/>
              <p:cNvSpPr txBox="1"/>
              <p:nvPr/>
            </p:nvSpPr>
            <p:spPr>
              <a:xfrm>
                <a:off x="6587706" y="6017796"/>
                <a:ext cx="303288" cy="338554"/>
              </a:xfrm>
              <a:prstGeom prst="rect">
                <a:avLst/>
              </a:prstGeom>
              <a:noFill/>
            </p:spPr>
            <p:txBody>
              <a:bodyPr wrap="none" rtlCol="0">
                <a:spAutoFit/>
              </a:bodyPr>
              <a:lstStyle/>
              <a:p>
                <a:r>
                  <a:rPr lang="en-US" sz="1600" dirty="0"/>
                  <a:t>B</a:t>
                </a:r>
              </a:p>
            </p:txBody>
          </p:sp>
          <p:sp>
            <p:nvSpPr>
              <p:cNvPr id="150" name="TextBox 149"/>
              <p:cNvSpPr txBox="1"/>
              <p:nvPr/>
            </p:nvSpPr>
            <p:spPr>
              <a:xfrm>
                <a:off x="7518040" y="6017796"/>
                <a:ext cx="303288" cy="338554"/>
              </a:xfrm>
              <a:prstGeom prst="rect">
                <a:avLst/>
              </a:prstGeom>
              <a:noFill/>
            </p:spPr>
            <p:txBody>
              <a:bodyPr wrap="none" rtlCol="0">
                <a:spAutoFit/>
              </a:bodyPr>
              <a:lstStyle/>
              <a:p>
                <a:r>
                  <a:rPr lang="en-US" sz="1600" dirty="0"/>
                  <a:t>C</a:t>
                </a:r>
              </a:p>
            </p:txBody>
          </p:sp>
          <p:sp>
            <p:nvSpPr>
              <p:cNvPr id="151" name="TextBox 150"/>
              <p:cNvSpPr txBox="1"/>
              <p:nvPr/>
            </p:nvSpPr>
            <p:spPr>
              <a:xfrm>
                <a:off x="3749830" y="5652004"/>
                <a:ext cx="1461554" cy="307777"/>
              </a:xfrm>
              <a:prstGeom prst="rect">
                <a:avLst/>
              </a:prstGeom>
              <a:noFill/>
            </p:spPr>
            <p:txBody>
              <a:bodyPr wrap="none" rtlCol="0">
                <a:spAutoFit/>
              </a:bodyPr>
              <a:lstStyle/>
              <a:p>
                <a:r>
                  <a:rPr lang="en-US" sz="1400" dirty="0"/>
                  <a:t>Move from A to C</a:t>
                </a:r>
              </a:p>
            </p:txBody>
          </p:sp>
        </p:grpSp>
        <p:sp>
          <p:nvSpPr>
            <p:cNvPr id="155" name="Rounded Rectangle 154"/>
            <p:cNvSpPr/>
            <p:nvPr/>
          </p:nvSpPr>
          <p:spPr>
            <a:xfrm>
              <a:off x="7294399" y="4082413"/>
              <a:ext cx="731520" cy="145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Rounded Rectangle 155"/>
            <p:cNvSpPr/>
            <p:nvPr/>
          </p:nvSpPr>
          <p:spPr>
            <a:xfrm>
              <a:off x="7385839" y="3929983"/>
              <a:ext cx="548640" cy="1458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57" name="Rounded Rectangle 156"/>
            <p:cNvSpPr/>
            <p:nvPr/>
          </p:nvSpPr>
          <p:spPr>
            <a:xfrm>
              <a:off x="7474618" y="3774636"/>
              <a:ext cx="365760" cy="14582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sp>
        <p:nvSpPr>
          <p:cNvPr id="171" name="Rounded Rectangle 170"/>
          <p:cNvSpPr/>
          <p:nvPr/>
        </p:nvSpPr>
        <p:spPr>
          <a:xfrm>
            <a:off x="7305485" y="4695492"/>
            <a:ext cx="1530553" cy="338554"/>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dirty="0">
                <a:solidFill>
                  <a:schemeClr val="tx1"/>
                </a:solidFill>
                <a:latin typeface="Segoe Print" pitchFamily="2" charset="0"/>
              </a:rPr>
              <a:t>Done! 7 steps</a:t>
            </a:r>
          </a:p>
        </p:txBody>
      </p:sp>
      <p:sp>
        <p:nvSpPr>
          <p:cNvPr id="172" name="TextBox 171"/>
          <p:cNvSpPr txBox="1"/>
          <p:nvPr/>
        </p:nvSpPr>
        <p:spPr>
          <a:xfrm>
            <a:off x="307962" y="4955173"/>
            <a:ext cx="4860626" cy="338554"/>
          </a:xfrm>
          <a:prstGeom prst="rect">
            <a:avLst/>
          </a:prstGeom>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latin typeface="Segoe Print" pitchFamily="2" charset="0"/>
              </a:rPr>
              <a:t>What if the initial stack contains 64 disks???</a:t>
            </a:r>
            <a:endParaRPr lang="en-US" dirty="0"/>
          </a:p>
        </p:txBody>
      </p:sp>
      <p:sp>
        <p:nvSpPr>
          <p:cNvPr id="173" name="Oval 172"/>
          <p:cNvSpPr/>
          <p:nvPr/>
        </p:nvSpPr>
        <p:spPr>
          <a:xfrm>
            <a:off x="4297727" y="1150247"/>
            <a:ext cx="365760" cy="365760"/>
          </a:xfrm>
          <a:prstGeom prst="ellipse">
            <a:avLst/>
          </a:prstGeom>
          <a:noFill/>
        </p:spPr>
        <p:style>
          <a:lnRef idx="2">
            <a:schemeClr val="accent6"/>
          </a:lnRef>
          <a:fillRef idx="1">
            <a:schemeClr val="lt1"/>
          </a:fillRef>
          <a:effectRef idx="0">
            <a:schemeClr val="accent6"/>
          </a:effectRef>
          <a:fontRef idx="minor">
            <a:schemeClr val="dk1"/>
          </a:fontRef>
        </p:style>
        <p:txBody>
          <a:bodyPr wrap="none" lIns="0" tIns="0" rIns="0" bIns="0" rtlCol="0" anchor="ctr"/>
          <a:lstStyle/>
          <a:p>
            <a:pPr algn="ctr"/>
            <a:r>
              <a:rPr lang="en-US" b="1" dirty="0">
                <a:solidFill>
                  <a:schemeClr val="accent6">
                    <a:lumMod val="75000"/>
                  </a:schemeClr>
                </a:solidFill>
              </a:rPr>
              <a:t>5</a:t>
            </a:r>
          </a:p>
        </p:txBody>
      </p:sp>
      <p:sp>
        <p:nvSpPr>
          <p:cNvPr id="174" name="Oval 173"/>
          <p:cNvSpPr/>
          <p:nvPr/>
        </p:nvSpPr>
        <p:spPr>
          <a:xfrm>
            <a:off x="4297727" y="2351316"/>
            <a:ext cx="365760" cy="365760"/>
          </a:xfrm>
          <a:prstGeom prst="ellipse">
            <a:avLst/>
          </a:prstGeom>
          <a:noFill/>
        </p:spPr>
        <p:style>
          <a:lnRef idx="2">
            <a:schemeClr val="accent6"/>
          </a:lnRef>
          <a:fillRef idx="1">
            <a:schemeClr val="lt1"/>
          </a:fillRef>
          <a:effectRef idx="0">
            <a:schemeClr val="accent6"/>
          </a:effectRef>
          <a:fontRef idx="minor">
            <a:schemeClr val="dk1"/>
          </a:fontRef>
        </p:style>
        <p:txBody>
          <a:bodyPr wrap="none" lIns="0" tIns="0" rIns="0" bIns="0" rtlCol="0" anchor="ctr"/>
          <a:lstStyle/>
          <a:p>
            <a:pPr algn="ctr"/>
            <a:r>
              <a:rPr lang="en-US" b="1" dirty="0">
                <a:solidFill>
                  <a:schemeClr val="accent6">
                    <a:lumMod val="75000"/>
                  </a:schemeClr>
                </a:solidFill>
              </a:rPr>
              <a:t>6</a:t>
            </a:r>
          </a:p>
        </p:txBody>
      </p:sp>
      <p:sp>
        <p:nvSpPr>
          <p:cNvPr id="175" name="Oval 174"/>
          <p:cNvSpPr/>
          <p:nvPr/>
        </p:nvSpPr>
        <p:spPr>
          <a:xfrm>
            <a:off x="4297727" y="3609647"/>
            <a:ext cx="365760" cy="365760"/>
          </a:xfrm>
          <a:prstGeom prst="ellipse">
            <a:avLst/>
          </a:prstGeom>
          <a:noFill/>
        </p:spPr>
        <p:style>
          <a:lnRef idx="2">
            <a:schemeClr val="accent6"/>
          </a:lnRef>
          <a:fillRef idx="1">
            <a:schemeClr val="lt1"/>
          </a:fillRef>
          <a:effectRef idx="0">
            <a:schemeClr val="accent6"/>
          </a:effectRef>
          <a:fontRef idx="minor">
            <a:schemeClr val="dk1"/>
          </a:fontRef>
        </p:style>
        <p:txBody>
          <a:bodyPr wrap="none" lIns="0" tIns="0" rIns="0" bIns="0" rtlCol="0" anchor="ctr"/>
          <a:lstStyle/>
          <a:p>
            <a:pPr algn="ctr"/>
            <a:r>
              <a:rPr lang="en-US" b="1" dirty="0">
                <a:solidFill>
                  <a:schemeClr val="accent6">
                    <a:lumMod val="75000"/>
                  </a:schemeClr>
                </a:solidFill>
              </a:rPr>
              <a:t>7</a:t>
            </a:r>
          </a:p>
        </p:txBody>
      </p:sp>
      <p:sp>
        <p:nvSpPr>
          <p:cNvPr id="176" name="Rounded Rectangle 175"/>
          <p:cNvSpPr/>
          <p:nvPr/>
        </p:nvSpPr>
        <p:spPr>
          <a:xfrm>
            <a:off x="752571" y="5293727"/>
            <a:ext cx="5580002" cy="106262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600" dirty="0"/>
              <a:t>Look at the example for moving 3 disks:</a:t>
            </a:r>
          </a:p>
          <a:p>
            <a:r>
              <a:rPr lang="en-US" sz="1600" dirty="0"/>
              <a:t>Steps 1 to 3 essentially </a:t>
            </a:r>
            <a:r>
              <a:rPr lang="en-US" sz="1600" dirty="0">
                <a:solidFill>
                  <a:schemeClr val="accent6">
                    <a:lumMod val="75000"/>
                  </a:schemeClr>
                </a:solidFill>
              </a:rPr>
              <a:t>move a stack of 2 disks </a:t>
            </a:r>
            <a:r>
              <a:rPr lang="en-US" sz="1600" dirty="0"/>
              <a:t>from A to B</a:t>
            </a:r>
          </a:p>
          <a:p>
            <a:r>
              <a:rPr lang="en-US" sz="1600" dirty="0"/>
              <a:t>Step 4 moves a disk (the lowest of the initial stack) from A to C</a:t>
            </a:r>
          </a:p>
          <a:p>
            <a:r>
              <a:rPr lang="en-US" sz="1600" dirty="0"/>
              <a:t>Steps 5 to 7 essentially </a:t>
            </a:r>
            <a:r>
              <a:rPr lang="en-US" sz="1600" dirty="0">
                <a:solidFill>
                  <a:schemeClr val="accent6">
                    <a:lumMod val="75000"/>
                  </a:schemeClr>
                </a:solidFill>
              </a:rPr>
              <a:t>move a stack of 2 disks</a:t>
            </a:r>
            <a:r>
              <a:rPr lang="en-US" sz="1600" dirty="0"/>
              <a:t> from B to C</a:t>
            </a:r>
            <a:endParaRPr lang="en-US" sz="1600" dirty="0">
              <a:ea typeface="Menlo" pitchFamily="49" charset="0"/>
              <a:cs typeface="Menlo" pitchFamily="49" charset="0"/>
            </a:endParaRPr>
          </a:p>
        </p:txBody>
      </p:sp>
      <p:sp>
        <p:nvSpPr>
          <p:cNvPr id="177" name="TextBox 176"/>
          <p:cNvSpPr txBox="1"/>
          <p:nvPr/>
        </p:nvSpPr>
        <p:spPr>
          <a:xfrm>
            <a:off x="6354454" y="5482709"/>
            <a:ext cx="2789546" cy="369332"/>
          </a:xfrm>
          <a:prstGeom prst="rect">
            <a:avLst/>
          </a:prstGeom>
          <a:noFill/>
        </p:spPr>
        <p:txBody>
          <a:bodyPr wrap="none" rtlCol="0">
            <a:spAutoFit/>
          </a:bodyPr>
          <a:lstStyle/>
          <a:p>
            <a:r>
              <a:rPr lang="en-US" dirty="0">
                <a:latin typeface="Segoe Print" pitchFamily="2" charset="0"/>
              </a:rPr>
              <a:t>A recursive algorithm!</a:t>
            </a:r>
          </a:p>
        </p:txBody>
      </p:sp>
      <p:cxnSp>
        <p:nvCxnSpPr>
          <p:cNvPr id="179" name="Straight Arrow Connector 178"/>
          <p:cNvCxnSpPr/>
          <p:nvPr/>
        </p:nvCxnSpPr>
        <p:spPr>
          <a:xfrm flipH="1">
            <a:off x="6354454" y="5852041"/>
            <a:ext cx="939945" cy="17728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01405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animBg="1"/>
      <p:bldP spid="172" grpId="0" animBg="1"/>
      <p:bldP spid="173" grpId="0" animBg="1"/>
      <p:bldP spid="174" grpId="0" animBg="1"/>
      <p:bldP spid="175" grpId="0" animBg="1"/>
      <p:bldP spid="176" grpId="0" animBg="1"/>
      <p:bldP spid="177"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Tower of Hanoi</a:t>
            </a:r>
          </a:p>
        </p:txBody>
      </p:sp>
      <p:sp>
        <p:nvSpPr>
          <p:cNvPr id="5" name="Slide Number Placeholder 4"/>
          <p:cNvSpPr>
            <a:spLocks noGrp="1"/>
          </p:cNvSpPr>
          <p:nvPr>
            <p:ph type="sldNum" sz="quarter" idx="12"/>
          </p:nvPr>
        </p:nvSpPr>
        <p:spPr/>
        <p:txBody>
          <a:bodyPr/>
          <a:lstStyle/>
          <a:p>
            <a:fld id="{A2D5F323-9395-A24C-8003-89F99F5948AE}" type="slidenum">
              <a:rPr lang="en-US" smtClean="0"/>
              <a:pPr/>
              <a:t>104</a:t>
            </a:fld>
            <a:endParaRPr lang="en-US"/>
          </a:p>
        </p:txBody>
      </p:sp>
      <p:sp>
        <p:nvSpPr>
          <p:cNvPr id="6" name="Rectangle 5"/>
          <p:cNvSpPr/>
          <p:nvPr/>
        </p:nvSpPr>
        <p:spPr>
          <a:xfrm>
            <a:off x="655563" y="1474499"/>
            <a:ext cx="7535937" cy="1249651"/>
          </a:xfrm>
          <a:prstGeom prst="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en-US" dirty="0">
                <a:solidFill>
                  <a:schemeClr val="tx1"/>
                </a:solidFill>
              </a:rPr>
              <a:t>To move a stack of </a:t>
            </a:r>
            <a:r>
              <a:rPr lang="en-US" dirty="0">
                <a:solidFill>
                  <a:schemeClr val="tx1"/>
                </a:solidFill>
                <a:latin typeface="Times New Roman" pitchFamily="18" charset="0"/>
                <a:cs typeface="Times New Roman" pitchFamily="18" charset="0"/>
              </a:rPr>
              <a:t>n</a:t>
            </a:r>
            <a:r>
              <a:rPr lang="en-US" dirty="0">
                <a:solidFill>
                  <a:schemeClr val="tx1"/>
                </a:solidFill>
              </a:rPr>
              <a:t> disks from rod A to rod C, </a:t>
            </a:r>
            <a:r>
              <a:rPr lang="en-US" dirty="0">
                <a:solidFill>
                  <a:schemeClr val="tx1"/>
                </a:solidFill>
                <a:latin typeface="Times New Roman" pitchFamily="18" charset="0"/>
                <a:cs typeface="Times New Roman" pitchFamily="18" charset="0"/>
              </a:rPr>
              <a:t>n</a:t>
            </a:r>
            <a:r>
              <a:rPr lang="en-US" dirty="0">
                <a:solidFill>
                  <a:schemeClr val="tx1"/>
                </a:solidFill>
              </a:rPr>
              <a:t> &gt;= 1</a:t>
            </a:r>
          </a:p>
          <a:p>
            <a:pPr marL="685800" indent="-342900">
              <a:buAutoNum type="arabicPeriod"/>
            </a:pPr>
            <a:r>
              <a:rPr lang="en-US" dirty="0">
                <a:solidFill>
                  <a:schemeClr val="tx1"/>
                </a:solidFill>
              </a:rPr>
              <a:t>Move the top </a:t>
            </a:r>
            <a:r>
              <a:rPr lang="en-US" dirty="0">
                <a:solidFill>
                  <a:schemeClr val="tx1"/>
                </a:solidFill>
                <a:latin typeface="Times New Roman" pitchFamily="18" charset="0"/>
                <a:cs typeface="Times New Roman" pitchFamily="18" charset="0"/>
              </a:rPr>
              <a:t>n</a:t>
            </a:r>
            <a:r>
              <a:rPr lang="en-US" dirty="0">
                <a:solidFill>
                  <a:schemeClr val="tx1"/>
                </a:solidFill>
              </a:rPr>
              <a:t> – 1 disks from A to B, using C as an intermediate rod</a:t>
            </a:r>
          </a:p>
          <a:p>
            <a:pPr marL="685800" indent="-342900">
              <a:buAutoNum type="arabicPeriod"/>
            </a:pPr>
            <a:r>
              <a:rPr lang="en-US" dirty="0">
                <a:solidFill>
                  <a:schemeClr val="tx1"/>
                </a:solidFill>
              </a:rPr>
              <a:t>Move the remaining 1 disk from A to C</a:t>
            </a:r>
          </a:p>
          <a:p>
            <a:pPr marL="685800" indent="-342900">
              <a:buAutoNum type="arabicPeriod"/>
            </a:pPr>
            <a:r>
              <a:rPr lang="en-US" dirty="0">
                <a:solidFill>
                  <a:schemeClr val="tx1"/>
                </a:solidFill>
              </a:rPr>
              <a:t>Move the top </a:t>
            </a:r>
            <a:r>
              <a:rPr lang="en-US" dirty="0">
                <a:solidFill>
                  <a:schemeClr val="tx1"/>
                </a:solidFill>
                <a:latin typeface="Times New Roman" pitchFamily="18" charset="0"/>
                <a:cs typeface="Times New Roman" pitchFamily="18" charset="0"/>
              </a:rPr>
              <a:t>n</a:t>
            </a:r>
            <a:r>
              <a:rPr lang="en-US" dirty="0">
                <a:solidFill>
                  <a:schemeClr val="tx1"/>
                </a:solidFill>
              </a:rPr>
              <a:t> – 1 disks from B to C, using A as an intermediate rod</a:t>
            </a:r>
          </a:p>
        </p:txBody>
      </p:sp>
      <p:sp>
        <p:nvSpPr>
          <p:cNvPr id="7" name="TextBox 6"/>
          <p:cNvSpPr txBox="1"/>
          <p:nvPr/>
        </p:nvSpPr>
        <p:spPr>
          <a:xfrm>
            <a:off x="628990" y="1206708"/>
            <a:ext cx="1976823" cy="307777"/>
          </a:xfrm>
          <a:prstGeom prst="rect">
            <a:avLst/>
          </a:prstGeom>
          <a:noFill/>
        </p:spPr>
        <p:txBody>
          <a:bodyPr wrap="none" rtlCol="0">
            <a:spAutoFit/>
          </a:bodyPr>
          <a:lstStyle/>
          <a:p>
            <a:r>
              <a:rPr lang="en-US" sz="1400" dirty="0">
                <a:latin typeface="Segoe Print" pitchFamily="2" charset="0"/>
              </a:rPr>
              <a:t>Recursive algorithm</a:t>
            </a:r>
          </a:p>
        </p:txBody>
      </p:sp>
      <p:sp>
        <p:nvSpPr>
          <p:cNvPr id="8" name="Rectangle 7"/>
          <p:cNvSpPr/>
          <p:nvPr/>
        </p:nvSpPr>
        <p:spPr>
          <a:xfrm>
            <a:off x="628989" y="3305174"/>
            <a:ext cx="8029235" cy="3051176"/>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Menlo" pitchFamily="49" charset="0"/>
                <a:ea typeface="Menlo" pitchFamily="49" charset="0"/>
                <a:cs typeface="Menlo" pitchFamily="49" charset="0"/>
              </a:rPr>
              <a:t>void move(</a:t>
            </a:r>
            <a:r>
              <a:rPr lang="en-US" sz="1600" dirty="0" err="1">
                <a:solidFill>
                  <a:schemeClr val="tx1"/>
                </a:solidFill>
                <a:latin typeface="Menlo" pitchFamily="49" charset="0"/>
                <a:ea typeface="Menlo" pitchFamily="49" charset="0"/>
                <a:cs typeface="Menlo" pitchFamily="49" charset="0"/>
              </a:rPr>
              <a:t>int</a:t>
            </a:r>
            <a:r>
              <a:rPr lang="en-US" sz="1600" dirty="0">
                <a:solidFill>
                  <a:schemeClr val="tx1"/>
                </a:solidFill>
                <a:latin typeface="Menlo" pitchFamily="49" charset="0"/>
                <a:ea typeface="Menlo" pitchFamily="49" charset="0"/>
                <a:cs typeface="Menlo" pitchFamily="49" charset="0"/>
              </a:rPr>
              <a:t> n, char </a:t>
            </a:r>
            <a:r>
              <a:rPr lang="en-US" sz="1600" dirty="0" err="1">
                <a:solidFill>
                  <a:schemeClr val="tx1"/>
                </a:solidFill>
                <a:latin typeface="Menlo" pitchFamily="49" charset="0"/>
                <a:ea typeface="Menlo" pitchFamily="49" charset="0"/>
                <a:cs typeface="Menlo" pitchFamily="49" charset="0"/>
              </a:rPr>
              <a:t>src</a:t>
            </a:r>
            <a:r>
              <a:rPr lang="en-US" sz="1600" dirty="0">
                <a:solidFill>
                  <a:schemeClr val="tx1"/>
                </a:solidFill>
                <a:latin typeface="Menlo" pitchFamily="49" charset="0"/>
                <a:ea typeface="Menlo" pitchFamily="49" charset="0"/>
                <a:cs typeface="Menlo" pitchFamily="49" charset="0"/>
              </a:rPr>
              <a:t>, char des, char </a:t>
            </a:r>
            <a:r>
              <a:rPr lang="en-US" sz="1600" dirty="0" err="1">
                <a:solidFill>
                  <a:schemeClr val="tx1"/>
                </a:solidFill>
                <a:latin typeface="Menlo" pitchFamily="49" charset="0"/>
                <a:ea typeface="Menlo" pitchFamily="49" charset="0"/>
                <a:cs typeface="Menlo" pitchFamily="49" charset="0"/>
              </a:rPr>
              <a:t>tmp</a:t>
            </a:r>
            <a:r>
              <a:rPr lang="en-US" sz="1600" dirty="0">
                <a:solidFill>
                  <a:schemeClr val="tx1"/>
                </a:solidFill>
                <a:latin typeface="Menlo" pitchFamily="49" charset="0"/>
                <a:ea typeface="Menlo" pitchFamily="49" charset="0"/>
                <a:cs typeface="Menlo" pitchFamily="49" charset="0"/>
              </a:rPr>
              <a:t>)</a:t>
            </a:r>
          </a:p>
          <a:p>
            <a:r>
              <a:rPr lang="en-US" sz="1600" dirty="0">
                <a:solidFill>
                  <a:schemeClr val="tx1"/>
                </a:solidFill>
                <a:latin typeface="Menlo" pitchFamily="49" charset="0"/>
                <a:ea typeface="Menlo" pitchFamily="49" charset="0"/>
                <a:cs typeface="Menlo" pitchFamily="49" charset="0"/>
              </a:rPr>
              <a:t>{</a:t>
            </a:r>
          </a:p>
          <a:p>
            <a:endParaRPr lang="en-US" sz="1600" dirty="0">
              <a:solidFill>
                <a:schemeClr val="tx1"/>
              </a:solidFill>
              <a:latin typeface="Menlo" pitchFamily="49" charset="0"/>
              <a:ea typeface="Menlo" pitchFamily="49" charset="0"/>
              <a:cs typeface="Menlo" pitchFamily="49" charset="0"/>
            </a:endParaRPr>
          </a:p>
          <a:p>
            <a:endParaRPr lang="en-US" sz="1600" dirty="0">
              <a:solidFill>
                <a:schemeClr val="tx1"/>
              </a:solidFill>
              <a:latin typeface="Menlo" pitchFamily="49" charset="0"/>
              <a:ea typeface="Menlo" pitchFamily="49" charset="0"/>
              <a:cs typeface="Menlo" pitchFamily="49" charset="0"/>
            </a:endParaRPr>
          </a:p>
          <a:p>
            <a:endParaRPr lang="en-US" sz="1600" dirty="0">
              <a:solidFill>
                <a:schemeClr val="tx1"/>
              </a:solidFill>
              <a:latin typeface="Menlo" pitchFamily="49" charset="0"/>
              <a:ea typeface="Menlo" pitchFamily="49" charset="0"/>
              <a:cs typeface="Menlo" pitchFamily="49" charset="0"/>
            </a:endParaRPr>
          </a:p>
          <a:p>
            <a:endParaRPr lang="en-US" sz="1600" dirty="0">
              <a:solidFill>
                <a:schemeClr val="tx1"/>
              </a:solidFill>
              <a:latin typeface="Menlo" pitchFamily="49" charset="0"/>
              <a:ea typeface="Menlo" pitchFamily="49" charset="0"/>
              <a:cs typeface="Menlo" pitchFamily="49" charset="0"/>
            </a:endParaRPr>
          </a:p>
          <a:p>
            <a:r>
              <a:rPr lang="en-US" sz="1600" dirty="0">
                <a:solidFill>
                  <a:schemeClr val="tx1"/>
                </a:solidFill>
                <a:latin typeface="Menlo" pitchFamily="49" charset="0"/>
                <a:ea typeface="Menlo" pitchFamily="49" charset="0"/>
                <a:cs typeface="Menlo" pitchFamily="49" charset="0"/>
              </a:rPr>
              <a:t>	</a:t>
            </a:r>
          </a:p>
          <a:p>
            <a:endParaRPr lang="en-US" sz="1600" dirty="0">
              <a:solidFill>
                <a:schemeClr val="tx1"/>
              </a:solidFill>
              <a:latin typeface="Menlo" pitchFamily="49" charset="0"/>
              <a:ea typeface="Menlo" pitchFamily="49" charset="0"/>
              <a:cs typeface="Menlo" pitchFamily="49" charset="0"/>
            </a:endParaRPr>
          </a:p>
          <a:p>
            <a:endParaRPr lang="en-US" sz="1600" dirty="0">
              <a:solidFill>
                <a:schemeClr val="tx1"/>
              </a:solidFill>
              <a:latin typeface="Menlo" pitchFamily="49" charset="0"/>
              <a:ea typeface="Menlo" pitchFamily="49" charset="0"/>
              <a:cs typeface="Menlo" pitchFamily="49" charset="0"/>
            </a:endParaRPr>
          </a:p>
          <a:p>
            <a:endParaRPr lang="en-US" sz="1600" dirty="0">
              <a:solidFill>
                <a:schemeClr val="tx1"/>
              </a:solidFill>
              <a:latin typeface="Menlo" pitchFamily="49" charset="0"/>
              <a:ea typeface="Menlo" pitchFamily="49" charset="0"/>
              <a:cs typeface="Menlo" pitchFamily="49" charset="0"/>
            </a:endParaRPr>
          </a:p>
          <a:p>
            <a:endParaRPr lang="en-US" sz="1600" dirty="0">
              <a:solidFill>
                <a:schemeClr val="tx1"/>
              </a:solidFill>
              <a:latin typeface="Menlo" pitchFamily="49" charset="0"/>
              <a:ea typeface="Menlo" pitchFamily="49" charset="0"/>
              <a:cs typeface="Menlo" pitchFamily="49" charset="0"/>
            </a:endParaRPr>
          </a:p>
          <a:p>
            <a:r>
              <a:rPr lang="en-US" sz="1600" dirty="0">
                <a:solidFill>
                  <a:schemeClr val="tx1"/>
                </a:solidFill>
                <a:latin typeface="Menlo" pitchFamily="49" charset="0"/>
                <a:ea typeface="Menlo" pitchFamily="49" charset="0"/>
                <a:cs typeface="Menlo" pitchFamily="49" charset="0"/>
              </a:rPr>
              <a:t>}		</a:t>
            </a:r>
          </a:p>
        </p:txBody>
      </p:sp>
      <p:sp>
        <p:nvSpPr>
          <p:cNvPr id="9" name="TextBox 8"/>
          <p:cNvSpPr txBox="1"/>
          <p:nvPr/>
        </p:nvSpPr>
        <p:spPr>
          <a:xfrm>
            <a:off x="980881" y="3868864"/>
            <a:ext cx="7890164" cy="584775"/>
          </a:xfrm>
          <a:prstGeom prst="rect">
            <a:avLst/>
          </a:prstGeom>
          <a:noFill/>
        </p:spPr>
        <p:txBody>
          <a:bodyPr wrap="square" rtlCol="0">
            <a:spAutoFit/>
          </a:bodyPr>
          <a:lstStyle/>
          <a:p>
            <a:r>
              <a:rPr lang="en-US" sz="1600" dirty="0">
                <a:latin typeface="Menlo" pitchFamily="49" charset="0"/>
                <a:ea typeface="Menlo" pitchFamily="49" charset="0"/>
                <a:cs typeface="Menlo" pitchFamily="49" charset="0"/>
              </a:rPr>
              <a:t>if (n == 1)</a:t>
            </a:r>
          </a:p>
          <a:p>
            <a:r>
              <a:rPr lang="en-US" sz="1600" dirty="0">
                <a:latin typeface="Menlo" pitchFamily="49" charset="0"/>
                <a:ea typeface="Menlo" pitchFamily="49" charset="0"/>
                <a:cs typeface="Menlo" pitchFamily="49" charset="0"/>
              </a:rPr>
              <a:t>	</a:t>
            </a:r>
            <a:r>
              <a:rPr lang="en-US" sz="1600" dirty="0" err="1">
                <a:latin typeface="Menlo" pitchFamily="49" charset="0"/>
                <a:ea typeface="Menlo" pitchFamily="49" charset="0"/>
                <a:cs typeface="Menlo" pitchFamily="49" charset="0"/>
              </a:rPr>
              <a:t>cout</a:t>
            </a:r>
            <a:r>
              <a:rPr lang="en-US" sz="1600" dirty="0">
                <a:latin typeface="Menlo" pitchFamily="49" charset="0"/>
                <a:ea typeface="Menlo" pitchFamily="49" charset="0"/>
                <a:cs typeface="Menlo" pitchFamily="49" charset="0"/>
              </a:rPr>
              <a:t> &lt;&lt; "Move disk from " &lt;&lt; </a:t>
            </a:r>
            <a:r>
              <a:rPr lang="en-US" sz="1600" dirty="0" err="1">
                <a:latin typeface="Menlo" pitchFamily="49" charset="0"/>
                <a:ea typeface="Menlo" pitchFamily="49" charset="0"/>
                <a:cs typeface="Menlo" pitchFamily="49" charset="0"/>
              </a:rPr>
              <a:t>src</a:t>
            </a:r>
            <a:r>
              <a:rPr lang="en-US" sz="1600" dirty="0">
                <a:latin typeface="Menlo" pitchFamily="49" charset="0"/>
                <a:ea typeface="Menlo" pitchFamily="49" charset="0"/>
                <a:cs typeface="Menlo" pitchFamily="49" charset="0"/>
              </a:rPr>
              <a:t> &lt;&lt; " to " &lt;&lt; des &lt;&lt; </a:t>
            </a:r>
            <a:r>
              <a:rPr lang="en-US" sz="1600" dirty="0" err="1">
                <a:latin typeface="Menlo" pitchFamily="49" charset="0"/>
                <a:ea typeface="Menlo" pitchFamily="49" charset="0"/>
                <a:cs typeface="Menlo" pitchFamily="49" charset="0"/>
              </a:rPr>
              <a:t>endl</a:t>
            </a:r>
            <a:r>
              <a:rPr lang="en-US" sz="1600" dirty="0">
                <a:latin typeface="Menlo" pitchFamily="49" charset="0"/>
                <a:ea typeface="Menlo" pitchFamily="49" charset="0"/>
                <a:cs typeface="Menlo" pitchFamily="49" charset="0"/>
              </a:rPr>
              <a:t>;</a:t>
            </a:r>
          </a:p>
        </p:txBody>
      </p:sp>
      <p:sp>
        <p:nvSpPr>
          <p:cNvPr id="10" name="TextBox 9"/>
          <p:cNvSpPr txBox="1"/>
          <p:nvPr/>
        </p:nvSpPr>
        <p:spPr>
          <a:xfrm>
            <a:off x="980881" y="4505670"/>
            <a:ext cx="925253" cy="1815882"/>
          </a:xfrm>
          <a:prstGeom prst="rect">
            <a:avLst/>
          </a:prstGeom>
          <a:noFill/>
        </p:spPr>
        <p:txBody>
          <a:bodyPr wrap="none" rtlCol="0">
            <a:spAutoFit/>
          </a:bodyPr>
          <a:lstStyle/>
          <a:p>
            <a:r>
              <a:rPr lang="en-US" sz="1600" dirty="0">
                <a:latin typeface="Menlo" pitchFamily="49" charset="0"/>
                <a:ea typeface="Menlo" pitchFamily="49" charset="0"/>
                <a:cs typeface="Menlo" pitchFamily="49" charset="0"/>
              </a:rPr>
              <a:t>else {</a:t>
            </a:r>
          </a:p>
          <a:p>
            <a:endParaRPr lang="en-US" sz="1600" dirty="0">
              <a:latin typeface="Menlo" pitchFamily="49" charset="0"/>
              <a:ea typeface="Menlo" pitchFamily="49" charset="0"/>
              <a:cs typeface="Menlo" pitchFamily="49" charset="0"/>
            </a:endParaRPr>
          </a:p>
          <a:p>
            <a:endParaRPr lang="en-US" sz="1600" dirty="0">
              <a:latin typeface="Menlo" pitchFamily="49" charset="0"/>
              <a:ea typeface="Menlo" pitchFamily="49" charset="0"/>
              <a:cs typeface="Menlo" pitchFamily="49" charset="0"/>
            </a:endParaRPr>
          </a:p>
          <a:p>
            <a:endParaRPr lang="en-US" sz="1600" dirty="0">
              <a:latin typeface="Menlo" pitchFamily="49" charset="0"/>
              <a:ea typeface="Menlo" pitchFamily="49" charset="0"/>
              <a:cs typeface="Menlo" pitchFamily="49" charset="0"/>
            </a:endParaRPr>
          </a:p>
          <a:p>
            <a:endParaRPr lang="en-US" sz="1600" dirty="0">
              <a:latin typeface="Menlo" pitchFamily="49" charset="0"/>
              <a:ea typeface="Menlo" pitchFamily="49" charset="0"/>
              <a:cs typeface="Menlo" pitchFamily="49" charset="0"/>
            </a:endParaRPr>
          </a:p>
          <a:p>
            <a:r>
              <a:rPr lang="en-US" sz="1600" dirty="0">
                <a:latin typeface="Menlo" pitchFamily="49" charset="0"/>
                <a:ea typeface="Menlo" pitchFamily="49" charset="0"/>
                <a:cs typeface="Menlo" pitchFamily="49" charset="0"/>
              </a:rPr>
              <a:t>}</a:t>
            </a:r>
          </a:p>
          <a:p>
            <a:r>
              <a:rPr lang="en-US" sz="1600" dirty="0">
                <a:latin typeface="Menlo" pitchFamily="49" charset="0"/>
                <a:ea typeface="Menlo" pitchFamily="49" charset="0"/>
                <a:cs typeface="Menlo" pitchFamily="49" charset="0"/>
              </a:rPr>
              <a:t>	</a:t>
            </a:r>
          </a:p>
        </p:txBody>
      </p:sp>
      <p:sp>
        <p:nvSpPr>
          <p:cNvPr id="12" name="Rectangle 11"/>
          <p:cNvSpPr/>
          <p:nvPr/>
        </p:nvSpPr>
        <p:spPr>
          <a:xfrm>
            <a:off x="1431628" y="4830775"/>
            <a:ext cx="5750221" cy="317459"/>
          </a:xfrm>
          <a:prstGeom prst="rect">
            <a:avLst/>
          </a:prstGeom>
          <a:solidFill>
            <a:schemeClr val="accent1">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r>
              <a:rPr lang="en-US" sz="1600" b="1" dirty="0">
                <a:solidFill>
                  <a:schemeClr val="accent6">
                    <a:lumMod val="75000"/>
                  </a:schemeClr>
                </a:solidFill>
                <a:latin typeface="Menlo" pitchFamily="49" charset="0"/>
                <a:ea typeface="Menlo" pitchFamily="49" charset="0"/>
                <a:cs typeface="Menlo" pitchFamily="49" charset="0"/>
              </a:rPr>
              <a:t>move( n-1, </a:t>
            </a:r>
            <a:r>
              <a:rPr lang="en-US" sz="1600" b="1" dirty="0" err="1">
                <a:solidFill>
                  <a:schemeClr val="accent6">
                    <a:lumMod val="75000"/>
                  </a:schemeClr>
                </a:solidFill>
                <a:latin typeface="Menlo" pitchFamily="49" charset="0"/>
                <a:ea typeface="Menlo" pitchFamily="49" charset="0"/>
                <a:cs typeface="Menlo" pitchFamily="49" charset="0"/>
              </a:rPr>
              <a:t>src</a:t>
            </a:r>
            <a:r>
              <a:rPr lang="en-US" sz="1600" b="1" dirty="0">
                <a:solidFill>
                  <a:schemeClr val="accent6">
                    <a:lumMod val="75000"/>
                  </a:schemeClr>
                </a:solidFill>
                <a:latin typeface="Menlo" pitchFamily="49" charset="0"/>
                <a:ea typeface="Menlo" pitchFamily="49" charset="0"/>
                <a:cs typeface="Menlo" pitchFamily="49" charset="0"/>
              </a:rPr>
              <a:t>, </a:t>
            </a:r>
            <a:r>
              <a:rPr lang="en-US" sz="1600" b="1" dirty="0" err="1">
                <a:solidFill>
                  <a:schemeClr val="accent6">
                    <a:lumMod val="75000"/>
                  </a:schemeClr>
                </a:solidFill>
                <a:latin typeface="Menlo" pitchFamily="49" charset="0"/>
                <a:ea typeface="Menlo" pitchFamily="49" charset="0"/>
                <a:cs typeface="Menlo" pitchFamily="49" charset="0"/>
              </a:rPr>
              <a:t>tmp</a:t>
            </a:r>
            <a:r>
              <a:rPr lang="en-US" sz="1600" b="1" dirty="0">
                <a:solidFill>
                  <a:schemeClr val="accent6">
                    <a:lumMod val="75000"/>
                  </a:schemeClr>
                </a:solidFill>
                <a:latin typeface="Menlo" pitchFamily="49" charset="0"/>
                <a:ea typeface="Menlo" pitchFamily="49" charset="0"/>
                <a:cs typeface="Menlo" pitchFamily="49" charset="0"/>
              </a:rPr>
              <a:t>, des);</a:t>
            </a:r>
          </a:p>
        </p:txBody>
      </p:sp>
      <p:sp>
        <p:nvSpPr>
          <p:cNvPr id="13" name="Rectangle 12"/>
          <p:cNvSpPr/>
          <p:nvPr/>
        </p:nvSpPr>
        <p:spPr>
          <a:xfrm>
            <a:off x="1431628" y="5176809"/>
            <a:ext cx="5750221" cy="317459"/>
          </a:xfrm>
          <a:prstGeom prst="rect">
            <a:avLst/>
          </a:prstGeom>
          <a:solidFill>
            <a:schemeClr val="accent1">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r>
              <a:rPr lang="en-US" sz="1600" b="1" dirty="0">
                <a:solidFill>
                  <a:schemeClr val="accent6">
                    <a:lumMod val="75000"/>
                  </a:schemeClr>
                </a:solidFill>
                <a:latin typeface="Menlo" pitchFamily="49" charset="0"/>
                <a:ea typeface="Menlo" pitchFamily="49" charset="0"/>
                <a:cs typeface="Menlo" pitchFamily="49" charset="0"/>
              </a:rPr>
              <a:t>move( 1, </a:t>
            </a:r>
            <a:r>
              <a:rPr lang="en-US" sz="1600" b="1" dirty="0" err="1">
                <a:solidFill>
                  <a:schemeClr val="accent6">
                    <a:lumMod val="75000"/>
                  </a:schemeClr>
                </a:solidFill>
                <a:latin typeface="Menlo" pitchFamily="49" charset="0"/>
                <a:ea typeface="Menlo" pitchFamily="49" charset="0"/>
                <a:cs typeface="Menlo" pitchFamily="49" charset="0"/>
              </a:rPr>
              <a:t>src</a:t>
            </a:r>
            <a:r>
              <a:rPr lang="en-US" sz="1600" b="1" dirty="0">
                <a:solidFill>
                  <a:schemeClr val="accent6">
                    <a:lumMod val="75000"/>
                  </a:schemeClr>
                </a:solidFill>
                <a:latin typeface="Menlo" pitchFamily="49" charset="0"/>
                <a:ea typeface="Menlo" pitchFamily="49" charset="0"/>
                <a:cs typeface="Menlo" pitchFamily="49" charset="0"/>
              </a:rPr>
              <a:t>, des, </a:t>
            </a:r>
            <a:r>
              <a:rPr lang="en-US" sz="1600" b="1" dirty="0" err="1">
                <a:solidFill>
                  <a:schemeClr val="accent6">
                    <a:lumMod val="75000"/>
                  </a:schemeClr>
                </a:solidFill>
                <a:latin typeface="Menlo" pitchFamily="49" charset="0"/>
                <a:ea typeface="Menlo" pitchFamily="49" charset="0"/>
                <a:cs typeface="Menlo" pitchFamily="49" charset="0"/>
              </a:rPr>
              <a:t>tmp</a:t>
            </a:r>
            <a:r>
              <a:rPr lang="en-US" sz="1600" b="1" dirty="0">
                <a:solidFill>
                  <a:schemeClr val="accent6">
                    <a:lumMod val="75000"/>
                  </a:schemeClr>
                </a:solidFill>
                <a:latin typeface="Menlo" pitchFamily="49" charset="0"/>
                <a:ea typeface="Menlo" pitchFamily="49" charset="0"/>
                <a:cs typeface="Menlo" pitchFamily="49" charset="0"/>
              </a:rPr>
              <a:t>);</a:t>
            </a:r>
          </a:p>
        </p:txBody>
      </p:sp>
      <p:sp>
        <p:nvSpPr>
          <p:cNvPr id="14" name="Rectangle 13"/>
          <p:cNvSpPr/>
          <p:nvPr/>
        </p:nvSpPr>
        <p:spPr>
          <a:xfrm>
            <a:off x="1431628" y="5522843"/>
            <a:ext cx="5750221" cy="317459"/>
          </a:xfrm>
          <a:prstGeom prst="rect">
            <a:avLst/>
          </a:prstGeom>
          <a:solidFill>
            <a:schemeClr val="accent1">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r>
              <a:rPr lang="en-US" sz="1600" b="1" dirty="0">
                <a:solidFill>
                  <a:schemeClr val="accent6">
                    <a:lumMod val="75000"/>
                  </a:schemeClr>
                </a:solidFill>
                <a:latin typeface="Menlo" pitchFamily="49" charset="0"/>
                <a:ea typeface="Menlo" pitchFamily="49" charset="0"/>
                <a:cs typeface="Menlo" pitchFamily="49" charset="0"/>
              </a:rPr>
              <a:t>move( n-1, </a:t>
            </a:r>
            <a:r>
              <a:rPr lang="en-US" sz="1600" b="1" dirty="0" err="1">
                <a:solidFill>
                  <a:schemeClr val="accent6">
                    <a:lumMod val="75000"/>
                  </a:schemeClr>
                </a:solidFill>
                <a:latin typeface="Menlo" pitchFamily="49" charset="0"/>
                <a:ea typeface="Menlo" pitchFamily="49" charset="0"/>
                <a:cs typeface="Menlo" pitchFamily="49" charset="0"/>
              </a:rPr>
              <a:t>tmp</a:t>
            </a:r>
            <a:r>
              <a:rPr lang="en-US" sz="1600" b="1" dirty="0">
                <a:solidFill>
                  <a:schemeClr val="accent6">
                    <a:lumMod val="75000"/>
                  </a:schemeClr>
                </a:solidFill>
                <a:latin typeface="Menlo" pitchFamily="49" charset="0"/>
                <a:ea typeface="Menlo" pitchFamily="49" charset="0"/>
                <a:cs typeface="Menlo" pitchFamily="49" charset="0"/>
              </a:rPr>
              <a:t>, des, </a:t>
            </a:r>
            <a:r>
              <a:rPr lang="en-US" sz="1600" b="1" dirty="0" err="1">
                <a:solidFill>
                  <a:schemeClr val="accent6">
                    <a:lumMod val="75000"/>
                  </a:schemeClr>
                </a:solidFill>
                <a:latin typeface="Menlo" pitchFamily="49" charset="0"/>
                <a:ea typeface="Menlo" pitchFamily="49" charset="0"/>
                <a:cs typeface="Menlo" pitchFamily="49" charset="0"/>
              </a:rPr>
              <a:t>src</a:t>
            </a:r>
            <a:r>
              <a:rPr lang="en-US" sz="1600" b="1" dirty="0">
                <a:solidFill>
                  <a:schemeClr val="accent6">
                    <a:lumMod val="75000"/>
                  </a:schemeClr>
                </a:solidFill>
                <a:latin typeface="Menlo" pitchFamily="49" charset="0"/>
                <a:ea typeface="Menlo" pitchFamily="49" charset="0"/>
                <a:cs typeface="Menlo" pitchFamily="49" charset="0"/>
              </a:rPr>
              <a:t>);</a:t>
            </a:r>
          </a:p>
        </p:txBody>
      </p:sp>
      <p:sp>
        <p:nvSpPr>
          <p:cNvPr id="15" name="TextBox 14"/>
          <p:cNvSpPr txBox="1"/>
          <p:nvPr/>
        </p:nvSpPr>
        <p:spPr>
          <a:xfrm>
            <a:off x="7433082" y="6059136"/>
            <a:ext cx="1005403" cy="338554"/>
          </a:xfrm>
          <a:prstGeom prst="rect">
            <a:avLst/>
          </a:prstGeom>
          <a:noFill/>
        </p:spPr>
        <p:txBody>
          <a:bodyPr wrap="none" rtlCol="0">
            <a:spAutoFit/>
          </a:bodyPr>
          <a:lstStyle/>
          <a:p>
            <a:r>
              <a:rPr lang="en-US" sz="1600" dirty="0"/>
              <a:t>hanoi.cpp</a:t>
            </a:r>
          </a:p>
        </p:txBody>
      </p:sp>
      <p:sp>
        <p:nvSpPr>
          <p:cNvPr id="16" name="TextBox 15"/>
          <p:cNvSpPr txBox="1"/>
          <p:nvPr/>
        </p:nvSpPr>
        <p:spPr>
          <a:xfrm>
            <a:off x="628989" y="2882384"/>
            <a:ext cx="2024913" cy="307777"/>
          </a:xfrm>
          <a:prstGeom prst="rect">
            <a:avLst/>
          </a:prstGeom>
          <a:noFill/>
        </p:spPr>
        <p:txBody>
          <a:bodyPr wrap="none" rtlCol="0">
            <a:spAutoFit/>
          </a:bodyPr>
          <a:lstStyle/>
          <a:p>
            <a:r>
              <a:rPr lang="en-US" sz="1400" dirty="0">
                <a:latin typeface="Segoe Print" pitchFamily="2" charset="0"/>
              </a:rPr>
              <a:t>No. of disks to move</a:t>
            </a:r>
          </a:p>
        </p:txBody>
      </p:sp>
      <p:cxnSp>
        <p:nvCxnSpPr>
          <p:cNvPr id="18" name="Straight Arrow Connector 17"/>
          <p:cNvCxnSpPr/>
          <p:nvPr/>
        </p:nvCxnSpPr>
        <p:spPr>
          <a:xfrm>
            <a:off x="2047875" y="3152061"/>
            <a:ext cx="400050" cy="23883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0" name="TextBox 19"/>
          <p:cNvSpPr txBox="1"/>
          <p:nvPr/>
        </p:nvSpPr>
        <p:spPr>
          <a:xfrm>
            <a:off x="2895939" y="2882384"/>
            <a:ext cx="1168910" cy="307777"/>
          </a:xfrm>
          <a:prstGeom prst="rect">
            <a:avLst/>
          </a:prstGeom>
          <a:noFill/>
        </p:spPr>
        <p:txBody>
          <a:bodyPr wrap="none" rtlCol="0">
            <a:spAutoFit/>
          </a:bodyPr>
          <a:lstStyle/>
          <a:p>
            <a:r>
              <a:rPr lang="en-US" sz="1400" dirty="0">
                <a:latin typeface="Segoe Print" pitchFamily="2" charset="0"/>
              </a:rPr>
              <a:t>Source rod</a:t>
            </a:r>
          </a:p>
        </p:txBody>
      </p:sp>
      <p:sp>
        <p:nvSpPr>
          <p:cNvPr id="21" name="TextBox 20"/>
          <p:cNvSpPr txBox="1"/>
          <p:nvPr/>
        </p:nvSpPr>
        <p:spPr>
          <a:xfrm>
            <a:off x="4391364" y="2882384"/>
            <a:ext cx="1596912" cy="307777"/>
          </a:xfrm>
          <a:prstGeom prst="rect">
            <a:avLst/>
          </a:prstGeom>
          <a:noFill/>
        </p:spPr>
        <p:txBody>
          <a:bodyPr wrap="none" rtlCol="0">
            <a:spAutoFit/>
          </a:bodyPr>
          <a:lstStyle/>
          <a:p>
            <a:r>
              <a:rPr lang="en-US" sz="1400" dirty="0">
                <a:latin typeface="Segoe Print" pitchFamily="2" charset="0"/>
              </a:rPr>
              <a:t>Destination rod</a:t>
            </a:r>
          </a:p>
        </p:txBody>
      </p:sp>
      <p:sp>
        <p:nvSpPr>
          <p:cNvPr id="22" name="TextBox 21"/>
          <p:cNvSpPr txBox="1"/>
          <p:nvPr/>
        </p:nvSpPr>
        <p:spPr>
          <a:xfrm>
            <a:off x="6383393" y="2882384"/>
            <a:ext cx="1742785" cy="307777"/>
          </a:xfrm>
          <a:prstGeom prst="rect">
            <a:avLst/>
          </a:prstGeom>
          <a:noFill/>
        </p:spPr>
        <p:txBody>
          <a:bodyPr wrap="none" rtlCol="0">
            <a:spAutoFit/>
          </a:bodyPr>
          <a:lstStyle/>
          <a:p>
            <a:r>
              <a:rPr lang="en-US" sz="1400" dirty="0">
                <a:latin typeface="Segoe Print" pitchFamily="2" charset="0"/>
              </a:rPr>
              <a:t>Intermediate rod</a:t>
            </a:r>
          </a:p>
        </p:txBody>
      </p:sp>
      <p:cxnSp>
        <p:nvCxnSpPr>
          <p:cNvPr id="23" name="Straight Arrow Connector 22"/>
          <p:cNvCxnSpPr/>
          <p:nvPr/>
        </p:nvCxnSpPr>
        <p:spPr>
          <a:xfrm>
            <a:off x="3524250" y="3152061"/>
            <a:ext cx="0" cy="23883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p:nvPr/>
        </p:nvCxnSpPr>
        <p:spPr>
          <a:xfrm flipH="1">
            <a:off x="4857750" y="3103722"/>
            <a:ext cx="342900" cy="28717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p:nvPr/>
        </p:nvCxnSpPr>
        <p:spPr>
          <a:xfrm flipH="1">
            <a:off x="5988276" y="3185041"/>
            <a:ext cx="749169" cy="20585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93970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Tower of Hanoi</a:t>
            </a:r>
          </a:p>
        </p:txBody>
      </p:sp>
      <p:sp>
        <p:nvSpPr>
          <p:cNvPr id="3" name="Content Placeholder 2"/>
          <p:cNvSpPr>
            <a:spLocks noGrp="1"/>
          </p:cNvSpPr>
          <p:nvPr>
            <p:ph idx="1"/>
          </p:nvPr>
        </p:nvSpPr>
        <p:spPr>
          <a:xfrm>
            <a:off x="457200" y="1417638"/>
            <a:ext cx="8229600" cy="4708525"/>
          </a:xfrm>
        </p:spPr>
        <p:txBody>
          <a:bodyPr>
            <a:normAutofit/>
          </a:bodyPr>
          <a:lstStyle/>
          <a:p>
            <a:pPr marL="0" indent="0">
              <a:buNone/>
            </a:pPr>
            <a:r>
              <a:rPr lang="en-US" sz="2400" dirty="0"/>
              <a:t>How many steps does it take to move 64 disks?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105</a:t>
            </a:fld>
            <a:endParaRPr lang="en-US"/>
          </a:p>
        </p:txBody>
      </p:sp>
      <p:sp>
        <p:nvSpPr>
          <p:cNvPr id="6" name="Rectangle 5"/>
          <p:cNvSpPr/>
          <p:nvPr/>
        </p:nvSpPr>
        <p:spPr>
          <a:xfrm>
            <a:off x="838199" y="2524125"/>
            <a:ext cx="5899245" cy="3832225"/>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t"/>
          <a:lstStyle/>
          <a:p>
            <a:r>
              <a:rPr lang="en-US" sz="2400" dirty="0">
                <a:solidFill>
                  <a:schemeClr val="tx1"/>
                </a:solidFill>
                <a:ea typeface="Menlo" pitchFamily="49" charset="0"/>
                <a:cs typeface="Menlo" pitchFamily="49" charset="0"/>
              </a:rPr>
              <a:t>T(n) = 2 T(n – 1) + 1</a:t>
            </a:r>
          </a:p>
          <a:p>
            <a:endParaRPr lang="en-US" sz="2400" dirty="0">
              <a:solidFill>
                <a:schemeClr val="tx1"/>
              </a:solidFill>
              <a:ea typeface="Menlo" pitchFamily="49" charset="0"/>
              <a:cs typeface="Menlo" pitchFamily="49" charset="0"/>
            </a:endParaRPr>
          </a:p>
        </p:txBody>
      </p:sp>
      <p:sp>
        <p:nvSpPr>
          <p:cNvPr id="7" name="Rectangle 6"/>
          <p:cNvSpPr/>
          <p:nvPr/>
        </p:nvSpPr>
        <p:spPr>
          <a:xfrm>
            <a:off x="933449" y="2895600"/>
            <a:ext cx="5899246" cy="3051176"/>
          </a:xfrm>
          <a:prstGeom prst="rect">
            <a:avLst/>
          </a:prstGeom>
          <a:noFill/>
          <a:ln>
            <a:noFill/>
          </a:ln>
          <a:effectLst/>
        </p:spPr>
        <p:style>
          <a:lnRef idx="1">
            <a:schemeClr val="dk1"/>
          </a:lnRef>
          <a:fillRef idx="2">
            <a:schemeClr val="dk1"/>
          </a:fillRef>
          <a:effectRef idx="1">
            <a:schemeClr val="dk1"/>
          </a:effectRef>
          <a:fontRef idx="minor">
            <a:schemeClr val="dk1"/>
          </a:fontRef>
        </p:style>
        <p:txBody>
          <a:bodyPr rtlCol="0" anchor="t"/>
          <a:lstStyle/>
          <a:p>
            <a:r>
              <a:rPr lang="en-US" sz="2400" dirty="0">
                <a:solidFill>
                  <a:schemeClr val="tx1"/>
                </a:solidFill>
                <a:ea typeface="Menlo" pitchFamily="49" charset="0"/>
                <a:cs typeface="Menlo" pitchFamily="49" charset="0"/>
              </a:rPr>
              <a:t>	= 2 [ 2 T(n – 2) + 1 ] + 1</a:t>
            </a:r>
          </a:p>
          <a:p>
            <a:r>
              <a:rPr lang="en-US" sz="2400" dirty="0">
                <a:solidFill>
                  <a:schemeClr val="tx1"/>
                </a:solidFill>
                <a:ea typeface="Menlo" pitchFamily="49" charset="0"/>
                <a:cs typeface="Menlo" pitchFamily="49" charset="0"/>
              </a:rPr>
              <a:t>	= 2</a:t>
            </a:r>
            <a:r>
              <a:rPr lang="en-US" sz="2400" baseline="30000" dirty="0">
                <a:solidFill>
                  <a:schemeClr val="tx1"/>
                </a:solidFill>
                <a:ea typeface="Menlo" pitchFamily="49" charset="0"/>
                <a:cs typeface="Menlo" pitchFamily="49" charset="0"/>
              </a:rPr>
              <a:t>2 </a:t>
            </a:r>
            <a:r>
              <a:rPr lang="en-US" sz="2400" dirty="0">
                <a:solidFill>
                  <a:schemeClr val="tx1"/>
                </a:solidFill>
                <a:ea typeface="Menlo" pitchFamily="49" charset="0"/>
                <a:cs typeface="Menlo" pitchFamily="49" charset="0"/>
              </a:rPr>
              <a:t>T(n – 2) + 2 + 1</a:t>
            </a:r>
          </a:p>
          <a:p>
            <a:r>
              <a:rPr lang="en-US" sz="2400" dirty="0">
                <a:solidFill>
                  <a:schemeClr val="tx1"/>
                </a:solidFill>
                <a:ea typeface="Menlo" pitchFamily="49" charset="0"/>
                <a:cs typeface="Menlo" pitchFamily="49" charset="0"/>
              </a:rPr>
              <a:t>	= 2</a:t>
            </a:r>
            <a:r>
              <a:rPr lang="en-US" sz="2400" baseline="30000" dirty="0">
                <a:solidFill>
                  <a:schemeClr val="tx1"/>
                </a:solidFill>
                <a:ea typeface="Menlo" pitchFamily="49" charset="0"/>
                <a:cs typeface="Menlo" pitchFamily="49" charset="0"/>
              </a:rPr>
              <a:t>2 </a:t>
            </a:r>
            <a:r>
              <a:rPr lang="en-US" sz="2400" dirty="0">
                <a:solidFill>
                  <a:schemeClr val="tx1"/>
                </a:solidFill>
                <a:ea typeface="Menlo" pitchFamily="49" charset="0"/>
                <a:cs typeface="Menlo" pitchFamily="49" charset="0"/>
              </a:rPr>
              <a:t>[ 2 T(n – 3) + 1 ] + 2 + 1</a:t>
            </a:r>
          </a:p>
          <a:p>
            <a:r>
              <a:rPr lang="en-US" sz="2400" dirty="0">
                <a:solidFill>
                  <a:schemeClr val="tx1"/>
                </a:solidFill>
                <a:ea typeface="Menlo" pitchFamily="49" charset="0"/>
                <a:cs typeface="Menlo" pitchFamily="49" charset="0"/>
              </a:rPr>
              <a:t>	= 2</a:t>
            </a:r>
            <a:r>
              <a:rPr lang="en-US" sz="2400" baseline="30000" dirty="0">
                <a:solidFill>
                  <a:schemeClr val="tx1"/>
                </a:solidFill>
                <a:ea typeface="Menlo" pitchFamily="49" charset="0"/>
                <a:cs typeface="Menlo" pitchFamily="49" charset="0"/>
              </a:rPr>
              <a:t>3 </a:t>
            </a:r>
            <a:r>
              <a:rPr lang="en-US" sz="2400" dirty="0">
                <a:solidFill>
                  <a:schemeClr val="tx1"/>
                </a:solidFill>
                <a:ea typeface="Menlo" pitchFamily="49" charset="0"/>
                <a:cs typeface="Menlo" pitchFamily="49" charset="0"/>
              </a:rPr>
              <a:t>T(n – 3) + 2</a:t>
            </a:r>
            <a:r>
              <a:rPr lang="en-US" sz="2400" baseline="30000" dirty="0">
                <a:solidFill>
                  <a:schemeClr val="tx1"/>
                </a:solidFill>
                <a:ea typeface="Menlo" pitchFamily="49" charset="0"/>
                <a:cs typeface="Menlo" pitchFamily="49" charset="0"/>
              </a:rPr>
              <a:t>2</a:t>
            </a:r>
            <a:r>
              <a:rPr lang="en-US" sz="2400" dirty="0">
                <a:solidFill>
                  <a:schemeClr val="tx1"/>
                </a:solidFill>
                <a:ea typeface="Menlo" pitchFamily="49" charset="0"/>
                <a:cs typeface="Menlo" pitchFamily="49" charset="0"/>
              </a:rPr>
              <a:t> + 2 + 1</a:t>
            </a:r>
          </a:p>
          <a:p>
            <a:r>
              <a:rPr lang="en-US" sz="2400" dirty="0">
                <a:solidFill>
                  <a:schemeClr val="tx1"/>
                </a:solidFill>
                <a:ea typeface="Menlo" pitchFamily="49" charset="0"/>
                <a:cs typeface="Menlo" pitchFamily="49" charset="0"/>
              </a:rPr>
              <a:t>	= …</a:t>
            </a:r>
          </a:p>
          <a:p>
            <a:r>
              <a:rPr lang="en-US" sz="2400" dirty="0">
                <a:solidFill>
                  <a:schemeClr val="tx1"/>
                </a:solidFill>
                <a:ea typeface="Menlo" pitchFamily="49" charset="0"/>
                <a:cs typeface="Menlo" pitchFamily="49" charset="0"/>
              </a:rPr>
              <a:t>	= 2</a:t>
            </a:r>
            <a:r>
              <a:rPr lang="en-US" sz="2400" baseline="30000" dirty="0">
                <a:solidFill>
                  <a:schemeClr val="tx1"/>
                </a:solidFill>
                <a:ea typeface="Menlo" pitchFamily="49" charset="0"/>
                <a:cs typeface="Menlo" pitchFamily="49" charset="0"/>
              </a:rPr>
              <a:t>n – 1</a:t>
            </a:r>
            <a:r>
              <a:rPr lang="en-US" sz="2400" dirty="0">
                <a:solidFill>
                  <a:schemeClr val="tx1"/>
                </a:solidFill>
                <a:ea typeface="Menlo" pitchFamily="49" charset="0"/>
                <a:cs typeface="Menlo" pitchFamily="49" charset="0"/>
              </a:rPr>
              <a:t> T(n – (n – 1)) + 2</a:t>
            </a:r>
            <a:r>
              <a:rPr lang="en-US" sz="2400" baseline="30000" dirty="0">
                <a:solidFill>
                  <a:schemeClr val="tx1"/>
                </a:solidFill>
                <a:ea typeface="Menlo" pitchFamily="49" charset="0"/>
                <a:cs typeface="Menlo" pitchFamily="49" charset="0"/>
              </a:rPr>
              <a:t>n – 2</a:t>
            </a:r>
            <a:r>
              <a:rPr lang="en-US" sz="2400" dirty="0">
                <a:solidFill>
                  <a:schemeClr val="tx1"/>
                </a:solidFill>
                <a:ea typeface="Menlo" pitchFamily="49" charset="0"/>
                <a:cs typeface="Menlo" pitchFamily="49" charset="0"/>
              </a:rPr>
              <a:t> + …</a:t>
            </a:r>
            <a:r>
              <a:rPr lang="en-US" sz="2400" baseline="30000" dirty="0">
                <a:solidFill>
                  <a:schemeClr val="tx1"/>
                </a:solidFill>
                <a:ea typeface="Menlo" pitchFamily="49" charset="0"/>
                <a:cs typeface="Menlo" pitchFamily="49" charset="0"/>
              </a:rPr>
              <a:t> </a:t>
            </a:r>
            <a:r>
              <a:rPr lang="en-US" sz="2400" dirty="0">
                <a:solidFill>
                  <a:schemeClr val="tx1"/>
                </a:solidFill>
                <a:ea typeface="Menlo" pitchFamily="49" charset="0"/>
                <a:cs typeface="Menlo" pitchFamily="49" charset="0"/>
              </a:rPr>
              <a:t>+ 2</a:t>
            </a:r>
            <a:r>
              <a:rPr lang="en-US" sz="2400" baseline="30000" dirty="0">
                <a:solidFill>
                  <a:schemeClr val="tx1"/>
                </a:solidFill>
                <a:ea typeface="Menlo" pitchFamily="49" charset="0"/>
                <a:cs typeface="Menlo" pitchFamily="49" charset="0"/>
              </a:rPr>
              <a:t>2</a:t>
            </a:r>
            <a:r>
              <a:rPr lang="en-US" sz="2400" dirty="0">
                <a:solidFill>
                  <a:schemeClr val="tx1"/>
                </a:solidFill>
                <a:ea typeface="Menlo" pitchFamily="49" charset="0"/>
                <a:cs typeface="Menlo" pitchFamily="49" charset="0"/>
              </a:rPr>
              <a:t> + 2 + 1</a:t>
            </a:r>
          </a:p>
          <a:p>
            <a:r>
              <a:rPr lang="en-US" sz="2400" dirty="0">
                <a:solidFill>
                  <a:schemeClr val="tx1"/>
                </a:solidFill>
                <a:ea typeface="Menlo" pitchFamily="49" charset="0"/>
                <a:cs typeface="Menlo" pitchFamily="49" charset="0"/>
              </a:rPr>
              <a:t>	= 2</a:t>
            </a:r>
            <a:r>
              <a:rPr lang="en-US" sz="2400" baseline="30000" dirty="0">
                <a:solidFill>
                  <a:schemeClr val="tx1"/>
                </a:solidFill>
                <a:ea typeface="Menlo" pitchFamily="49" charset="0"/>
                <a:cs typeface="Menlo" pitchFamily="49" charset="0"/>
              </a:rPr>
              <a:t>n – 1</a:t>
            </a:r>
            <a:r>
              <a:rPr lang="en-US" sz="2400" dirty="0">
                <a:solidFill>
                  <a:schemeClr val="tx1"/>
                </a:solidFill>
                <a:ea typeface="Menlo" pitchFamily="49" charset="0"/>
                <a:cs typeface="Menlo" pitchFamily="49" charset="0"/>
              </a:rPr>
              <a:t> T(1) + 2</a:t>
            </a:r>
            <a:r>
              <a:rPr lang="en-US" sz="2400" baseline="30000" dirty="0">
                <a:solidFill>
                  <a:schemeClr val="tx1"/>
                </a:solidFill>
                <a:ea typeface="Menlo" pitchFamily="49" charset="0"/>
                <a:cs typeface="Menlo" pitchFamily="49" charset="0"/>
              </a:rPr>
              <a:t>n – 2</a:t>
            </a:r>
            <a:r>
              <a:rPr lang="en-US" sz="2400" dirty="0">
                <a:solidFill>
                  <a:schemeClr val="tx1"/>
                </a:solidFill>
                <a:ea typeface="Menlo" pitchFamily="49" charset="0"/>
                <a:cs typeface="Menlo" pitchFamily="49" charset="0"/>
              </a:rPr>
              <a:t> + …</a:t>
            </a:r>
            <a:r>
              <a:rPr lang="en-US" sz="2400" baseline="30000" dirty="0">
                <a:solidFill>
                  <a:schemeClr val="tx1"/>
                </a:solidFill>
                <a:ea typeface="Menlo" pitchFamily="49" charset="0"/>
                <a:cs typeface="Menlo" pitchFamily="49" charset="0"/>
              </a:rPr>
              <a:t> </a:t>
            </a:r>
            <a:r>
              <a:rPr lang="en-US" sz="2400" dirty="0">
                <a:solidFill>
                  <a:schemeClr val="tx1"/>
                </a:solidFill>
                <a:ea typeface="Menlo" pitchFamily="49" charset="0"/>
                <a:cs typeface="Menlo" pitchFamily="49" charset="0"/>
              </a:rPr>
              <a:t>+ 2</a:t>
            </a:r>
            <a:r>
              <a:rPr lang="en-US" sz="2400" baseline="30000" dirty="0">
                <a:solidFill>
                  <a:schemeClr val="tx1"/>
                </a:solidFill>
                <a:ea typeface="Menlo" pitchFamily="49" charset="0"/>
                <a:cs typeface="Menlo" pitchFamily="49" charset="0"/>
              </a:rPr>
              <a:t>2</a:t>
            </a:r>
            <a:r>
              <a:rPr lang="en-US" sz="2400" dirty="0">
                <a:solidFill>
                  <a:schemeClr val="tx1"/>
                </a:solidFill>
                <a:ea typeface="Menlo" pitchFamily="49" charset="0"/>
                <a:cs typeface="Menlo" pitchFamily="49" charset="0"/>
              </a:rPr>
              <a:t> + 2 + 1</a:t>
            </a:r>
          </a:p>
          <a:p>
            <a:r>
              <a:rPr lang="en-US" sz="2400" dirty="0">
                <a:solidFill>
                  <a:schemeClr val="tx1"/>
                </a:solidFill>
                <a:ea typeface="Menlo" pitchFamily="49" charset="0"/>
                <a:cs typeface="Menlo" pitchFamily="49" charset="0"/>
              </a:rPr>
              <a:t>	= 2</a:t>
            </a:r>
            <a:r>
              <a:rPr lang="en-US" sz="2400" baseline="30000" dirty="0">
                <a:solidFill>
                  <a:schemeClr val="tx1"/>
                </a:solidFill>
                <a:ea typeface="Menlo" pitchFamily="49" charset="0"/>
                <a:cs typeface="Menlo" pitchFamily="49" charset="0"/>
              </a:rPr>
              <a:t>n – 1</a:t>
            </a:r>
            <a:r>
              <a:rPr lang="en-US" sz="2400" dirty="0">
                <a:solidFill>
                  <a:schemeClr val="tx1"/>
                </a:solidFill>
                <a:ea typeface="Menlo" pitchFamily="49" charset="0"/>
                <a:cs typeface="Menlo" pitchFamily="49" charset="0"/>
              </a:rPr>
              <a:t> + 2</a:t>
            </a:r>
            <a:r>
              <a:rPr lang="en-US" sz="2400" baseline="30000" dirty="0">
                <a:solidFill>
                  <a:schemeClr val="tx1"/>
                </a:solidFill>
                <a:ea typeface="Menlo" pitchFamily="49" charset="0"/>
                <a:cs typeface="Menlo" pitchFamily="49" charset="0"/>
              </a:rPr>
              <a:t>n – 1</a:t>
            </a:r>
            <a:r>
              <a:rPr lang="en-US" sz="2400" dirty="0">
                <a:solidFill>
                  <a:schemeClr val="tx1"/>
                </a:solidFill>
                <a:ea typeface="Menlo" pitchFamily="49" charset="0"/>
                <a:cs typeface="Menlo" pitchFamily="49" charset="0"/>
              </a:rPr>
              <a:t> + …</a:t>
            </a:r>
            <a:r>
              <a:rPr lang="en-US" sz="2400" baseline="30000" dirty="0">
                <a:solidFill>
                  <a:schemeClr val="tx1"/>
                </a:solidFill>
                <a:ea typeface="Menlo" pitchFamily="49" charset="0"/>
                <a:cs typeface="Menlo" pitchFamily="49" charset="0"/>
              </a:rPr>
              <a:t> </a:t>
            </a:r>
            <a:r>
              <a:rPr lang="en-US" sz="2400" dirty="0">
                <a:solidFill>
                  <a:schemeClr val="tx1"/>
                </a:solidFill>
                <a:ea typeface="Menlo" pitchFamily="49" charset="0"/>
                <a:cs typeface="Menlo" pitchFamily="49" charset="0"/>
              </a:rPr>
              <a:t>+ 2</a:t>
            </a:r>
            <a:r>
              <a:rPr lang="en-US" sz="2400" baseline="30000" dirty="0">
                <a:solidFill>
                  <a:schemeClr val="tx1"/>
                </a:solidFill>
                <a:ea typeface="Menlo" pitchFamily="49" charset="0"/>
                <a:cs typeface="Menlo" pitchFamily="49" charset="0"/>
              </a:rPr>
              <a:t>2</a:t>
            </a:r>
            <a:r>
              <a:rPr lang="en-US" sz="2400" dirty="0">
                <a:solidFill>
                  <a:schemeClr val="tx1"/>
                </a:solidFill>
                <a:ea typeface="Menlo" pitchFamily="49" charset="0"/>
                <a:cs typeface="Menlo" pitchFamily="49" charset="0"/>
              </a:rPr>
              <a:t> + 2 + 1</a:t>
            </a:r>
          </a:p>
          <a:p>
            <a:r>
              <a:rPr lang="en-US" sz="2400" dirty="0">
                <a:solidFill>
                  <a:schemeClr val="tx1"/>
                </a:solidFill>
                <a:ea typeface="Menlo" pitchFamily="49" charset="0"/>
                <a:cs typeface="Menlo" pitchFamily="49" charset="0"/>
              </a:rPr>
              <a:t>	= 2</a:t>
            </a:r>
            <a:r>
              <a:rPr lang="en-US" sz="2400" baseline="30000" dirty="0">
                <a:solidFill>
                  <a:schemeClr val="tx1"/>
                </a:solidFill>
                <a:ea typeface="Menlo" pitchFamily="49" charset="0"/>
                <a:cs typeface="Menlo" pitchFamily="49" charset="0"/>
              </a:rPr>
              <a:t>n</a:t>
            </a:r>
            <a:r>
              <a:rPr lang="en-US" sz="2400" dirty="0">
                <a:solidFill>
                  <a:schemeClr val="tx1"/>
                </a:solidFill>
                <a:ea typeface="Menlo" pitchFamily="49" charset="0"/>
                <a:cs typeface="Menlo" pitchFamily="49" charset="0"/>
              </a:rPr>
              <a:t> – 1</a:t>
            </a:r>
          </a:p>
          <a:p>
            <a:endParaRPr lang="en-US" sz="2400" dirty="0">
              <a:solidFill>
                <a:schemeClr val="tx1"/>
              </a:solidFill>
              <a:ea typeface="Menlo" pitchFamily="49" charset="0"/>
              <a:cs typeface="Menlo" pitchFamily="49" charset="0"/>
            </a:endParaRPr>
          </a:p>
          <a:p>
            <a:endParaRPr lang="en-US" sz="2400" dirty="0">
              <a:solidFill>
                <a:schemeClr val="tx1"/>
              </a:solidFill>
              <a:ea typeface="Menlo" pitchFamily="49" charset="0"/>
              <a:cs typeface="Menlo" pitchFamily="49" charset="0"/>
            </a:endParaRPr>
          </a:p>
          <a:p>
            <a:endParaRPr lang="en-US" sz="2400" dirty="0">
              <a:solidFill>
                <a:schemeClr val="tx1"/>
              </a:solidFill>
              <a:ea typeface="Menlo" pitchFamily="49" charset="0"/>
              <a:cs typeface="Menlo" pitchFamily="49" charset="0"/>
            </a:endParaRPr>
          </a:p>
          <a:p>
            <a:endParaRPr lang="en-US" sz="2400" dirty="0">
              <a:solidFill>
                <a:schemeClr val="tx1"/>
              </a:solidFill>
              <a:ea typeface="Menlo" pitchFamily="49" charset="0"/>
              <a:cs typeface="Menlo" pitchFamily="49" charset="0"/>
            </a:endParaRPr>
          </a:p>
        </p:txBody>
      </p:sp>
      <p:sp>
        <p:nvSpPr>
          <p:cNvPr id="8" name="TextBox 7"/>
          <p:cNvSpPr txBox="1"/>
          <p:nvPr/>
        </p:nvSpPr>
        <p:spPr>
          <a:xfrm>
            <a:off x="423012" y="2131397"/>
            <a:ext cx="2735044" cy="307777"/>
          </a:xfrm>
          <a:prstGeom prst="rect">
            <a:avLst/>
          </a:prstGeom>
          <a:noFill/>
        </p:spPr>
        <p:txBody>
          <a:bodyPr wrap="none" rtlCol="0">
            <a:spAutoFit/>
          </a:bodyPr>
          <a:lstStyle/>
          <a:p>
            <a:r>
              <a:rPr lang="en-US" sz="1400" dirty="0">
                <a:latin typeface="Segoe Print" pitchFamily="2" charset="0"/>
              </a:rPr>
              <a:t>No. of steps to move n disks</a:t>
            </a:r>
          </a:p>
        </p:txBody>
      </p:sp>
      <p:cxnSp>
        <p:nvCxnSpPr>
          <p:cNvPr id="9" name="Straight Arrow Connector 8"/>
          <p:cNvCxnSpPr/>
          <p:nvPr/>
        </p:nvCxnSpPr>
        <p:spPr>
          <a:xfrm>
            <a:off x="1095375" y="2401074"/>
            <a:ext cx="114300" cy="23883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1" name="Rounded Rectangle 10"/>
          <p:cNvSpPr/>
          <p:nvPr/>
        </p:nvSpPr>
        <p:spPr>
          <a:xfrm>
            <a:off x="5991225" y="1836122"/>
            <a:ext cx="2560848" cy="76420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Segoe Print" pitchFamily="2" charset="0"/>
              </a:rPr>
              <a:t>Hence, it takes </a:t>
            </a:r>
          </a:p>
          <a:p>
            <a:pPr algn="ctr"/>
            <a:r>
              <a:rPr lang="en-US" sz="1400" dirty="0">
                <a:latin typeface="Segoe Print" pitchFamily="2" charset="0"/>
              </a:rPr>
              <a:t>2</a:t>
            </a:r>
            <a:r>
              <a:rPr lang="en-US" sz="1400" baseline="30000" dirty="0">
                <a:latin typeface="Segoe Print" pitchFamily="2" charset="0"/>
              </a:rPr>
              <a:t>64</a:t>
            </a:r>
            <a:r>
              <a:rPr lang="en-US" sz="1400" dirty="0">
                <a:latin typeface="Segoe Print" pitchFamily="2" charset="0"/>
              </a:rPr>
              <a:t>- 1 </a:t>
            </a:r>
            <a:r>
              <a:rPr lang="en-US" sz="1400" dirty="0">
                <a:latin typeface="Segoe Print" pitchFamily="2" charset="0"/>
                <a:sym typeface="Symbol"/>
              </a:rPr>
              <a:t> 1.6  10</a:t>
            </a:r>
            <a:r>
              <a:rPr lang="en-US" sz="1400" baseline="30000" dirty="0">
                <a:latin typeface="Segoe Print" pitchFamily="2" charset="0"/>
                <a:sym typeface="Symbol"/>
              </a:rPr>
              <a:t>19</a:t>
            </a:r>
            <a:r>
              <a:rPr lang="en-US" sz="1400" dirty="0">
                <a:latin typeface="Segoe Print" pitchFamily="2" charset="0"/>
                <a:sym typeface="Symbol"/>
              </a:rPr>
              <a:t> </a:t>
            </a:r>
            <a:r>
              <a:rPr lang="en-US" sz="1400" dirty="0">
                <a:latin typeface="Segoe Print" pitchFamily="2" charset="0"/>
              </a:rPr>
              <a:t>steps to move 64 disks</a:t>
            </a:r>
            <a:endParaRPr lang="en-US" sz="1400" dirty="0">
              <a:latin typeface="Menlo" pitchFamily="49" charset="0"/>
              <a:ea typeface="Menlo" pitchFamily="49" charset="0"/>
              <a:cs typeface="Menlo" pitchFamily="49" charset="0"/>
            </a:endParaRPr>
          </a:p>
        </p:txBody>
      </p:sp>
      <p:sp>
        <p:nvSpPr>
          <p:cNvPr id="12" name="Rounded Rectangle 11"/>
          <p:cNvSpPr/>
          <p:nvPr/>
        </p:nvSpPr>
        <p:spPr>
          <a:xfrm>
            <a:off x="5240129" y="2639913"/>
            <a:ext cx="3513347" cy="94148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Segoe Print" pitchFamily="2" charset="0"/>
              </a:rPr>
              <a:t>If it takes 1 second to move a disk physically by hand, it would take</a:t>
            </a:r>
            <a:br>
              <a:rPr lang="en-US" sz="1400" dirty="0">
                <a:latin typeface="Segoe Print" pitchFamily="2" charset="0"/>
              </a:rPr>
            </a:br>
            <a:r>
              <a:rPr lang="en-US" sz="1400" dirty="0">
                <a:latin typeface="Segoe Print" pitchFamily="2" charset="0"/>
                <a:sym typeface="Symbol"/>
              </a:rPr>
              <a:t>5  10</a:t>
            </a:r>
            <a:r>
              <a:rPr lang="en-US" sz="1400" baseline="30000" dirty="0">
                <a:latin typeface="Segoe Print" pitchFamily="2" charset="0"/>
                <a:sym typeface="Symbol"/>
              </a:rPr>
              <a:t>11</a:t>
            </a:r>
            <a:r>
              <a:rPr lang="en-US" sz="1400" dirty="0">
                <a:latin typeface="Segoe Print" pitchFamily="2" charset="0"/>
              </a:rPr>
              <a:t> years to finish.</a:t>
            </a:r>
            <a:endParaRPr lang="en-US" sz="1400" dirty="0">
              <a:latin typeface="Menlo" pitchFamily="49" charset="0"/>
              <a:ea typeface="Menlo" pitchFamily="49" charset="0"/>
              <a:cs typeface="Menlo" pitchFamily="49" charset="0"/>
            </a:endParaRPr>
          </a:p>
        </p:txBody>
      </p:sp>
      <p:sp>
        <p:nvSpPr>
          <p:cNvPr id="13" name="Rounded Rectangle 12"/>
          <p:cNvSpPr/>
          <p:nvPr/>
        </p:nvSpPr>
        <p:spPr>
          <a:xfrm>
            <a:off x="5038726" y="3619500"/>
            <a:ext cx="3714750" cy="83450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Segoe Print" pitchFamily="2" charset="0"/>
              </a:rPr>
              <a:t>If a computer can generate 10</a:t>
            </a:r>
            <a:r>
              <a:rPr lang="en-US" sz="1400" baseline="30000" dirty="0">
                <a:latin typeface="Segoe Print" pitchFamily="2" charset="0"/>
              </a:rPr>
              <a:t>9</a:t>
            </a:r>
            <a:r>
              <a:rPr lang="en-US" sz="1400" dirty="0">
                <a:latin typeface="Segoe Print" pitchFamily="2" charset="0"/>
              </a:rPr>
              <a:t> moves per second, it still takes 500 years to generate all the moves!</a:t>
            </a:r>
            <a:endParaRPr lang="en-US" sz="1400" dirty="0">
              <a:latin typeface="Menlo" pitchFamily="49" charset="0"/>
              <a:ea typeface="Menlo" pitchFamily="49" charset="0"/>
              <a:cs typeface="Menlo" pitchFamily="49" charset="0"/>
            </a:endParaRPr>
          </a:p>
        </p:txBody>
      </p:sp>
    </p:spTree>
    <p:extLst>
      <p:ext uri="{BB962C8B-B14F-4D97-AF65-F5344CB8AC3E}">
        <p14:creationId xmlns:p14="http://schemas.microsoft.com/office/powerpoint/2010/main" val="1910228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12" grpId="0" animBg="1"/>
      <p:bldP spid="13"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99C57-2F72-4A4E-AE55-56891D57E461}"/>
              </a:ext>
            </a:extLst>
          </p:cNvPr>
          <p:cNvSpPr>
            <a:spLocks noGrp="1"/>
          </p:cNvSpPr>
          <p:nvPr>
            <p:ph type="title"/>
          </p:nvPr>
        </p:nvSpPr>
        <p:spPr/>
        <p:txBody>
          <a:bodyPr/>
          <a:lstStyle/>
          <a:p>
            <a:r>
              <a:rPr lang="en-US" dirty="0"/>
              <a:t>Stack Overflow</a:t>
            </a:r>
          </a:p>
        </p:txBody>
      </p:sp>
      <p:sp>
        <p:nvSpPr>
          <p:cNvPr id="3" name="Content Placeholder 2">
            <a:extLst>
              <a:ext uri="{FF2B5EF4-FFF2-40B4-BE49-F238E27FC236}">
                <a16:creationId xmlns:a16="http://schemas.microsoft.com/office/drawing/2014/main" id="{F2B8A743-F3CD-DB4E-97FC-66EFFDF2A359}"/>
              </a:ext>
            </a:extLst>
          </p:cNvPr>
          <p:cNvSpPr>
            <a:spLocks noGrp="1"/>
          </p:cNvSpPr>
          <p:nvPr>
            <p:ph idx="1"/>
          </p:nvPr>
        </p:nvSpPr>
        <p:spPr/>
        <p:txBody>
          <a:bodyPr/>
          <a:lstStyle/>
          <a:p>
            <a:r>
              <a:rPr lang="en-US" dirty="0"/>
              <a:t>Each function call entails additional memory space (function call stack).</a:t>
            </a:r>
          </a:p>
          <a:p>
            <a:r>
              <a:rPr lang="en-US" dirty="0"/>
              <a:t>There is always some limit to the memory size.</a:t>
            </a:r>
          </a:p>
          <a:p>
            <a:r>
              <a:rPr lang="en-US" dirty="0"/>
              <a:t>If there is excessively long chain of recursive call, e.g., infinite recursion, </a:t>
            </a:r>
            <a:r>
              <a:rPr lang="en-US" b="1" dirty="0">
                <a:solidFill>
                  <a:schemeClr val="accent6">
                    <a:lumMod val="75000"/>
                  </a:schemeClr>
                </a:solidFill>
              </a:rPr>
              <a:t>stack overflow error</a:t>
            </a:r>
            <a:r>
              <a:rPr lang="en-US" dirty="0"/>
              <a:t> may occur</a:t>
            </a:r>
          </a:p>
          <a:p>
            <a:pPr marL="0" indent="0">
              <a:buNone/>
            </a:pPr>
            <a:endParaRPr lang="en-US" dirty="0"/>
          </a:p>
          <a:p>
            <a:pPr marL="0" indent="0">
              <a:buNone/>
            </a:pPr>
            <a:r>
              <a:rPr lang="en-US" dirty="0"/>
              <a:t>Try the Tower of Hanoi program and see what’s the largest </a:t>
            </a:r>
            <a:r>
              <a:rPr lang="en-US" i="1" dirty="0"/>
              <a:t>n </a:t>
            </a:r>
            <a:r>
              <a:rPr lang="en-US" dirty="0"/>
              <a:t>that will crash your machine </a:t>
            </a:r>
            <a:r>
              <a:rPr lang="en-US" dirty="0">
                <a:sym typeface="Wingdings" pitchFamily="2" charset="2"/>
              </a:rPr>
              <a:t></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3A51BB8D-AF0F-BB4A-9F1F-44B5B0DB3267}"/>
              </a:ext>
            </a:extLst>
          </p:cNvPr>
          <p:cNvSpPr>
            <a:spLocks noGrp="1"/>
          </p:cNvSpPr>
          <p:nvPr>
            <p:ph type="sldNum" sz="quarter" idx="12"/>
          </p:nvPr>
        </p:nvSpPr>
        <p:spPr/>
        <p:txBody>
          <a:bodyPr/>
          <a:lstStyle/>
          <a:p>
            <a:fld id="{A2D5F323-9395-A24C-8003-89F99F5948AE}" type="slidenum">
              <a:rPr lang="en-US" smtClean="0"/>
              <a:pPr/>
              <a:t>106</a:t>
            </a:fld>
            <a:endParaRPr lang="en-US" dirty="0"/>
          </a:p>
        </p:txBody>
      </p:sp>
    </p:spTree>
    <p:extLst>
      <p:ext uri="{BB962C8B-B14F-4D97-AF65-F5344CB8AC3E}">
        <p14:creationId xmlns:p14="http://schemas.microsoft.com/office/powerpoint/2010/main" val="285319283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a:t>
            </a:r>
            <a:r>
              <a:rPr lang="en-US" dirty="0" err="1"/>
              <a:t>vs</a:t>
            </a:r>
            <a:r>
              <a:rPr lang="en-US" dirty="0"/>
              <a:t> Iteration</a:t>
            </a:r>
          </a:p>
        </p:txBody>
      </p:sp>
      <p:sp>
        <p:nvSpPr>
          <p:cNvPr id="3" name="Content Placeholder 2"/>
          <p:cNvSpPr>
            <a:spLocks noGrp="1"/>
          </p:cNvSpPr>
          <p:nvPr>
            <p:ph idx="1"/>
          </p:nvPr>
        </p:nvSpPr>
        <p:spPr>
          <a:xfrm>
            <a:off x="457200" y="1600200"/>
            <a:ext cx="8229600" cy="4876800"/>
          </a:xfrm>
        </p:spPr>
        <p:txBody>
          <a:bodyPr>
            <a:normAutofit lnSpcReduction="10000"/>
          </a:bodyPr>
          <a:lstStyle/>
          <a:p>
            <a:r>
              <a:rPr lang="en-US" sz="2400" dirty="0"/>
              <a:t>Recursion is </a:t>
            </a:r>
            <a:r>
              <a:rPr lang="en-US" sz="2400" b="1" dirty="0">
                <a:solidFill>
                  <a:schemeClr val="accent6">
                    <a:lumMod val="75000"/>
                  </a:schemeClr>
                </a:solidFill>
              </a:rPr>
              <a:t>NOT</a:t>
            </a:r>
            <a:r>
              <a:rPr lang="en-US" sz="2400" dirty="0"/>
              <a:t> absolutely necessary.</a:t>
            </a:r>
          </a:p>
          <a:p>
            <a:r>
              <a:rPr lang="en-US" sz="2400" dirty="0"/>
              <a:t>Any task that can be accomplished using recursion can also be done in some other way </a:t>
            </a:r>
            <a:r>
              <a:rPr lang="en-US" sz="2400" dirty="0">
                <a:solidFill>
                  <a:schemeClr val="accent5">
                    <a:lumMod val="75000"/>
                  </a:schemeClr>
                </a:solidFill>
              </a:rPr>
              <a:t>without</a:t>
            </a:r>
            <a:r>
              <a:rPr lang="en-US" sz="2400" dirty="0"/>
              <a:t> using recursion. </a:t>
            </a:r>
          </a:p>
          <a:p>
            <a:r>
              <a:rPr lang="en-US" sz="2400" dirty="0"/>
              <a:t>The non-recursive version of a function typically uses a loop of some sort in place of recursion, hence often being referred to as </a:t>
            </a:r>
            <a:r>
              <a:rPr lang="en-US" sz="2400" b="1" dirty="0">
                <a:solidFill>
                  <a:schemeClr val="accent5">
                    <a:lumMod val="75000"/>
                  </a:schemeClr>
                </a:solidFill>
              </a:rPr>
              <a:t>iterative version</a:t>
            </a:r>
            <a:r>
              <a:rPr lang="en-US" sz="2400" dirty="0"/>
              <a:t>.  </a:t>
            </a:r>
          </a:p>
          <a:p>
            <a:r>
              <a:rPr lang="en-US" sz="2400" dirty="0"/>
              <a:t>A recursively written function will usually </a:t>
            </a:r>
            <a:r>
              <a:rPr lang="en-US" sz="2400" dirty="0">
                <a:solidFill>
                  <a:schemeClr val="accent6">
                    <a:lumMod val="75000"/>
                  </a:schemeClr>
                </a:solidFill>
              </a:rPr>
              <a:t>run slower</a:t>
            </a:r>
            <a:r>
              <a:rPr lang="en-US" sz="2400" dirty="0"/>
              <a:t> and </a:t>
            </a:r>
            <a:r>
              <a:rPr lang="en-US" sz="2400" dirty="0">
                <a:solidFill>
                  <a:schemeClr val="accent6">
                    <a:lumMod val="75000"/>
                  </a:schemeClr>
                </a:solidFill>
              </a:rPr>
              <a:t>use more storage</a:t>
            </a:r>
            <a:r>
              <a:rPr lang="en-US" sz="2400" dirty="0"/>
              <a:t> than an equivalent iterative version (due to extra work in memory management for function calls (aka stack management).</a:t>
            </a:r>
          </a:p>
          <a:p>
            <a:r>
              <a:rPr lang="en-US" sz="2400" dirty="0"/>
              <a:t>Nonetheless, using recursion can sometimes make the job of programming easier and produce code that is easier to understand. </a:t>
            </a:r>
          </a:p>
          <a:p>
            <a:pPr>
              <a:buNone/>
            </a:pPr>
            <a:endParaRPr lang="en-US" sz="2400"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107</a:t>
            </a:fld>
            <a:endParaRPr lang="en-US"/>
          </a:p>
        </p:txBody>
      </p:sp>
    </p:spTree>
    <p:extLst>
      <p:ext uri="{BB962C8B-B14F-4D97-AF65-F5344CB8AC3E}">
        <p14:creationId xmlns:p14="http://schemas.microsoft.com/office/powerpoint/2010/main" val="115702051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a:t>
            </a:r>
            <a:r>
              <a:rPr lang="en-US" dirty="0" err="1"/>
              <a:t>vs</a:t>
            </a:r>
            <a:r>
              <a:rPr lang="en-US" dirty="0"/>
              <a:t> Iteration</a:t>
            </a:r>
          </a:p>
        </p:txBody>
      </p:sp>
      <p:sp>
        <p:nvSpPr>
          <p:cNvPr id="5" name="Slide Number Placeholder 4"/>
          <p:cNvSpPr>
            <a:spLocks noGrp="1"/>
          </p:cNvSpPr>
          <p:nvPr>
            <p:ph type="sldNum" sz="quarter" idx="12"/>
          </p:nvPr>
        </p:nvSpPr>
        <p:spPr/>
        <p:txBody>
          <a:bodyPr/>
          <a:lstStyle/>
          <a:p>
            <a:fld id="{A2D5F323-9395-A24C-8003-89F99F5948AE}" type="slidenum">
              <a:rPr lang="en-US" smtClean="0"/>
              <a:pPr/>
              <a:t>108</a:t>
            </a:fld>
            <a:endParaRPr lang="en-US"/>
          </a:p>
        </p:txBody>
      </p:sp>
      <p:sp>
        <p:nvSpPr>
          <p:cNvPr id="6" name="Rectangle 5"/>
          <p:cNvSpPr/>
          <p:nvPr/>
        </p:nvSpPr>
        <p:spPr>
          <a:xfrm>
            <a:off x="339169" y="1657349"/>
            <a:ext cx="4229098" cy="4441825"/>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t"/>
          <a:lstStyle/>
          <a:p>
            <a:endParaRPr lang="en-US" sz="1600" dirty="0"/>
          </a:p>
          <a:p>
            <a:pPr>
              <a:tabLst>
                <a:tab pos="228600" algn="l"/>
                <a:tab pos="457200" algn="l"/>
                <a:tab pos="685800" algn="l"/>
              </a:tabLst>
            </a:pPr>
            <a:r>
              <a:rPr lang="en-US" sz="1600" dirty="0" err="1">
                <a:ea typeface="Menlo" pitchFamily="49" charset="0"/>
                <a:cs typeface="Menlo" pitchFamily="49" charset="0"/>
              </a:rPr>
              <a:t>int</a:t>
            </a:r>
            <a:r>
              <a:rPr lang="en-US" sz="1600" dirty="0">
                <a:ea typeface="Menlo" pitchFamily="49" charset="0"/>
                <a:cs typeface="Menlo" pitchFamily="49" charset="0"/>
              </a:rPr>
              <a:t> </a:t>
            </a:r>
            <a:r>
              <a:rPr lang="en-US" sz="1600" dirty="0" err="1">
                <a:ea typeface="Menlo" pitchFamily="49" charset="0"/>
                <a:cs typeface="Menlo" pitchFamily="49" charset="0"/>
              </a:rPr>
              <a:t>binary_search</a:t>
            </a:r>
            <a:r>
              <a:rPr lang="en-US" sz="1600" dirty="0">
                <a:ea typeface="Menlo" pitchFamily="49" charset="0"/>
                <a:cs typeface="Menlo" pitchFamily="49" charset="0"/>
              </a:rPr>
              <a:t>(</a:t>
            </a:r>
            <a:r>
              <a:rPr lang="en-US" sz="1600" dirty="0" err="1">
                <a:ea typeface="Menlo" pitchFamily="49" charset="0"/>
                <a:cs typeface="Menlo" pitchFamily="49" charset="0"/>
              </a:rPr>
              <a:t>int</a:t>
            </a:r>
            <a:r>
              <a:rPr lang="en-US" sz="1600" dirty="0">
                <a:ea typeface="Menlo" pitchFamily="49" charset="0"/>
                <a:cs typeface="Menlo" pitchFamily="49" charset="0"/>
              </a:rPr>
              <a:t> A[], </a:t>
            </a:r>
            <a:r>
              <a:rPr lang="en-US" sz="1600" dirty="0" err="1">
                <a:ea typeface="Menlo" pitchFamily="49" charset="0"/>
                <a:cs typeface="Menlo" pitchFamily="49" charset="0"/>
              </a:rPr>
              <a:t>int</a:t>
            </a:r>
            <a:r>
              <a:rPr lang="en-US" sz="1600" dirty="0">
                <a:ea typeface="Menlo" pitchFamily="49" charset="0"/>
                <a:cs typeface="Menlo" pitchFamily="49" charset="0"/>
              </a:rPr>
              <a:t> lb, </a:t>
            </a:r>
            <a:r>
              <a:rPr lang="en-US" sz="1600" dirty="0" err="1">
                <a:ea typeface="Menlo" pitchFamily="49" charset="0"/>
                <a:cs typeface="Menlo" pitchFamily="49" charset="0"/>
              </a:rPr>
              <a:t>int</a:t>
            </a:r>
            <a:r>
              <a:rPr lang="en-US" sz="1600" dirty="0">
                <a:ea typeface="Menlo" pitchFamily="49" charset="0"/>
                <a:cs typeface="Menlo" pitchFamily="49" charset="0"/>
              </a:rPr>
              <a:t> </a:t>
            </a:r>
            <a:r>
              <a:rPr lang="en-US" sz="1600" dirty="0" err="1">
                <a:ea typeface="Menlo" pitchFamily="49" charset="0"/>
                <a:cs typeface="Menlo" pitchFamily="49" charset="0"/>
              </a:rPr>
              <a:t>ub</a:t>
            </a:r>
            <a:r>
              <a:rPr lang="en-US" sz="1600" dirty="0">
                <a:ea typeface="Menlo" pitchFamily="49" charset="0"/>
                <a:cs typeface="Menlo" pitchFamily="49" charset="0"/>
              </a:rPr>
              <a:t>, </a:t>
            </a:r>
            <a:r>
              <a:rPr lang="en-US" sz="1600" dirty="0" err="1">
                <a:ea typeface="Menlo" pitchFamily="49" charset="0"/>
                <a:cs typeface="Menlo" pitchFamily="49" charset="0"/>
              </a:rPr>
              <a:t>int</a:t>
            </a:r>
            <a:r>
              <a:rPr lang="en-US" sz="1600" dirty="0">
                <a:ea typeface="Menlo" pitchFamily="49" charset="0"/>
                <a:cs typeface="Menlo" pitchFamily="49" charset="0"/>
              </a:rPr>
              <a:t> value) </a:t>
            </a:r>
          </a:p>
          <a:p>
            <a:pPr>
              <a:tabLst>
                <a:tab pos="228600" algn="l"/>
                <a:tab pos="457200" algn="l"/>
                <a:tab pos="685800" algn="l"/>
              </a:tabLst>
            </a:pPr>
            <a:r>
              <a:rPr lang="en-US" sz="1600" dirty="0">
                <a:ea typeface="Menlo" pitchFamily="49" charset="0"/>
                <a:cs typeface="Menlo" pitchFamily="49" charset="0"/>
              </a:rPr>
              <a:t>{ </a:t>
            </a:r>
          </a:p>
          <a:p>
            <a:pPr>
              <a:tabLst>
                <a:tab pos="228600" algn="l"/>
                <a:tab pos="457200" algn="l"/>
                <a:tab pos="685800" algn="l"/>
              </a:tabLst>
            </a:pPr>
            <a:r>
              <a:rPr lang="en-US" sz="1600" dirty="0">
                <a:ea typeface="Menlo" pitchFamily="49" charset="0"/>
                <a:cs typeface="Menlo" pitchFamily="49" charset="0"/>
              </a:rPr>
              <a:t>	if (lb &gt; </a:t>
            </a:r>
            <a:r>
              <a:rPr lang="en-US" sz="1600" dirty="0" err="1">
                <a:ea typeface="Menlo" pitchFamily="49" charset="0"/>
                <a:cs typeface="Menlo" pitchFamily="49" charset="0"/>
              </a:rPr>
              <a:t>ub</a:t>
            </a:r>
            <a:r>
              <a:rPr lang="en-US" sz="1600" dirty="0">
                <a:ea typeface="Menlo" pitchFamily="49" charset="0"/>
                <a:cs typeface="Menlo" pitchFamily="49" charset="0"/>
              </a:rPr>
              <a:t>) </a:t>
            </a:r>
          </a:p>
          <a:p>
            <a:pPr>
              <a:tabLst>
                <a:tab pos="228600" algn="l"/>
                <a:tab pos="457200" algn="l"/>
                <a:tab pos="685800" algn="l"/>
              </a:tabLst>
            </a:pPr>
            <a:r>
              <a:rPr lang="en-US" sz="1600" dirty="0">
                <a:ea typeface="Menlo" pitchFamily="49" charset="0"/>
                <a:cs typeface="Menlo" pitchFamily="49" charset="0"/>
              </a:rPr>
              <a:t>		return -1; </a:t>
            </a:r>
          </a:p>
          <a:p>
            <a:pPr>
              <a:tabLst>
                <a:tab pos="228600" algn="l"/>
                <a:tab pos="457200" algn="l"/>
                <a:tab pos="685800" algn="l"/>
              </a:tabLst>
            </a:pPr>
            <a:r>
              <a:rPr lang="en-US" sz="1600" dirty="0">
                <a:ea typeface="Menlo" pitchFamily="49" charset="0"/>
                <a:cs typeface="Menlo" pitchFamily="49" charset="0"/>
              </a:rPr>
              <a:t>	else </a:t>
            </a:r>
          </a:p>
          <a:p>
            <a:pPr>
              <a:tabLst>
                <a:tab pos="228600" algn="l"/>
                <a:tab pos="457200" algn="l"/>
                <a:tab pos="685800" algn="l"/>
              </a:tabLst>
            </a:pPr>
            <a:r>
              <a:rPr lang="en-US" sz="1600" dirty="0">
                <a:ea typeface="Menlo" pitchFamily="49" charset="0"/>
                <a:cs typeface="Menlo" pitchFamily="49" charset="0"/>
              </a:rPr>
              <a:t>	{ </a:t>
            </a:r>
          </a:p>
          <a:p>
            <a:pPr>
              <a:tabLst>
                <a:tab pos="228600" algn="l"/>
                <a:tab pos="457200" algn="l"/>
                <a:tab pos="685800" algn="l"/>
              </a:tabLst>
            </a:pPr>
            <a:r>
              <a:rPr lang="en-US" sz="1600" dirty="0">
                <a:ea typeface="Menlo" pitchFamily="49" charset="0"/>
                <a:cs typeface="Menlo" pitchFamily="49" charset="0"/>
              </a:rPr>
              <a:t>		</a:t>
            </a:r>
            <a:r>
              <a:rPr lang="en-US" sz="1600" dirty="0" err="1">
                <a:ea typeface="Menlo" pitchFamily="49" charset="0"/>
                <a:cs typeface="Menlo" pitchFamily="49" charset="0"/>
              </a:rPr>
              <a:t>int</a:t>
            </a:r>
            <a:r>
              <a:rPr lang="en-US" sz="1600" dirty="0">
                <a:ea typeface="Menlo" pitchFamily="49" charset="0"/>
                <a:cs typeface="Menlo" pitchFamily="49" charset="0"/>
              </a:rPr>
              <a:t> </a:t>
            </a:r>
            <a:r>
              <a:rPr lang="en-US" sz="1600" dirty="0" err="1">
                <a:ea typeface="Menlo" pitchFamily="49" charset="0"/>
                <a:cs typeface="Menlo" pitchFamily="49" charset="0"/>
              </a:rPr>
              <a:t>i</a:t>
            </a:r>
            <a:r>
              <a:rPr lang="en-US" sz="1600" dirty="0">
                <a:ea typeface="Menlo" pitchFamily="49" charset="0"/>
                <a:cs typeface="Menlo" pitchFamily="49" charset="0"/>
              </a:rPr>
              <a:t> = (lb + </a:t>
            </a:r>
            <a:r>
              <a:rPr lang="en-US" sz="1600" dirty="0" err="1">
                <a:ea typeface="Menlo" pitchFamily="49" charset="0"/>
                <a:cs typeface="Menlo" pitchFamily="49" charset="0"/>
              </a:rPr>
              <a:t>ub</a:t>
            </a:r>
            <a:r>
              <a:rPr lang="en-US" sz="1600" dirty="0">
                <a:ea typeface="Menlo" pitchFamily="49" charset="0"/>
                <a:cs typeface="Menlo" pitchFamily="49" charset="0"/>
              </a:rPr>
              <a:t>) / 2; </a:t>
            </a:r>
          </a:p>
          <a:p>
            <a:pPr>
              <a:tabLst>
                <a:tab pos="228600" algn="l"/>
                <a:tab pos="457200" algn="l"/>
                <a:tab pos="685800" algn="l"/>
              </a:tabLst>
            </a:pPr>
            <a:r>
              <a:rPr lang="en-US" sz="1600" dirty="0">
                <a:ea typeface="Menlo" pitchFamily="49" charset="0"/>
                <a:cs typeface="Menlo" pitchFamily="49" charset="0"/>
              </a:rPr>
              <a:t>		if (A[</a:t>
            </a:r>
            <a:r>
              <a:rPr lang="en-US" sz="1600" dirty="0" err="1">
                <a:ea typeface="Menlo" pitchFamily="49" charset="0"/>
                <a:cs typeface="Menlo" pitchFamily="49" charset="0"/>
              </a:rPr>
              <a:t>i</a:t>
            </a:r>
            <a:r>
              <a:rPr lang="en-US" sz="1600" dirty="0">
                <a:ea typeface="Menlo" pitchFamily="49" charset="0"/>
                <a:cs typeface="Menlo" pitchFamily="49" charset="0"/>
              </a:rPr>
              <a:t>] == value) </a:t>
            </a:r>
          </a:p>
          <a:p>
            <a:pPr>
              <a:tabLst>
                <a:tab pos="228600" algn="l"/>
                <a:tab pos="457200" algn="l"/>
                <a:tab pos="685800" algn="l"/>
              </a:tabLst>
            </a:pPr>
            <a:r>
              <a:rPr lang="en-US" sz="1600" dirty="0">
                <a:ea typeface="Menlo" pitchFamily="49" charset="0"/>
                <a:cs typeface="Menlo" pitchFamily="49" charset="0"/>
              </a:rPr>
              <a:t>			return </a:t>
            </a:r>
            <a:r>
              <a:rPr lang="en-US" sz="1600" dirty="0" err="1">
                <a:ea typeface="Menlo" pitchFamily="49" charset="0"/>
                <a:cs typeface="Menlo" pitchFamily="49" charset="0"/>
              </a:rPr>
              <a:t>i</a:t>
            </a:r>
            <a:r>
              <a:rPr lang="en-US" sz="1600" dirty="0">
                <a:ea typeface="Menlo" pitchFamily="49" charset="0"/>
                <a:cs typeface="Menlo" pitchFamily="49" charset="0"/>
              </a:rPr>
              <a:t>; </a:t>
            </a:r>
          </a:p>
          <a:p>
            <a:pPr>
              <a:tabLst>
                <a:tab pos="228600" algn="l"/>
                <a:tab pos="457200" algn="l"/>
                <a:tab pos="685800" algn="l"/>
              </a:tabLst>
            </a:pPr>
            <a:r>
              <a:rPr lang="en-US" sz="1600" dirty="0">
                <a:ea typeface="Menlo" pitchFamily="49" charset="0"/>
                <a:cs typeface="Menlo" pitchFamily="49" charset="0"/>
              </a:rPr>
              <a:t>		else if (A[</a:t>
            </a:r>
            <a:r>
              <a:rPr lang="en-US" sz="1600" dirty="0" err="1">
                <a:ea typeface="Menlo" pitchFamily="49" charset="0"/>
                <a:cs typeface="Menlo" pitchFamily="49" charset="0"/>
              </a:rPr>
              <a:t>i</a:t>
            </a:r>
            <a:r>
              <a:rPr lang="en-US" sz="1600" dirty="0">
                <a:ea typeface="Menlo" pitchFamily="49" charset="0"/>
                <a:cs typeface="Menlo" pitchFamily="49" charset="0"/>
              </a:rPr>
              <a:t>] &gt; value) </a:t>
            </a:r>
          </a:p>
          <a:p>
            <a:pPr>
              <a:tabLst>
                <a:tab pos="228600" algn="l"/>
                <a:tab pos="457200" algn="l"/>
                <a:tab pos="685800" algn="l"/>
              </a:tabLst>
            </a:pPr>
            <a:r>
              <a:rPr lang="en-US" sz="1600" dirty="0">
                <a:ea typeface="Menlo" pitchFamily="49" charset="0"/>
                <a:cs typeface="Menlo" pitchFamily="49" charset="0"/>
              </a:rPr>
              <a:t>			return </a:t>
            </a:r>
            <a:r>
              <a:rPr lang="en-US" sz="1600" dirty="0" err="1">
                <a:ea typeface="Menlo" pitchFamily="49" charset="0"/>
                <a:cs typeface="Menlo" pitchFamily="49" charset="0"/>
              </a:rPr>
              <a:t>binary_search</a:t>
            </a:r>
            <a:r>
              <a:rPr lang="en-US" sz="1600" dirty="0">
                <a:ea typeface="Menlo" pitchFamily="49" charset="0"/>
                <a:cs typeface="Menlo" pitchFamily="49" charset="0"/>
              </a:rPr>
              <a:t>(A, lb, </a:t>
            </a:r>
            <a:r>
              <a:rPr lang="en-US" sz="1600" dirty="0" err="1">
                <a:ea typeface="Menlo" pitchFamily="49" charset="0"/>
                <a:cs typeface="Menlo" pitchFamily="49" charset="0"/>
              </a:rPr>
              <a:t>i</a:t>
            </a:r>
            <a:r>
              <a:rPr lang="en-US" sz="1600" dirty="0">
                <a:ea typeface="Menlo" pitchFamily="49" charset="0"/>
                <a:cs typeface="Menlo" pitchFamily="49" charset="0"/>
              </a:rPr>
              <a:t> - 1, value); </a:t>
            </a:r>
          </a:p>
          <a:p>
            <a:pPr>
              <a:tabLst>
                <a:tab pos="228600" algn="l"/>
                <a:tab pos="457200" algn="l"/>
                <a:tab pos="685800" algn="l"/>
              </a:tabLst>
            </a:pPr>
            <a:r>
              <a:rPr lang="en-US" sz="1600" dirty="0">
                <a:ea typeface="Menlo" pitchFamily="49" charset="0"/>
                <a:cs typeface="Menlo" pitchFamily="49" charset="0"/>
              </a:rPr>
              <a:t>		else </a:t>
            </a:r>
          </a:p>
          <a:p>
            <a:pPr>
              <a:tabLst>
                <a:tab pos="228600" algn="l"/>
                <a:tab pos="457200" algn="l"/>
                <a:tab pos="685800" algn="l"/>
              </a:tabLst>
            </a:pPr>
            <a:r>
              <a:rPr lang="en-US" sz="1600" dirty="0">
                <a:ea typeface="Menlo" pitchFamily="49" charset="0"/>
                <a:cs typeface="Menlo" pitchFamily="49" charset="0"/>
              </a:rPr>
              <a:t>			return </a:t>
            </a:r>
            <a:r>
              <a:rPr lang="en-US" sz="1600" dirty="0" err="1">
                <a:ea typeface="Menlo" pitchFamily="49" charset="0"/>
                <a:cs typeface="Menlo" pitchFamily="49" charset="0"/>
              </a:rPr>
              <a:t>binary_search</a:t>
            </a:r>
            <a:r>
              <a:rPr lang="en-US" sz="1600" dirty="0">
                <a:ea typeface="Menlo" pitchFamily="49" charset="0"/>
                <a:cs typeface="Menlo" pitchFamily="49" charset="0"/>
              </a:rPr>
              <a:t>(A, </a:t>
            </a:r>
            <a:r>
              <a:rPr lang="en-US" sz="1600" dirty="0" err="1">
                <a:ea typeface="Menlo" pitchFamily="49" charset="0"/>
                <a:cs typeface="Menlo" pitchFamily="49" charset="0"/>
              </a:rPr>
              <a:t>i</a:t>
            </a:r>
            <a:r>
              <a:rPr lang="en-US" sz="1600" dirty="0">
                <a:ea typeface="Menlo" pitchFamily="49" charset="0"/>
                <a:cs typeface="Menlo" pitchFamily="49" charset="0"/>
              </a:rPr>
              <a:t> + 1, </a:t>
            </a:r>
            <a:r>
              <a:rPr lang="en-US" sz="1600" dirty="0" err="1">
                <a:ea typeface="Menlo" pitchFamily="49" charset="0"/>
                <a:cs typeface="Menlo" pitchFamily="49" charset="0"/>
              </a:rPr>
              <a:t>ub</a:t>
            </a:r>
            <a:r>
              <a:rPr lang="en-US" sz="1600" dirty="0">
                <a:ea typeface="Menlo" pitchFamily="49" charset="0"/>
                <a:cs typeface="Menlo" pitchFamily="49" charset="0"/>
              </a:rPr>
              <a:t>, value); </a:t>
            </a:r>
          </a:p>
          <a:p>
            <a:pPr>
              <a:tabLst>
                <a:tab pos="228600" algn="l"/>
                <a:tab pos="457200" algn="l"/>
                <a:tab pos="685800" algn="l"/>
              </a:tabLst>
            </a:pPr>
            <a:r>
              <a:rPr lang="en-US" sz="1600" dirty="0">
                <a:ea typeface="Menlo" pitchFamily="49" charset="0"/>
                <a:cs typeface="Menlo" pitchFamily="49" charset="0"/>
              </a:rPr>
              <a:t>	} </a:t>
            </a:r>
          </a:p>
          <a:p>
            <a:pPr>
              <a:tabLst>
                <a:tab pos="228600" algn="l"/>
                <a:tab pos="457200" algn="l"/>
                <a:tab pos="685800" algn="l"/>
              </a:tabLst>
            </a:pPr>
            <a:r>
              <a:rPr lang="en-US" sz="1600" dirty="0">
                <a:ea typeface="Menlo" pitchFamily="49" charset="0"/>
                <a:cs typeface="Menlo" pitchFamily="49" charset="0"/>
              </a:rPr>
              <a:t>}</a:t>
            </a:r>
            <a:endParaRPr lang="en-US" sz="1600" dirty="0">
              <a:solidFill>
                <a:schemeClr val="tx1"/>
              </a:solidFill>
              <a:ea typeface="Menlo" pitchFamily="49" charset="0"/>
              <a:cs typeface="Menlo" pitchFamily="49" charset="0"/>
            </a:endParaRPr>
          </a:p>
        </p:txBody>
      </p:sp>
      <p:sp>
        <p:nvSpPr>
          <p:cNvPr id="7" name="Rectangle 6"/>
          <p:cNvSpPr/>
          <p:nvPr/>
        </p:nvSpPr>
        <p:spPr>
          <a:xfrm>
            <a:off x="4768291" y="1657349"/>
            <a:ext cx="4102753" cy="4441825"/>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t"/>
          <a:lstStyle/>
          <a:p>
            <a:endParaRPr lang="en-US" sz="1600" dirty="0"/>
          </a:p>
          <a:p>
            <a:pPr>
              <a:tabLst>
                <a:tab pos="228600" algn="l"/>
                <a:tab pos="457200" algn="l"/>
                <a:tab pos="685800" algn="l"/>
              </a:tabLst>
            </a:pPr>
            <a:r>
              <a:rPr lang="en-US" sz="1600" dirty="0" err="1"/>
              <a:t>int</a:t>
            </a:r>
            <a:r>
              <a:rPr lang="en-US" sz="1600" dirty="0"/>
              <a:t> </a:t>
            </a:r>
            <a:r>
              <a:rPr lang="en-US" sz="1600" dirty="0" err="1"/>
              <a:t>binary_search</a:t>
            </a:r>
            <a:r>
              <a:rPr lang="en-US" sz="1600" dirty="0"/>
              <a:t>(</a:t>
            </a:r>
            <a:r>
              <a:rPr lang="en-US" sz="1600" dirty="0" err="1"/>
              <a:t>int</a:t>
            </a:r>
            <a:r>
              <a:rPr lang="en-US" sz="1600" dirty="0"/>
              <a:t> A[], </a:t>
            </a:r>
            <a:r>
              <a:rPr lang="en-US" sz="1600" dirty="0" err="1"/>
              <a:t>int</a:t>
            </a:r>
            <a:r>
              <a:rPr lang="en-US" sz="1600" dirty="0"/>
              <a:t> size, </a:t>
            </a:r>
            <a:r>
              <a:rPr lang="en-US" sz="1600" dirty="0" err="1"/>
              <a:t>int</a:t>
            </a:r>
            <a:r>
              <a:rPr lang="en-US" sz="1600" dirty="0"/>
              <a:t> value) </a:t>
            </a:r>
          </a:p>
          <a:p>
            <a:pPr>
              <a:tabLst>
                <a:tab pos="228600" algn="l"/>
                <a:tab pos="457200" algn="l"/>
                <a:tab pos="685800" algn="l"/>
              </a:tabLst>
            </a:pPr>
            <a:r>
              <a:rPr lang="en-US" sz="1600" dirty="0"/>
              <a:t>{</a:t>
            </a:r>
          </a:p>
          <a:p>
            <a:pPr>
              <a:tabLst>
                <a:tab pos="228600" algn="l"/>
                <a:tab pos="457200" algn="l"/>
                <a:tab pos="685800" algn="l"/>
              </a:tabLst>
            </a:pPr>
            <a:r>
              <a:rPr lang="en-US" sz="1600" dirty="0"/>
              <a:t> 	</a:t>
            </a:r>
            <a:r>
              <a:rPr lang="en-US" sz="1600" dirty="0" err="1"/>
              <a:t>int</a:t>
            </a:r>
            <a:r>
              <a:rPr lang="en-US" sz="1600" dirty="0"/>
              <a:t> lb = 0, </a:t>
            </a:r>
            <a:r>
              <a:rPr lang="en-US" sz="1600" dirty="0" err="1"/>
              <a:t>ub</a:t>
            </a:r>
            <a:r>
              <a:rPr lang="en-US" sz="1600" dirty="0"/>
              <a:t> = size - 1; </a:t>
            </a:r>
          </a:p>
          <a:p>
            <a:pPr>
              <a:tabLst>
                <a:tab pos="228600" algn="l"/>
                <a:tab pos="457200" algn="l"/>
                <a:tab pos="685800" algn="l"/>
              </a:tabLst>
            </a:pPr>
            <a:endParaRPr lang="en-US" sz="1600" dirty="0"/>
          </a:p>
          <a:p>
            <a:pPr>
              <a:tabLst>
                <a:tab pos="228600" algn="l"/>
                <a:tab pos="457200" algn="l"/>
                <a:tab pos="685800" algn="l"/>
              </a:tabLst>
            </a:pPr>
            <a:r>
              <a:rPr lang="en-US" sz="1600" dirty="0"/>
              <a:t>	while (lb &lt;= </a:t>
            </a:r>
            <a:r>
              <a:rPr lang="en-US" sz="1600" dirty="0" err="1"/>
              <a:t>ub</a:t>
            </a:r>
            <a:r>
              <a:rPr lang="en-US" sz="1600" dirty="0"/>
              <a:t>) </a:t>
            </a:r>
          </a:p>
          <a:p>
            <a:pPr>
              <a:tabLst>
                <a:tab pos="228600" algn="l"/>
                <a:tab pos="457200" algn="l"/>
                <a:tab pos="685800" algn="l"/>
              </a:tabLst>
            </a:pPr>
            <a:r>
              <a:rPr lang="en-US" sz="1600" dirty="0"/>
              <a:t>	{ </a:t>
            </a:r>
          </a:p>
          <a:p>
            <a:pPr>
              <a:tabLst>
                <a:tab pos="228600" algn="l"/>
                <a:tab pos="457200" algn="l"/>
                <a:tab pos="685800" algn="l"/>
              </a:tabLst>
            </a:pPr>
            <a:r>
              <a:rPr lang="en-US" sz="1600" dirty="0"/>
              <a:t>		</a:t>
            </a:r>
            <a:r>
              <a:rPr lang="en-US" sz="1600" dirty="0" err="1"/>
              <a:t>int</a:t>
            </a:r>
            <a:r>
              <a:rPr lang="en-US" sz="1600" dirty="0"/>
              <a:t> </a:t>
            </a:r>
            <a:r>
              <a:rPr lang="en-US" sz="1600" dirty="0" err="1"/>
              <a:t>i</a:t>
            </a:r>
            <a:r>
              <a:rPr lang="en-US" sz="1600" dirty="0"/>
              <a:t> = (lb + </a:t>
            </a:r>
            <a:r>
              <a:rPr lang="en-US" sz="1600" dirty="0" err="1"/>
              <a:t>ub</a:t>
            </a:r>
            <a:r>
              <a:rPr lang="en-US" sz="1600" dirty="0"/>
              <a:t>) / 2;</a:t>
            </a:r>
          </a:p>
          <a:p>
            <a:pPr>
              <a:tabLst>
                <a:tab pos="228600" algn="l"/>
                <a:tab pos="457200" algn="l"/>
                <a:tab pos="685800" algn="l"/>
              </a:tabLst>
            </a:pPr>
            <a:r>
              <a:rPr lang="en-US" sz="1600" dirty="0"/>
              <a:t> 		if (A[</a:t>
            </a:r>
            <a:r>
              <a:rPr lang="en-US" sz="1600" dirty="0" err="1"/>
              <a:t>i</a:t>
            </a:r>
            <a:r>
              <a:rPr lang="en-US" sz="1600" dirty="0"/>
              <a:t>] == value)</a:t>
            </a:r>
          </a:p>
          <a:p>
            <a:pPr>
              <a:tabLst>
                <a:tab pos="228600" algn="l"/>
                <a:tab pos="457200" algn="l"/>
                <a:tab pos="685800" algn="l"/>
              </a:tabLst>
            </a:pPr>
            <a:r>
              <a:rPr lang="en-US" sz="1600" dirty="0"/>
              <a:t>	 		return </a:t>
            </a:r>
            <a:r>
              <a:rPr lang="en-US" sz="1600" dirty="0" err="1"/>
              <a:t>i</a:t>
            </a:r>
            <a:r>
              <a:rPr lang="en-US" sz="1600" dirty="0"/>
              <a:t>; </a:t>
            </a:r>
          </a:p>
          <a:p>
            <a:pPr>
              <a:tabLst>
                <a:tab pos="228600" algn="l"/>
                <a:tab pos="457200" algn="l"/>
                <a:tab pos="685800" algn="l"/>
              </a:tabLst>
            </a:pPr>
            <a:r>
              <a:rPr lang="en-US" sz="1600" dirty="0"/>
              <a:t>		else if (A[</a:t>
            </a:r>
            <a:r>
              <a:rPr lang="en-US" sz="1600" dirty="0" err="1"/>
              <a:t>i</a:t>
            </a:r>
            <a:r>
              <a:rPr lang="en-US" sz="1600" dirty="0"/>
              <a:t>] &gt; value) </a:t>
            </a:r>
          </a:p>
          <a:p>
            <a:pPr>
              <a:tabLst>
                <a:tab pos="228600" algn="l"/>
                <a:tab pos="457200" algn="l"/>
                <a:tab pos="685800" algn="l"/>
              </a:tabLst>
            </a:pPr>
            <a:r>
              <a:rPr lang="en-US" sz="1600" dirty="0"/>
              <a:t>			</a:t>
            </a:r>
            <a:r>
              <a:rPr lang="en-US" sz="1600" dirty="0" err="1"/>
              <a:t>ub</a:t>
            </a:r>
            <a:r>
              <a:rPr lang="en-US" sz="1600" dirty="0"/>
              <a:t> = </a:t>
            </a:r>
            <a:r>
              <a:rPr lang="en-US" sz="1600" dirty="0" err="1"/>
              <a:t>i</a:t>
            </a:r>
            <a:r>
              <a:rPr lang="en-US" sz="1600" dirty="0"/>
              <a:t> - 1; </a:t>
            </a:r>
          </a:p>
          <a:p>
            <a:pPr>
              <a:tabLst>
                <a:tab pos="228600" algn="l"/>
                <a:tab pos="457200" algn="l"/>
                <a:tab pos="685800" algn="l"/>
              </a:tabLst>
            </a:pPr>
            <a:r>
              <a:rPr lang="en-US" sz="1600" dirty="0"/>
              <a:t>		else </a:t>
            </a:r>
          </a:p>
          <a:p>
            <a:pPr>
              <a:tabLst>
                <a:tab pos="228600" algn="l"/>
                <a:tab pos="457200" algn="l"/>
                <a:tab pos="685800" algn="l"/>
              </a:tabLst>
            </a:pPr>
            <a:r>
              <a:rPr lang="en-US" sz="1600" dirty="0"/>
              <a:t>			lb = </a:t>
            </a:r>
            <a:r>
              <a:rPr lang="en-US" sz="1600" dirty="0" err="1"/>
              <a:t>i</a:t>
            </a:r>
            <a:r>
              <a:rPr lang="en-US" sz="1600" dirty="0"/>
              <a:t> + 1; </a:t>
            </a:r>
          </a:p>
          <a:p>
            <a:pPr>
              <a:tabLst>
                <a:tab pos="228600" algn="l"/>
                <a:tab pos="457200" algn="l"/>
                <a:tab pos="685800" algn="l"/>
              </a:tabLst>
            </a:pPr>
            <a:r>
              <a:rPr lang="en-US" sz="1600" dirty="0"/>
              <a:t>	} </a:t>
            </a:r>
          </a:p>
          <a:p>
            <a:pPr>
              <a:tabLst>
                <a:tab pos="228600" algn="l"/>
                <a:tab pos="457200" algn="l"/>
                <a:tab pos="685800" algn="l"/>
              </a:tabLst>
            </a:pPr>
            <a:r>
              <a:rPr lang="en-US" sz="1600" dirty="0"/>
              <a:t>	return -1; </a:t>
            </a:r>
          </a:p>
          <a:p>
            <a:pPr>
              <a:tabLst>
                <a:tab pos="228600" algn="l"/>
                <a:tab pos="457200" algn="l"/>
                <a:tab pos="685800" algn="l"/>
              </a:tabLst>
            </a:pPr>
            <a:r>
              <a:rPr lang="en-US" sz="1600" dirty="0"/>
              <a:t>}</a:t>
            </a:r>
          </a:p>
        </p:txBody>
      </p:sp>
      <p:sp>
        <p:nvSpPr>
          <p:cNvPr id="8" name="TextBox 7"/>
          <p:cNvSpPr txBox="1"/>
          <p:nvPr/>
        </p:nvSpPr>
        <p:spPr>
          <a:xfrm>
            <a:off x="6737445" y="6099174"/>
            <a:ext cx="1708738" cy="338554"/>
          </a:xfrm>
          <a:prstGeom prst="rect">
            <a:avLst/>
          </a:prstGeom>
          <a:noFill/>
        </p:spPr>
        <p:txBody>
          <a:bodyPr wrap="none" rtlCol="0">
            <a:spAutoFit/>
          </a:bodyPr>
          <a:lstStyle/>
          <a:p>
            <a:r>
              <a:rPr lang="en-US" sz="1600" dirty="0"/>
              <a:t>binary_search.cpp</a:t>
            </a:r>
          </a:p>
        </p:txBody>
      </p:sp>
      <p:sp>
        <p:nvSpPr>
          <p:cNvPr id="9" name="TextBox 8"/>
          <p:cNvSpPr txBox="1"/>
          <p:nvPr/>
        </p:nvSpPr>
        <p:spPr>
          <a:xfrm>
            <a:off x="267553" y="1364892"/>
            <a:ext cx="2375971" cy="369332"/>
          </a:xfrm>
          <a:prstGeom prst="rect">
            <a:avLst/>
          </a:prstGeom>
          <a:noFill/>
        </p:spPr>
        <p:txBody>
          <a:bodyPr wrap="none" rtlCol="0">
            <a:spAutoFit/>
          </a:bodyPr>
          <a:lstStyle/>
          <a:p>
            <a:r>
              <a:rPr lang="en-US" dirty="0">
                <a:latin typeface="Segoe Print" pitchFamily="2" charset="0"/>
              </a:rPr>
              <a:t>Recursive example:</a:t>
            </a:r>
          </a:p>
        </p:txBody>
      </p:sp>
      <p:sp>
        <p:nvSpPr>
          <p:cNvPr id="10" name="TextBox 9"/>
          <p:cNvSpPr txBox="1"/>
          <p:nvPr/>
        </p:nvSpPr>
        <p:spPr>
          <a:xfrm>
            <a:off x="4749241" y="1364892"/>
            <a:ext cx="2279791" cy="369332"/>
          </a:xfrm>
          <a:prstGeom prst="rect">
            <a:avLst/>
          </a:prstGeom>
          <a:noFill/>
        </p:spPr>
        <p:txBody>
          <a:bodyPr wrap="none" rtlCol="0">
            <a:spAutoFit/>
          </a:bodyPr>
          <a:lstStyle/>
          <a:p>
            <a:r>
              <a:rPr lang="en-US" dirty="0">
                <a:latin typeface="Segoe Print" pitchFamily="2" charset="0"/>
              </a:rPr>
              <a:t>Iterative example:</a:t>
            </a:r>
          </a:p>
        </p:txBody>
      </p:sp>
    </p:spTree>
    <p:extLst>
      <p:ext uri="{BB962C8B-B14F-4D97-AF65-F5344CB8AC3E}">
        <p14:creationId xmlns:p14="http://schemas.microsoft.com/office/powerpoint/2010/main" val="20175772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AD78E6-D7AE-491B-AB44-E8B140DFD3A1}"/>
              </a:ext>
            </a:extLst>
          </p:cNvPr>
          <p:cNvSpPr>
            <a:spLocks noGrp="1"/>
          </p:cNvSpPr>
          <p:nvPr>
            <p:ph type="title"/>
          </p:nvPr>
        </p:nvSpPr>
        <p:spPr/>
        <p:txBody>
          <a:bodyPr/>
          <a:lstStyle/>
          <a:p>
            <a:r>
              <a:rPr lang="en-US" dirty="0"/>
              <a:t>Sum of natural numbers</a:t>
            </a:r>
          </a:p>
        </p:txBody>
      </p:sp>
      <p:sp>
        <p:nvSpPr>
          <p:cNvPr id="6" name="Text Placeholder 5">
            <a:extLst>
              <a:ext uri="{FF2B5EF4-FFF2-40B4-BE49-F238E27FC236}">
                <a16:creationId xmlns:a16="http://schemas.microsoft.com/office/drawing/2014/main" id="{9863B923-4F17-4D98-9ED8-9A77C3C1D2FD}"/>
              </a:ext>
            </a:extLst>
          </p:cNvPr>
          <p:cNvSpPr>
            <a:spLocks noGrp="1"/>
          </p:cNvSpPr>
          <p:nvPr>
            <p:ph type="body" idx="1"/>
          </p:nvPr>
        </p:nvSpPr>
        <p:spPr/>
        <p:txBody>
          <a:bodyPr/>
          <a:lstStyle/>
          <a:p>
            <a:r>
              <a:rPr lang="en-US" dirty="0"/>
              <a:t>Tutorial Problems - Recursion</a:t>
            </a:r>
          </a:p>
        </p:txBody>
      </p:sp>
      <p:sp>
        <p:nvSpPr>
          <p:cNvPr id="4" name="Slide Number Placeholder 3">
            <a:extLst>
              <a:ext uri="{FF2B5EF4-FFF2-40B4-BE49-F238E27FC236}">
                <a16:creationId xmlns:a16="http://schemas.microsoft.com/office/drawing/2014/main" id="{ACD729B2-D49E-4769-90A3-50AC4D72732A}"/>
              </a:ext>
            </a:extLst>
          </p:cNvPr>
          <p:cNvSpPr>
            <a:spLocks noGrp="1"/>
          </p:cNvSpPr>
          <p:nvPr>
            <p:ph type="sldNum" sz="quarter" idx="12"/>
          </p:nvPr>
        </p:nvSpPr>
        <p:spPr/>
        <p:txBody>
          <a:bodyPr/>
          <a:lstStyle/>
          <a:p>
            <a:fld id="{A2D5F323-9395-A24C-8003-89F99F5948AE}" type="slidenum">
              <a:rPr lang="en-US" smtClean="0"/>
              <a:pPr/>
              <a:t>109</a:t>
            </a:fld>
            <a:endParaRPr lang="en-US" dirty="0"/>
          </a:p>
        </p:txBody>
      </p:sp>
    </p:spTree>
    <p:extLst>
      <p:ext uri="{BB962C8B-B14F-4D97-AF65-F5344CB8AC3E}">
        <p14:creationId xmlns:p14="http://schemas.microsoft.com/office/powerpoint/2010/main" val="3232381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a:xfrm>
            <a:off x="457200" y="1417638"/>
            <a:ext cx="8229600" cy="4708525"/>
          </a:xfrm>
        </p:spPr>
        <p:txBody>
          <a:bodyPr/>
          <a:lstStyle/>
          <a:p>
            <a:r>
              <a:rPr lang="en-US" dirty="0"/>
              <a:t>Examples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11</a:t>
            </a:fld>
            <a:endParaRPr lang="en-US"/>
          </a:p>
        </p:txBody>
      </p:sp>
      <p:sp>
        <p:nvSpPr>
          <p:cNvPr id="6" name="Rectangle 5"/>
          <p:cNvSpPr/>
          <p:nvPr/>
        </p:nvSpPr>
        <p:spPr>
          <a:xfrm>
            <a:off x="1146269" y="1875933"/>
            <a:ext cx="3604840" cy="4352479"/>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b="1" dirty="0" err="1">
                <a:solidFill>
                  <a:schemeClr val="accent6">
                    <a:lumMod val="75000"/>
                  </a:schemeClr>
                </a:solidFill>
                <a:latin typeface="Consolas" charset="0"/>
                <a:ea typeface="Consolas" charset="0"/>
                <a:cs typeface="Consolas" charset="0"/>
              </a:rPr>
              <a:t>struct</a:t>
            </a:r>
            <a:r>
              <a:rPr lang="en-US" b="1" dirty="0">
                <a:solidFill>
                  <a:schemeClr val="accent6">
                    <a:lumMod val="75000"/>
                  </a:schemeClr>
                </a:solidFill>
                <a:latin typeface="Consolas" charset="0"/>
                <a:ea typeface="Consolas" charset="0"/>
                <a:cs typeface="Consolas" charset="0"/>
              </a:rPr>
              <a:t> </a:t>
            </a:r>
            <a:r>
              <a:rPr lang="en-US" dirty="0">
                <a:solidFill>
                  <a:schemeClr val="tx1"/>
                </a:solidFill>
                <a:latin typeface="Consolas" charset="0"/>
                <a:ea typeface="Consolas" charset="0"/>
                <a:cs typeface="Consolas" charset="0"/>
              </a:rPr>
              <a:t>Product {</a:t>
            </a:r>
          </a:p>
          <a:p>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int</a:t>
            </a:r>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productID</a:t>
            </a:r>
            <a:r>
              <a:rPr lang="en-US" dirty="0">
                <a:solidFill>
                  <a:schemeClr val="tx1"/>
                </a:solidFill>
                <a:latin typeface="Consolas" charset="0"/>
                <a:ea typeface="Consolas" charset="0"/>
                <a:cs typeface="Consolas" charset="0"/>
              </a:rPr>
              <a:t>;</a:t>
            </a:r>
          </a:p>
          <a:p>
            <a:r>
              <a:rPr lang="en-US" dirty="0">
                <a:solidFill>
                  <a:schemeClr val="tx1"/>
                </a:solidFill>
                <a:latin typeface="Consolas" charset="0"/>
                <a:ea typeface="Consolas" charset="0"/>
                <a:cs typeface="Consolas" charset="0"/>
              </a:rPr>
              <a:t>	double price;</a:t>
            </a:r>
          </a:p>
          <a:p>
            <a:r>
              <a:rPr lang="en-US" dirty="0">
                <a:solidFill>
                  <a:schemeClr val="tx1"/>
                </a:solidFill>
                <a:latin typeface="Consolas" charset="0"/>
                <a:ea typeface="Consolas" charset="0"/>
                <a:cs typeface="Consolas" charset="0"/>
              </a:rPr>
              <a:t>};</a:t>
            </a:r>
          </a:p>
          <a:p>
            <a:endParaRPr lang="en-US" dirty="0">
              <a:solidFill>
                <a:schemeClr val="tx1"/>
              </a:solidFill>
              <a:latin typeface="Consolas" charset="0"/>
              <a:ea typeface="Consolas" charset="0"/>
              <a:cs typeface="Consolas" charset="0"/>
            </a:endParaRPr>
          </a:p>
          <a:p>
            <a:r>
              <a:rPr lang="en-US" b="1" dirty="0" err="1">
                <a:solidFill>
                  <a:schemeClr val="accent6">
                    <a:lumMod val="75000"/>
                  </a:schemeClr>
                </a:solidFill>
                <a:latin typeface="Consolas" charset="0"/>
                <a:ea typeface="Consolas" charset="0"/>
                <a:cs typeface="Consolas" charset="0"/>
              </a:rPr>
              <a:t>struct</a:t>
            </a:r>
            <a:r>
              <a:rPr lang="en-US" b="1" dirty="0">
                <a:solidFill>
                  <a:schemeClr val="accent6">
                    <a:lumMod val="75000"/>
                  </a:schemeClr>
                </a:solidFill>
                <a:latin typeface="Consolas" charset="0"/>
                <a:ea typeface="Consolas" charset="0"/>
                <a:cs typeface="Consolas" charset="0"/>
              </a:rPr>
              <a:t> </a:t>
            </a:r>
            <a:r>
              <a:rPr lang="en-US" dirty="0">
                <a:solidFill>
                  <a:schemeClr val="tx1"/>
                </a:solidFill>
                <a:latin typeface="Consolas" charset="0"/>
                <a:ea typeface="Consolas" charset="0"/>
                <a:cs typeface="Consolas" charset="0"/>
              </a:rPr>
              <a:t>Point {</a:t>
            </a:r>
          </a:p>
          <a:p>
            <a:r>
              <a:rPr lang="en-US" dirty="0">
                <a:solidFill>
                  <a:schemeClr val="tx1"/>
                </a:solidFill>
                <a:latin typeface="Consolas" charset="0"/>
                <a:ea typeface="Consolas" charset="0"/>
                <a:cs typeface="Consolas" charset="0"/>
              </a:rPr>
              <a:t>	double x;</a:t>
            </a:r>
          </a:p>
          <a:p>
            <a:r>
              <a:rPr lang="en-US" dirty="0">
                <a:solidFill>
                  <a:schemeClr val="tx1"/>
                </a:solidFill>
                <a:latin typeface="Consolas" charset="0"/>
                <a:ea typeface="Consolas" charset="0"/>
                <a:cs typeface="Consolas" charset="0"/>
              </a:rPr>
              <a:t>	double y;</a:t>
            </a:r>
          </a:p>
          <a:p>
            <a:r>
              <a:rPr lang="en-US" dirty="0">
                <a:solidFill>
                  <a:schemeClr val="tx1"/>
                </a:solidFill>
                <a:latin typeface="Consolas" charset="0"/>
                <a:ea typeface="Consolas" charset="0"/>
                <a:cs typeface="Consolas" charset="0"/>
              </a:rPr>
              <a:t>};</a:t>
            </a:r>
          </a:p>
          <a:p>
            <a:endParaRPr lang="en-US" dirty="0">
              <a:solidFill>
                <a:schemeClr val="tx1"/>
              </a:solidFill>
              <a:latin typeface="Consolas" charset="0"/>
              <a:ea typeface="Consolas" charset="0"/>
              <a:cs typeface="Consolas" charset="0"/>
            </a:endParaRPr>
          </a:p>
          <a:p>
            <a:r>
              <a:rPr lang="en-US" b="1" dirty="0" err="1">
                <a:solidFill>
                  <a:schemeClr val="accent6">
                    <a:lumMod val="75000"/>
                  </a:schemeClr>
                </a:solidFill>
                <a:latin typeface="Consolas" charset="0"/>
                <a:ea typeface="Consolas" charset="0"/>
                <a:cs typeface="Consolas" charset="0"/>
              </a:rPr>
              <a:t>struct</a:t>
            </a:r>
            <a:r>
              <a:rPr lang="en-US" b="1" dirty="0">
                <a:solidFill>
                  <a:schemeClr val="accent6">
                    <a:lumMod val="75000"/>
                  </a:schemeClr>
                </a:solidFill>
                <a:latin typeface="Consolas" charset="0"/>
                <a:ea typeface="Consolas" charset="0"/>
                <a:cs typeface="Consolas" charset="0"/>
              </a:rPr>
              <a:t> </a:t>
            </a:r>
            <a:r>
              <a:rPr lang="en-US" dirty="0">
                <a:solidFill>
                  <a:schemeClr val="tx1"/>
                </a:solidFill>
                <a:latin typeface="Consolas" charset="0"/>
                <a:ea typeface="Consolas" charset="0"/>
                <a:cs typeface="Consolas" charset="0"/>
              </a:rPr>
              <a:t>Circle {</a:t>
            </a:r>
          </a:p>
          <a:p>
            <a:r>
              <a:rPr lang="en-US" dirty="0">
                <a:solidFill>
                  <a:schemeClr val="tx1"/>
                </a:solidFill>
                <a:latin typeface="Consolas" charset="0"/>
                <a:ea typeface="Consolas" charset="0"/>
                <a:cs typeface="Consolas" charset="0"/>
              </a:rPr>
              <a:t>	double x, y;</a:t>
            </a:r>
          </a:p>
          <a:p>
            <a:r>
              <a:rPr lang="en-US" dirty="0">
                <a:solidFill>
                  <a:schemeClr val="tx1"/>
                </a:solidFill>
                <a:latin typeface="Consolas" charset="0"/>
                <a:ea typeface="Consolas" charset="0"/>
                <a:cs typeface="Consolas" charset="0"/>
              </a:rPr>
              <a:t>	double r;</a:t>
            </a:r>
          </a:p>
          <a:p>
            <a:r>
              <a:rPr lang="en-US" dirty="0">
                <a:solidFill>
                  <a:schemeClr val="tx1"/>
                </a:solidFill>
                <a:latin typeface="Consolas" charset="0"/>
                <a:ea typeface="Consolas" charset="0"/>
                <a:cs typeface="Consolas" charset="0"/>
              </a:rPr>
              <a:t>};</a:t>
            </a:r>
            <a:endParaRPr lang="en-US" dirty="0">
              <a:solidFill>
                <a:schemeClr val="accent6">
                  <a:lumMod val="75000"/>
                </a:schemeClr>
              </a:solidFill>
              <a:latin typeface="Consolas" charset="0"/>
              <a:ea typeface="Consolas" charset="0"/>
              <a:cs typeface="Consolas" charset="0"/>
            </a:endParaRPr>
          </a:p>
        </p:txBody>
      </p:sp>
      <p:sp>
        <p:nvSpPr>
          <p:cNvPr id="7" name="Right Brace 6"/>
          <p:cNvSpPr/>
          <p:nvPr/>
        </p:nvSpPr>
        <p:spPr>
          <a:xfrm>
            <a:off x="3648173" y="2414729"/>
            <a:ext cx="203591" cy="536575"/>
          </a:xfrm>
          <a:prstGeom prst="rightBrace">
            <a:avLst/>
          </a:prstGeom>
          <a:effectLst/>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8" name="Rounded Rectangle 17"/>
          <p:cNvSpPr/>
          <p:nvPr/>
        </p:nvSpPr>
        <p:spPr>
          <a:xfrm>
            <a:off x="5244705" y="2185589"/>
            <a:ext cx="2020804" cy="45827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member variables</a:t>
            </a:r>
          </a:p>
        </p:txBody>
      </p:sp>
      <p:cxnSp>
        <p:nvCxnSpPr>
          <p:cNvPr id="29" name="Shape 28"/>
          <p:cNvCxnSpPr>
            <a:stCxn id="18" idx="1"/>
            <a:endCxn id="7" idx="1"/>
          </p:cNvCxnSpPr>
          <p:nvPr/>
        </p:nvCxnSpPr>
        <p:spPr>
          <a:xfrm rot="10800000" flipV="1">
            <a:off x="3851765" y="2414729"/>
            <a:ext cx="1392941" cy="268288"/>
          </a:xfrm>
          <a:prstGeom prst="bentConnector5">
            <a:avLst>
              <a:gd name="adj1" fmla="val 50000"/>
              <a:gd name="adj2" fmla="val 98982"/>
              <a:gd name="adj3" fmla="val 76482"/>
            </a:avLst>
          </a:prstGeom>
          <a:ln>
            <a:tailEnd type="arrow"/>
          </a:ln>
          <a:effectLst/>
        </p:spPr>
        <p:style>
          <a:lnRef idx="2">
            <a:schemeClr val="accent2"/>
          </a:lnRef>
          <a:fillRef idx="0">
            <a:schemeClr val="accent2"/>
          </a:fillRef>
          <a:effectRef idx="1">
            <a:schemeClr val="accent2"/>
          </a:effectRef>
          <a:fontRef idx="minor">
            <a:schemeClr val="tx1"/>
          </a:fontRef>
        </p:style>
      </p:cxnSp>
      <p:sp>
        <p:nvSpPr>
          <p:cNvPr id="37" name="Rounded Rectangle 36"/>
          <p:cNvSpPr/>
          <p:nvPr/>
        </p:nvSpPr>
        <p:spPr>
          <a:xfrm>
            <a:off x="5244704" y="3478491"/>
            <a:ext cx="2843493" cy="88612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Members of different structures can have the same name</a:t>
            </a:r>
          </a:p>
        </p:txBody>
      </p:sp>
      <p:cxnSp>
        <p:nvCxnSpPr>
          <p:cNvPr id="39" name="Straight Arrow Connector 38"/>
          <p:cNvCxnSpPr>
            <a:stCxn id="37" idx="1"/>
          </p:cNvCxnSpPr>
          <p:nvPr/>
        </p:nvCxnSpPr>
        <p:spPr>
          <a:xfrm flipH="1">
            <a:off x="3007151" y="3921551"/>
            <a:ext cx="2237553" cy="141402"/>
          </a:xfrm>
          <a:prstGeom prst="straightConnector1">
            <a:avLst/>
          </a:prstGeom>
          <a:ln>
            <a:tailEnd type="arrow"/>
          </a:ln>
          <a:effectLst/>
        </p:spPr>
        <p:style>
          <a:lnRef idx="2">
            <a:schemeClr val="accent5"/>
          </a:lnRef>
          <a:fillRef idx="0">
            <a:schemeClr val="accent5"/>
          </a:fillRef>
          <a:effectRef idx="1">
            <a:schemeClr val="accent5"/>
          </a:effectRef>
          <a:fontRef idx="minor">
            <a:schemeClr val="tx1"/>
          </a:fontRef>
        </p:style>
      </p:cxnSp>
      <p:cxnSp>
        <p:nvCxnSpPr>
          <p:cNvPr id="41" name="Straight Arrow Connector 40"/>
          <p:cNvCxnSpPr>
            <a:stCxn id="37" idx="1"/>
          </p:cNvCxnSpPr>
          <p:nvPr/>
        </p:nvCxnSpPr>
        <p:spPr>
          <a:xfrm flipH="1">
            <a:off x="3384223" y="3921551"/>
            <a:ext cx="1860481" cy="1357459"/>
          </a:xfrm>
          <a:prstGeom prst="straightConnector1">
            <a:avLst/>
          </a:prstGeom>
          <a:ln>
            <a:tailEnd type="arrow"/>
          </a:ln>
          <a:effectLst/>
        </p:spPr>
        <p:style>
          <a:lnRef idx="2">
            <a:schemeClr val="accent5"/>
          </a:lnRef>
          <a:fillRef idx="0">
            <a:schemeClr val="accent5"/>
          </a:fillRef>
          <a:effectRef idx="1">
            <a:schemeClr val="accent5"/>
          </a:effectRef>
          <a:fontRef idx="minor">
            <a:schemeClr val="tx1"/>
          </a:fontRef>
        </p:style>
      </p:cxnSp>
      <p:sp>
        <p:nvSpPr>
          <p:cNvPr id="42" name="Oval 41"/>
          <p:cNvSpPr/>
          <p:nvPr/>
        </p:nvSpPr>
        <p:spPr>
          <a:xfrm rot="16200000">
            <a:off x="2696064" y="4901938"/>
            <a:ext cx="414780" cy="754144"/>
          </a:xfrm>
          <a:prstGeom prst="ellipse">
            <a:avLst/>
          </a:prstGeom>
          <a:noFill/>
          <a:ln w="190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rot="10800000">
            <a:off x="2516955" y="3695308"/>
            <a:ext cx="414780" cy="754144"/>
          </a:xfrm>
          <a:prstGeom prst="ellipse">
            <a:avLst/>
          </a:prstGeom>
          <a:noFill/>
          <a:ln w="190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472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37" grpId="0" animBg="1"/>
      <p:bldP spid="42" grpId="0" animBg="1"/>
      <p:bldP spid="43"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 of Natural Numbers</a:t>
            </a:r>
          </a:p>
        </p:txBody>
      </p:sp>
      <p:sp>
        <p:nvSpPr>
          <p:cNvPr id="3" name="Content Placeholder 2"/>
          <p:cNvSpPr>
            <a:spLocks noGrp="1"/>
          </p:cNvSpPr>
          <p:nvPr>
            <p:ph idx="1"/>
          </p:nvPr>
        </p:nvSpPr>
        <p:spPr/>
        <p:txBody>
          <a:bodyPr>
            <a:normAutofit/>
          </a:bodyPr>
          <a:lstStyle/>
          <a:p>
            <a:r>
              <a:rPr lang="en-US" dirty="0"/>
              <a:t>Write a program that calculates the sum of the first </a:t>
            </a:r>
            <a:r>
              <a:rPr lang="en-US" b="1" dirty="0"/>
              <a:t>n</a:t>
            </a:r>
            <a:r>
              <a:rPr lang="en-US" dirty="0"/>
              <a:t> natural numbers, i.e., 1 + 2 + … + n.</a:t>
            </a:r>
          </a:p>
          <a:p>
            <a:r>
              <a:rPr lang="en-US" dirty="0">
                <a:solidFill>
                  <a:schemeClr val="accent6">
                    <a:lumMod val="75000"/>
                  </a:schemeClr>
                </a:solidFill>
              </a:rPr>
              <a:t>Create a new file and save it as </a:t>
            </a:r>
            <a:r>
              <a:rPr lang="en-US" sz="2000" b="1" dirty="0" err="1">
                <a:solidFill>
                  <a:schemeClr val="accent6">
                    <a:lumMod val="75000"/>
                  </a:schemeClr>
                </a:solidFill>
                <a:latin typeface="Menlo Regular"/>
                <a:cs typeface="Menlo Regular"/>
              </a:rPr>
              <a:t>sum.cpp</a:t>
            </a:r>
            <a:endParaRPr lang="en-US" dirty="0">
              <a:solidFill>
                <a:schemeClr val="accent6">
                  <a:lumMod val="75000"/>
                </a:schemeClr>
              </a:solidFill>
            </a:endParaRPr>
          </a:p>
          <a:p>
            <a:r>
              <a:rPr lang="en-US" dirty="0">
                <a:solidFill>
                  <a:schemeClr val="accent6">
                    <a:lumMod val="75000"/>
                  </a:schemeClr>
                </a:solidFill>
              </a:rPr>
              <a:t>Write a </a:t>
            </a:r>
            <a:r>
              <a:rPr lang="en-US" sz="2000" b="1" dirty="0">
                <a:solidFill>
                  <a:schemeClr val="accent6">
                    <a:lumMod val="75000"/>
                  </a:schemeClr>
                </a:solidFill>
                <a:latin typeface="Menlo Regular"/>
                <a:cs typeface="Menlo Regular"/>
              </a:rPr>
              <a:t>main</a:t>
            </a:r>
            <a:r>
              <a:rPr lang="en-US" dirty="0">
                <a:solidFill>
                  <a:schemeClr val="accent6">
                    <a:lumMod val="75000"/>
                  </a:schemeClr>
                </a:solidFill>
              </a:rPr>
              <a:t> function that </a:t>
            </a:r>
          </a:p>
          <a:p>
            <a:pPr lvl="1"/>
            <a:r>
              <a:rPr lang="en-US" dirty="0"/>
              <a:t>ask a user to input a positive integer </a:t>
            </a:r>
            <a:r>
              <a:rPr lang="en-US" b="1" dirty="0"/>
              <a:t>n</a:t>
            </a:r>
          </a:p>
          <a:p>
            <a:pPr lvl="1"/>
            <a:r>
              <a:rPr lang="en-US" dirty="0"/>
              <a:t>call a function </a:t>
            </a:r>
            <a:r>
              <a:rPr lang="en-US" sz="1800" b="1" dirty="0">
                <a:latin typeface="Menlo Regular"/>
                <a:cs typeface="Menlo Regular"/>
              </a:rPr>
              <a:t>sum(n)</a:t>
            </a:r>
            <a:r>
              <a:rPr lang="en-US" b="1" dirty="0"/>
              <a:t> </a:t>
            </a:r>
            <a:r>
              <a:rPr lang="en-US" dirty="0"/>
              <a:t>to calculate the sum</a:t>
            </a:r>
          </a:p>
          <a:p>
            <a:pPr lvl="1"/>
            <a:r>
              <a:rPr lang="en-US" dirty="0"/>
              <a:t>output the result</a:t>
            </a:r>
          </a:p>
          <a:p>
            <a:r>
              <a:rPr lang="en-US" dirty="0">
                <a:solidFill>
                  <a:schemeClr val="accent6">
                    <a:lumMod val="75000"/>
                  </a:schemeClr>
                </a:solidFill>
              </a:rPr>
              <a:t>Write a </a:t>
            </a:r>
            <a:r>
              <a:rPr lang="en-US" sz="2000" b="1" dirty="0">
                <a:solidFill>
                  <a:schemeClr val="accent6">
                    <a:lumMod val="75000"/>
                  </a:schemeClr>
                </a:solidFill>
                <a:latin typeface="Menlo Regular"/>
                <a:cs typeface="Menlo Regular"/>
              </a:rPr>
              <a:t>sum()</a:t>
            </a:r>
            <a:r>
              <a:rPr lang="en-US" dirty="0">
                <a:solidFill>
                  <a:schemeClr val="accent6">
                    <a:lumMod val="75000"/>
                  </a:schemeClr>
                </a:solidFill>
              </a:rPr>
              <a:t> function (see also next slide) that</a:t>
            </a:r>
          </a:p>
          <a:p>
            <a:pPr lvl="1"/>
            <a:r>
              <a:rPr lang="en-US" dirty="0">
                <a:solidFill>
                  <a:srgbClr val="000000"/>
                </a:solidFill>
              </a:rPr>
              <a:t>takes an integer n as input parameter</a:t>
            </a:r>
          </a:p>
          <a:p>
            <a:pPr lvl="1"/>
            <a:r>
              <a:rPr lang="en-US" dirty="0">
                <a:solidFill>
                  <a:srgbClr val="000000"/>
                </a:solidFill>
              </a:rPr>
              <a:t>return the result of 1 + 2 + … + n</a:t>
            </a:r>
          </a:p>
          <a:p>
            <a:endParaRPr lang="en-US" dirty="0"/>
          </a:p>
          <a:p>
            <a:endParaRPr lang="en-US" dirty="0"/>
          </a:p>
        </p:txBody>
      </p:sp>
      <p:sp>
        <p:nvSpPr>
          <p:cNvPr id="4" name="Slide Number Placeholder 3"/>
          <p:cNvSpPr>
            <a:spLocks noGrp="1"/>
          </p:cNvSpPr>
          <p:nvPr>
            <p:ph type="sldNum" sz="quarter" idx="12"/>
          </p:nvPr>
        </p:nvSpPr>
        <p:spPr/>
        <p:txBody>
          <a:bodyPr/>
          <a:lstStyle/>
          <a:p>
            <a:fld id="{A2D5F323-9395-A24C-8003-89F99F5948AE}" type="slidenum">
              <a:rPr lang="en-US" smtClean="0"/>
              <a:pPr/>
              <a:t>110</a:t>
            </a:fld>
            <a:endParaRPr lang="en-US"/>
          </a:p>
        </p:txBody>
      </p:sp>
      <p:sp>
        <p:nvSpPr>
          <p:cNvPr id="6" name="Rectangle 5"/>
          <p:cNvSpPr/>
          <p:nvPr/>
        </p:nvSpPr>
        <p:spPr>
          <a:xfrm>
            <a:off x="5400175" y="5713778"/>
            <a:ext cx="3519707" cy="595394"/>
          </a:xfrm>
          <a:prstGeom prst="rect">
            <a:avLst/>
          </a:prstGeom>
          <a:solidFill>
            <a:schemeClr val="accent3">
              <a:lumMod val="40000"/>
              <a:lumOff val="6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200" dirty="0">
                <a:latin typeface="Menlo Regular"/>
                <a:cs typeface="Menlo Regular"/>
              </a:rPr>
              <a:t>Enter a positive integer: </a:t>
            </a:r>
            <a:r>
              <a:rPr lang="en-US" sz="1200" dirty="0">
                <a:solidFill>
                  <a:schemeClr val="accent6">
                    <a:lumMod val="75000"/>
                  </a:schemeClr>
                </a:solidFill>
                <a:latin typeface="Menlo Regular"/>
                <a:cs typeface="Menlo Regular"/>
              </a:rPr>
              <a:t>5</a:t>
            </a:r>
            <a:br>
              <a:rPr lang="en-US" sz="1200" dirty="0">
                <a:latin typeface="Menlo Regular"/>
                <a:cs typeface="Menlo Regular"/>
              </a:rPr>
            </a:br>
            <a:r>
              <a:rPr lang="en-US" sz="1200" dirty="0">
                <a:latin typeface="Menlo Regular"/>
                <a:cs typeface="Menlo Regular"/>
              </a:rPr>
              <a:t>Sum of first 5 natural numbers = 15</a:t>
            </a:r>
            <a:endParaRPr lang="en-US" sz="1200" dirty="0">
              <a:solidFill>
                <a:schemeClr val="accent6">
                  <a:lumMod val="75000"/>
                </a:schemeClr>
              </a:solidFill>
              <a:latin typeface="Menlo Regular"/>
              <a:cs typeface="Menlo Regular"/>
            </a:endParaRPr>
          </a:p>
        </p:txBody>
      </p:sp>
      <p:sp>
        <p:nvSpPr>
          <p:cNvPr id="7" name="TextBox 6"/>
          <p:cNvSpPr txBox="1"/>
          <p:nvPr/>
        </p:nvSpPr>
        <p:spPr>
          <a:xfrm>
            <a:off x="5325196" y="5438570"/>
            <a:ext cx="3640740" cy="307777"/>
          </a:xfrm>
          <a:prstGeom prst="rect">
            <a:avLst/>
          </a:prstGeom>
          <a:noFill/>
        </p:spPr>
        <p:txBody>
          <a:bodyPr wrap="none" rtlCol="0">
            <a:spAutoFit/>
          </a:bodyPr>
          <a:lstStyle/>
          <a:p>
            <a:r>
              <a:rPr lang="en-US" sz="1400" dirty="0">
                <a:latin typeface="Segoe Print"/>
                <a:cs typeface="Segoe Print"/>
              </a:rPr>
              <a:t>Sample output (user input in </a:t>
            </a:r>
            <a:r>
              <a:rPr lang="en-US" sz="1400" dirty="0">
                <a:solidFill>
                  <a:srgbClr val="E46C0A"/>
                </a:solidFill>
                <a:latin typeface="Segoe Print"/>
                <a:cs typeface="Segoe Print"/>
              </a:rPr>
              <a:t>orange</a:t>
            </a:r>
            <a:r>
              <a:rPr lang="en-US" sz="1400" dirty="0">
                <a:latin typeface="Segoe Print"/>
                <a:cs typeface="Segoe Print"/>
              </a:rPr>
              <a:t>):</a:t>
            </a:r>
          </a:p>
        </p:txBody>
      </p:sp>
      <p:sp>
        <p:nvSpPr>
          <p:cNvPr id="8" name="TextBox 7">
            <a:extLst>
              <a:ext uri="{FF2B5EF4-FFF2-40B4-BE49-F238E27FC236}">
                <a16:creationId xmlns:a16="http://schemas.microsoft.com/office/drawing/2014/main" id="{8187CF29-3D2D-B147-9797-1F91B4373FA0}"/>
              </a:ext>
            </a:extLst>
          </p:cNvPr>
          <p:cNvSpPr txBox="1"/>
          <p:nvPr/>
        </p:nvSpPr>
        <p:spPr>
          <a:xfrm>
            <a:off x="299097" y="5798145"/>
            <a:ext cx="4867996" cy="923330"/>
          </a:xfrm>
          <a:prstGeom prst="rect">
            <a:avLst/>
          </a:prstGeom>
          <a:noFill/>
        </p:spPr>
        <p:txBody>
          <a:bodyPr wrap="square" rtlCol="0">
            <a:spAutoFit/>
          </a:bodyPr>
          <a:lstStyle/>
          <a:p>
            <a:r>
              <a:rPr lang="en-US" b="1" dirty="0" err="1">
                <a:solidFill>
                  <a:schemeClr val="accent5">
                    <a:lumMod val="75000"/>
                  </a:schemeClr>
                </a:solidFill>
              </a:rPr>
              <a:t>sum_complete.cpp</a:t>
            </a:r>
            <a:r>
              <a:rPr lang="en-US" b="1" dirty="0">
                <a:solidFill>
                  <a:schemeClr val="accent5">
                    <a:lumMod val="75000"/>
                  </a:schemeClr>
                </a:solidFill>
              </a:rPr>
              <a:t> provides the completed version of this tutorial problem.  You may compile and run it to see the expected results first.</a:t>
            </a:r>
          </a:p>
        </p:txBody>
      </p:sp>
    </p:spTree>
    <p:extLst>
      <p:ext uri="{BB962C8B-B14F-4D97-AF65-F5344CB8AC3E}">
        <p14:creationId xmlns:p14="http://schemas.microsoft.com/office/powerpoint/2010/main" val="36643600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 of Natural Numbers</a:t>
            </a:r>
          </a:p>
        </p:txBody>
      </p:sp>
      <p:sp>
        <p:nvSpPr>
          <p:cNvPr id="3" name="Content Placeholder 2"/>
          <p:cNvSpPr>
            <a:spLocks noGrp="1"/>
          </p:cNvSpPr>
          <p:nvPr>
            <p:ph idx="1"/>
          </p:nvPr>
        </p:nvSpPr>
        <p:spPr>
          <a:xfrm>
            <a:off x="457200" y="1446245"/>
            <a:ext cx="8229600" cy="5152618"/>
          </a:xfrm>
        </p:spPr>
        <p:txBody>
          <a:bodyPr>
            <a:normAutofit/>
          </a:bodyPr>
          <a:lstStyle/>
          <a:p>
            <a:r>
              <a:rPr lang="en-US" dirty="0">
                <a:solidFill>
                  <a:schemeClr val="accent6">
                    <a:lumMod val="75000"/>
                  </a:schemeClr>
                </a:solidFill>
              </a:rPr>
              <a:t>First version of </a:t>
            </a:r>
            <a:r>
              <a:rPr lang="en-US" sz="2000" b="1" dirty="0">
                <a:solidFill>
                  <a:schemeClr val="accent6">
                    <a:lumMod val="75000"/>
                  </a:schemeClr>
                </a:solidFill>
                <a:latin typeface="Menlo Regular"/>
                <a:cs typeface="Menlo Regular"/>
              </a:rPr>
              <a:t>sum()</a:t>
            </a:r>
            <a:r>
              <a:rPr lang="en-US" dirty="0">
                <a:solidFill>
                  <a:schemeClr val="accent6">
                    <a:lumMod val="75000"/>
                  </a:schemeClr>
                </a:solidFill>
              </a:rPr>
              <a:t> – iterative version</a:t>
            </a:r>
          </a:p>
          <a:p>
            <a:pPr lvl="1"/>
            <a:r>
              <a:rPr lang="en-US" dirty="0"/>
              <a:t>Write a </a:t>
            </a:r>
            <a:r>
              <a:rPr lang="en-US" sz="1800" b="1" dirty="0">
                <a:latin typeface="Menlo Regular"/>
                <a:cs typeface="Menlo Regular"/>
              </a:rPr>
              <a:t>sum()</a:t>
            </a:r>
            <a:r>
              <a:rPr lang="en-US" dirty="0"/>
              <a:t> function so that it makes use of a loop to calculate the sum</a:t>
            </a:r>
          </a:p>
          <a:p>
            <a:pPr lvl="1"/>
            <a:r>
              <a:rPr lang="en-US" dirty="0"/>
              <a:t>Run and test your program</a:t>
            </a:r>
          </a:p>
          <a:p>
            <a:r>
              <a:rPr lang="en-US" dirty="0">
                <a:solidFill>
                  <a:schemeClr val="accent6">
                    <a:lumMod val="75000"/>
                  </a:schemeClr>
                </a:solidFill>
              </a:rPr>
              <a:t>Second version of </a:t>
            </a:r>
            <a:r>
              <a:rPr lang="en-US" sz="2000" b="1" dirty="0">
                <a:solidFill>
                  <a:schemeClr val="accent6">
                    <a:lumMod val="75000"/>
                  </a:schemeClr>
                </a:solidFill>
                <a:latin typeface="Menlo Regular"/>
                <a:cs typeface="Menlo Regular"/>
              </a:rPr>
              <a:t>sum()</a:t>
            </a:r>
            <a:r>
              <a:rPr lang="en-US" dirty="0">
                <a:solidFill>
                  <a:schemeClr val="accent6">
                    <a:lumMod val="75000"/>
                  </a:schemeClr>
                </a:solidFill>
              </a:rPr>
              <a:t> – recursive version</a:t>
            </a:r>
          </a:p>
          <a:p>
            <a:pPr lvl="1"/>
            <a:r>
              <a:rPr lang="en-US" dirty="0"/>
              <a:t>Write a </a:t>
            </a:r>
            <a:r>
              <a:rPr lang="en-US" sz="1800" b="1" dirty="0">
                <a:latin typeface="Menlo Regular"/>
                <a:cs typeface="Menlo Regular"/>
              </a:rPr>
              <a:t>sum()</a:t>
            </a:r>
            <a:r>
              <a:rPr lang="en-US" dirty="0"/>
              <a:t> function which makes use of recursion to calculate the sum</a:t>
            </a:r>
          </a:p>
          <a:p>
            <a:pPr lvl="1"/>
            <a:endParaRPr lang="en-US" dirty="0"/>
          </a:p>
          <a:p>
            <a:pPr lvl="1"/>
            <a:endParaRPr lang="en-US" dirty="0"/>
          </a:p>
          <a:p>
            <a:pPr lvl="1"/>
            <a:endParaRPr lang="en-US" dirty="0"/>
          </a:p>
          <a:p>
            <a:pPr lvl="1"/>
            <a:r>
              <a:rPr lang="en-US" dirty="0"/>
              <a:t>What is the base case?  What is the general case?</a:t>
            </a:r>
          </a:p>
          <a:p>
            <a:pPr lvl="1"/>
            <a:r>
              <a:rPr lang="en-US" dirty="0"/>
              <a:t>Run and test your program</a:t>
            </a:r>
          </a:p>
        </p:txBody>
      </p:sp>
      <p:sp>
        <p:nvSpPr>
          <p:cNvPr id="4" name="Slide Number Placeholder 3"/>
          <p:cNvSpPr>
            <a:spLocks noGrp="1"/>
          </p:cNvSpPr>
          <p:nvPr>
            <p:ph type="sldNum" sz="quarter" idx="12"/>
          </p:nvPr>
        </p:nvSpPr>
        <p:spPr/>
        <p:txBody>
          <a:bodyPr/>
          <a:lstStyle/>
          <a:p>
            <a:fld id="{A2D5F323-9395-A24C-8003-89F99F5948AE}" type="slidenum">
              <a:rPr lang="en-US" smtClean="0"/>
              <a:pPr/>
              <a:t>111</a:t>
            </a:fld>
            <a:endParaRPr lang="en-US"/>
          </a:p>
        </p:txBody>
      </p:sp>
      <p:sp>
        <p:nvSpPr>
          <p:cNvPr id="5" name="Rounded Rectangle 4"/>
          <p:cNvSpPr/>
          <p:nvPr/>
        </p:nvSpPr>
        <p:spPr>
          <a:xfrm>
            <a:off x="2060751" y="4113160"/>
            <a:ext cx="5130179" cy="522750"/>
          </a:xfrm>
          <a:prstGeom prst="roundRect">
            <a:avLst/>
          </a:prstGeom>
          <a:solidFill>
            <a:srgbClr val="CCC1DA"/>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latin typeface="Segoe Print" pitchFamily="2" charset="0"/>
              </a:rPr>
              <a:t>Idea:  1+2+…+n = (1+2+…+n-1) + n </a:t>
            </a:r>
            <a:endParaRPr lang="en-US" sz="1600" b="1" dirty="0">
              <a:latin typeface="Menlo Regular"/>
              <a:cs typeface="Menlo Regular"/>
            </a:endParaRPr>
          </a:p>
        </p:txBody>
      </p:sp>
      <p:sp>
        <p:nvSpPr>
          <p:cNvPr id="6" name="TextBox 5"/>
          <p:cNvSpPr txBox="1"/>
          <p:nvPr/>
        </p:nvSpPr>
        <p:spPr>
          <a:xfrm>
            <a:off x="2734805" y="4903820"/>
            <a:ext cx="1624062" cy="338554"/>
          </a:xfrm>
          <a:prstGeom prst="rect">
            <a:avLst/>
          </a:prstGeom>
          <a:noFill/>
        </p:spPr>
        <p:txBody>
          <a:bodyPr wrap="none" rtlCol="0">
            <a:spAutoFit/>
          </a:bodyPr>
          <a:lstStyle/>
          <a:p>
            <a:r>
              <a:rPr lang="en-US" sz="1600" dirty="0">
                <a:solidFill>
                  <a:srgbClr val="FF0000"/>
                </a:solidFill>
                <a:latin typeface="Segoe Print"/>
                <a:cs typeface="Segoe Print"/>
              </a:rPr>
              <a:t>This is sum(n)</a:t>
            </a:r>
          </a:p>
        </p:txBody>
      </p:sp>
      <p:sp>
        <p:nvSpPr>
          <p:cNvPr id="7" name="TextBox 6"/>
          <p:cNvSpPr txBox="1"/>
          <p:nvPr/>
        </p:nvSpPr>
        <p:spPr>
          <a:xfrm>
            <a:off x="4832526" y="4903820"/>
            <a:ext cx="1826842" cy="338554"/>
          </a:xfrm>
          <a:prstGeom prst="rect">
            <a:avLst/>
          </a:prstGeom>
          <a:noFill/>
        </p:spPr>
        <p:txBody>
          <a:bodyPr wrap="none" rtlCol="0">
            <a:spAutoFit/>
          </a:bodyPr>
          <a:lstStyle/>
          <a:p>
            <a:r>
              <a:rPr lang="en-US" sz="1600" dirty="0">
                <a:solidFill>
                  <a:srgbClr val="FF0000"/>
                </a:solidFill>
                <a:latin typeface="Segoe Print"/>
                <a:cs typeface="Segoe Print"/>
              </a:rPr>
              <a:t>So what is this?</a:t>
            </a:r>
          </a:p>
        </p:txBody>
      </p:sp>
      <p:sp>
        <p:nvSpPr>
          <p:cNvPr id="8" name="Left Brace 7"/>
          <p:cNvSpPr/>
          <p:nvPr/>
        </p:nvSpPr>
        <p:spPr>
          <a:xfrm rot="16200000">
            <a:off x="5208499" y="4134475"/>
            <a:ext cx="335760" cy="1202929"/>
          </a:xfrm>
          <a:prstGeom prst="lef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F0000"/>
              </a:solidFill>
            </a:endParaRPr>
          </a:p>
        </p:txBody>
      </p:sp>
      <p:sp>
        <p:nvSpPr>
          <p:cNvPr id="11" name="Left Brace 10"/>
          <p:cNvSpPr/>
          <p:nvPr/>
        </p:nvSpPr>
        <p:spPr>
          <a:xfrm rot="16200000">
            <a:off x="3707737" y="4252690"/>
            <a:ext cx="335760" cy="966499"/>
          </a:xfrm>
          <a:prstGeom prst="lef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F0000"/>
              </a:solidFill>
            </a:endParaRPr>
          </a:p>
        </p:txBody>
      </p:sp>
      <p:sp>
        <p:nvSpPr>
          <p:cNvPr id="12" name="Rounded Rectangle 11"/>
          <p:cNvSpPr/>
          <p:nvPr/>
        </p:nvSpPr>
        <p:spPr>
          <a:xfrm>
            <a:off x="4358867" y="5850731"/>
            <a:ext cx="3709595" cy="5957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latin typeface="Segoe Print" pitchFamily="2" charset="0"/>
              </a:rPr>
              <a:t>Go to see </a:t>
            </a:r>
            <a:r>
              <a:rPr lang="en-US" sz="1400" dirty="0">
                <a:latin typeface="Segoe Print" pitchFamily="2" charset="0"/>
                <a:hlinkClick r:id="rId2" action="ppaction://hlinksldjump"/>
              </a:rPr>
              <a:t>Hints</a:t>
            </a:r>
            <a:r>
              <a:rPr lang="en-US" sz="1400" dirty="0">
                <a:latin typeface="Segoe Print" pitchFamily="2" charset="0"/>
              </a:rPr>
              <a:t> if you want the answer to these two questions </a:t>
            </a:r>
            <a:endParaRPr lang="en-US" sz="1400" b="1" dirty="0">
              <a:latin typeface="Menlo Regular"/>
              <a:cs typeface="Menlo Regular"/>
            </a:endParaRPr>
          </a:p>
        </p:txBody>
      </p:sp>
    </p:spTree>
    <p:extLst>
      <p:ext uri="{BB962C8B-B14F-4D97-AF65-F5344CB8AC3E}">
        <p14:creationId xmlns:p14="http://schemas.microsoft.com/office/powerpoint/2010/main" val="330320779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Largest element in an array</a:t>
            </a:r>
          </a:p>
        </p:txBody>
      </p:sp>
      <p:sp>
        <p:nvSpPr>
          <p:cNvPr id="6" name="Text Placeholder 5"/>
          <p:cNvSpPr>
            <a:spLocks noGrp="1"/>
          </p:cNvSpPr>
          <p:nvPr>
            <p:ph type="body" idx="1"/>
          </p:nvPr>
        </p:nvSpPr>
        <p:spPr/>
        <p:txBody>
          <a:bodyPr/>
          <a:lstStyle/>
          <a:p>
            <a:r>
              <a:rPr lang="en-US" dirty="0"/>
              <a:t>Tutorial Problems - Recursion</a:t>
            </a:r>
          </a:p>
        </p:txBody>
      </p:sp>
      <p:sp>
        <p:nvSpPr>
          <p:cNvPr id="4" name="Slide Number Placeholder 3"/>
          <p:cNvSpPr>
            <a:spLocks noGrp="1"/>
          </p:cNvSpPr>
          <p:nvPr>
            <p:ph type="sldNum" sz="quarter" idx="12"/>
          </p:nvPr>
        </p:nvSpPr>
        <p:spPr/>
        <p:txBody>
          <a:bodyPr/>
          <a:lstStyle/>
          <a:p>
            <a:fld id="{A2D5F323-9395-A24C-8003-89F99F5948AE}" type="slidenum">
              <a:rPr lang="en-US" smtClean="0"/>
              <a:pPr/>
              <a:t>112</a:t>
            </a:fld>
            <a:endParaRPr lang="en-US"/>
          </a:p>
        </p:txBody>
      </p:sp>
    </p:spTree>
    <p:extLst>
      <p:ext uri="{BB962C8B-B14F-4D97-AF65-F5344CB8AC3E}">
        <p14:creationId xmlns:p14="http://schemas.microsoft.com/office/powerpoint/2010/main" val="105338550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3937"/>
            <a:ext cx="8229600" cy="1143000"/>
          </a:xfrm>
        </p:spPr>
        <p:txBody>
          <a:bodyPr>
            <a:normAutofit/>
          </a:bodyPr>
          <a:lstStyle/>
          <a:p>
            <a:r>
              <a:rPr lang="en-US" dirty="0"/>
              <a:t>Largest Element in an Array </a:t>
            </a:r>
          </a:p>
        </p:txBody>
      </p:sp>
      <p:sp>
        <p:nvSpPr>
          <p:cNvPr id="3" name="Content Placeholder 2"/>
          <p:cNvSpPr>
            <a:spLocks noGrp="1"/>
          </p:cNvSpPr>
          <p:nvPr>
            <p:ph idx="1"/>
          </p:nvPr>
        </p:nvSpPr>
        <p:spPr/>
        <p:txBody>
          <a:bodyPr/>
          <a:lstStyle/>
          <a:p>
            <a:r>
              <a:rPr lang="en-US" dirty="0"/>
              <a:t>Write a program to find the largest element in an array</a:t>
            </a:r>
          </a:p>
          <a:p>
            <a:r>
              <a:rPr lang="en-US" dirty="0">
                <a:solidFill>
                  <a:schemeClr val="accent6">
                    <a:lumMod val="75000"/>
                  </a:schemeClr>
                </a:solidFill>
              </a:rPr>
              <a:t>Open </a:t>
            </a:r>
            <a:r>
              <a:rPr lang="en-US" b="1" dirty="0" err="1">
                <a:solidFill>
                  <a:schemeClr val="accent6">
                    <a:lumMod val="75000"/>
                  </a:schemeClr>
                </a:solidFill>
                <a:latin typeface="Menlo Regular"/>
                <a:cs typeface="Menlo Regular"/>
              </a:rPr>
              <a:t>largest_element_incomplete.cpp</a:t>
            </a:r>
            <a:endParaRPr lang="en-US" dirty="0">
              <a:solidFill>
                <a:schemeClr val="accent6">
                  <a:lumMod val="75000"/>
                </a:schemeClr>
              </a:solidFill>
            </a:endParaRPr>
          </a:p>
          <a:p>
            <a:r>
              <a:rPr lang="en-US" dirty="0">
                <a:solidFill>
                  <a:schemeClr val="accent6">
                    <a:lumMod val="75000"/>
                  </a:schemeClr>
                </a:solidFill>
              </a:rPr>
              <a:t>Study the </a:t>
            </a:r>
            <a:r>
              <a:rPr lang="en-US" b="1" dirty="0">
                <a:solidFill>
                  <a:schemeClr val="accent6">
                    <a:lumMod val="75000"/>
                  </a:schemeClr>
                </a:solidFill>
                <a:latin typeface="Menlo Regular"/>
                <a:cs typeface="Menlo Regular"/>
              </a:rPr>
              <a:t>main</a:t>
            </a:r>
            <a:r>
              <a:rPr lang="en-US" dirty="0">
                <a:solidFill>
                  <a:schemeClr val="accent6">
                    <a:lumMod val="75000"/>
                  </a:schemeClr>
                </a:solidFill>
              </a:rPr>
              <a:t> function</a:t>
            </a:r>
            <a:r>
              <a:rPr lang="en-US" dirty="0"/>
              <a:t>.  It </a:t>
            </a:r>
          </a:p>
          <a:p>
            <a:pPr lvl="1"/>
            <a:r>
              <a:rPr lang="en-US" dirty="0"/>
              <a:t>generates a set of random positive numbers in an array</a:t>
            </a:r>
          </a:p>
          <a:p>
            <a:pPr lvl="1"/>
            <a:r>
              <a:rPr lang="en-US" dirty="0"/>
              <a:t>outputs the numbers to the screen</a:t>
            </a:r>
          </a:p>
          <a:p>
            <a:pPr lvl="1"/>
            <a:r>
              <a:rPr lang="en-US" dirty="0"/>
              <a:t>determines the largest element in the array by calling </a:t>
            </a:r>
            <a:r>
              <a:rPr lang="en-US" sz="1800" b="1" dirty="0">
                <a:latin typeface="Menlo Regular"/>
                <a:cs typeface="Menlo Regular"/>
              </a:rPr>
              <a:t>largest()</a:t>
            </a:r>
          </a:p>
          <a:p>
            <a:pPr lvl="1"/>
            <a:r>
              <a:rPr lang="en-US" dirty="0"/>
              <a:t>outputs the largest element</a:t>
            </a:r>
          </a:p>
        </p:txBody>
      </p:sp>
      <p:sp>
        <p:nvSpPr>
          <p:cNvPr id="4" name="Slide Number Placeholder 3"/>
          <p:cNvSpPr>
            <a:spLocks noGrp="1"/>
          </p:cNvSpPr>
          <p:nvPr>
            <p:ph type="sldNum" sz="quarter" idx="12"/>
          </p:nvPr>
        </p:nvSpPr>
        <p:spPr/>
        <p:txBody>
          <a:bodyPr/>
          <a:lstStyle/>
          <a:p>
            <a:fld id="{A2D5F323-9395-A24C-8003-89F99F5948AE}" type="slidenum">
              <a:rPr lang="en-US" smtClean="0"/>
              <a:pPr/>
              <a:t>113</a:t>
            </a:fld>
            <a:endParaRPr lang="en-US"/>
          </a:p>
        </p:txBody>
      </p:sp>
      <p:sp>
        <p:nvSpPr>
          <p:cNvPr id="5" name="TextBox 4">
            <a:extLst>
              <a:ext uri="{FF2B5EF4-FFF2-40B4-BE49-F238E27FC236}">
                <a16:creationId xmlns:a16="http://schemas.microsoft.com/office/drawing/2014/main" id="{2B106530-3594-F543-B40D-BECEE8A06A2B}"/>
              </a:ext>
            </a:extLst>
          </p:cNvPr>
          <p:cNvSpPr txBox="1"/>
          <p:nvPr/>
        </p:nvSpPr>
        <p:spPr>
          <a:xfrm>
            <a:off x="457200" y="5399315"/>
            <a:ext cx="7182159" cy="369332"/>
          </a:xfrm>
          <a:prstGeom prst="rect">
            <a:avLst/>
          </a:prstGeom>
          <a:noFill/>
        </p:spPr>
        <p:txBody>
          <a:bodyPr wrap="none" rtlCol="0">
            <a:spAutoFit/>
          </a:bodyPr>
          <a:lstStyle/>
          <a:p>
            <a:r>
              <a:rPr lang="en-US" b="1" dirty="0" err="1">
                <a:solidFill>
                  <a:schemeClr val="accent5">
                    <a:lumMod val="75000"/>
                  </a:schemeClr>
                </a:solidFill>
              </a:rPr>
              <a:t>largest_element.cpp</a:t>
            </a:r>
            <a:r>
              <a:rPr lang="en-US" b="1" dirty="0">
                <a:solidFill>
                  <a:schemeClr val="accent5">
                    <a:lumMod val="75000"/>
                  </a:schemeClr>
                </a:solidFill>
              </a:rPr>
              <a:t> provides the complete version of this tutorial problem.</a:t>
            </a:r>
          </a:p>
        </p:txBody>
      </p:sp>
    </p:spTree>
    <p:extLst>
      <p:ext uri="{BB962C8B-B14F-4D97-AF65-F5344CB8AC3E}">
        <p14:creationId xmlns:p14="http://schemas.microsoft.com/office/powerpoint/2010/main" val="368312000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Largest Element in an Array </a:t>
            </a:r>
          </a:p>
        </p:txBody>
      </p:sp>
      <p:sp>
        <p:nvSpPr>
          <p:cNvPr id="3" name="Content Placeholder 2"/>
          <p:cNvSpPr>
            <a:spLocks noGrp="1"/>
          </p:cNvSpPr>
          <p:nvPr>
            <p:ph idx="1"/>
          </p:nvPr>
        </p:nvSpPr>
        <p:spPr>
          <a:xfrm>
            <a:off x="457200" y="1204944"/>
            <a:ext cx="8229600" cy="5145056"/>
          </a:xfrm>
        </p:spPr>
        <p:txBody>
          <a:bodyPr>
            <a:normAutofit/>
          </a:bodyPr>
          <a:lstStyle/>
          <a:p>
            <a:r>
              <a:rPr lang="en-US" dirty="0">
                <a:solidFill>
                  <a:schemeClr val="accent6">
                    <a:lumMod val="75000"/>
                  </a:schemeClr>
                </a:solidFill>
              </a:rPr>
              <a:t>Write the </a:t>
            </a:r>
            <a:r>
              <a:rPr lang="en-US" sz="2000" b="1" dirty="0" err="1">
                <a:solidFill>
                  <a:schemeClr val="accent6">
                    <a:lumMod val="75000"/>
                  </a:schemeClr>
                </a:solidFill>
                <a:latin typeface="Menlo Regular"/>
                <a:cs typeface="Menlo Regular"/>
              </a:rPr>
              <a:t>largest_element</a:t>
            </a:r>
            <a:r>
              <a:rPr lang="en-US" sz="2000" b="1" dirty="0">
                <a:solidFill>
                  <a:schemeClr val="accent6">
                    <a:lumMod val="75000"/>
                  </a:schemeClr>
                </a:solidFill>
                <a:latin typeface="Menlo Regular"/>
                <a:cs typeface="Menlo Regular"/>
              </a:rPr>
              <a:t>()</a:t>
            </a:r>
            <a:r>
              <a:rPr lang="en-US" dirty="0">
                <a:solidFill>
                  <a:schemeClr val="accent6">
                    <a:lumMod val="75000"/>
                  </a:schemeClr>
                </a:solidFill>
              </a:rPr>
              <a:t> function that uses a loop to determine the largest element in an array</a:t>
            </a:r>
          </a:p>
          <a:p>
            <a:pPr lvl="1"/>
            <a:r>
              <a:rPr lang="en-US" dirty="0"/>
              <a:t>First determine the function prototype.   Look at how it is called in </a:t>
            </a:r>
            <a:r>
              <a:rPr lang="en-US" sz="1600" b="1" dirty="0">
                <a:latin typeface="Menlo Regular"/>
                <a:cs typeface="Menlo Regular"/>
              </a:rPr>
              <a:t>main()</a:t>
            </a:r>
            <a:r>
              <a:rPr lang="en-US" dirty="0"/>
              <a:t>.  What should be the input parameters? What should be the return value?</a:t>
            </a:r>
          </a:p>
          <a:p>
            <a:pPr lvl="1"/>
            <a:r>
              <a:rPr lang="en-US" dirty="0"/>
              <a:t>Finish the function body.  Compile and run the program.</a:t>
            </a:r>
          </a:p>
          <a:p>
            <a:r>
              <a:rPr lang="en-US" dirty="0">
                <a:solidFill>
                  <a:schemeClr val="accent6">
                    <a:lumMod val="75000"/>
                  </a:schemeClr>
                </a:solidFill>
              </a:rPr>
              <a:t>Write the </a:t>
            </a:r>
            <a:r>
              <a:rPr lang="en-US" sz="2000" b="1" dirty="0" err="1">
                <a:solidFill>
                  <a:schemeClr val="accent6">
                    <a:lumMod val="75000"/>
                  </a:schemeClr>
                </a:solidFill>
                <a:latin typeface="Menlo Regular"/>
                <a:cs typeface="Menlo Regular"/>
              </a:rPr>
              <a:t>largest_element</a:t>
            </a:r>
            <a:r>
              <a:rPr lang="en-US" sz="2000" b="1" dirty="0">
                <a:solidFill>
                  <a:schemeClr val="accent6">
                    <a:lumMod val="75000"/>
                  </a:schemeClr>
                </a:solidFill>
                <a:latin typeface="Menlo Regular"/>
                <a:cs typeface="Menlo Regular"/>
              </a:rPr>
              <a:t>()</a:t>
            </a:r>
            <a:r>
              <a:rPr lang="en-US" dirty="0">
                <a:solidFill>
                  <a:schemeClr val="accent6">
                    <a:lumMod val="75000"/>
                  </a:schemeClr>
                </a:solidFill>
              </a:rPr>
              <a:t> function that uses recursion to determine the largest element in an array</a:t>
            </a:r>
          </a:p>
          <a:p>
            <a:pPr lvl="1"/>
            <a:endParaRPr lang="en-US" dirty="0"/>
          </a:p>
          <a:p>
            <a:pPr lvl="1"/>
            <a:endParaRPr lang="en-US" dirty="0"/>
          </a:p>
          <a:p>
            <a:pPr lvl="1"/>
            <a:br>
              <a:rPr lang="en-US" dirty="0"/>
            </a:br>
            <a:br>
              <a:rPr lang="en-US" dirty="0"/>
            </a:br>
            <a:endParaRPr lang="en-US" dirty="0"/>
          </a:p>
          <a:p>
            <a:pPr lvl="1"/>
            <a:r>
              <a:rPr lang="en-US" dirty="0"/>
              <a:t>What is the base case?  What is the general case?</a:t>
            </a:r>
          </a:p>
          <a:p>
            <a:pPr lvl="1"/>
            <a:endParaRPr lang="en-US" dirty="0"/>
          </a:p>
        </p:txBody>
      </p:sp>
      <p:sp>
        <p:nvSpPr>
          <p:cNvPr id="4" name="Slide Number Placeholder 3"/>
          <p:cNvSpPr>
            <a:spLocks noGrp="1"/>
          </p:cNvSpPr>
          <p:nvPr>
            <p:ph type="sldNum" sz="quarter" idx="12"/>
          </p:nvPr>
        </p:nvSpPr>
        <p:spPr/>
        <p:txBody>
          <a:bodyPr/>
          <a:lstStyle/>
          <a:p>
            <a:fld id="{A2D5F323-9395-A24C-8003-89F99F5948AE}" type="slidenum">
              <a:rPr lang="en-US" smtClean="0"/>
              <a:pPr/>
              <a:t>114</a:t>
            </a:fld>
            <a:endParaRPr lang="en-US"/>
          </a:p>
        </p:txBody>
      </p:sp>
      <p:graphicFrame>
        <p:nvGraphicFramePr>
          <p:cNvPr id="5" name="Table 4"/>
          <p:cNvGraphicFramePr>
            <a:graphicFrameLocks noGrp="1"/>
          </p:cNvGraphicFramePr>
          <p:nvPr/>
        </p:nvGraphicFramePr>
        <p:xfrm>
          <a:off x="738602" y="4925060"/>
          <a:ext cx="4381500" cy="370840"/>
        </p:xfrm>
        <a:graphic>
          <a:graphicData uri="http://schemas.openxmlformats.org/drawingml/2006/table">
            <a:tbl>
              <a:tblPr>
                <a:tableStyleId>{073A0DAA-6AF3-43AB-8588-CEC1D06C72B9}</a:tableStyleId>
              </a:tblPr>
              <a:tblGrid>
                <a:gridCol w="730250">
                  <a:extLst>
                    <a:ext uri="{9D8B030D-6E8A-4147-A177-3AD203B41FA5}">
                      <a16:colId xmlns:a16="http://schemas.microsoft.com/office/drawing/2014/main" val="20000"/>
                    </a:ext>
                  </a:extLst>
                </a:gridCol>
                <a:gridCol w="730250">
                  <a:extLst>
                    <a:ext uri="{9D8B030D-6E8A-4147-A177-3AD203B41FA5}">
                      <a16:colId xmlns:a16="http://schemas.microsoft.com/office/drawing/2014/main" val="20001"/>
                    </a:ext>
                  </a:extLst>
                </a:gridCol>
                <a:gridCol w="730250">
                  <a:extLst>
                    <a:ext uri="{9D8B030D-6E8A-4147-A177-3AD203B41FA5}">
                      <a16:colId xmlns:a16="http://schemas.microsoft.com/office/drawing/2014/main" val="20002"/>
                    </a:ext>
                  </a:extLst>
                </a:gridCol>
                <a:gridCol w="730250">
                  <a:extLst>
                    <a:ext uri="{9D8B030D-6E8A-4147-A177-3AD203B41FA5}">
                      <a16:colId xmlns:a16="http://schemas.microsoft.com/office/drawing/2014/main" val="20003"/>
                    </a:ext>
                  </a:extLst>
                </a:gridCol>
                <a:gridCol w="730250">
                  <a:extLst>
                    <a:ext uri="{9D8B030D-6E8A-4147-A177-3AD203B41FA5}">
                      <a16:colId xmlns:a16="http://schemas.microsoft.com/office/drawing/2014/main" val="20004"/>
                    </a:ext>
                  </a:extLst>
                </a:gridCol>
                <a:gridCol w="730250">
                  <a:extLst>
                    <a:ext uri="{9D8B030D-6E8A-4147-A177-3AD203B41FA5}">
                      <a16:colId xmlns:a16="http://schemas.microsoft.com/office/drawing/2014/main" val="20005"/>
                    </a:ext>
                  </a:extLst>
                </a:gridCol>
              </a:tblGrid>
              <a:tr h="370840">
                <a:tc>
                  <a:txBody>
                    <a:bodyPr/>
                    <a:lstStyle/>
                    <a:p>
                      <a:pPr algn="ctr"/>
                      <a:r>
                        <a:rPr lang="en-US" dirty="0"/>
                        <a:t>23</a:t>
                      </a:r>
                    </a:p>
                  </a:txBody>
                  <a:tcPr/>
                </a:tc>
                <a:tc>
                  <a:txBody>
                    <a:bodyPr/>
                    <a:lstStyle/>
                    <a:p>
                      <a:pPr algn="ctr"/>
                      <a:r>
                        <a:rPr lang="en-US" dirty="0"/>
                        <a:t>14</a:t>
                      </a:r>
                    </a:p>
                  </a:txBody>
                  <a:tcPr/>
                </a:tc>
                <a:tc>
                  <a:txBody>
                    <a:bodyPr/>
                    <a:lstStyle/>
                    <a:p>
                      <a:pPr algn="ctr"/>
                      <a:r>
                        <a:rPr lang="en-US" dirty="0"/>
                        <a:t>67</a:t>
                      </a:r>
                    </a:p>
                  </a:txBody>
                  <a:tcPr/>
                </a:tc>
                <a:tc>
                  <a:txBody>
                    <a:bodyPr/>
                    <a:lstStyle/>
                    <a:p>
                      <a:pPr algn="ctr"/>
                      <a:r>
                        <a:rPr lang="en-US" dirty="0"/>
                        <a:t>45</a:t>
                      </a:r>
                    </a:p>
                  </a:txBody>
                  <a:tcPr/>
                </a:tc>
                <a:tc>
                  <a:txBody>
                    <a:bodyPr/>
                    <a:lstStyle/>
                    <a:p>
                      <a:pPr algn="ctr"/>
                      <a:r>
                        <a:rPr lang="en-US" dirty="0"/>
                        <a:t>3</a:t>
                      </a:r>
                    </a:p>
                  </a:txBody>
                  <a:tcPr/>
                </a:tc>
                <a:tc>
                  <a:txBody>
                    <a:bodyPr/>
                    <a:lstStyle/>
                    <a:p>
                      <a:pPr algn="ctr"/>
                      <a:r>
                        <a:rPr lang="en-US" dirty="0"/>
                        <a:t>82</a:t>
                      </a:r>
                    </a:p>
                  </a:txBody>
                  <a:tcPr/>
                </a:tc>
                <a:extLst>
                  <a:ext uri="{0D108BD9-81ED-4DB2-BD59-A6C34878D82A}">
                    <a16:rowId xmlns:a16="http://schemas.microsoft.com/office/drawing/2014/main" val="10000"/>
                  </a:ext>
                </a:extLst>
              </a:tr>
            </a:tbl>
          </a:graphicData>
        </a:graphic>
      </p:graphicFrame>
      <p:sp>
        <p:nvSpPr>
          <p:cNvPr id="6" name="TextBox 5"/>
          <p:cNvSpPr txBox="1"/>
          <p:nvPr/>
        </p:nvSpPr>
        <p:spPr>
          <a:xfrm>
            <a:off x="638897" y="5486402"/>
            <a:ext cx="4128592" cy="307777"/>
          </a:xfrm>
          <a:prstGeom prst="rect">
            <a:avLst/>
          </a:prstGeom>
          <a:noFill/>
        </p:spPr>
        <p:txBody>
          <a:bodyPr wrap="none" rtlCol="0">
            <a:spAutoFit/>
          </a:bodyPr>
          <a:lstStyle/>
          <a:p>
            <a:r>
              <a:rPr lang="en-US" sz="1400" dirty="0">
                <a:solidFill>
                  <a:schemeClr val="accent3">
                    <a:lumMod val="75000"/>
                  </a:schemeClr>
                </a:solidFill>
                <a:latin typeface="Segoe Print"/>
                <a:cs typeface="Segoe Print"/>
              </a:rPr>
              <a:t>B:  67 is the largest of the first 5 elements</a:t>
            </a:r>
          </a:p>
        </p:txBody>
      </p:sp>
      <p:sp>
        <p:nvSpPr>
          <p:cNvPr id="7" name="Left Brace 6"/>
          <p:cNvSpPr/>
          <p:nvPr/>
        </p:nvSpPr>
        <p:spPr>
          <a:xfrm rot="16200000">
            <a:off x="2510337" y="3778333"/>
            <a:ext cx="228601" cy="3263734"/>
          </a:xfrm>
          <a:prstGeom prst="leftBrace">
            <a:avLst/>
          </a:prstGeom>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solidFill>
                <a:schemeClr val="accent3">
                  <a:lumMod val="75000"/>
                </a:schemeClr>
              </a:solidFill>
            </a:endParaRPr>
          </a:p>
        </p:txBody>
      </p:sp>
      <p:sp>
        <p:nvSpPr>
          <p:cNvPr id="8" name="Left Brace 7"/>
          <p:cNvSpPr/>
          <p:nvPr/>
        </p:nvSpPr>
        <p:spPr>
          <a:xfrm rot="16200000" flipH="1" flipV="1">
            <a:off x="2880254" y="2798746"/>
            <a:ext cx="213430" cy="3988399"/>
          </a:xfrm>
          <a:prstGeom prst="leftBrace">
            <a:avLst/>
          </a:prstGeom>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solidFill>
                <a:schemeClr val="accent3">
                  <a:lumMod val="75000"/>
                </a:schemeClr>
              </a:solidFill>
            </a:endParaRPr>
          </a:p>
        </p:txBody>
      </p:sp>
      <p:sp>
        <p:nvSpPr>
          <p:cNvPr id="9" name="TextBox 8"/>
          <p:cNvSpPr txBox="1"/>
          <p:nvPr/>
        </p:nvSpPr>
        <p:spPr>
          <a:xfrm>
            <a:off x="1553297" y="4415452"/>
            <a:ext cx="4136306" cy="307777"/>
          </a:xfrm>
          <a:prstGeom prst="rect">
            <a:avLst/>
          </a:prstGeom>
          <a:noFill/>
        </p:spPr>
        <p:txBody>
          <a:bodyPr wrap="none" rtlCol="0">
            <a:spAutoFit/>
          </a:bodyPr>
          <a:lstStyle/>
          <a:p>
            <a:r>
              <a:rPr lang="en-US" sz="1400" dirty="0">
                <a:solidFill>
                  <a:schemeClr val="accent3">
                    <a:lumMod val="75000"/>
                  </a:schemeClr>
                </a:solidFill>
                <a:latin typeface="Segoe Print"/>
                <a:cs typeface="Segoe Print"/>
              </a:rPr>
              <a:t>A:  82 is the largest of the first 6 elements</a:t>
            </a:r>
          </a:p>
        </p:txBody>
      </p:sp>
      <p:sp>
        <p:nvSpPr>
          <p:cNvPr id="10" name="TextBox 9"/>
          <p:cNvSpPr txBox="1"/>
          <p:nvPr/>
        </p:nvSpPr>
        <p:spPr>
          <a:xfrm>
            <a:off x="5584198" y="4899661"/>
            <a:ext cx="2712864" cy="58477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solidFill>
                  <a:schemeClr val="accent1">
                    <a:lumMod val="75000"/>
                  </a:schemeClr>
                </a:solidFill>
                <a:latin typeface="Segoe Print"/>
                <a:cs typeface="Segoe Print"/>
              </a:rPr>
              <a:t>How to determine A using the results of B?</a:t>
            </a:r>
          </a:p>
        </p:txBody>
      </p:sp>
      <p:sp>
        <p:nvSpPr>
          <p:cNvPr id="11" name="Rounded Rectangle 10"/>
          <p:cNvSpPr/>
          <p:nvPr/>
        </p:nvSpPr>
        <p:spPr>
          <a:xfrm>
            <a:off x="4358867" y="6236868"/>
            <a:ext cx="3709595" cy="5957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latin typeface="Segoe Print" pitchFamily="2" charset="0"/>
              </a:rPr>
              <a:t>Go to see </a:t>
            </a:r>
            <a:r>
              <a:rPr lang="en-US" sz="1400" dirty="0">
                <a:latin typeface="Segoe Print" pitchFamily="2" charset="0"/>
                <a:hlinkClick r:id="rId2" action="ppaction://hlinksldjump"/>
              </a:rPr>
              <a:t>Hints</a:t>
            </a:r>
            <a:r>
              <a:rPr lang="en-US" sz="1400" dirty="0">
                <a:latin typeface="Segoe Print" pitchFamily="2" charset="0"/>
              </a:rPr>
              <a:t> if you want the answer to these two questions </a:t>
            </a:r>
            <a:endParaRPr lang="en-US" sz="1400" b="1" dirty="0">
              <a:latin typeface="Menlo Regular"/>
              <a:cs typeface="Menlo Regular"/>
            </a:endParaRPr>
          </a:p>
        </p:txBody>
      </p:sp>
    </p:spTree>
    <p:extLst>
      <p:ext uri="{BB962C8B-B14F-4D97-AF65-F5344CB8AC3E}">
        <p14:creationId xmlns:p14="http://schemas.microsoft.com/office/powerpoint/2010/main" val="179839571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Reversing a string</a:t>
            </a:r>
          </a:p>
        </p:txBody>
      </p:sp>
      <p:sp>
        <p:nvSpPr>
          <p:cNvPr id="6" name="Text Placeholder 5"/>
          <p:cNvSpPr>
            <a:spLocks noGrp="1"/>
          </p:cNvSpPr>
          <p:nvPr>
            <p:ph type="body" idx="1"/>
          </p:nvPr>
        </p:nvSpPr>
        <p:spPr/>
        <p:txBody>
          <a:bodyPr/>
          <a:lstStyle/>
          <a:p>
            <a:r>
              <a:rPr lang="en-US" dirty="0"/>
              <a:t>Tutorial Problems - Recursion</a:t>
            </a:r>
          </a:p>
        </p:txBody>
      </p:sp>
      <p:sp>
        <p:nvSpPr>
          <p:cNvPr id="4" name="Slide Number Placeholder 3"/>
          <p:cNvSpPr>
            <a:spLocks noGrp="1"/>
          </p:cNvSpPr>
          <p:nvPr>
            <p:ph type="sldNum" sz="quarter" idx="12"/>
          </p:nvPr>
        </p:nvSpPr>
        <p:spPr/>
        <p:txBody>
          <a:bodyPr/>
          <a:lstStyle/>
          <a:p>
            <a:fld id="{A2D5F323-9395-A24C-8003-89F99F5948AE}" type="slidenum">
              <a:rPr lang="en-US" smtClean="0"/>
              <a:pPr/>
              <a:t>115</a:t>
            </a:fld>
            <a:endParaRPr lang="en-US"/>
          </a:p>
        </p:txBody>
      </p:sp>
    </p:spTree>
    <p:extLst>
      <p:ext uri="{BB962C8B-B14F-4D97-AF65-F5344CB8AC3E}">
        <p14:creationId xmlns:p14="http://schemas.microsoft.com/office/powerpoint/2010/main" val="202777610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Reversing a String</a:t>
            </a:r>
          </a:p>
        </p:txBody>
      </p:sp>
      <p:sp>
        <p:nvSpPr>
          <p:cNvPr id="3" name="Content Placeholder 2"/>
          <p:cNvSpPr>
            <a:spLocks noGrp="1"/>
          </p:cNvSpPr>
          <p:nvPr>
            <p:ph idx="1"/>
          </p:nvPr>
        </p:nvSpPr>
        <p:spPr/>
        <p:txBody>
          <a:bodyPr>
            <a:normAutofit lnSpcReduction="10000"/>
          </a:bodyPr>
          <a:lstStyle/>
          <a:p>
            <a:r>
              <a:rPr lang="en-US" dirty="0"/>
              <a:t>Write a program to reverse an input string.</a:t>
            </a:r>
          </a:p>
          <a:p>
            <a:r>
              <a:rPr lang="en-US" dirty="0">
                <a:solidFill>
                  <a:schemeClr val="accent6">
                    <a:lumMod val="75000"/>
                  </a:schemeClr>
                </a:solidFill>
              </a:rPr>
              <a:t>Open </a:t>
            </a:r>
            <a:r>
              <a:rPr lang="en-US" sz="2200" b="1" dirty="0" err="1">
                <a:solidFill>
                  <a:schemeClr val="accent6">
                    <a:lumMod val="75000"/>
                  </a:schemeClr>
                </a:solidFill>
                <a:latin typeface="Menlo Regular"/>
                <a:cs typeface="Menlo Regular"/>
              </a:rPr>
              <a:t>string_reverse_incomplete.cpp</a:t>
            </a:r>
            <a:endParaRPr lang="en-US" dirty="0">
              <a:solidFill>
                <a:schemeClr val="accent6">
                  <a:lumMod val="75000"/>
                </a:schemeClr>
              </a:solidFill>
            </a:endParaRPr>
          </a:p>
          <a:p>
            <a:r>
              <a:rPr lang="en-US" dirty="0">
                <a:solidFill>
                  <a:schemeClr val="accent6">
                    <a:lumMod val="75000"/>
                  </a:schemeClr>
                </a:solidFill>
              </a:rPr>
              <a:t>Study the </a:t>
            </a:r>
            <a:r>
              <a:rPr lang="en-US" sz="2200" b="1" dirty="0">
                <a:solidFill>
                  <a:schemeClr val="accent6">
                    <a:lumMod val="75000"/>
                  </a:schemeClr>
                </a:solidFill>
                <a:latin typeface="Menlo Regular"/>
                <a:cs typeface="Menlo Regular"/>
              </a:rPr>
              <a:t>main</a:t>
            </a:r>
            <a:r>
              <a:rPr lang="en-US" dirty="0">
                <a:solidFill>
                  <a:schemeClr val="accent6">
                    <a:lumMod val="75000"/>
                  </a:schemeClr>
                </a:solidFill>
              </a:rPr>
              <a:t> function</a:t>
            </a:r>
            <a:r>
              <a:rPr lang="en-US" dirty="0"/>
              <a:t>.  It </a:t>
            </a:r>
          </a:p>
          <a:p>
            <a:pPr lvl="1"/>
            <a:r>
              <a:rPr lang="en-US" dirty="0"/>
              <a:t>asks the user to input a string</a:t>
            </a:r>
          </a:p>
          <a:p>
            <a:pPr lvl="1"/>
            <a:r>
              <a:rPr lang="en-US" dirty="0"/>
              <a:t>reverse the string by calling </a:t>
            </a:r>
            <a:r>
              <a:rPr lang="en-US" sz="1700" b="1" dirty="0">
                <a:latin typeface="Menlo Regular"/>
                <a:cs typeface="Menlo Regular"/>
              </a:rPr>
              <a:t>reverse()</a:t>
            </a:r>
          </a:p>
          <a:p>
            <a:pPr lvl="1"/>
            <a:r>
              <a:rPr lang="en-US" dirty="0"/>
              <a:t>print out the reversed string</a:t>
            </a:r>
          </a:p>
          <a:p>
            <a:r>
              <a:rPr lang="en-US" dirty="0">
                <a:solidFill>
                  <a:schemeClr val="accent6">
                    <a:lumMod val="75000"/>
                  </a:schemeClr>
                </a:solidFill>
              </a:rPr>
              <a:t>Write the </a:t>
            </a:r>
            <a:r>
              <a:rPr lang="en-US" sz="2200" b="1" dirty="0">
                <a:solidFill>
                  <a:schemeClr val="accent6">
                    <a:lumMod val="75000"/>
                  </a:schemeClr>
                </a:solidFill>
                <a:latin typeface="Menlo Regular"/>
                <a:cs typeface="Menlo Regular"/>
              </a:rPr>
              <a:t>reverse()</a:t>
            </a:r>
            <a:r>
              <a:rPr lang="en-US" dirty="0">
                <a:solidFill>
                  <a:schemeClr val="accent6">
                    <a:lumMod val="75000"/>
                  </a:schemeClr>
                </a:solidFill>
              </a:rPr>
              <a:t> function that uses a loop to reverse an input string</a:t>
            </a:r>
          </a:p>
          <a:p>
            <a:pPr lvl="1"/>
            <a:r>
              <a:rPr lang="en-US" dirty="0"/>
              <a:t>First determine the function prototype.   Look at how it is called in </a:t>
            </a:r>
            <a:r>
              <a:rPr lang="en-US" sz="1700" b="1" dirty="0">
                <a:latin typeface="Menlo Regular"/>
                <a:cs typeface="Menlo Regular"/>
              </a:rPr>
              <a:t>main()</a:t>
            </a:r>
            <a:r>
              <a:rPr lang="en-US" dirty="0"/>
              <a:t>.  What should be the input parameters? What should be the return value?</a:t>
            </a:r>
          </a:p>
          <a:p>
            <a:pPr lvl="1"/>
            <a:r>
              <a:rPr lang="en-US" dirty="0"/>
              <a:t>Finish the function body.  Compile and run the program.</a:t>
            </a:r>
          </a:p>
        </p:txBody>
      </p:sp>
      <p:sp>
        <p:nvSpPr>
          <p:cNvPr id="4" name="Slide Number Placeholder 3"/>
          <p:cNvSpPr>
            <a:spLocks noGrp="1"/>
          </p:cNvSpPr>
          <p:nvPr>
            <p:ph type="sldNum" sz="quarter" idx="12"/>
          </p:nvPr>
        </p:nvSpPr>
        <p:spPr/>
        <p:txBody>
          <a:bodyPr/>
          <a:lstStyle/>
          <a:p>
            <a:fld id="{A2D5F323-9395-A24C-8003-89F99F5948AE}" type="slidenum">
              <a:rPr lang="en-US" smtClean="0"/>
              <a:pPr/>
              <a:t>116</a:t>
            </a:fld>
            <a:endParaRPr lang="en-US"/>
          </a:p>
        </p:txBody>
      </p:sp>
      <p:sp>
        <p:nvSpPr>
          <p:cNvPr id="5" name="TextBox 4">
            <a:extLst>
              <a:ext uri="{FF2B5EF4-FFF2-40B4-BE49-F238E27FC236}">
                <a16:creationId xmlns:a16="http://schemas.microsoft.com/office/drawing/2014/main" id="{F7DE2409-B691-D74E-BB1A-8549F9FE85B0}"/>
              </a:ext>
            </a:extLst>
          </p:cNvPr>
          <p:cNvSpPr txBox="1"/>
          <p:nvPr/>
        </p:nvSpPr>
        <p:spPr>
          <a:xfrm>
            <a:off x="489857" y="6169580"/>
            <a:ext cx="6969408" cy="369332"/>
          </a:xfrm>
          <a:prstGeom prst="rect">
            <a:avLst/>
          </a:prstGeom>
          <a:noFill/>
        </p:spPr>
        <p:txBody>
          <a:bodyPr wrap="none" rtlCol="0">
            <a:spAutoFit/>
          </a:bodyPr>
          <a:lstStyle/>
          <a:p>
            <a:r>
              <a:rPr lang="en-US" b="1" dirty="0" err="1">
                <a:solidFill>
                  <a:schemeClr val="accent5">
                    <a:lumMod val="75000"/>
                  </a:schemeClr>
                </a:solidFill>
              </a:rPr>
              <a:t>string_reverse.cpp</a:t>
            </a:r>
            <a:r>
              <a:rPr lang="en-US" b="1" dirty="0">
                <a:solidFill>
                  <a:schemeClr val="accent5">
                    <a:lumMod val="75000"/>
                  </a:schemeClr>
                </a:solidFill>
              </a:rPr>
              <a:t> provides the complete version of this tutorial problem.</a:t>
            </a:r>
          </a:p>
        </p:txBody>
      </p:sp>
    </p:spTree>
    <p:extLst>
      <p:ext uri="{BB962C8B-B14F-4D97-AF65-F5344CB8AC3E}">
        <p14:creationId xmlns:p14="http://schemas.microsoft.com/office/powerpoint/2010/main" val="29833534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Reversing a String</a:t>
            </a:r>
          </a:p>
        </p:txBody>
      </p:sp>
      <p:sp>
        <p:nvSpPr>
          <p:cNvPr id="3" name="Content Placeholder 2"/>
          <p:cNvSpPr>
            <a:spLocks noGrp="1"/>
          </p:cNvSpPr>
          <p:nvPr>
            <p:ph idx="1"/>
          </p:nvPr>
        </p:nvSpPr>
        <p:spPr/>
        <p:txBody>
          <a:bodyPr>
            <a:normAutofit/>
          </a:bodyPr>
          <a:lstStyle/>
          <a:p>
            <a:r>
              <a:rPr lang="en-US" dirty="0">
                <a:solidFill>
                  <a:schemeClr val="accent6">
                    <a:lumMod val="75000"/>
                  </a:schemeClr>
                </a:solidFill>
              </a:rPr>
              <a:t>Write the </a:t>
            </a:r>
            <a:r>
              <a:rPr lang="en-US" sz="2000" b="1" dirty="0">
                <a:solidFill>
                  <a:schemeClr val="accent6">
                    <a:lumMod val="75000"/>
                  </a:schemeClr>
                </a:solidFill>
                <a:latin typeface="Menlo Regular"/>
                <a:cs typeface="Menlo Regular"/>
              </a:rPr>
              <a:t>reverse()</a:t>
            </a:r>
            <a:r>
              <a:rPr lang="en-US" dirty="0">
                <a:solidFill>
                  <a:schemeClr val="accent6">
                    <a:lumMod val="75000"/>
                  </a:schemeClr>
                </a:solidFill>
              </a:rPr>
              <a:t> function that uses recursion to reverse an input string</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dirty="0"/>
              <a:t>What is the base case? </a:t>
            </a:r>
            <a:br>
              <a:rPr lang="en-US" dirty="0"/>
            </a:br>
            <a:r>
              <a:rPr lang="en-US" dirty="0"/>
              <a:t>What is the general case?</a:t>
            </a:r>
          </a:p>
          <a:p>
            <a:pPr lvl="1"/>
            <a:endParaRPr lang="en-US" dirty="0"/>
          </a:p>
        </p:txBody>
      </p:sp>
      <p:sp>
        <p:nvSpPr>
          <p:cNvPr id="4" name="Slide Number Placeholder 3"/>
          <p:cNvSpPr>
            <a:spLocks noGrp="1"/>
          </p:cNvSpPr>
          <p:nvPr>
            <p:ph type="sldNum" sz="quarter" idx="12"/>
          </p:nvPr>
        </p:nvSpPr>
        <p:spPr/>
        <p:txBody>
          <a:bodyPr/>
          <a:lstStyle/>
          <a:p>
            <a:fld id="{A2D5F323-9395-A24C-8003-89F99F5948AE}" type="slidenum">
              <a:rPr lang="en-US" smtClean="0"/>
              <a:pPr/>
              <a:t>117</a:t>
            </a:fld>
            <a:endParaRPr lang="en-US"/>
          </a:p>
        </p:txBody>
      </p:sp>
      <p:graphicFrame>
        <p:nvGraphicFramePr>
          <p:cNvPr id="5" name="Table 4"/>
          <p:cNvGraphicFramePr>
            <a:graphicFrameLocks noGrp="1"/>
          </p:cNvGraphicFramePr>
          <p:nvPr/>
        </p:nvGraphicFramePr>
        <p:xfrm>
          <a:off x="764004" y="2689860"/>
          <a:ext cx="5217696" cy="365760"/>
        </p:xfrm>
        <a:graphic>
          <a:graphicData uri="http://schemas.openxmlformats.org/drawingml/2006/table">
            <a:tbl>
              <a:tblPr>
                <a:tableStyleId>{073A0DAA-6AF3-43AB-8588-CEC1D06C72B9}</a:tableStyleId>
              </a:tblPr>
              <a:tblGrid>
                <a:gridCol w="474336">
                  <a:extLst>
                    <a:ext uri="{9D8B030D-6E8A-4147-A177-3AD203B41FA5}">
                      <a16:colId xmlns:a16="http://schemas.microsoft.com/office/drawing/2014/main" val="20000"/>
                    </a:ext>
                  </a:extLst>
                </a:gridCol>
                <a:gridCol w="474336">
                  <a:extLst>
                    <a:ext uri="{9D8B030D-6E8A-4147-A177-3AD203B41FA5}">
                      <a16:colId xmlns:a16="http://schemas.microsoft.com/office/drawing/2014/main" val="20001"/>
                    </a:ext>
                  </a:extLst>
                </a:gridCol>
                <a:gridCol w="474336">
                  <a:extLst>
                    <a:ext uri="{9D8B030D-6E8A-4147-A177-3AD203B41FA5}">
                      <a16:colId xmlns:a16="http://schemas.microsoft.com/office/drawing/2014/main" val="20002"/>
                    </a:ext>
                  </a:extLst>
                </a:gridCol>
                <a:gridCol w="474336">
                  <a:extLst>
                    <a:ext uri="{9D8B030D-6E8A-4147-A177-3AD203B41FA5}">
                      <a16:colId xmlns:a16="http://schemas.microsoft.com/office/drawing/2014/main" val="20003"/>
                    </a:ext>
                  </a:extLst>
                </a:gridCol>
                <a:gridCol w="474336">
                  <a:extLst>
                    <a:ext uri="{9D8B030D-6E8A-4147-A177-3AD203B41FA5}">
                      <a16:colId xmlns:a16="http://schemas.microsoft.com/office/drawing/2014/main" val="20004"/>
                    </a:ext>
                  </a:extLst>
                </a:gridCol>
                <a:gridCol w="474336">
                  <a:extLst>
                    <a:ext uri="{9D8B030D-6E8A-4147-A177-3AD203B41FA5}">
                      <a16:colId xmlns:a16="http://schemas.microsoft.com/office/drawing/2014/main" val="20005"/>
                    </a:ext>
                  </a:extLst>
                </a:gridCol>
                <a:gridCol w="474336">
                  <a:extLst>
                    <a:ext uri="{9D8B030D-6E8A-4147-A177-3AD203B41FA5}">
                      <a16:colId xmlns:a16="http://schemas.microsoft.com/office/drawing/2014/main" val="20006"/>
                    </a:ext>
                  </a:extLst>
                </a:gridCol>
                <a:gridCol w="474336">
                  <a:extLst>
                    <a:ext uri="{9D8B030D-6E8A-4147-A177-3AD203B41FA5}">
                      <a16:colId xmlns:a16="http://schemas.microsoft.com/office/drawing/2014/main" val="20007"/>
                    </a:ext>
                  </a:extLst>
                </a:gridCol>
                <a:gridCol w="474336">
                  <a:extLst>
                    <a:ext uri="{9D8B030D-6E8A-4147-A177-3AD203B41FA5}">
                      <a16:colId xmlns:a16="http://schemas.microsoft.com/office/drawing/2014/main" val="20008"/>
                    </a:ext>
                  </a:extLst>
                </a:gridCol>
                <a:gridCol w="474336">
                  <a:extLst>
                    <a:ext uri="{9D8B030D-6E8A-4147-A177-3AD203B41FA5}">
                      <a16:colId xmlns:a16="http://schemas.microsoft.com/office/drawing/2014/main" val="20009"/>
                    </a:ext>
                  </a:extLst>
                </a:gridCol>
                <a:gridCol w="474336">
                  <a:extLst>
                    <a:ext uri="{9D8B030D-6E8A-4147-A177-3AD203B41FA5}">
                      <a16:colId xmlns:a16="http://schemas.microsoft.com/office/drawing/2014/main" val="20010"/>
                    </a:ext>
                  </a:extLst>
                </a:gridCol>
              </a:tblGrid>
              <a:tr h="358140">
                <a:tc>
                  <a:txBody>
                    <a:bodyPr/>
                    <a:lstStyle/>
                    <a:p>
                      <a:pPr algn="ctr"/>
                      <a:r>
                        <a:rPr lang="en-US" dirty="0"/>
                        <a:t>p</a:t>
                      </a:r>
                    </a:p>
                  </a:txBody>
                  <a:tcPr/>
                </a:tc>
                <a:tc>
                  <a:txBody>
                    <a:bodyPr/>
                    <a:lstStyle/>
                    <a:p>
                      <a:pPr algn="ctr"/>
                      <a:r>
                        <a:rPr lang="en-US" dirty="0"/>
                        <a:t>r</a:t>
                      </a:r>
                    </a:p>
                  </a:txBody>
                  <a:tcPr/>
                </a:tc>
                <a:tc>
                  <a:txBody>
                    <a:bodyPr/>
                    <a:lstStyle/>
                    <a:p>
                      <a:pPr algn="ctr"/>
                      <a:r>
                        <a:rPr lang="en-US" dirty="0"/>
                        <a:t>o</a:t>
                      </a:r>
                    </a:p>
                  </a:txBody>
                  <a:tcPr/>
                </a:tc>
                <a:tc>
                  <a:txBody>
                    <a:bodyPr/>
                    <a:lstStyle/>
                    <a:p>
                      <a:pPr algn="ctr"/>
                      <a:r>
                        <a:rPr lang="en-US" dirty="0"/>
                        <a:t>g</a:t>
                      </a:r>
                    </a:p>
                  </a:txBody>
                  <a:tcPr/>
                </a:tc>
                <a:tc>
                  <a:txBody>
                    <a:bodyPr/>
                    <a:lstStyle/>
                    <a:p>
                      <a:pPr algn="ctr"/>
                      <a:r>
                        <a:rPr lang="en-US" dirty="0"/>
                        <a:t>r</a:t>
                      </a:r>
                    </a:p>
                  </a:txBody>
                  <a:tcPr/>
                </a:tc>
                <a:tc>
                  <a:txBody>
                    <a:bodyPr/>
                    <a:lstStyle/>
                    <a:p>
                      <a:pPr algn="ctr"/>
                      <a:r>
                        <a:rPr lang="en-US" dirty="0"/>
                        <a:t>a</a:t>
                      </a:r>
                    </a:p>
                  </a:txBody>
                  <a:tcPr/>
                </a:tc>
                <a:tc>
                  <a:txBody>
                    <a:bodyPr/>
                    <a:lstStyle/>
                    <a:p>
                      <a:pPr algn="ctr"/>
                      <a:r>
                        <a:rPr lang="en-US" dirty="0"/>
                        <a:t>m</a:t>
                      </a:r>
                    </a:p>
                  </a:txBody>
                  <a:tcPr/>
                </a:tc>
                <a:tc>
                  <a:txBody>
                    <a:bodyPr/>
                    <a:lstStyle/>
                    <a:p>
                      <a:pPr algn="ctr"/>
                      <a:r>
                        <a:rPr lang="en-US" dirty="0"/>
                        <a:t>m</a:t>
                      </a:r>
                    </a:p>
                  </a:txBody>
                  <a:tcPr/>
                </a:tc>
                <a:tc>
                  <a:txBody>
                    <a:bodyPr/>
                    <a:lstStyle/>
                    <a:p>
                      <a:pPr algn="ctr"/>
                      <a:r>
                        <a:rPr lang="en-US" dirty="0" err="1"/>
                        <a:t>i</a:t>
                      </a:r>
                      <a:endParaRPr lang="en-US" dirty="0"/>
                    </a:p>
                  </a:txBody>
                  <a:tcPr/>
                </a:tc>
                <a:tc>
                  <a:txBody>
                    <a:bodyPr/>
                    <a:lstStyle/>
                    <a:p>
                      <a:pPr algn="ctr"/>
                      <a:r>
                        <a:rPr lang="en-US" dirty="0"/>
                        <a:t>n</a:t>
                      </a:r>
                    </a:p>
                  </a:txBody>
                  <a:tcPr/>
                </a:tc>
                <a:tc>
                  <a:txBody>
                    <a:bodyPr/>
                    <a:lstStyle/>
                    <a:p>
                      <a:pPr algn="ctr"/>
                      <a:r>
                        <a:rPr lang="en-US" dirty="0"/>
                        <a:t>g</a:t>
                      </a: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2986502" y="3824228"/>
          <a:ext cx="5217696" cy="365760"/>
        </p:xfrm>
        <a:graphic>
          <a:graphicData uri="http://schemas.openxmlformats.org/drawingml/2006/table">
            <a:tbl>
              <a:tblPr>
                <a:tableStyleId>{073A0DAA-6AF3-43AB-8588-CEC1D06C72B9}</a:tableStyleId>
              </a:tblPr>
              <a:tblGrid>
                <a:gridCol w="474336">
                  <a:extLst>
                    <a:ext uri="{9D8B030D-6E8A-4147-A177-3AD203B41FA5}">
                      <a16:colId xmlns:a16="http://schemas.microsoft.com/office/drawing/2014/main" val="20000"/>
                    </a:ext>
                  </a:extLst>
                </a:gridCol>
                <a:gridCol w="474336">
                  <a:extLst>
                    <a:ext uri="{9D8B030D-6E8A-4147-A177-3AD203B41FA5}">
                      <a16:colId xmlns:a16="http://schemas.microsoft.com/office/drawing/2014/main" val="20001"/>
                    </a:ext>
                  </a:extLst>
                </a:gridCol>
                <a:gridCol w="474336">
                  <a:extLst>
                    <a:ext uri="{9D8B030D-6E8A-4147-A177-3AD203B41FA5}">
                      <a16:colId xmlns:a16="http://schemas.microsoft.com/office/drawing/2014/main" val="20002"/>
                    </a:ext>
                  </a:extLst>
                </a:gridCol>
                <a:gridCol w="474336">
                  <a:extLst>
                    <a:ext uri="{9D8B030D-6E8A-4147-A177-3AD203B41FA5}">
                      <a16:colId xmlns:a16="http://schemas.microsoft.com/office/drawing/2014/main" val="20003"/>
                    </a:ext>
                  </a:extLst>
                </a:gridCol>
                <a:gridCol w="474336">
                  <a:extLst>
                    <a:ext uri="{9D8B030D-6E8A-4147-A177-3AD203B41FA5}">
                      <a16:colId xmlns:a16="http://schemas.microsoft.com/office/drawing/2014/main" val="20004"/>
                    </a:ext>
                  </a:extLst>
                </a:gridCol>
                <a:gridCol w="474336">
                  <a:extLst>
                    <a:ext uri="{9D8B030D-6E8A-4147-A177-3AD203B41FA5}">
                      <a16:colId xmlns:a16="http://schemas.microsoft.com/office/drawing/2014/main" val="20005"/>
                    </a:ext>
                  </a:extLst>
                </a:gridCol>
                <a:gridCol w="474336">
                  <a:extLst>
                    <a:ext uri="{9D8B030D-6E8A-4147-A177-3AD203B41FA5}">
                      <a16:colId xmlns:a16="http://schemas.microsoft.com/office/drawing/2014/main" val="20006"/>
                    </a:ext>
                  </a:extLst>
                </a:gridCol>
                <a:gridCol w="474336">
                  <a:extLst>
                    <a:ext uri="{9D8B030D-6E8A-4147-A177-3AD203B41FA5}">
                      <a16:colId xmlns:a16="http://schemas.microsoft.com/office/drawing/2014/main" val="20007"/>
                    </a:ext>
                  </a:extLst>
                </a:gridCol>
                <a:gridCol w="474336">
                  <a:extLst>
                    <a:ext uri="{9D8B030D-6E8A-4147-A177-3AD203B41FA5}">
                      <a16:colId xmlns:a16="http://schemas.microsoft.com/office/drawing/2014/main" val="20008"/>
                    </a:ext>
                  </a:extLst>
                </a:gridCol>
                <a:gridCol w="474336">
                  <a:extLst>
                    <a:ext uri="{9D8B030D-6E8A-4147-A177-3AD203B41FA5}">
                      <a16:colId xmlns:a16="http://schemas.microsoft.com/office/drawing/2014/main" val="20009"/>
                    </a:ext>
                  </a:extLst>
                </a:gridCol>
                <a:gridCol w="474336">
                  <a:extLst>
                    <a:ext uri="{9D8B030D-6E8A-4147-A177-3AD203B41FA5}">
                      <a16:colId xmlns:a16="http://schemas.microsoft.com/office/drawing/2014/main" val="20010"/>
                    </a:ext>
                  </a:extLst>
                </a:gridCol>
              </a:tblGrid>
              <a:tr h="358140">
                <a:tc>
                  <a:txBody>
                    <a:bodyPr/>
                    <a:lstStyle/>
                    <a:p>
                      <a:pPr algn="ctr"/>
                      <a:r>
                        <a:rPr lang="en-US" dirty="0"/>
                        <a:t>g</a:t>
                      </a:r>
                    </a:p>
                  </a:txBody>
                  <a:tcPr/>
                </a:tc>
                <a:tc>
                  <a:txBody>
                    <a:bodyPr/>
                    <a:lstStyle/>
                    <a:p>
                      <a:pPr algn="ctr"/>
                      <a:r>
                        <a:rPr lang="en-US" dirty="0"/>
                        <a:t>n</a:t>
                      </a:r>
                    </a:p>
                  </a:txBody>
                  <a:tcPr/>
                </a:tc>
                <a:tc>
                  <a:txBody>
                    <a:bodyPr/>
                    <a:lstStyle/>
                    <a:p>
                      <a:pPr algn="ctr"/>
                      <a:r>
                        <a:rPr lang="en-US" dirty="0" err="1"/>
                        <a:t>i</a:t>
                      </a:r>
                      <a:endParaRPr lang="en-US" dirty="0"/>
                    </a:p>
                  </a:txBody>
                  <a:tcPr/>
                </a:tc>
                <a:tc>
                  <a:txBody>
                    <a:bodyPr/>
                    <a:lstStyle/>
                    <a:p>
                      <a:pPr algn="ctr"/>
                      <a:r>
                        <a:rPr lang="en-US" dirty="0"/>
                        <a:t>m</a:t>
                      </a:r>
                    </a:p>
                  </a:txBody>
                  <a:tcPr/>
                </a:tc>
                <a:tc>
                  <a:txBody>
                    <a:bodyPr/>
                    <a:lstStyle/>
                    <a:p>
                      <a:pPr algn="ctr"/>
                      <a:r>
                        <a:rPr lang="en-US" dirty="0"/>
                        <a:t>m</a:t>
                      </a:r>
                    </a:p>
                  </a:txBody>
                  <a:tcPr/>
                </a:tc>
                <a:tc>
                  <a:txBody>
                    <a:bodyPr/>
                    <a:lstStyle/>
                    <a:p>
                      <a:pPr algn="ctr"/>
                      <a:r>
                        <a:rPr lang="en-US" dirty="0"/>
                        <a:t>a</a:t>
                      </a:r>
                    </a:p>
                  </a:txBody>
                  <a:tcPr/>
                </a:tc>
                <a:tc>
                  <a:txBody>
                    <a:bodyPr/>
                    <a:lstStyle/>
                    <a:p>
                      <a:pPr algn="ctr"/>
                      <a:r>
                        <a:rPr lang="en-US" dirty="0"/>
                        <a:t>r</a:t>
                      </a:r>
                    </a:p>
                  </a:txBody>
                  <a:tcPr/>
                </a:tc>
                <a:tc>
                  <a:txBody>
                    <a:bodyPr/>
                    <a:lstStyle/>
                    <a:p>
                      <a:pPr algn="ctr"/>
                      <a:r>
                        <a:rPr lang="en-US" dirty="0"/>
                        <a:t>g</a:t>
                      </a:r>
                    </a:p>
                  </a:txBody>
                  <a:tcPr/>
                </a:tc>
                <a:tc>
                  <a:txBody>
                    <a:bodyPr/>
                    <a:lstStyle/>
                    <a:p>
                      <a:pPr algn="ctr"/>
                      <a:r>
                        <a:rPr lang="en-US" dirty="0"/>
                        <a:t>o</a:t>
                      </a:r>
                    </a:p>
                  </a:txBody>
                  <a:tcPr/>
                </a:tc>
                <a:tc>
                  <a:txBody>
                    <a:bodyPr/>
                    <a:lstStyle/>
                    <a:p>
                      <a:pPr algn="ctr"/>
                      <a:r>
                        <a:rPr lang="en-US" dirty="0"/>
                        <a:t>r</a:t>
                      </a:r>
                    </a:p>
                  </a:txBody>
                  <a:tcPr/>
                </a:tc>
                <a:tc>
                  <a:txBody>
                    <a:bodyPr/>
                    <a:lstStyle/>
                    <a:p>
                      <a:pPr algn="ctr"/>
                      <a:r>
                        <a:rPr lang="en-US" dirty="0"/>
                        <a:t>p</a:t>
                      </a:r>
                    </a:p>
                  </a:txBody>
                  <a:tcPr/>
                </a:tc>
                <a:extLst>
                  <a:ext uri="{0D108BD9-81ED-4DB2-BD59-A6C34878D82A}">
                    <a16:rowId xmlns:a16="http://schemas.microsoft.com/office/drawing/2014/main" val="10000"/>
                  </a:ext>
                </a:extLst>
              </a:tr>
            </a:tbl>
          </a:graphicData>
        </a:graphic>
      </p:graphicFrame>
      <p:sp>
        <p:nvSpPr>
          <p:cNvPr id="7" name="Left Brace 6"/>
          <p:cNvSpPr/>
          <p:nvPr/>
        </p:nvSpPr>
        <p:spPr>
          <a:xfrm rot="16200000" flipH="1" flipV="1">
            <a:off x="3253519" y="97232"/>
            <a:ext cx="213432" cy="5014331"/>
          </a:xfrm>
          <a:prstGeom prst="leftBrace">
            <a:avLst/>
          </a:prstGeom>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solidFill>
                <a:schemeClr val="accent3">
                  <a:lumMod val="75000"/>
                </a:schemeClr>
              </a:solidFill>
            </a:endParaRPr>
          </a:p>
        </p:txBody>
      </p:sp>
      <p:sp>
        <p:nvSpPr>
          <p:cNvPr id="8" name="TextBox 7"/>
          <p:cNvSpPr txBox="1"/>
          <p:nvPr/>
        </p:nvSpPr>
        <p:spPr>
          <a:xfrm>
            <a:off x="3191024" y="2226903"/>
            <a:ext cx="325730" cy="307777"/>
          </a:xfrm>
          <a:prstGeom prst="rect">
            <a:avLst/>
          </a:prstGeom>
          <a:noFill/>
        </p:spPr>
        <p:txBody>
          <a:bodyPr wrap="none" rtlCol="0">
            <a:spAutoFit/>
          </a:bodyPr>
          <a:lstStyle/>
          <a:p>
            <a:r>
              <a:rPr lang="en-US" sz="1400" dirty="0">
                <a:solidFill>
                  <a:schemeClr val="accent3">
                    <a:lumMod val="75000"/>
                  </a:schemeClr>
                </a:solidFill>
                <a:latin typeface="Segoe Print"/>
                <a:cs typeface="Segoe Print"/>
              </a:rPr>
              <a:t>A</a:t>
            </a:r>
          </a:p>
        </p:txBody>
      </p:sp>
      <p:sp>
        <p:nvSpPr>
          <p:cNvPr id="9" name="TextBox 8"/>
          <p:cNvSpPr txBox="1"/>
          <p:nvPr/>
        </p:nvSpPr>
        <p:spPr>
          <a:xfrm>
            <a:off x="3034154" y="3212976"/>
            <a:ext cx="325730" cy="307777"/>
          </a:xfrm>
          <a:prstGeom prst="rect">
            <a:avLst/>
          </a:prstGeom>
          <a:noFill/>
        </p:spPr>
        <p:txBody>
          <a:bodyPr wrap="none" rtlCol="0">
            <a:spAutoFit/>
          </a:bodyPr>
          <a:lstStyle/>
          <a:p>
            <a:r>
              <a:rPr lang="en-US" sz="1400" dirty="0">
                <a:solidFill>
                  <a:schemeClr val="accent6">
                    <a:lumMod val="75000"/>
                  </a:schemeClr>
                </a:solidFill>
                <a:latin typeface="Segoe Print"/>
                <a:cs typeface="Segoe Print"/>
              </a:rPr>
              <a:t>B</a:t>
            </a:r>
          </a:p>
        </p:txBody>
      </p:sp>
      <p:sp>
        <p:nvSpPr>
          <p:cNvPr id="10" name="Left Brace 9"/>
          <p:cNvSpPr/>
          <p:nvPr/>
        </p:nvSpPr>
        <p:spPr>
          <a:xfrm rot="5400000" flipH="1">
            <a:off x="3068833" y="928759"/>
            <a:ext cx="189106" cy="4442830"/>
          </a:xfrm>
          <a:prstGeom prst="leftBrace">
            <a:avLst/>
          </a:prstGeom>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solidFill>
                <a:schemeClr val="accent3">
                  <a:lumMod val="75000"/>
                </a:schemeClr>
              </a:solidFill>
            </a:endParaRPr>
          </a:p>
        </p:txBody>
      </p:sp>
      <p:sp>
        <p:nvSpPr>
          <p:cNvPr id="11" name="Left Brace 10"/>
          <p:cNvSpPr/>
          <p:nvPr/>
        </p:nvSpPr>
        <p:spPr>
          <a:xfrm rot="16200000" flipH="1" flipV="1">
            <a:off x="5488719" y="1199199"/>
            <a:ext cx="213432" cy="5014331"/>
          </a:xfrm>
          <a:prstGeom prst="leftBrace">
            <a:avLst/>
          </a:prstGeom>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solidFill>
                <a:schemeClr val="accent3">
                  <a:lumMod val="75000"/>
                </a:schemeClr>
              </a:solidFill>
            </a:endParaRPr>
          </a:p>
        </p:txBody>
      </p:sp>
      <p:sp>
        <p:nvSpPr>
          <p:cNvPr id="12" name="TextBox 11"/>
          <p:cNvSpPr txBox="1"/>
          <p:nvPr/>
        </p:nvSpPr>
        <p:spPr>
          <a:xfrm>
            <a:off x="4981724" y="3328870"/>
            <a:ext cx="1313180" cy="307777"/>
          </a:xfrm>
          <a:prstGeom prst="rect">
            <a:avLst/>
          </a:prstGeom>
          <a:noFill/>
        </p:spPr>
        <p:txBody>
          <a:bodyPr wrap="none" rtlCol="0">
            <a:spAutoFit/>
          </a:bodyPr>
          <a:lstStyle/>
          <a:p>
            <a:r>
              <a:rPr lang="en-US" sz="1400" dirty="0">
                <a:solidFill>
                  <a:schemeClr val="accent3">
                    <a:lumMod val="75000"/>
                  </a:schemeClr>
                </a:solidFill>
                <a:latin typeface="Segoe Print"/>
                <a:cs typeface="Segoe Print"/>
              </a:rPr>
              <a:t>reverse of A</a:t>
            </a:r>
          </a:p>
        </p:txBody>
      </p:sp>
      <p:sp>
        <p:nvSpPr>
          <p:cNvPr id="13" name="TextBox 12"/>
          <p:cNvSpPr txBox="1"/>
          <p:nvPr/>
        </p:nvSpPr>
        <p:spPr>
          <a:xfrm>
            <a:off x="5256654" y="4314943"/>
            <a:ext cx="1305102" cy="307777"/>
          </a:xfrm>
          <a:prstGeom prst="rect">
            <a:avLst/>
          </a:prstGeom>
          <a:noFill/>
        </p:spPr>
        <p:txBody>
          <a:bodyPr wrap="none" rtlCol="0">
            <a:spAutoFit/>
          </a:bodyPr>
          <a:lstStyle/>
          <a:p>
            <a:r>
              <a:rPr lang="en-US" sz="1400" dirty="0">
                <a:solidFill>
                  <a:schemeClr val="accent6">
                    <a:lumMod val="75000"/>
                  </a:schemeClr>
                </a:solidFill>
                <a:latin typeface="Segoe Print"/>
                <a:cs typeface="Segoe Print"/>
              </a:rPr>
              <a:t>reverse of B</a:t>
            </a:r>
          </a:p>
        </p:txBody>
      </p:sp>
      <p:sp>
        <p:nvSpPr>
          <p:cNvPr id="14" name="Left Brace 13"/>
          <p:cNvSpPr/>
          <p:nvPr/>
        </p:nvSpPr>
        <p:spPr>
          <a:xfrm rot="5400000" flipH="1">
            <a:off x="5786633" y="2030726"/>
            <a:ext cx="189106" cy="4442830"/>
          </a:xfrm>
          <a:prstGeom prst="leftBrace">
            <a:avLst/>
          </a:prstGeom>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solidFill>
                <a:schemeClr val="accent3">
                  <a:lumMod val="75000"/>
                </a:schemeClr>
              </a:solidFill>
            </a:endParaRPr>
          </a:p>
        </p:txBody>
      </p:sp>
      <p:sp>
        <p:nvSpPr>
          <p:cNvPr id="15" name="TextBox 14"/>
          <p:cNvSpPr txBox="1"/>
          <p:nvPr/>
        </p:nvSpPr>
        <p:spPr>
          <a:xfrm>
            <a:off x="6294904" y="4647916"/>
            <a:ext cx="2712864" cy="58477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solidFill>
                  <a:schemeClr val="accent1">
                    <a:lumMod val="75000"/>
                  </a:schemeClr>
                </a:solidFill>
                <a:latin typeface="Segoe Print"/>
                <a:cs typeface="Segoe Print"/>
              </a:rPr>
              <a:t>How is reverse of A and reverse of B related?</a:t>
            </a:r>
          </a:p>
        </p:txBody>
      </p:sp>
      <p:sp>
        <p:nvSpPr>
          <p:cNvPr id="18" name="Rounded Rectangle 17"/>
          <p:cNvSpPr/>
          <p:nvPr/>
        </p:nvSpPr>
        <p:spPr>
          <a:xfrm>
            <a:off x="1505086" y="5828297"/>
            <a:ext cx="3709595" cy="5957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latin typeface="Segoe Print" pitchFamily="2" charset="0"/>
              </a:rPr>
              <a:t>Go to see </a:t>
            </a:r>
            <a:r>
              <a:rPr lang="en-US" sz="1400" dirty="0">
                <a:latin typeface="Segoe Print" pitchFamily="2" charset="0"/>
                <a:hlinkClick r:id="rId2" action="ppaction://hlinksldjump"/>
              </a:rPr>
              <a:t>Hints</a:t>
            </a:r>
            <a:r>
              <a:rPr lang="en-US" sz="1400" dirty="0">
                <a:latin typeface="Segoe Print" pitchFamily="2" charset="0"/>
              </a:rPr>
              <a:t> if you want the answer to these two questions </a:t>
            </a:r>
            <a:endParaRPr lang="en-US" sz="1400" b="1" dirty="0">
              <a:latin typeface="Menlo Regular"/>
              <a:cs typeface="Menlo Regular"/>
            </a:endParaRPr>
          </a:p>
        </p:txBody>
      </p:sp>
    </p:spTree>
    <p:extLst>
      <p:ext uri="{BB962C8B-B14F-4D97-AF65-F5344CB8AC3E}">
        <p14:creationId xmlns:p14="http://schemas.microsoft.com/office/powerpoint/2010/main" val="395438940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Hints</a:t>
            </a:r>
          </a:p>
        </p:txBody>
      </p:sp>
      <p:sp>
        <p:nvSpPr>
          <p:cNvPr id="6" name="Content Placeholder 5"/>
          <p:cNvSpPr>
            <a:spLocks noGrp="1"/>
          </p:cNvSpPr>
          <p:nvPr>
            <p:ph idx="1"/>
          </p:nvPr>
        </p:nvSpPr>
        <p:spPr/>
        <p:txBody>
          <a:bodyPr/>
          <a:lstStyle/>
          <a:p>
            <a:r>
              <a:rPr lang="en-US" dirty="0">
                <a:latin typeface="Segoe Print"/>
                <a:cs typeface="Segoe Print"/>
              </a:rPr>
              <a:t>Sum of Natural Numbers</a:t>
            </a:r>
          </a:p>
          <a:p>
            <a:pPr marL="0" indent="0">
              <a:buNone/>
            </a:pPr>
            <a:endParaRPr lang="en-US" dirty="0">
              <a:latin typeface="Segoe Print"/>
              <a:cs typeface="Segoe Print"/>
            </a:endParaRPr>
          </a:p>
          <a:p>
            <a:pPr marL="0" indent="0">
              <a:buNone/>
            </a:pPr>
            <a:br>
              <a:rPr lang="en-US" dirty="0">
                <a:latin typeface="Segoe Print"/>
                <a:cs typeface="Segoe Print"/>
              </a:rPr>
            </a:br>
            <a:endParaRPr lang="en-US" dirty="0">
              <a:latin typeface="Segoe Print"/>
              <a:cs typeface="Segoe Print"/>
            </a:endParaRPr>
          </a:p>
          <a:p>
            <a:r>
              <a:rPr lang="en-HK" dirty="0">
                <a:latin typeface="Segoe Print"/>
                <a:cs typeface="Segoe Print"/>
              </a:rPr>
              <a:t>Largest Element in an Array </a:t>
            </a:r>
            <a:endParaRPr lang="en-US" dirty="0">
              <a:latin typeface="Segoe Print"/>
              <a:cs typeface="Segoe Print"/>
            </a:endParaRPr>
          </a:p>
          <a:p>
            <a:pPr marL="0" indent="0">
              <a:buNone/>
            </a:pPr>
            <a:endParaRPr lang="en-US" dirty="0">
              <a:latin typeface="Segoe Print"/>
              <a:cs typeface="Segoe Print"/>
            </a:endParaRPr>
          </a:p>
          <a:p>
            <a:endParaRPr lang="en-US" dirty="0">
              <a:latin typeface="Segoe Print"/>
              <a:cs typeface="Segoe Print"/>
            </a:endParaRPr>
          </a:p>
          <a:p>
            <a:endParaRPr lang="en-US" dirty="0">
              <a:latin typeface="Segoe Print"/>
              <a:cs typeface="Segoe Print"/>
            </a:endParaRPr>
          </a:p>
          <a:p>
            <a:r>
              <a:rPr lang="en-US" dirty="0">
                <a:latin typeface="Segoe Print"/>
                <a:cs typeface="Segoe Print"/>
              </a:rPr>
              <a:t>Reversing a String</a:t>
            </a:r>
          </a:p>
        </p:txBody>
      </p:sp>
      <p:sp>
        <p:nvSpPr>
          <p:cNvPr id="4" name="Slide Number Placeholder 3"/>
          <p:cNvSpPr>
            <a:spLocks noGrp="1"/>
          </p:cNvSpPr>
          <p:nvPr>
            <p:ph type="sldNum" sz="quarter" idx="12"/>
          </p:nvPr>
        </p:nvSpPr>
        <p:spPr/>
        <p:txBody>
          <a:bodyPr/>
          <a:lstStyle/>
          <a:p>
            <a:fld id="{A2D5F323-9395-A24C-8003-89F99F5948AE}" type="slidenum">
              <a:rPr lang="en-US" smtClean="0"/>
              <a:pPr/>
              <a:t>118</a:t>
            </a:fld>
            <a:endParaRPr lang="en-US"/>
          </a:p>
        </p:txBody>
      </p:sp>
      <p:sp>
        <p:nvSpPr>
          <p:cNvPr id="7" name="TextBox 6"/>
          <p:cNvSpPr txBox="1"/>
          <p:nvPr/>
        </p:nvSpPr>
        <p:spPr>
          <a:xfrm>
            <a:off x="3271088" y="2156278"/>
            <a:ext cx="3656505" cy="707886"/>
          </a:xfrm>
          <a:prstGeom prst="rect">
            <a:avLst/>
          </a:prstGeom>
          <a:solidFill>
            <a:schemeClr val="accent1">
              <a:lumMod val="40000"/>
              <a:lumOff val="60000"/>
            </a:schemeClr>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a:t>sum = 1,  				if n = 1</a:t>
            </a:r>
          </a:p>
          <a:p>
            <a:r>
              <a:rPr lang="en-US" sz="2000" dirty="0"/>
              <a:t>sum(n) = sum(n–1) + n, 	if n &gt; 1 </a:t>
            </a:r>
          </a:p>
        </p:txBody>
      </p:sp>
      <p:sp>
        <p:nvSpPr>
          <p:cNvPr id="8" name="TextBox 7"/>
          <p:cNvSpPr txBox="1"/>
          <p:nvPr/>
        </p:nvSpPr>
        <p:spPr>
          <a:xfrm>
            <a:off x="697463" y="3854715"/>
            <a:ext cx="8151037" cy="707886"/>
          </a:xfrm>
          <a:prstGeom prst="rect">
            <a:avLst/>
          </a:prstGeom>
          <a:solidFill>
            <a:schemeClr val="accent1">
              <a:lumMod val="40000"/>
              <a:lumOff val="60000"/>
            </a:schemeClr>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a:t>largest(array[0..n–1]) = –1,  									if n &lt; 1</a:t>
            </a:r>
          </a:p>
          <a:p>
            <a:r>
              <a:rPr lang="en-US" sz="2000" dirty="0"/>
              <a:t>largest(array[0..n–1]) = max(largest(array[0..n–2]), array[n–1]) , 	otherwise </a:t>
            </a:r>
          </a:p>
        </p:txBody>
      </p:sp>
      <p:sp>
        <p:nvSpPr>
          <p:cNvPr id="9" name="TextBox 8"/>
          <p:cNvSpPr txBox="1"/>
          <p:nvPr/>
        </p:nvSpPr>
        <p:spPr>
          <a:xfrm>
            <a:off x="988912" y="5603548"/>
            <a:ext cx="7166175" cy="707886"/>
          </a:xfrm>
          <a:prstGeom prst="rect">
            <a:avLst/>
          </a:prstGeom>
          <a:solidFill>
            <a:schemeClr val="accent1">
              <a:lumMod val="40000"/>
              <a:lumOff val="60000"/>
            </a:schemeClr>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a:t>reverse(s[0..n–1]) = s,  						if length of s = 0,  </a:t>
            </a:r>
          </a:p>
          <a:p>
            <a:r>
              <a:rPr lang="en-US" sz="2000" dirty="0"/>
              <a:t>reverse(s[0..n–1]) = s[n–1] + reverse(s[0..n–2]), 	otherwise</a:t>
            </a:r>
          </a:p>
        </p:txBody>
      </p:sp>
      <p:sp>
        <p:nvSpPr>
          <p:cNvPr id="10" name="Rounded Rectangle 9"/>
          <p:cNvSpPr/>
          <p:nvPr/>
        </p:nvSpPr>
        <p:spPr>
          <a:xfrm>
            <a:off x="5214681" y="274637"/>
            <a:ext cx="3709595" cy="117160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latin typeface="Segoe Print" pitchFamily="2" charset="0"/>
              </a:rPr>
              <a:t>Note that these are only suggestions.</a:t>
            </a:r>
          </a:p>
          <a:p>
            <a:pPr algn="ctr"/>
            <a:r>
              <a:rPr lang="en-US" sz="1400" b="1" dirty="0">
                <a:latin typeface="Segoe Print" pitchFamily="2" charset="0"/>
                <a:cs typeface="Menlo Regular"/>
              </a:rPr>
              <a:t>You may come up with other solutions that work as well! </a:t>
            </a:r>
            <a:endParaRPr lang="en-US" sz="1400" b="1" dirty="0">
              <a:latin typeface="Menlo Regular"/>
              <a:cs typeface="Menlo Regular"/>
            </a:endParaRPr>
          </a:p>
        </p:txBody>
      </p:sp>
    </p:spTree>
    <p:extLst>
      <p:ext uri="{BB962C8B-B14F-4D97-AF65-F5344CB8AC3E}">
        <p14:creationId xmlns:p14="http://schemas.microsoft.com/office/powerpoint/2010/main" val="15273556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AD78E6-D7AE-491B-AB44-E8B140DFD3A1}"/>
              </a:ext>
            </a:extLst>
          </p:cNvPr>
          <p:cNvSpPr>
            <a:spLocks noGrp="1"/>
          </p:cNvSpPr>
          <p:nvPr>
            <p:ph type="title"/>
          </p:nvPr>
        </p:nvSpPr>
        <p:spPr/>
        <p:txBody>
          <a:bodyPr/>
          <a:lstStyle/>
          <a:p>
            <a:r>
              <a:rPr lang="en-US" dirty="0"/>
              <a:t>CHALLENGES</a:t>
            </a:r>
          </a:p>
        </p:txBody>
      </p:sp>
      <p:sp>
        <p:nvSpPr>
          <p:cNvPr id="6" name="Text Placeholder 5">
            <a:extLst>
              <a:ext uri="{FF2B5EF4-FFF2-40B4-BE49-F238E27FC236}">
                <a16:creationId xmlns:a16="http://schemas.microsoft.com/office/drawing/2014/main" id="{9863B923-4F17-4D98-9ED8-9A77C3C1D2FD}"/>
              </a:ext>
            </a:extLst>
          </p:cNvPr>
          <p:cNvSpPr>
            <a:spLocks noGrp="1"/>
          </p:cNvSpPr>
          <p:nvPr>
            <p:ph type="body" idx="1"/>
          </p:nvPr>
        </p:nvSpPr>
        <p:spPr/>
        <p:txBody>
          <a:bodyPr>
            <a:normAutofit/>
          </a:bodyPr>
          <a:lstStyle/>
          <a:p>
            <a:r>
              <a:rPr lang="en-US" sz="1400" dirty="0"/>
              <a:t>Optional.  </a:t>
            </a:r>
          </a:p>
          <a:p>
            <a:r>
              <a:rPr lang="en-US" sz="1400" dirty="0"/>
              <a:t>For those who would like to challenge yourselves.</a:t>
            </a:r>
            <a:br>
              <a:rPr lang="en-US" sz="1400" dirty="0"/>
            </a:br>
            <a:r>
              <a:rPr lang="en-US" sz="1400" dirty="0"/>
              <a:t>Even for those of you who are beginners in C++ programming, it’s highly recommended for you to take a look at these problems and try to tackle them as well.</a:t>
            </a:r>
          </a:p>
          <a:p>
            <a:r>
              <a:rPr lang="en-US" sz="1400" dirty="0"/>
              <a:t>You are welcome to discuss these problems in the Moodle forum.</a:t>
            </a:r>
          </a:p>
        </p:txBody>
      </p:sp>
      <p:sp>
        <p:nvSpPr>
          <p:cNvPr id="4" name="Slide Number Placeholder 3">
            <a:extLst>
              <a:ext uri="{FF2B5EF4-FFF2-40B4-BE49-F238E27FC236}">
                <a16:creationId xmlns:a16="http://schemas.microsoft.com/office/drawing/2014/main" id="{ACD729B2-D49E-4769-90A3-50AC4D72732A}"/>
              </a:ext>
            </a:extLst>
          </p:cNvPr>
          <p:cNvSpPr>
            <a:spLocks noGrp="1"/>
          </p:cNvSpPr>
          <p:nvPr>
            <p:ph type="sldNum" sz="quarter" idx="12"/>
          </p:nvPr>
        </p:nvSpPr>
        <p:spPr/>
        <p:txBody>
          <a:bodyPr/>
          <a:lstStyle/>
          <a:p>
            <a:fld id="{A2D5F323-9395-A24C-8003-89F99F5948AE}" type="slidenum">
              <a:rPr lang="en-US" smtClean="0"/>
              <a:pPr/>
              <a:t>119</a:t>
            </a:fld>
            <a:endParaRPr lang="en-US" dirty="0"/>
          </a:p>
        </p:txBody>
      </p:sp>
    </p:spTree>
    <p:extLst>
      <p:ext uri="{BB962C8B-B14F-4D97-AF65-F5344CB8AC3E}">
        <p14:creationId xmlns:p14="http://schemas.microsoft.com/office/powerpoint/2010/main" val="1415734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Declaration</a:t>
            </a:r>
          </a:p>
        </p:txBody>
      </p:sp>
      <p:sp>
        <p:nvSpPr>
          <p:cNvPr id="3" name="Content Placeholder 2"/>
          <p:cNvSpPr>
            <a:spLocks noGrp="1"/>
          </p:cNvSpPr>
          <p:nvPr>
            <p:ph idx="1"/>
          </p:nvPr>
        </p:nvSpPr>
        <p:spPr/>
        <p:txBody>
          <a:bodyPr/>
          <a:lstStyle/>
          <a:p>
            <a:r>
              <a:rPr lang="en-US" dirty="0"/>
              <a:t>Structure variables can be declared just as what you do for the basic data types (e.g., </a:t>
            </a:r>
            <a:r>
              <a:rPr lang="en-US" dirty="0" err="1"/>
              <a:t>int</a:t>
            </a:r>
            <a:r>
              <a:rPr lang="en-US" dirty="0"/>
              <a:t>, char)</a:t>
            </a:r>
          </a:p>
        </p:txBody>
      </p:sp>
      <p:sp>
        <p:nvSpPr>
          <p:cNvPr id="5" name="Slide Number Placeholder 4"/>
          <p:cNvSpPr>
            <a:spLocks noGrp="1"/>
          </p:cNvSpPr>
          <p:nvPr>
            <p:ph type="sldNum" sz="quarter" idx="12"/>
          </p:nvPr>
        </p:nvSpPr>
        <p:spPr/>
        <p:txBody>
          <a:bodyPr/>
          <a:lstStyle/>
          <a:p>
            <a:fld id="{A2D5F323-9395-A24C-8003-89F99F5948AE}" type="slidenum">
              <a:rPr lang="en-US" smtClean="0"/>
              <a:pPr/>
              <a:t>12</a:t>
            </a:fld>
            <a:endParaRPr lang="en-US"/>
          </a:p>
        </p:txBody>
      </p:sp>
      <p:sp>
        <p:nvSpPr>
          <p:cNvPr id="6" name="Rectangle 5"/>
          <p:cNvSpPr/>
          <p:nvPr/>
        </p:nvSpPr>
        <p:spPr>
          <a:xfrm>
            <a:off x="1774449" y="3710433"/>
            <a:ext cx="2304492" cy="791851"/>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1"/>
                </a:solidFill>
                <a:latin typeface="Consolas" charset="0"/>
                <a:ea typeface="Consolas" charset="0"/>
                <a:cs typeface="Consolas" charset="0"/>
              </a:rPr>
              <a:t>Point p1;</a:t>
            </a:r>
          </a:p>
          <a:p>
            <a:r>
              <a:rPr lang="en-US" dirty="0">
                <a:solidFill>
                  <a:schemeClr val="tx1"/>
                </a:solidFill>
                <a:latin typeface="Consolas" charset="0"/>
                <a:ea typeface="Consolas" charset="0"/>
                <a:cs typeface="Consolas" charset="0"/>
              </a:rPr>
              <a:t>Student s1, s2;</a:t>
            </a:r>
          </a:p>
        </p:txBody>
      </p:sp>
      <p:sp>
        <p:nvSpPr>
          <p:cNvPr id="7" name="Rectangle 6"/>
          <p:cNvSpPr/>
          <p:nvPr/>
        </p:nvSpPr>
        <p:spPr>
          <a:xfrm>
            <a:off x="4300008" y="2471478"/>
            <a:ext cx="2545237" cy="3785880"/>
          </a:xfrm>
          <a:prstGeom prst="rect">
            <a:avLst/>
          </a:prstGeom>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9" name="Rectangle 8"/>
          <p:cNvSpPr/>
          <p:nvPr/>
        </p:nvSpPr>
        <p:spPr>
          <a:xfrm>
            <a:off x="4846762" y="2726003"/>
            <a:ext cx="1706252" cy="801278"/>
          </a:xfrm>
          <a:prstGeom prst="rect">
            <a:avLst/>
          </a:prstGeom>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atin typeface="Consolas" charset="0"/>
              <a:ea typeface="Consolas" charset="0"/>
              <a:cs typeface="Consolas" charset="0"/>
            </a:endParaRPr>
          </a:p>
        </p:txBody>
      </p:sp>
      <p:sp>
        <p:nvSpPr>
          <p:cNvPr id="10" name="TextBox 9"/>
          <p:cNvSpPr txBox="1"/>
          <p:nvPr/>
        </p:nvSpPr>
        <p:spPr>
          <a:xfrm>
            <a:off x="4413822" y="2961176"/>
            <a:ext cx="437940" cy="369332"/>
          </a:xfrm>
          <a:prstGeom prst="rect">
            <a:avLst/>
          </a:prstGeom>
          <a:noFill/>
          <a:effectLst/>
        </p:spPr>
        <p:txBody>
          <a:bodyPr wrap="none" rtlCol="0">
            <a:spAutoFit/>
          </a:bodyPr>
          <a:lstStyle/>
          <a:p>
            <a:r>
              <a:rPr lang="en-US" dirty="0">
                <a:latin typeface="Consolas" charset="0"/>
                <a:ea typeface="Consolas" charset="0"/>
                <a:cs typeface="Consolas" charset="0"/>
              </a:rPr>
              <a:t>p1</a:t>
            </a:r>
          </a:p>
        </p:txBody>
      </p:sp>
      <p:sp>
        <p:nvSpPr>
          <p:cNvPr id="11" name="TextBox 10"/>
          <p:cNvSpPr txBox="1"/>
          <p:nvPr/>
        </p:nvSpPr>
        <p:spPr>
          <a:xfrm>
            <a:off x="5319914" y="2776510"/>
            <a:ext cx="311304" cy="369332"/>
          </a:xfrm>
          <a:prstGeom prst="rect">
            <a:avLst/>
          </a:prstGeom>
          <a:noFill/>
          <a:effectLst/>
        </p:spPr>
        <p:txBody>
          <a:bodyPr wrap="none" rtlCol="0">
            <a:spAutoFit/>
          </a:bodyPr>
          <a:lstStyle/>
          <a:p>
            <a:r>
              <a:rPr lang="en-US" dirty="0">
                <a:latin typeface="Consolas" charset="0"/>
                <a:ea typeface="Consolas" charset="0"/>
                <a:cs typeface="Consolas" charset="0"/>
              </a:rPr>
              <a:t>x</a:t>
            </a:r>
          </a:p>
        </p:txBody>
      </p:sp>
      <p:sp>
        <p:nvSpPr>
          <p:cNvPr id="12" name="TextBox 11"/>
          <p:cNvSpPr txBox="1"/>
          <p:nvPr/>
        </p:nvSpPr>
        <p:spPr>
          <a:xfrm>
            <a:off x="5319914" y="3085908"/>
            <a:ext cx="311304" cy="369332"/>
          </a:xfrm>
          <a:prstGeom prst="rect">
            <a:avLst/>
          </a:prstGeom>
          <a:noFill/>
          <a:effectLst/>
        </p:spPr>
        <p:txBody>
          <a:bodyPr wrap="none" rtlCol="0">
            <a:spAutoFit/>
          </a:bodyPr>
          <a:lstStyle/>
          <a:p>
            <a:r>
              <a:rPr lang="en-US" dirty="0">
                <a:latin typeface="Consolas" charset="0"/>
                <a:ea typeface="Consolas" charset="0"/>
                <a:cs typeface="Consolas" charset="0"/>
              </a:rPr>
              <a:t>y</a:t>
            </a:r>
          </a:p>
        </p:txBody>
      </p:sp>
      <p:sp>
        <p:nvSpPr>
          <p:cNvPr id="13" name="Rectangle 12"/>
          <p:cNvSpPr/>
          <p:nvPr/>
        </p:nvSpPr>
        <p:spPr>
          <a:xfrm>
            <a:off x="5691177" y="2795364"/>
            <a:ext cx="514165" cy="309398"/>
          </a:xfrm>
          <a:prstGeom prst="rect">
            <a:avLst/>
          </a:prstGeom>
          <a:solidFill>
            <a:schemeClr val="accent1">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sp>
        <p:nvSpPr>
          <p:cNvPr id="14" name="Rectangle 13"/>
          <p:cNvSpPr/>
          <p:nvPr/>
        </p:nvSpPr>
        <p:spPr>
          <a:xfrm>
            <a:off x="5691177" y="3145842"/>
            <a:ext cx="514165" cy="309398"/>
          </a:xfrm>
          <a:prstGeom prst="rect">
            <a:avLst/>
          </a:prstGeom>
          <a:solidFill>
            <a:schemeClr val="accent1">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sp>
        <p:nvSpPr>
          <p:cNvPr id="15" name="Rectangle 14"/>
          <p:cNvSpPr/>
          <p:nvPr/>
        </p:nvSpPr>
        <p:spPr>
          <a:xfrm>
            <a:off x="4846762" y="3659256"/>
            <a:ext cx="1706252" cy="1152141"/>
          </a:xfrm>
          <a:prstGeom prst="rect">
            <a:avLst/>
          </a:prstGeom>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atin typeface="Consolas" charset="0"/>
              <a:ea typeface="Consolas" charset="0"/>
              <a:cs typeface="Consolas" charset="0"/>
            </a:endParaRPr>
          </a:p>
        </p:txBody>
      </p:sp>
      <p:sp>
        <p:nvSpPr>
          <p:cNvPr id="16" name="TextBox 15"/>
          <p:cNvSpPr txBox="1"/>
          <p:nvPr/>
        </p:nvSpPr>
        <p:spPr>
          <a:xfrm>
            <a:off x="4413822" y="4064609"/>
            <a:ext cx="437940" cy="369332"/>
          </a:xfrm>
          <a:prstGeom prst="rect">
            <a:avLst/>
          </a:prstGeom>
          <a:noFill/>
          <a:effectLst/>
        </p:spPr>
        <p:txBody>
          <a:bodyPr wrap="none" rtlCol="0">
            <a:spAutoFit/>
          </a:bodyPr>
          <a:lstStyle/>
          <a:p>
            <a:r>
              <a:rPr lang="en-US" dirty="0">
                <a:latin typeface="Consolas" charset="0"/>
                <a:ea typeface="Consolas" charset="0"/>
                <a:cs typeface="Consolas" charset="0"/>
              </a:rPr>
              <a:t>s1</a:t>
            </a:r>
          </a:p>
        </p:txBody>
      </p:sp>
      <p:sp>
        <p:nvSpPr>
          <p:cNvPr id="17" name="TextBox 16"/>
          <p:cNvSpPr txBox="1"/>
          <p:nvPr/>
        </p:nvSpPr>
        <p:spPr>
          <a:xfrm>
            <a:off x="5206102" y="3709764"/>
            <a:ext cx="437940" cy="369332"/>
          </a:xfrm>
          <a:prstGeom prst="rect">
            <a:avLst/>
          </a:prstGeom>
          <a:noFill/>
          <a:effectLst/>
        </p:spPr>
        <p:txBody>
          <a:bodyPr wrap="none" rtlCol="0">
            <a:spAutoFit/>
          </a:bodyPr>
          <a:lstStyle/>
          <a:p>
            <a:pPr algn="r"/>
            <a:r>
              <a:rPr lang="en-US" dirty="0">
                <a:latin typeface="Consolas" charset="0"/>
                <a:ea typeface="Consolas" charset="0"/>
                <a:cs typeface="Consolas" charset="0"/>
              </a:rPr>
              <a:t>id</a:t>
            </a:r>
          </a:p>
        </p:txBody>
      </p:sp>
      <p:sp>
        <p:nvSpPr>
          <p:cNvPr id="18" name="TextBox 17"/>
          <p:cNvSpPr txBox="1"/>
          <p:nvPr/>
        </p:nvSpPr>
        <p:spPr>
          <a:xfrm>
            <a:off x="4952827" y="4055333"/>
            <a:ext cx="691215" cy="369332"/>
          </a:xfrm>
          <a:prstGeom prst="rect">
            <a:avLst/>
          </a:prstGeom>
          <a:noFill/>
          <a:effectLst/>
        </p:spPr>
        <p:txBody>
          <a:bodyPr wrap="none" rtlCol="0">
            <a:spAutoFit/>
          </a:bodyPr>
          <a:lstStyle/>
          <a:p>
            <a:pPr algn="r"/>
            <a:r>
              <a:rPr lang="en-US" dirty="0">
                <a:latin typeface="Consolas" charset="0"/>
                <a:ea typeface="Consolas" charset="0"/>
                <a:cs typeface="Consolas" charset="0"/>
              </a:rPr>
              <a:t>name</a:t>
            </a:r>
          </a:p>
        </p:txBody>
      </p:sp>
      <p:sp>
        <p:nvSpPr>
          <p:cNvPr id="19" name="Rectangle 18"/>
          <p:cNvSpPr/>
          <p:nvPr/>
        </p:nvSpPr>
        <p:spPr>
          <a:xfrm>
            <a:off x="5691177" y="3728618"/>
            <a:ext cx="514165" cy="309398"/>
          </a:xfrm>
          <a:prstGeom prst="rect">
            <a:avLst/>
          </a:prstGeom>
          <a:solidFill>
            <a:schemeClr val="accent1">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sp>
        <p:nvSpPr>
          <p:cNvPr id="20" name="Rectangle 19"/>
          <p:cNvSpPr/>
          <p:nvPr/>
        </p:nvSpPr>
        <p:spPr>
          <a:xfrm>
            <a:off x="5691177" y="4079096"/>
            <a:ext cx="514165" cy="309398"/>
          </a:xfrm>
          <a:prstGeom prst="rect">
            <a:avLst/>
          </a:prstGeom>
          <a:solidFill>
            <a:schemeClr val="accent1">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sp>
        <p:nvSpPr>
          <p:cNvPr id="21" name="TextBox 20"/>
          <p:cNvSpPr txBox="1"/>
          <p:nvPr/>
        </p:nvSpPr>
        <p:spPr>
          <a:xfrm>
            <a:off x="5079465" y="4400902"/>
            <a:ext cx="564577" cy="369332"/>
          </a:xfrm>
          <a:prstGeom prst="rect">
            <a:avLst/>
          </a:prstGeom>
          <a:noFill/>
          <a:effectLst/>
        </p:spPr>
        <p:txBody>
          <a:bodyPr wrap="none" rtlCol="0">
            <a:spAutoFit/>
          </a:bodyPr>
          <a:lstStyle/>
          <a:p>
            <a:pPr algn="r"/>
            <a:r>
              <a:rPr lang="en-US" dirty="0">
                <a:latin typeface="Consolas" charset="0"/>
                <a:ea typeface="Consolas" charset="0"/>
                <a:cs typeface="Consolas" charset="0"/>
              </a:rPr>
              <a:t>sex</a:t>
            </a:r>
          </a:p>
        </p:txBody>
      </p:sp>
      <p:sp>
        <p:nvSpPr>
          <p:cNvPr id="22" name="Rectangle 21"/>
          <p:cNvSpPr/>
          <p:nvPr/>
        </p:nvSpPr>
        <p:spPr>
          <a:xfrm>
            <a:off x="5691177" y="4433941"/>
            <a:ext cx="514165" cy="309398"/>
          </a:xfrm>
          <a:prstGeom prst="rect">
            <a:avLst/>
          </a:prstGeom>
          <a:solidFill>
            <a:schemeClr val="accent1">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sp>
        <p:nvSpPr>
          <p:cNvPr id="23" name="Rectangle 22"/>
          <p:cNvSpPr/>
          <p:nvPr/>
        </p:nvSpPr>
        <p:spPr>
          <a:xfrm>
            <a:off x="4846762" y="4929170"/>
            <a:ext cx="1706252" cy="1152141"/>
          </a:xfrm>
          <a:prstGeom prst="rect">
            <a:avLst/>
          </a:prstGeom>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atin typeface="Consolas" charset="0"/>
              <a:ea typeface="Consolas" charset="0"/>
              <a:cs typeface="Consolas" charset="0"/>
            </a:endParaRPr>
          </a:p>
        </p:txBody>
      </p:sp>
      <p:sp>
        <p:nvSpPr>
          <p:cNvPr id="24" name="TextBox 23"/>
          <p:cNvSpPr txBox="1"/>
          <p:nvPr/>
        </p:nvSpPr>
        <p:spPr>
          <a:xfrm>
            <a:off x="4413822" y="5292519"/>
            <a:ext cx="437940" cy="369332"/>
          </a:xfrm>
          <a:prstGeom prst="rect">
            <a:avLst/>
          </a:prstGeom>
          <a:noFill/>
          <a:effectLst/>
        </p:spPr>
        <p:txBody>
          <a:bodyPr wrap="none" rtlCol="0">
            <a:spAutoFit/>
          </a:bodyPr>
          <a:lstStyle/>
          <a:p>
            <a:r>
              <a:rPr lang="en-US" dirty="0">
                <a:latin typeface="Consolas" charset="0"/>
                <a:ea typeface="Consolas" charset="0"/>
                <a:cs typeface="Consolas" charset="0"/>
              </a:rPr>
              <a:t>s2</a:t>
            </a:r>
          </a:p>
        </p:txBody>
      </p:sp>
      <p:sp>
        <p:nvSpPr>
          <p:cNvPr id="25" name="TextBox 24"/>
          <p:cNvSpPr txBox="1"/>
          <p:nvPr/>
        </p:nvSpPr>
        <p:spPr>
          <a:xfrm>
            <a:off x="5206102" y="4979678"/>
            <a:ext cx="437940" cy="369332"/>
          </a:xfrm>
          <a:prstGeom prst="rect">
            <a:avLst/>
          </a:prstGeom>
          <a:noFill/>
          <a:effectLst/>
        </p:spPr>
        <p:txBody>
          <a:bodyPr wrap="none" rtlCol="0">
            <a:spAutoFit/>
          </a:bodyPr>
          <a:lstStyle/>
          <a:p>
            <a:pPr algn="r"/>
            <a:r>
              <a:rPr lang="en-US" dirty="0">
                <a:latin typeface="Consolas" charset="0"/>
                <a:ea typeface="Consolas" charset="0"/>
                <a:cs typeface="Consolas" charset="0"/>
              </a:rPr>
              <a:t>id</a:t>
            </a:r>
          </a:p>
        </p:txBody>
      </p:sp>
      <p:sp>
        <p:nvSpPr>
          <p:cNvPr id="26" name="TextBox 25"/>
          <p:cNvSpPr txBox="1"/>
          <p:nvPr/>
        </p:nvSpPr>
        <p:spPr>
          <a:xfrm>
            <a:off x="4952827" y="5325247"/>
            <a:ext cx="691215" cy="369332"/>
          </a:xfrm>
          <a:prstGeom prst="rect">
            <a:avLst/>
          </a:prstGeom>
          <a:noFill/>
          <a:effectLst/>
        </p:spPr>
        <p:txBody>
          <a:bodyPr wrap="none" rtlCol="0">
            <a:spAutoFit/>
          </a:bodyPr>
          <a:lstStyle/>
          <a:p>
            <a:pPr algn="r"/>
            <a:r>
              <a:rPr lang="en-US" dirty="0">
                <a:latin typeface="Consolas" charset="0"/>
                <a:ea typeface="Consolas" charset="0"/>
                <a:cs typeface="Consolas" charset="0"/>
              </a:rPr>
              <a:t>name</a:t>
            </a:r>
          </a:p>
        </p:txBody>
      </p:sp>
      <p:sp>
        <p:nvSpPr>
          <p:cNvPr id="27" name="Rectangle 26"/>
          <p:cNvSpPr/>
          <p:nvPr/>
        </p:nvSpPr>
        <p:spPr>
          <a:xfrm>
            <a:off x="5691177" y="4998532"/>
            <a:ext cx="514165" cy="309398"/>
          </a:xfrm>
          <a:prstGeom prst="rect">
            <a:avLst/>
          </a:prstGeom>
          <a:solidFill>
            <a:schemeClr val="accent1">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sp>
        <p:nvSpPr>
          <p:cNvPr id="28" name="Rectangle 27"/>
          <p:cNvSpPr/>
          <p:nvPr/>
        </p:nvSpPr>
        <p:spPr>
          <a:xfrm>
            <a:off x="5691177" y="5349010"/>
            <a:ext cx="514165" cy="309398"/>
          </a:xfrm>
          <a:prstGeom prst="rect">
            <a:avLst/>
          </a:prstGeom>
          <a:solidFill>
            <a:schemeClr val="accent1">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sp>
        <p:nvSpPr>
          <p:cNvPr id="29" name="TextBox 28"/>
          <p:cNvSpPr txBox="1"/>
          <p:nvPr/>
        </p:nvSpPr>
        <p:spPr>
          <a:xfrm>
            <a:off x="5079465" y="5670816"/>
            <a:ext cx="564577" cy="369332"/>
          </a:xfrm>
          <a:prstGeom prst="rect">
            <a:avLst/>
          </a:prstGeom>
          <a:noFill/>
          <a:effectLst/>
        </p:spPr>
        <p:txBody>
          <a:bodyPr wrap="none" rtlCol="0">
            <a:spAutoFit/>
          </a:bodyPr>
          <a:lstStyle/>
          <a:p>
            <a:pPr algn="r"/>
            <a:r>
              <a:rPr lang="en-US" dirty="0">
                <a:latin typeface="Consolas" charset="0"/>
                <a:ea typeface="Consolas" charset="0"/>
                <a:cs typeface="Consolas" charset="0"/>
              </a:rPr>
              <a:t>sex</a:t>
            </a:r>
          </a:p>
        </p:txBody>
      </p:sp>
      <p:sp>
        <p:nvSpPr>
          <p:cNvPr id="30" name="Rectangle 29"/>
          <p:cNvSpPr/>
          <p:nvPr/>
        </p:nvSpPr>
        <p:spPr>
          <a:xfrm>
            <a:off x="5691177" y="5703855"/>
            <a:ext cx="514165" cy="309398"/>
          </a:xfrm>
          <a:prstGeom prst="rect">
            <a:avLst/>
          </a:prstGeom>
          <a:solidFill>
            <a:schemeClr val="accent1">
              <a:lumMod val="40000"/>
              <a:lumOff val="6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charset="0"/>
              <a:ea typeface="Consolas" charset="0"/>
              <a:cs typeface="Consolas" charset="0"/>
            </a:endParaRPr>
          </a:p>
        </p:txBody>
      </p:sp>
      <p:sp>
        <p:nvSpPr>
          <p:cNvPr id="33" name="TextBox 32"/>
          <p:cNvSpPr txBox="1"/>
          <p:nvPr/>
        </p:nvSpPr>
        <p:spPr>
          <a:xfrm>
            <a:off x="6845245" y="5949581"/>
            <a:ext cx="1122551" cy="338554"/>
          </a:xfrm>
          <a:prstGeom prst="rect">
            <a:avLst/>
          </a:prstGeom>
          <a:noFill/>
        </p:spPr>
        <p:txBody>
          <a:bodyPr wrap="none" rtlCol="0">
            <a:spAutoFit/>
          </a:bodyPr>
          <a:lstStyle/>
          <a:p>
            <a:r>
              <a:rPr lang="en-US" sz="1600" dirty="0">
                <a:latin typeface="Chalkduster"/>
                <a:cs typeface="Chalkduster"/>
              </a:rPr>
              <a:t>memory</a:t>
            </a:r>
          </a:p>
        </p:txBody>
      </p:sp>
      <p:sp>
        <p:nvSpPr>
          <p:cNvPr id="31" name="Oval 30"/>
          <p:cNvSpPr/>
          <p:nvPr/>
        </p:nvSpPr>
        <p:spPr>
          <a:xfrm>
            <a:off x="2701182" y="3801829"/>
            <a:ext cx="275699" cy="299008"/>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2925307" y="4091872"/>
            <a:ext cx="275699" cy="299008"/>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3512495" y="4091872"/>
            <a:ext cx="275699" cy="299008"/>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Straight Arrow Connector 35"/>
          <p:cNvCxnSpPr>
            <a:endCxn id="31" idx="4"/>
          </p:cNvCxnSpPr>
          <p:nvPr/>
        </p:nvCxnSpPr>
        <p:spPr>
          <a:xfrm flipV="1">
            <a:off x="2492790" y="4100837"/>
            <a:ext cx="346242" cy="897695"/>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endCxn id="32" idx="4"/>
          </p:cNvCxnSpPr>
          <p:nvPr/>
        </p:nvCxnSpPr>
        <p:spPr>
          <a:xfrm flipV="1">
            <a:off x="2474860" y="4390880"/>
            <a:ext cx="588297" cy="60765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endCxn id="34" idx="4"/>
          </p:cNvCxnSpPr>
          <p:nvPr/>
        </p:nvCxnSpPr>
        <p:spPr>
          <a:xfrm flipV="1">
            <a:off x="2492790" y="4390880"/>
            <a:ext cx="1157555" cy="60765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42" name="Rounded Rectangle 41"/>
          <p:cNvSpPr/>
          <p:nvPr/>
        </p:nvSpPr>
        <p:spPr>
          <a:xfrm>
            <a:off x="761081" y="2856768"/>
            <a:ext cx="2020804" cy="458279"/>
          </a:xfrm>
          <a:prstGeom prst="roundRect">
            <a:avLst/>
          </a:prstGeom>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err="1">
                <a:latin typeface="Avenir Next Condensed" charset="0"/>
                <a:ea typeface="Avenir Next Condensed" charset="0"/>
                <a:cs typeface="Avenir Next Condensed" charset="0"/>
              </a:rPr>
              <a:t>struct</a:t>
            </a:r>
            <a:r>
              <a:rPr lang="en-US" sz="1600" dirty="0">
                <a:latin typeface="Avenir Next Condensed" charset="0"/>
                <a:ea typeface="Avenir Next Condensed" charset="0"/>
                <a:cs typeface="Avenir Next Condensed" charset="0"/>
              </a:rPr>
              <a:t> data type</a:t>
            </a:r>
          </a:p>
        </p:txBody>
      </p:sp>
      <p:sp>
        <p:nvSpPr>
          <p:cNvPr id="43" name="Rounded Rectangle 42"/>
          <p:cNvSpPr/>
          <p:nvPr/>
        </p:nvSpPr>
        <p:spPr>
          <a:xfrm>
            <a:off x="1192490" y="4998532"/>
            <a:ext cx="2020804" cy="458279"/>
          </a:xfrm>
          <a:prstGeom prst="roundRect">
            <a:avLst/>
          </a:prstGeom>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variable names</a:t>
            </a:r>
          </a:p>
        </p:txBody>
      </p:sp>
      <p:sp>
        <p:nvSpPr>
          <p:cNvPr id="44" name="Oval 43"/>
          <p:cNvSpPr/>
          <p:nvPr/>
        </p:nvSpPr>
        <p:spPr>
          <a:xfrm>
            <a:off x="1819257" y="3801829"/>
            <a:ext cx="275699" cy="299008"/>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flipH="1">
            <a:off x="1774450" y="4101894"/>
            <a:ext cx="320506" cy="299008"/>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 name="Straight Arrow Connector 46"/>
          <p:cNvCxnSpPr>
            <a:endCxn id="44" idx="0"/>
          </p:cNvCxnSpPr>
          <p:nvPr/>
        </p:nvCxnSpPr>
        <p:spPr>
          <a:xfrm>
            <a:off x="1192490" y="3330508"/>
            <a:ext cx="764617" cy="471321"/>
          </a:xfrm>
          <a:prstGeom prst="straightConnector1">
            <a:avLst/>
          </a:prstGeom>
          <a:ln>
            <a:tailEnd type="arrow"/>
          </a:ln>
          <a:effectLst/>
        </p:spPr>
        <p:style>
          <a:lnRef idx="2">
            <a:schemeClr val="accent2"/>
          </a:lnRef>
          <a:fillRef idx="0">
            <a:schemeClr val="accent2"/>
          </a:fillRef>
          <a:effectRef idx="1">
            <a:schemeClr val="accent2"/>
          </a:effectRef>
          <a:fontRef idx="minor">
            <a:schemeClr val="tx1"/>
          </a:fontRef>
        </p:style>
      </p:cxnSp>
      <p:cxnSp>
        <p:nvCxnSpPr>
          <p:cNvPr id="49" name="Straight Arrow Connector 48"/>
          <p:cNvCxnSpPr>
            <a:endCxn id="45" idx="7"/>
          </p:cNvCxnSpPr>
          <p:nvPr/>
        </p:nvCxnSpPr>
        <p:spPr>
          <a:xfrm>
            <a:off x="1192490" y="3315047"/>
            <a:ext cx="628897" cy="830636"/>
          </a:xfrm>
          <a:prstGeom prst="straightConnector1">
            <a:avLst/>
          </a:prstGeom>
          <a:ln>
            <a:tailEnd type="arrow"/>
          </a:ln>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89129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10409-93A0-4BC6-889F-13AFCD0A3E85}"/>
              </a:ext>
            </a:extLst>
          </p:cNvPr>
          <p:cNvSpPr>
            <a:spLocks noGrp="1"/>
          </p:cNvSpPr>
          <p:nvPr>
            <p:ph type="title"/>
          </p:nvPr>
        </p:nvSpPr>
        <p:spPr/>
        <p:txBody>
          <a:bodyPr>
            <a:normAutofit/>
          </a:bodyPr>
          <a:lstStyle/>
          <a:p>
            <a:r>
              <a:rPr lang="en-US" dirty="0"/>
              <a:t>Challenge 1</a:t>
            </a:r>
          </a:p>
        </p:txBody>
      </p:sp>
      <p:sp>
        <p:nvSpPr>
          <p:cNvPr id="3" name="Content Placeholder 2">
            <a:extLst>
              <a:ext uri="{FF2B5EF4-FFF2-40B4-BE49-F238E27FC236}">
                <a16:creationId xmlns:a16="http://schemas.microsoft.com/office/drawing/2014/main" id="{B438B054-F870-45AB-90BB-DABCDC577017}"/>
              </a:ext>
            </a:extLst>
          </p:cNvPr>
          <p:cNvSpPr>
            <a:spLocks noGrp="1"/>
          </p:cNvSpPr>
          <p:nvPr>
            <p:ph idx="1"/>
          </p:nvPr>
        </p:nvSpPr>
        <p:spPr/>
        <p:txBody>
          <a:bodyPr>
            <a:normAutofit/>
          </a:bodyPr>
          <a:lstStyle/>
          <a:p>
            <a:pPr marL="0" indent="0">
              <a:buNone/>
            </a:pPr>
            <a:r>
              <a:rPr lang="en-US" sz="2000" dirty="0"/>
              <a:t>Write a little library system for storing and searching books with using a text file. The data should include name, author, call number and subject. No restriction on output format.</a:t>
            </a:r>
            <a:endParaRPr lang="en-HK" sz="2000" dirty="0"/>
          </a:p>
          <a:p>
            <a:pPr marL="0" indent="0">
              <a:buNone/>
            </a:pPr>
            <a:r>
              <a:rPr lang="en-US" sz="2000" dirty="0"/>
              <a:t> </a:t>
            </a:r>
            <a:endParaRPr lang="en-HK" sz="2000" dirty="0"/>
          </a:p>
          <a:p>
            <a:pPr marL="0" indent="0">
              <a:buNone/>
            </a:pPr>
            <a:r>
              <a:rPr lang="en-US" sz="2000" dirty="0"/>
              <a:t>You may start with the following struct definition, function prototypes and main function design:</a:t>
            </a:r>
            <a:endParaRPr lang="en-HK" sz="2000" dirty="0"/>
          </a:p>
          <a:p>
            <a:pPr marL="0" indent="0">
              <a:buNone/>
            </a:pPr>
            <a:endParaRPr lang="en-US" dirty="0"/>
          </a:p>
        </p:txBody>
      </p:sp>
      <p:sp>
        <p:nvSpPr>
          <p:cNvPr id="4" name="Slide Number Placeholder 3">
            <a:extLst>
              <a:ext uri="{FF2B5EF4-FFF2-40B4-BE49-F238E27FC236}">
                <a16:creationId xmlns:a16="http://schemas.microsoft.com/office/drawing/2014/main" id="{76A9E102-DC96-4774-9CA2-1C5D312DAD40}"/>
              </a:ext>
            </a:extLst>
          </p:cNvPr>
          <p:cNvSpPr>
            <a:spLocks noGrp="1"/>
          </p:cNvSpPr>
          <p:nvPr>
            <p:ph type="sldNum" sz="quarter" idx="12"/>
          </p:nvPr>
        </p:nvSpPr>
        <p:spPr/>
        <p:txBody>
          <a:bodyPr/>
          <a:lstStyle/>
          <a:p>
            <a:fld id="{A2D5F323-9395-A24C-8003-89F99F5948AE}" type="slidenum">
              <a:rPr lang="en-US" smtClean="0"/>
              <a:pPr/>
              <a:t>120</a:t>
            </a:fld>
            <a:endParaRPr lang="en-US" dirty="0"/>
          </a:p>
        </p:txBody>
      </p:sp>
    </p:spTree>
    <p:extLst>
      <p:ext uri="{BB962C8B-B14F-4D97-AF65-F5344CB8AC3E}">
        <p14:creationId xmlns:p14="http://schemas.microsoft.com/office/powerpoint/2010/main" val="328177149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10409-93A0-4BC6-889F-13AFCD0A3E85}"/>
              </a:ext>
            </a:extLst>
          </p:cNvPr>
          <p:cNvSpPr>
            <a:spLocks noGrp="1"/>
          </p:cNvSpPr>
          <p:nvPr>
            <p:ph type="title"/>
          </p:nvPr>
        </p:nvSpPr>
        <p:spPr/>
        <p:txBody>
          <a:bodyPr>
            <a:normAutofit/>
          </a:bodyPr>
          <a:lstStyle/>
          <a:p>
            <a:r>
              <a:rPr lang="en-US" dirty="0"/>
              <a:t>Challenge 1</a:t>
            </a:r>
          </a:p>
        </p:txBody>
      </p:sp>
      <p:sp>
        <p:nvSpPr>
          <p:cNvPr id="4" name="Slide Number Placeholder 3">
            <a:extLst>
              <a:ext uri="{FF2B5EF4-FFF2-40B4-BE49-F238E27FC236}">
                <a16:creationId xmlns:a16="http://schemas.microsoft.com/office/drawing/2014/main" id="{76A9E102-DC96-4774-9CA2-1C5D312DAD40}"/>
              </a:ext>
            </a:extLst>
          </p:cNvPr>
          <p:cNvSpPr>
            <a:spLocks noGrp="1"/>
          </p:cNvSpPr>
          <p:nvPr>
            <p:ph type="sldNum" sz="quarter" idx="12"/>
          </p:nvPr>
        </p:nvSpPr>
        <p:spPr/>
        <p:txBody>
          <a:bodyPr/>
          <a:lstStyle/>
          <a:p>
            <a:fld id="{A2D5F323-9395-A24C-8003-89F99F5948AE}" type="slidenum">
              <a:rPr lang="en-US" smtClean="0"/>
              <a:pPr/>
              <a:t>121</a:t>
            </a:fld>
            <a:endParaRPr lang="en-US" dirty="0"/>
          </a:p>
        </p:txBody>
      </p:sp>
      <p:pic>
        <p:nvPicPr>
          <p:cNvPr id="7" name="Picture 6" descr="../Desktop/Screen%20Shot%202017-11-16%20at%2010.49.11%20PM.png">
            <a:extLst>
              <a:ext uri="{FF2B5EF4-FFF2-40B4-BE49-F238E27FC236}">
                <a16:creationId xmlns:a16="http://schemas.microsoft.com/office/drawing/2014/main" id="{1495A05F-FF29-494A-8F4A-9E359DFDC4C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30158" y="1308100"/>
            <a:ext cx="5336540" cy="5048250"/>
          </a:xfrm>
          <a:prstGeom prst="rect">
            <a:avLst/>
          </a:prstGeom>
          <a:noFill/>
          <a:ln>
            <a:noFill/>
          </a:ln>
        </p:spPr>
      </p:pic>
    </p:spTree>
    <p:extLst>
      <p:ext uri="{BB962C8B-B14F-4D97-AF65-F5344CB8AC3E}">
        <p14:creationId xmlns:p14="http://schemas.microsoft.com/office/powerpoint/2010/main" val="18547561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63F18-068B-42D2-9F9A-51AFA0A3603E}"/>
              </a:ext>
            </a:extLst>
          </p:cNvPr>
          <p:cNvSpPr>
            <a:spLocks noGrp="1"/>
          </p:cNvSpPr>
          <p:nvPr>
            <p:ph type="title"/>
          </p:nvPr>
        </p:nvSpPr>
        <p:spPr/>
        <p:txBody>
          <a:bodyPr>
            <a:normAutofit/>
          </a:bodyPr>
          <a:lstStyle/>
          <a:p>
            <a:r>
              <a:rPr lang="en-US" dirty="0"/>
              <a:t>Challenge 2   </a:t>
            </a:r>
          </a:p>
        </p:txBody>
      </p:sp>
      <p:sp>
        <p:nvSpPr>
          <p:cNvPr id="3" name="Content Placeholder 2">
            <a:extLst>
              <a:ext uri="{FF2B5EF4-FFF2-40B4-BE49-F238E27FC236}">
                <a16:creationId xmlns:a16="http://schemas.microsoft.com/office/drawing/2014/main" id="{0400D80B-B64F-468F-ADFB-F06FA170F8D1}"/>
              </a:ext>
            </a:extLst>
          </p:cNvPr>
          <p:cNvSpPr>
            <a:spLocks noGrp="1"/>
          </p:cNvSpPr>
          <p:nvPr>
            <p:ph idx="1"/>
          </p:nvPr>
        </p:nvSpPr>
        <p:spPr>
          <a:xfrm>
            <a:off x="457200" y="1600200"/>
            <a:ext cx="8229600" cy="5031828"/>
          </a:xfrm>
        </p:spPr>
        <p:txBody>
          <a:bodyPr>
            <a:normAutofit fontScale="62500" lnSpcReduction="20000"/>
          </a:bodyPr>
          <a:lstStyle/>
          <a:p>
            <a:pPr marL="0" indent="0">
              <a:buNone/>
            </a:pPr>
            <a:r>
              <a:rPr lang="en-US" dirty="0"/>
              <a:t>This question is on file I/O and string manipulation.</a:t>
            </a:r>
          </a:p>
          <a:p>
            <a:pPr marL="0" indent="0">
              <a:buNone/>
            </a:pPr>
            <a:endParaRPr lang="en-HK" dirty="0"/>
          </a:p>
          <a:p>
            <a:pPr marL="0" indent="0">
              <a:buNone/>
            </a:pPr>
            <a:r>
              <a:rPr lang="en-US" dirty="0"/>
              <a:t>Write a program to read a file and report the number of occurrences of each word in the file. Your program will not distinguish between upper- and lower-case words. E.g., “hello”, “Hello”, “HELLO” are the same. The words must be output in lowercase and sorted in ascending order of their frequencies. Words with same frequency are ordered lexicographically. </a:t>
            </a:r>
          </a:p>
          <a:p>
            <a:pPr marL="0" indent="0">
              <a:buNone/>
            </a:pPr>
            <a:endParaRPr lang="en-HK" dirty="0"/>
          </a:p>
          <a:p>
            <a:pPr marL="0" indent="0">
              <a:buNone/>
            </a:pPr>
            <a:r>
              <a:rPr lang="en-US" dirty="0"/>
              <a:t>Example:</a:t>
            </a:r>
            <a:endParaRPr lang="en-HK" dirty="0"/>
          </a:p>
          <a:p>
            <a:pPr marL="0" indent="0">
              <a:buNone/>
            </a:pPr>
            <a:r>
              <a:rPr lang="en-US" dirty="0"/>
              <a:t>Contents of input file: </a:t>
            </a:r>
            <a:br>
              <a:rPr lang="en-US" dirty="0"/>
            </a:br>
            <a:r>
              <a:rPr lang="en-US" sz="2200" dirty="0">
                <a:latin typeface="Menlo" panose="020B0609030804020204" pitchFamily="49" charset="0"/>
                <a:ea typeface="Menlo" panose="020B0609030804020204" pitchFamily="49" charset="0"/>
                <a:cs typeface="Menlo" panose="020B0609030804020204" pitchFamily="49" charset="0"/>
              </a:rPr>
              <a:t>Hello, where are you going to? </a:t>
            </a:r>
            <a:br>
              <a:rPr lang="en-US" sz="2200" dirty="0">
                <a:latin typeface="Menlo" panose="020B0609030804020204" pitchFamily="49" charset="0"/>
                <a:ea typeface="Menlo" panose="020B0609030804020204" pitchFamily="49" charset="0"/>
                <a:cs typeface="Menlo" panose="020B0609030804020204" pitchFamily="49" charset="0"/>
              </a:rPr>
            </a:br>
            <a:r>
              <a:rPr lang="en-US" sz="2200" dirty="0">
                <a:latin typeface="Menlo" panose="020B0609030804020204" pitchFamily="49" charset="0"/>
                <a:ea typeface="Menlo" panose="020B0609030804020204" pitchFamily="49" charset="0"/>
                <a:cs typeface="Menlo" panose="020B0609030804020204" pitchFamily="49" charset="0"/>
              </a:rPr>
              <a:t>Are you going to school to … say hello? </a:t>
            </a:r>
            <a:endParaRPr lang="en-HK" sz="2200" dirty="0">
              <a:latin typeface="Menlo" panose="020B0609030804020204" pitchFamily="49" charset="0"/>
              <a:ea typeface="Menlo" panose="020B0609030804020204" pitchFamily="49" charset="0"/>
              <a:cs typeface="Menlo" panose="020B0609030804020204" pitchFamily="49" charset="0"/>
            </a:endParaRPr>
          </a:p>
          <a:p>
            <a:pPr marL="0" indent="0">
              <a:buNone/>
            </a:pPr>
            <a:endParaRPr lang="en-US" dirty="0"/>
          </a:p>
          <a:p>
            <a:pPr marL="0" indent="0">
              <a:buNone/>
            </a:pPr>
            <a:r>
              <a:rPr lang="en-US" dirty="0"/>
              <a:t>Your program output: </a:t>
            </a:r>
            <a:br>
              <a:rPr lang="en-US" dirty="0"/>
            </a:br>
            <a:r>
              <a:rPr lang="en-US" sz="2200" dirty="0">
                <a:latin typeface="Menlo" panose="020B0609030804020204" pitchFamily="49" charset="0"/>
                <a:ea typeface="Menlo" panose="020B0609030804020204" pitchFamily="49" charset="0"/>
                <a:cs typeface="Menlo" panose="020B0609030804020204" pitchFamily="49" charset="0"/>
              </a:rPr>
              <a:t>say 1 </a:t>
            </a:r>
            <a:br>
              <a:rPr lang="en-US" sz="2200" dirty="0">
                <a:latin typeface="Menlo" panose="020B0609030804020204" pitchFamily="49" charset="0"/>
                <a:ea typeface="Menlo" panose="020B0609030804020204" pitchFamily="49" charset="0"/>
                <a:cs typeface="Menlo" panose="020B0609030804020204" pitchFamily="49" charset="0"/>
              </a:rPr>
            </a:br>
            <a:r>
              <a:rPr lang="en-US" sz="2200" dirty="0">
                <a:latin typeface="Menlo" panose="020B0609030804020204" pitchFamily="49" charset="0"/>
                <a:ea typeface="Menlo" panose="020B0609030804020204" pitchFamily="49" charset="0"/>
                <a:cs typeface="Menlo" panose="020B0609030804020204" pitchFamily="49" charset="0"/>
              </a:rPr>
              <a:t>school 1 </a:t>
            </a:r>
            <a:br>
              <a:rPr lang="en-US" sz="2200" dirty="0">
                <a:latin typeface="Menlo" panose="020B0609030804020204" pitchFamily="49" charset="0"/>
                <a:ea typeface="Menlo" panose="020B0609030804020204" pitchFamily="49" charset="0"/>
                <a:cs typeface="Menlo" panose="020B0609030804020204" pitchFamily="49" charset="0"/>
              </a:rPr>
            </a:br>
            <a:r>
              <a:rPr lang="en-US" sz="2200" dirty="0">
                <a:latin typeface="Menlo" panose="020B0609030804020204" pitchFamily="49" charset="0"/>
                <a:ea typeface="Menlo" panose="020B0609030804020204" pitchFamily="49" charset="0"/>
                <a:cs typeface="Menlo" panose="020B0609030804020204" pitchFamily="49" charset="0"/>
              </a:rPr>
              <a:t>where 1 </a:t>
            </a:r>
            <a:br>
              <a:rPr lang="en-US" sz="2200" dirty="0">
                <a:latin typeface="Menlo" panose="020B0609030804020204" pitchFamily="49" charset="0"/>
                <a:ea typeface="Menlo" panose="020B0609030804020204" pitchFamily="49" charset="0"/>
                <a:cs typeface="Menlo" panose="020B0609030804020204" pitchFamily="49" charset="0"/>
              </a:rPr>
            </a:br>
            <a:r>
              <a:rPr lang="en-US" sz="2200" dirty="0">
                <a:latin typeface="Menlo" panose="020B0609030804020204" pitchFamily="49" charset="0"/>
                <a:ea typeface="Menlo" panose="020B0609030804020204" pitchFamily="49" charset="0"/>
                <a:cs typeface="Menlo" panose="020B0609030804020204" pitchFamily="49" charset="0"/>
              </a:rPr>
              <a:t>are 2 </a:t>
            </a:r>
            <a:br>
              <a:rPr lang="en-US" sz="2200" dirty="0">
                <a:latin typeface="Menlo" panose="020B0609030804020204" pitchFamily="49" charset="0"/>
                <a:ea typeface="Menlo" panose="020B0609030804020204" pitchFamily="49" charset="0"/>
                <a:cs typeface="Menlo" panose="020B0609030804020204" pitchFamily="49" charset="0"/>
              </a:rPr>
            </a:br>
            <a:r>
              <a:rPr lang="en-US" sz="2200" dirty="0">
                <a:latin typeface="Menlo" panose="020B0609030804020204" pitchFamily="49" charset="0"/>
                <a:ea typeface="Menlo" panose="020B0609030804020204" pitchFamily="49" charset="0"/>
                <a:cs typeface="Menlo" panose="020B0609030804020204" pitchFamily="49" charset="0"/>
              </a:rPr>
              <a:t>going 2 </a:t>
            </a:r>
            <a:br>
              <a:rPr lang="en-US" sz="2200" dirty="0">
                <a:latin typeface="Menlo" panose="020B0609030804020204" pitchFamily="49" charset="0"/>
                <a:ea typeface="Menlo" panose="020B0609030804020204" pitchFamily="49" charset="0"/>
                <a:cs typeface="Menlo" panose="020B0609030804020204" pitchFamily="49" charset="0"/>
              </a:rPr>
            </a:br>
            <a:r>
              <a:rPr lang="en-US" sz="2200" dirty="0">
                <a:latin typeface="Menlo" panose="020B0609030804020204" pitchFamily="49" charset="0"/>
                <a:ea typeface="Menlo" panose="020B0609030804020204" pitchFamily="49" charset="0"/>
                <a:cs typeface="Menlo" panose="020B0609030804020204" pitchFamily="49" charset="0"/>
              </a:rPr>
              <a:t>hello 2 </a:t>
            </a:r>
            <a:br>
              <a:rPr lang="en-US" sz="2200" dirty="0">
                <a:latin typeface="Menlo" panose="020B0609030804020204" pitchFamily="49" charset="0"/>
                <a:ea typeface="Menlo" panose="020B0609030804020204" pitchFamily="49" charset="0"/>
                <a:cs typeface="Menlo" panose="020B0609030804020204" pitchFamily="49" charset="0"/>
              </a:rPr>
            </a:br>
            <a:r>
              <a:rPr lang="en-US" sz="2200" dirty="0">
                <a:latin typeface="Menlo" panose="020B0609030804020204" pitchFamily="49" charset="0"/>
                <a:ea typeface="Menlo" panose="020B0609030804020204" pitchFamily="49" charset="0"/>
                <a:cs typeface="Menlo" panose="020B0609030804020204" pitchFamily="49" charset="0"/>
              </a:rPr>
              <a:t>you 2 </a:t>
            </a:r>
            <a:br>
              <a:rPr lang="en-US" sz="2200" dirty="0">
                <a:latin typeface="Menlo" panose="020B0609030804020204" pitchFamily="49" charset="0"/>
                <a:ea typeface="Menlo" panose="020B0609030804020204" pitchFamily="49" charset="0"/>
                <a:cs typeface="Menlo" panose="020B0609030804020204" pitchFamily="49" charset="0"/>
              </a:rPr>
            </a:br>
            <a:r>
              <a:rPr lang="en-US" sz="2200" dirty="0">
                <a:latin typeface="Menlo" panose="020B0609030804020204" pitchFamily="49" charset="0"/>
                <a:ea typeface="Menlo" panose="020B0609030804020204" pitchFamily="49" charset="0"/>
                <a:cs typeface="Menlo" panose="020B0609030804020204" pitchFamily="49" charset="0"/>
              </a:rPr>
              <a:t>to 3</a:t>
            </a:r>
          </a:p>
          <a:p>
            <a:pPr marL="0" indent="0">
              <a:buNone/>
            </a:pPr>
            <a:endParaRPr lang="en-HK" sz="2200" dirty="0">
              <a:latin typeface="Menlo" panose="020B0609030804020204" pitchFamily="49" charset="0"/>
              <a:ea typeface="Menlo" panose="020B0609030804020204" pitchFamily="49" charset="0"/>
              <a:cs typeface="Menlo" panose="020B0609030804020204" pitchFamily="49" charset="0"/>
            </a:endParaRPr>
          </a:p>
          <a:p>
            <a:pPr marL="0" indent="0">
              <a:buNone/>
            </a:pPr>
            <a:r>
              <a:rPr lang="en-US" dirty="0"/>
              <a:t>Hint: By including &lt;</a:t>
            </a:r>
            <a:r>
              <a:rPr lang="en-US" dirty="0" err="1"/>
              <a:t>cctype</a:t>
            </a:r>
            <a:r>
              <a:rPr lang="en-US" dirty="0"/>
              <a:t>&gt; you can use the function </a:t>
            </a:r>
            <a:r>
              <a:rPr lang="en-US" dirty="0" err="1"/>
              <a:t>ispunct</a:t>
            </a:r>
            <a:r>
              <a:rPr lang="en-US" dirty="0"/>
              <a:t>() to test whether a character is a punctuation or not.</a:t>
            </a:r>
            <a:endParaRPr lang="en-HK" dirty="0"/>
          </a:p>
        </p:txBody>
      </p:sp>
      <p:sp>
        <p:nvSpPr>
          <p:cNvPr id="4" name="Slide Number Placeholder 3">
            <a:extLst>
              <a:ext uri="{FF2B5EF4-FFF2-40B4-BE49-F238E27FC236}">
                <a16:creationId xmlns:a16="http://schemas.microsoft.com/office/drawing/2014/main" id="{D6CC6AF5-A585-475F-A36A-58444970B08C}"/>
              </a:ext>
            </a:extLst>
          </p:cNvPr>
          <p:cNvSpPr>
            <a:spLocks noGrp="1"/>
          </p:cNvSpPr>
          <p:nvPr>
            <p:ph type="sldNum" sz="quarter" idx="12"/>
          </p:nvPr>
        </p:nvSpPr>
        <p:spPr/>
        <p:txBody>
          <a:bodyPr/>
          <a:lstStyle/>
          <a:p>
            <a:fld id="{A2D5F323-9395-A24C-8003-89F99F5948AE}" type="slidenum">
              <a:rPr lang="en-US" smtClean="0"/>
              <a:pPr/>
              <a:t>122</a:t>
            </a:fld>
            <a:endParaRPr lang="en-US" dirty="0"/>
          </a:p>
        </p:txBody>
      </p:sp>
    </p:spTree>
    <p:extLst>
      <p:ext uri="{BB962C8B-B14F-4D97-AF65-F5344CB8AC3E}">
        <p14:creationId xmlns:p14="http://schemas.microsoft.com/office/powerpoint/2010/main" val="965162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Initialization</a:t>
            </a:r>
          </a:p>
        </p:txBody>
      </p:sp>
      <p:sp>
        <p:nvSpPr>
          <p:cNvPr id="3" name="Content Placeholder 2"/>
          <p:cNvSpPr>
            <a:spLocks noGrp="1"/>
          </p:cNvSpPr>
          <p:nvPr>
            <p:ph idx="1"/>
          </p:nvPr>
        </p:nvSpPr>
        <p:spPr>
          <a:xfrm>
            <a:off x="457200" y="1417639"/>
            <a:ext cx="8229600" cy="476986"/>
          </a:xfrm>
        </p:spPr>
        <p:txBody>
          <a:bodyPr>
            <a:normAutofit/>
          </a:bodyPr>
          <a:lstStyle/>
          <a:p>
            <a:r>
              <a:rPr lang="en-US" dirty="0"/>
              <a:t>A structure variable can be initialized in its declaration:</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13</a:t>
            </a:fld>
            <a:endParaRPr lang="en-US"/>
          </a:p>
        </p:txBody>
      </p:sp>
      <p:sp>
        <p:nvSpPr>
          <p:cNvPr id="6" name="Rectangle 5"/>
          <p:cNvSpPr/>
          <p:nvPr/>
        </p:nvSpPr>
        <p:spPr>
          <a:xfrm>
            <a:off x="1155884" y="1882578"/>
            <a:ext cx="6141387" cy="1174377"/>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1"/>
                </a:solidFill>
                <a:latin typeface="Consolas" charset="0"/>
                <a:ea typeface="Consolas" charset="0"/>
                <a:cs typeface="Consolas" charset="0"/>
              </a:rPr>
              <a:t>Point p1 = { 1.0, 2.0 };</a:t>
            </a:r>
          </a:p>
          <a:p>
            <a:r>
              <a:rPr lang="en-US" dirty="0">
                <a:solidFill>
                  <a:schemeClr val="tx1"/>
                </a:solidFill>
                <a:latin typeface="Consolas" charset="0"/>
                <a:ea typeface="Consolas" charset="0"/>
                <a:cs typeface="Consolas" charset="0"/>
              </a:rPr>
              <a:t>Student s1 = { 301323549, "Amy </a:t>
            </a:r>
            <a:r>
              <a:rPr lang="en-US" dirty="0" err="1">
                <a:solidFill>
                  <a:schemeClr val="tx1"/>
                </a:solidFill>
                <a:latin typeface="Consolas" charset="0"/>
                <a:ea typeface="Consolas" charset="0"/>
                <a:cs typeface="Consolas" charset="0"/>
              </a:rPr>
              <a:t>Siu</a:t>
            </a:r>
            <a:r>
              <a:rPr lang="en-US" dirty="0">
                <a:solidFill>
                  <a:schemeClr val="tx1"/>
                </a:solidFill>
                <a:latin typeface="Consolas" charset="0"/>
                <a:ea typeface="Consolas" charset="0"/>
                <a:cs typeface="Consolas" charset="0"/>
              </a:rPr>
              <a:t>", 'F' };</a:t>
            </a:r>
          </a:p>
          <a:p>
            <a:r>
              <a:rPr lang="en-US" dirty="0">
                <a:solidFill>
                  <a:schemeClr val="tx1"/>
                </a:solidFill>
                <a:latin typeface="Consolas" charset="0"/>
                <a:ea typeface="Consolas" charset="0"/>
                <a:cs typeface="Consolas" charset="0"/>
              </a:rPr>
              <a:t>Student s2 = s1;</a:t>
            </a:r>
          </a:p>
        </p:txBody>
      </p:sp>
      <p:sp>
        <p:nvSpPr>
          <p:cNvPr id="7" name="Right Brace 6"/>
          <p:cNvSpPr/>
          <p:nvPr/>
        </p:nvSpPr>
        <p:spPr>
          <a:xfrm rot="5400000">
            <a:off x="4691406" y="1543054"/>
            <a:ext cx="358591" cy="2447833"/>
          </a:xfrm>
          <a:prstGeom prst="rightBrace">
            <a:avLst>
              <a:gd name="adj1" fmla="val 8333"/>
              <a:gd name="adj2" fmla="val 48901"/>
            </a:avLst>
          </a:prstGeom>
          <a:effectLst/>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sp>
        <p:nvSpPr>
          <p:cNvPr id="8" name="Rounded Rectangle 7"/>
          <p:cNvSpPr/>
          <p:nvPr/>
        </p:nvSpPr>
        <p:spPr>
          <a:xfrm>
            <a:off x="4937760" y="3227280"/>
            <a:ext cx="3221431" cy="886120"/>
          </a:xfrm>
          <a:prstGeom prst="roundRect">
            <a:avLst/>
          </a:prstGeom>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Order of the members must be the same as that specified in the definition</a:t>
            </a:r>
          </a:p>
        </p:txBody>
      </p:sp>
      <p:cxnSp>
        <p:nvCxnSpPr>
          <p:cNvPr id="10" name="Straight Arrow Connector 9"/>
          <p:cNvCxnSpPr>
            <a:stCxn id="8" idx="0"/>
            <a:endCxn id="7" idx="1"/>
          </p:cNvCxnSpPr>
          <p:nvPr/>
        </p:nvCxnSpPr>
        <p:spPr>
          <a:xfrm flipH="1" flipV="1">
            <a:off x="4897603" y="2946266"/>
            <a:ext cx="1650873" cy="281014"/>
          </a:xfrm>
          <a:prstGeom prst="straightConnector1">
            <a:avLst/>
          </a:prstGeom>
          <a:ln>
            <a:tailEnd type="arrow"/>
          </a:ln>
          <a:effectLst/>
        </p:spPr>
        <p:style>
          <a:lnRef idx="2">
            <a:schemeClr val="accent5"/>
          </a:lnRef>
          <a:fillRef idx="0">
            <a:schemeClr val="accent5"/>
          </a:fillRef>
          <a:effectRef idx="1">
            <a:schemeClr val="accent5"/>
          </a:effectRef>
          <a:fontRef idx="minor">
            <a:schemeClr val="tx1"/>
          </a:fontRef>
        </p:style>
      </p:cxnSp>
      <p:sp>
        <p:nvSpPr>
          <p:cNvPr id="12" name="Rounded Rectangle 11"/>
          <p:cNvSpPr/>
          <p:nvPr/>
        </p:nvSpPr>
        <p:spPr>
          <a:xfrm>
            <a:off x="1362457" y="3218329"/>
            <a:ext cx="3183490" cy="886120"/>
          </a:xfrm>
          <a:prstGeom prst="roundRect">
            <a:avLst/>
          </a:prstGeom>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Can be initialized with another variable of the same structure data type</a:t>
            </a:r>
          </a:p>
        </p:txBody>
      </p:sp>
      <p:cxnSp>
        <p:nvCxnSpPr>
          <p:cNvPr id="14" name="Straight Arrow Connector 13"/>
          <p:cNvCxnSpPr>
            <a:stCxn id="12" idx="0"/>
          </p:cNvCxnSpPr>
          <p:nvPr/>
        </p:nvCxnSpPr>
        <p:spPr>
          <a:xfrm flipV="1">
            <a:off x="2954202" y="2841813"/>
            <a:ext cx="118182" cy="376516"/>
          </a:xfrm>
          <a:prstGeom prst="straightConnector1">
            <a:avLst/>
          </a:prstGeom>
          <a:ln>
            <a:tailEnd type="arrow"/>
          </a:ln>
          <a:effectLst/>
        </p:spPr>
        <p:style>
          <a:lnRef idx="2">
            <a:schemeClr val="accent4"/>
          </a:lnRef>
          <a:fillRef idx="0">
            <a:schemeClr val="accent4"/>
          </a:fillRef>
          <a:effectRef idx="1">
            <a:schemeClr val="accent4"/>
          </a:effectRef>
          <a:fontRef idx="minor">
            <a:schemeClr val="tx1"/>
          </a:fontRef>
        </p:style>
      </p:cxnSp>
      <p:sp>
        <p:nvSpPr>
          <p:cNvPr id="18" name="Oval 17"/>
          <p:cNvSpPr/>
          <p:nvPr/>
        </p:nvSpPr>
        <p:spPr>
          <a:xfrm>
            <a:off x="3003176" y="2604239"/>
            <a:ext cx="394448" cy="237573"/>
          </a:xfrm>
          <a:prstGeom prst="ellipse">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322766" y="4666130"/>
            <a:ext cx="4223180" cy="61856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1"/>
                </a:solidFill>
                <a:latin typeface="Consolas" charset="0"/>
                <a:ea typeface="Consolas" charset="0"/>
                <a:cs typeface="Consolas" charset="0"/>
              </a:rPr>
              <a:t>Point p2 = { 1.0, 2.0, 3.0 };</a:t>
            </a:r>
          </a:p>
        </p:txBody>
      </p:sp>
      <p:sp>
        <p:nvSpPr>
          <p:cNvPr id="23" name="Rectangle 22"/>
          <p:cNvSpPr/>
          <p:nvPr/>
        </p:nvSpPr>
        <p:spPr>
          <a:xfrm>
            <a:off x="5124637" y="4666130"/>
            <a:ext cx="3034554" cy="61856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1"/>
                </a:solidFill>
                <a:latin typeface="Consolas" charset="0"/>
                <a:ea typeface="Consolas" charset="0"/>
                <a:cs typeface="Consolas" charset="0"/>
              </a:rPr>
              <a:t>Point p3 = { 1.0 };</a:t>
            </a:r>
          </a:p>
        </p:txBody>
      </p:sp>
      <p:sp>
        <p:nvSpPr>
          <p:cNvPr id="24" name="TextBox 23"/>
          <p:cNvSpPr txBox="1"/>
          <p:nvPr/>
        </p:nvSpPr>
        <p:spPr>
          <a:xfrm>
            <a:off x="3922057" y="4814064"/>
            <a:ext cx="623889" cy="923330"/>
          </a:xfrm>
          <a:prstGeom prst="rect">
            <a:avLst/>
          </a:prstGeom>
          <a:noFill/>
          <a:effectLst/>
        </p:spPr>
        <p:txBody>
          <a:bodyPr wrap="none" rtlCol="0">
            <a:spAutoFit/>
          </a:bodyPr>
          <a:lstStyle/>
          <a:p>
            <a:r>
              <a:rPr lang="en-US" sz="5400" dirty="0">
                <a:solidFill>
                  <a:srgbClr val="FF0000"/>
                </a:solidFill>
                <a:sym typeface="Wingdings"/>
              </a:rPr>
              <a:t></a:t>
            </a:r>
            <a:endParaRPr lang="en-US" sz="5400" dirty="0">
              <a:solidFill>
                <a:srgbClr val="FF0000"/>
              </a:solidFill>
            </a:endParaRPr>
          </a:p>
        </p:txBody>
      </p:sp>
      <p:sp>
        <p:nvSpPr>
          <p:cNvPr id="25" name="Oval 24"/>
          <p:cNvSpPr/>
          <p:nvPr/>
        </p:nvSpPr>
        <p:spPr>
          <a:xfrm>
            <a:off x="3138150" y="4742398"/>
            <a:ext cx="587187" cy="470630"/>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ounded Rectangle 26"/>
          <p:cNvSpPr/>
          <p:nvPr/>
        </p:nvSpPr>
        <p:spPr>
          <a:xfrm>
            <a:off x="694764" y="5470230"/>
            <a:ext cx="3851182" cy="886120"/>
          </a:xfrm>
          <a:prstGeom prst="roundRect">
            <a:avLst/>
          </a:prstGeom>
          <a:effectLst/>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A compilation error will be generated, since there are more values than the number of members</a:t>
            </a:r>
          </a:p>
        </p:txBody>
      </p:sp>
      <p:sp>
        <p:nvSpPr>
          <p:cNvPr id="28" name="Rounded Rectangle 27"/>
          <p:cNvSpPr/>
          <p:nvPr/>
        </p:nvSpPr>
        <p:spPr>
          <a:xfrm>
            <a:off x="4811853" y="5470230"/>
            <a:ext cx="4059191" cy="886120"/>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There are fewer values than the number of members, remaining variables are set to zero of their data type.  </a:t>
            </a:r>
          </a:p>
          <a:p>
            <a:pPr algn="ctr"/>
            <a:r>
              <a:rPr lang="en-US" sz="1200" dirty="0">
                <a:latin typeface="Segoe Print" pitchFamily="2" charset="0"/>
              </a:rPr>
              <a:t>(</a:t>
            </a:r>
            <a:r>
              <a:rPr lang="en-US" sz="1200" dirty="0">
                <a:latin typeface="Menlo" pitchFamily="49" charset="0"/>
                <a:ea typeface="Menlo" pitchFamily="49" charset="0"/>
                <a:cs typeface="Menlo" pitchFamily="49" charset="0"/>
              </a:rPr>
              <a:t>x = 1.0, y = 0.0</a:t>
            </a:r>
            <a:r>
              <a:rPr lang="en-US" sz="1200" dirty="0">
                <a:latin typeface="Segoe Print" pitchFamily="2" charset="0"/>
              </a:rPr>
              <a:t> )</a:t>
            </a:r>
          </a:p>
        </p:txBody>
      </p:sp>
      <p:cxnSp>
        <p:nvCxnSpPr>
          <p:cNvPr id="30" name="Straight Arrow Connector 29"/>
          <p:cNvCxnSpPr>
            <a:endCxn id="25" idx="4"/>
          </p:cNvCxnSpPr>
          <p:nvPr/>
        </p:nvCxnSpPr>
        <p:spPr>
          <a:xfrm flipV="1">
            <a:off x="2994715" y="5213028"/>
            <a:ext cx="437029" cy="275186"/>
          </a:xfrm>
          <a:prstGeom prst="straightConnector1">
            <a:avLst/>
          </a:prstGeom>
          <a:ln>
            <a:tailEnd type="arrow"/>
          </a:ln>
          <a:effectLst/>
        </p:spPr>
        <p:style>
          <a:lnRef idx="2">
            <a:schemeClr val="accent3"/>
          </a:lnRef>
          <a:fillRef idx="0">
            <a:schemeClr val="accent3"/>
          </a:fillRef>
          <a:effectRef idx="1">
            <a:schemeClr val="accent3"/>
          </a:effectRef>
          <a:fontRef idx="minor">
            <a:schemeClr val="tx1"/>
          </a:fontRef>
        </p:style>
      </p:cxnSp>
      <p:cxnSp>
        <p:nvCxnSpPr>
          <p:cNvPr id="32" name="Straight Arrow Connector 31"/>
          <p:cNvCxnSpPr>
            <a:stCxn id="28" idx="0"/>
          </p:cNvCxnSpPr>
          <p:nvPr/>
        </p:nvCxnSpPr>
        <p:spPr>
          <a:xfrm flipV="1">
            <a:off x="6841449" y="5065059"/>
            <a:ext cx="455822" cy="405171"/>
          </a:xfrm>
          <a:prstGeom prst="straightConnector1">
            <a:avLst/>
          </a:prstGeom>
          <a:ln>
            <a:tailEnd type="arrow"/>
          </a:ln>
          <a:effectLst/>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58358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nodePh="1">
                                  <p:stCondLst>
                                    <p:cond delay="0"/>
                                  </p:stCondLst>
                                  <p:endCondLst>
                                    <p:cond evt="begin" delay="0">
                                      <p:tn val="17"/>
                                    </p:cond>
                                  </p:end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animBg="1"/>
      <p:bldP spid="18" grpId="0"/>
      <p:bldP spid="22" grpId="0" animBg="1"/>
      <p:bldP spid="23" grpId="0" animBg="1"/>
      <p:bldP spid="24" grpId="0"/>
      <p:bldP spid="25" grpId="0" animBg="1"/>
      <p:bldP spid="27" grpId="0" animBg="1"/>
      <p:bldP spid="2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Variables</a:t>
            </a:r>
          </a:p>
        </p:txBody>
      </p:sp>
      <p:sp>
        <p:nvSpPr>
          <p:cNvPr id="3" name="Content Placeholder 2"/>
          <p:cNvSpPr>
            <a:spLocks noGrp="1"/>
          </p:cNvSpPr>
          <p:nvPr>
            <p:ph idx="1"/>
          </p:nvPr>
        </p:nvSpPr>
        <p:spPr>
          <a:xfrm>
            <a:off x="457200" y="1371600"/>
            <a:ext cx="8229600" cy="1609159"/>
          </a:xfrm>
        </p:spPr>
        <p:txBody>
          <a:bodyPr>
            <a:normAutofit lnSpcReduction="10000"/>
          </a:bodyPr>
          <a:lstStyle/>
          <a:p>
            <a:r>
              <a:rPr lang="en-US" dirty="0"/>
              <a:t>A member variable can be used just as other variables of the basic data types</a:t>
            </a:r>
          </a:p>
          <a:p>
            <a:r>
              <a:rPr lang="en-US" dirty="0"/>
              <a:t>We may use the </a:t>
            </a:r>
            <a:r>
              <a:rPr lang="en-US" b="1" dirty="0">
                <a:solidFill>
                  <a:schemeClr val="accent6">
                    <a:lumMod val="75000"/>
                  </a:schemeClr>
                </a:solidFill>
              </a:rPr>
              <a:t>dot operator .</a:t>
            </a:r>
            <a:r>
              <a:rPr lang="en-US" dirty="0"/>
              <a:t> to access the member variables of a structure</a:t>
            </a:r>
          </a:p>
        </p:txBody>
      </p:sp>
      <p:sp>
        <p:nvSpPr>
          <p:cNvPr id="5" name="Slide Number Placeholder 4"/>
          <p:cNvSpPr>
            <a:spLocks noGrp="1"/>
          </p:cNvSpPr>
          <p:nvPr>
            <p:ph type="sldNum" sz="quarter" idx="12"/>
          </p:nvPr>
        </p:nvSpPr>
        <p:spPr/>
        <p:txBody>
          <a:bodyPr/>
          <a:lstStyle/>
          <a:p>
            <a:fld id="{A2D5F323-9395-A24C-8003-89F99F5948AE}" type="slidenum">
              <a:rPr lang="en-US" smtClean="0"/>
              <a:pPr/>
              <a:t>14</a:t>
            </a:fld>
            <a:endParaRPr lang="en-US"/>
          </a:p>
        </p:txBody>
      </p:sp>
      <p:sp>
        <p:nvSpPr>
          <p:cNvPr id="6" name="Rectangle 5"/>
          <p:cNvSpPr/>
          <p:nvPr/>
        </p:nvSpPr>
        <p:spPr>
          <a:xfrm>
            <a:off x="922807" y="2980759"/>
            <a:ext cx="6141387" cy="1864658"/>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a:solidFill>
                  <a:schemeClr val="tx1"/>
                </a:solidFill>
                <a:latin typeface="Consolas" charset="0"/>
                <a:ea typeface="Consolas" charset="0"/>
                <a:cs typeface="Consolas" charset="0"/>
              </a:rPr>
              <a:t>Point pt1 </a:t>
            </a:r>
            <a:r>
              <a:rPr lang="en-US" sz="1600" dirty="0">
                <a:solidFill>
                  <a:schemeClr val="tx1"/>
                </a:solidFill>
                <a:latin typeface="Consolas" charset="0"/>
                <a:ea typeface="Consolas" charset="0"/>
                <a:cs typeface="Consolas" charset="0"/>
              </a:rPr>
              <a:t>= { 1.0, 2.0 };</a:t>
            </a:r>
          </a:p>
          <a:p>
            <a:r>
              <a:rPr lang="en-US" sz="1600" dirty="0">
                <a:solidFill>
                  <a:schemeClr val="tx1"/>
                </a:solidFill>
                <a:latin typeface="Consolas" charset="0"/>
                <a:ea typeface="Consolas" charset="0"/>
                <a:cs typeface="Consolas" charset="0"/>
              </a:rPr>
              <a:t>Point pt2 = pt1; </a:t>
            </a:r>
          </a:p>
          <a:p>
            <a:endParaRPr lang="en-US" sz="1600" dirty="0">
              <a:solidFill>
                <a:schemeClr val="tx1"/>
              </a:solidFill>
              <a:latin typeface="Consolas" charset="0"/>
              <a:ea typeface="Consolas" charset="0"/>
              <a:cs typeface="Consolas" charset="0"/>
            </a:endParaRPr>
          </a:p>
          <a:p>
            <a:r>
              <a:rPr lang="en-US" sz="1600" dirty="0">
                <a:solidFill>
                  <a:schemeClr val="tx1"/>
                </a:solidFill>
                <a:latin typeface="Consolas" charset="0"/>
                <a:ea typeface="Consolas" charset="0"/>
                <a:cs typeface="Consolas" charset="0"/>
              </a:rPr>
              <a:t>pt1.x *= 2.0; 	// pt1.x = pt1.x * 2.0 </a:t>
            </a:r>
          </a:p>
          <a:p>
            <a:r>
              <a:rPr lang="es-ES" sz="1600" dirty="0">
                <a:solidFill>
                  <a:schemeClr val="tx1"/>
                </a:solidFill>
                <a:latin typeface="Consolas" charset="0"/>
                <a:ea typeface="Consolas" charset="0"/>
                <a:cs typeface="Consolas" charset="0"/>
              </a:rPr>
              <a:t>pt1.y /= 2.0; 	// pt1.y = pt1.y / 2.0 </a:t>
            </a:r>
          </a:p>
          <a:p>
            <a:r>
              <a:rPr lang="en-US" sz="1600" dirty="0">
                <a:solidFill>
                  <a:schemeClr val="tx1"/>
                </a:solidFill>
                <a:latin typeface="Consolas" charset="0"/>
                <a:ea typeface="Consolas" charset="0"/>
                <a:cs typeface="Consolas" charset="0"/>
              </a:rPr>
              <a:t>pt2.x++; 			// pt2.x = pt2.x + 1 </a:t>
            </a:r>
          </a:p>
          <a:p>
            <a:r>
              <a:rPr lang="en-US" sz="1600" dirty="0">
                <a:solidFill>
                  <a:schemeClr val="tx1"/>
                </a:solidFill>
                <a:latin typeface="Consolas" charset="0"/>
                <a:ea typeface="Consolas" charset="0"/>
                <a:cs typeface="Consolas" charset="0"/>
              </a:rPr>
              <a:t>pt2.y--; 			// pt2.y = pt2.y – 1</a:t>
            </a:r>
          </a:p>
        </p:txBody>
      </p:sp>
      <p:sp>
        <p:nvSpPr>
          <p:cNvPr id="8" name="Rounded Rectangle 7"/>
          <p:cNvSpPr/>
          <p:nvPr/>
        </p:nvSpPr>
        <p:spPr>
          <a:xfrm>
            <a:off x="5279936" y="2694917"/>
            <a:ext cx="2657056" cy="571684"/>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What are the values of all the member variables?</a:t>
            </a:r>
            <a:endParaRPr lang="en-US" sz="1400" dirty="0">
              <a:latin typeface="Avenir Next Condensed" charset="0"/>
              <a:ea typeface="Avenir Next Condensed" charset="0"/>
              <a:cs typeface="Avenir Next Condensed" charset="0"/>
            </a:endParaRPr>
          </a:p>
        </p:txBody>
      </p:sp>
      <p:sp>
        <p:nvSpPr>
          <p:cNvPr id="9" name="Rectangle 8"/>
          <p:cNvSpPr/>
          <p:nvPr/>
        </p:nvSpPr>
        <p:spPr>
          <a:xfrm>
            <a:off x="6567121" y="3698962"/>
            <a:ext cx="1649506" cy="1396437"/>
          </a:xfrm>
          <a:prstGeom prst="rect">
            <a:avLst/>
          </a:prstGeom>
          <a:effectLst/>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Consolas" charset="0"/>
                <a:ea typeface="Consolas" charset="0"/>
                <a:cs typeface="Consolas" charset="0"/>
              </a:rPr>
              <a:t>pt1.x = 2.0</a:t>
            </a:r>
          </a:p>
          <a:p>
            <a:pPr algn="ctr"/>
            <a:r>
              <a:rPr lang="en-US" sz="1600" dirty="0">
                <a:latin typeface="Consolas" charset="0"/>
                <a:ea typeface="Consolas" charset="0"/>
                <a:cs typeface="Consolas" charset="0"/>
              </a:rPr>
              <a:t>pt1.y = 1.0</a:t>
            </a:r>
          </a:p>
          <a:p>
            <a:pPr algn="ctr"/>
            <a:endParaRPr lang="en-US" sz="1600" dirty="0">
              <a:latin typeface="Consolas" charset="0"/>
              <a:ea typeface="Consolas" charset="0"/>
              <a:cs typeface="Consolas" charset="0"/>
            </a:endParaRPr>
          </a:p>
          <a:p>
            <a:pPr algn="ctr"/>
            <a:r>
              <a:rPr lang="en-US" sz="1600" dirty="0">
                <a:latin typeface="Consolas" charset="0"/>
                <a:ea typeface="Consolas" charset="0"/>
                <a:cs typeface="Consolas" charset="0"/>
              </a:rPr>
              <a:t>pt2.x = 2.0</a:t>
            </a:r>
          </a:p>
          <a:p>
            <a:pPr algn="ctr"/>
            <a:r>
              <a:rPr lang="en-US" sz="1600" dirty="0">
                <a:latin typeface="Consolas" charset="0"/>
                <a:ea typeface="Consolas" charset="0"/>
                <a:cs typeface="Consolas" charset="0"/>
              </a:rPr>
              <a:t>pt2.y = 1.0</a:t>
            </a:r>
          </a:p>
        </p:txBody>
      </p:sp>
      <p:sp>
        <p:nvSpPr>
          <p:cNvPr id="10" name="TextBox 9"/>
          <p:cNvSpPr txBox="1"/>
          <p:nvPr/>
        </p:nvSpPr>
        <p:spPr>
          <a:xfrm>
            <a:off x="7432944" y="3431070"/>
            <a:ext cx="837473" cy="338554"/>
          </a:xfrm>
          <a:prstGeom prst="rect">
            <a:avLst/>
          </a:prstGeom>
          <a:noFill/>
          <a:effectLst/>
        </p:spPr>
        <p:txBody>
          <a:bodyPr wrap="none" rtlCol="0">
            <a:spAutoFit/>
          </a:bodyPr>
          <a:lstStyle/>
          <a:p>
            <a:r>
              <a:rPr lang="en-US" sz="1600" dirty="0">
                <a:latin typeface="Chalkduster"/>
                <a:cs typeface="Chalkduster"/>
              </a:rPr>
              <a:t>result</a:t>
            </a:r>
          </a:p>
        </p:txBody>
      </p:sp>
      <p:sp>
        <p:nvSpPr>
          <p:cNvPr id="11" name="Rectangle 10"/>
          <p:cNvSpPr/>
          <p:nvPr/>
        </p:nvSpPr>
        <p:spPr>
          <a:xfrm>
            <a:off x="922807" y="5347527"/>
            <a:ext cx="6141387" cy="652366"/>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Student s1 = { 301323549, "Amy </a:t>
            </a:r>
            <a:r>
              <a:rPr lang="en-US" sz="1600" dirty="0" err="1">
                <a:solidFill>
                  <a:schemeClr val="tx1"/>
                </a:solidFill>
                <a:latin typeface="Consolas" charset="0"/>
                <a:ea typeface="Consolas" charset="0"/>
                <a:cs typeface="Consolas" charset="0"/>
              </a:rPr>
              <a:t>Siu</a:t>
            </a:r>
            <a:r>
              <a:rPr lang="en-US" sz="1600" dirty="0">
                <a:solidFill>
                  <a:schemeClr val="tx1"/>
                </a:solidFill>
                <a:latin typeface="Consolas" charset="0"/>
                <a:ea typeface="Consolas" charset="0"/>
                <a:cs typeface="Consolas" charset="0"/>
              </a:rPr>
              <a:t>", 'F' };</a:t>
            </a:r>
          </a:p>
          <a:p>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l = s1.name.length();</a:t>
            </a:r>
          </a:p>
        </p:txBody>
      </p:sp>
      <p:sp>
        <p:nvSpPr>
          <p:cNvPr id="12" name="Rectangle 11"/>
          <p:cNvSpPr/>
          <p:nvPr/>
        </p:nvSpPr>
        <p:spPr>
          <a:xfrm>
            <a:off x="6862966" y="5726906"/>
            <a:ext cx="1649506" cy="492023"/>
          </a:xfrm>
          <a:prstGeom prst="rect">
            <a:avLst/>
          </a:prstGeom>
          <a:effectLst/>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atin typeface="Consolas" charset="0"/>
                <a:ea typeface="Consolas" charset="0"/>
                <a:cs typeface="Consolas" charset="0"/>
              </a:rPr>
              <a:t>l = 7</a:t>
            </a:r>
          </a:p>
        </p:txBody>
      </p:sp>
      <p:sp>
        <p:nvSpPr>
          <p:cNvPr id="13" name="Rounded Rectangle 12"/>
          <p:cNvSpPr/>
          <p:nvPr/>
        </p:nvSpPr>
        <p:spPr>
          <a:xfrm>
            <a:off x="6522295" y="5248832"/>
            <a:ext cx="2348750" cy="406354"/>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What is the value of </a:t>
            </a:r>
            <a:r>
              <a:rPr lang="en-US" sz="1600" dirty="0">
                <a:latin typeface="Consolas" charset="0"/>
                <a:ea typeface="Consolas" charset="0"/>
                <a:cs typeface="Consolas" charset="0"/>
              </a:rPr>
              <a:t>l</a:t>
            </a:r>
            <a:r>
              <a:rPr lang="en-US" sz="1600" dirty="0">
                <a:latin typeface="Avenir Next Condensed" charset="0"/>
                <a:ea typeface="Avenir Next Condensed" charset="0"/>
                <a:cs typeface="Avenir Next Condensed" charset="0"/>
              </a:rPr>
              <a:t>?</a:t>
            </a:r>
            <a:endParaRPr lang="en-US" sz="1400" dirty="0">
              <a:latin typeface="Avenir Next Condensed" charset="0"/>
              <a:ea typeface="Avenir Next Condensed" charset="0"/>
              <a:cs typeface="Avenir Next Condensed" charset="0"/>
            </a:endParaRPr>
          </a:p>
        </p:txBody>
      </p:sp>
      <p:sp>
        <p:nvSpPr>
          <p:cNvPr id="14" name="Oval 13"/>
          <p:cNvSpPr/>
          <p:nvPr/>
        </p:nvSpPr>
        <p:spPr>
          <a:xfrm>
            <a:off x="1799754" y="5647541"/>
            <a:ext cx="888582" cy="344627"/>
          </a:xfrm>
          <a:prstGeom prst="ellipse">
            <a:avLst/>
          </a:prstGeom>
          <a:noFill/>
          <a:ln w="1905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649194" y="6189103"/>
            <a:ext cx="1842995" cy="28584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a string variable</a:t>
            </a:r>
            <a:endParaRPr lang="en-US" sz="1400" dirty="0">
              <a:latin typeface="Avenir Next Condensed" charset="0"/>
              <a:ea typeface="Avenir Next Condensed" charset="0"/>
              <a:cs typeface="Avenir Next Condensed" charset="0"/>
            </a:endParaRPr>
          </a:p>
        </p:txBody>
      </p:sp>
      <p:cxnSp>
        <p:nvCxnSpPr>
          <p:cNvPr id="17" name="Straight Arrow Connector 16"/>
          <p:cNvCxnSpPr>
            <a:stCxn id="15" idx="0"/>
            <a:endCxn id="14" idx="4"/>
          </p:cNvCxnSpPr>
          <p:nvPr/>
        </p:nvCxnSpPr>
        <p:spPr>
          <a:xfrm flipV="1">
            <a:off x="1570692" y="5992168"/>
            <a:ext cx="673353" cy="196935"/>
          </a:xfrm>
          <a:prstGeom prst="straightConnector1">
            <a:avLst/>
          </a:prstGeom>
          <a:ln>
            <a:tailEnd type="arrow"/>
          </a:ln>
          <a:effectLst/>
        </p:spPr>
        <p:style>
          <a:lnRef idx="2">
            <a:schemeClr val="accent5"/>
          </a:lnRef>
          <a:fillRef idx="0">
            <a:schemeClr val="accent5"/>
          </a:fillRef>
          <a:effectRef idx="1">
            <a:schemeClr val="accent5"/>
          </a:effectRef>
          <a:fontRef idx="minor">
            <a:schemeClr val="tx1"/>
          </a:fontRef>
        </p:style>
      </p:cxnSp>
      <p:sp>
        <p:nvSpPr>
          <p:cNvPr id="19" name="Oval 18"/>
          <p:cNvSpPr/>
          <p:nvPr/>
        </p:nvSpPr>
        <p:spPr>
          <a:xfrm>
            <a:off x="1335739" y="4500790"/>
            <a:ext cx="99869" cy="344627"/>
          </a:xfrm>
          <a:prstGeom prst="ellipse">
            <a:avLst/>
          </a:prstGeom>
          <a:noFill/>
          <a:ln w="190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ounded Rectangle 20"/>
          <p:cNvSpPr/>
          <p:nvPr/>
        </p:nvSpPr>
        <p:spPr>
          <a:xfrm>
            <a:off x="649194" y="4970408"/>
            <a:ext cx="1842995" cy="285842"/>
          </a:xfrm>
          <a:prstGeom prst="roundRect">
            <a:avLst/>
          </a:prstGeom>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the dot operator</a:t>
            </a:r>
            <a:endParaRPr lang="en-US" sz="1400" dirty="0">
              <a:latin typeface="Avenir Next Condensed" charset="0"/>
              <a:ea typeface="Avenir Next Condensed" charset="0"/>
              <a:cs typeface="Avenir Next Condensed" charset="0"/>
            </a:endParaRPr>
          </a:p>
        </p:txBody>
      </p:sp>
      <p:cxnSp>
        <p:nvCxnSpPr>
          <p:cNvPr id="23" name="Straight Arrow Connector 22"/>
          <p:cNvCxnSpPr>
            <a:stCxn id="21" idx="0"/>
            <a:endCxn id="19" idx="5"/>
          </p:cNvCxnSpPr>
          <p:nvPr/>
        </p:nvCxnSpPr>
        <p:spPr>
          <a:xfrm flipH="1" flipV="1">
            <a:off x="1420983" y="4794948"/>
            <a:ext cx="149709" cy="175460"/>
          </a:xfrm>
          <a:prstGeom prst="straightConnector1">
            <a:avLst/>
          </a:prstGeom>
          <a:ln>
            <a:tailEnd type="arrow"/>
          </a:ln>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825404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0" grpId="1"/>
      <p:bldP spid="11" grpId="0" animBg="1"/>
      <p:bldP spid="12" grpId="0" animBg="1"/>
      <p:bldP spid="13" grpId="0" animBg="1"/>
      <p:bldP spid="14" grpId="0" animBg="1"/>
      <p:bldP spid="15" grpId="0" animBg="1"/>
      <p:bldP spid="19"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Variables</a:t>
            </a:r>
          </a:p>
        </p:txBody>
      </p:sp>
      <p:sp>
        <p:nvSpPr>
          <p:cNvPr id="3" name="Content Placeholder 2"/>
          <p:cNvSpPr>
            <a:spLocks noGrp="1"/>
          </p:cNvSpPr>
          <p:nvPr>
            <p:ph idx="1"/>
          </p:nvPr>
        </p:nvSpPr>
        <p:spPr/>
        <p:txBody>
          <a:bodyPr/>
          <a:lstStyle/>
          <a:p>
            <a:r>
              <a:rPr lang="en-US" dirty="0"/>
              <a:t>Example</a:t>
            </a:r>
          </a:p>
        </p:txBody>
      </p:sp>
      <p:sp>
        <p:nvSpPr>
          <p:cNvPr id="5" name="Slide Number Placeholder 4"/>
          <p:cNvSpPr>
            <a:spLocks noGrp="1"/>
          </p:cNvSpPr>
          <p:nvPr>
            <p:ph type="sldNum" sz="quarter" idx="12"/>
          </p:nvPr>
        </p:nvSpPr>
        <p:spPr/>
        <p:txBody>
          <a:bodyPr/>
          <a:lstStyle/>
          <a:p>
            <a:fld id="{A2D5F323-9395-A24C-8003-89F99F5948AE}" type="slidenum">
              <a:rPr lang="en-US" smtClean="0"/>
              <a:pPr/>
              <a:t>15</a:t>
            </a:fld>
            <a:endParaRPr lang="en-US"/>
          </a:p>
        </p:txBody>
      </p:sp>
      <p:sp>
        <p:nvSpPr>
          <p:cNvPr id="6" name="Rectangle 5"/>
          <p:cNvSpPr/>
          <p:nvPr/>
        </p:nvSpPr>
        <p:spPr>
          <a:xfrm>
            <a:off x="1146269" y="2214282"/>
            <a:ext cx="2878884" cy="278571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err="1">
                <a:solidFill>
                  <a:schemeClr val="tx1"/>
                </a:solidFill>
                <a:latin typeface="Consolas" charset="0"/>
                <a:ea typeface="Consolas" charset="0"/>
                <a:cs typeface="Consolas" charset="0"/>
              </a:rPr>
              <a:t>struct</a:t>
            </a:r>
            <a:r>
              <a:rPr lang="en-US" dirty="0">
                <a:solidFill>
                  <a:schemeClr val="tx1"/>
                </a:solidFill>
                <a:latin typeface="Consolas" charset="0"/>
                <a:ea typeface="Consolas" charset="0"/>
                <a:cs typeface="Consolas" charset="0"/>
              </a:rPr>
              <a:t> Student {</a:t>
            </a:r>
          </a:p>
          <a:p>
            <a:r>
              <a:rPr lang="en-US" dirty="0">
                <a:solidFill>
                  <a:schemeClr val="tx1"/>
                </a:solidFill>
                <a:latin typeface="Consolas" charset="0"/>
                <a:ea typeface="Consolas" charset="0"/>
                <a:cs typeface="Consolas" charset="0"/>
              </a:rPr>
              <a:t>	</a:t>
            </a:r>
            <a:r>
              <a:rPr lang="en-US" dirty="0" err="1">
                <a:solidFill>
                  <a:schemeClr val="tx1"/>
                </a:solidFill>
                <a:latin typeface="Consolas" charset="0"/>
                <a:ea typeface="Consolas" charset="0"/>
                <a:cs typeface="Consolas" charset="0"/>
              </a:rPr>
              <a:t>int</a:t>
            </a:r>
            <a:r>
              <a:rPr lang="en-US" dirty="0">
                <a:solidFill>
                  <a:schemeClr val="tx1"/>
                </a:solidFill>
                <a:latin typeface="Consolas" charset="0"/>
                <a:ea typeface="Consolas" charset="0"/>
                <a:cs typeface="Consolas" charset="0"/>
              </a:rPr>
              <a:t> id;</a:t>
            </a:r>
          </a:p>
          <a:p>
            <a:r>
              <a:rPr lang="en-US" dirty="0">
                <a:solidFill>
                  <a:schemeClr val="tx1"/>
                </a:solidFill>
                <a:latin typeface="Consolas" charset="0"/>
                <a:ea typeface="Consolas" charset="0"/>
                <a:cs typeface="Consolas" charset="0"/>
              </a:rPr>
              <a:t>	string name;</a:t>
            </a:r>
          </a:p>
          <a:p>
            <a:r>
              <a:rPr lang="en-US" dirty="0">
                <a:solidFill>
                  <a:schemeClr val="tx1"/>
                </a:solidFill>
                <a:latin typeface="Consolas" charset="0"/>
                <a:ea typeface="Consolas" charset="0"/>
                <a:cs typeface="Consolas" charset="0"/>
              </a:rPr>
              <a:t>	char sex;</a:t>
            </a:r>
          </a:p>
          <a:p>
            <a:r>
              <a:rPr lang="en-US" dirty="0">
                <a:solidFill>
                  <a:schemeClr val="tx1"/>
                </a:solidFill>
                <a:latin typeface="Consolas" charset="0"/>
                <a:ea typeface="Consolas" charset="0"/>
                <a:cs typeface="Consolas" charset="0"/>
              </a:rPr>
              <a:t>	double GPA;</a:t>
            </a:r>
          </a:p>
          <a:p>
            <a:r>
              <a:rPr lang="en-US" dirty="0">
                <a:solidFill>
                  <a:schemeClr val="tx1"/>
                </a:solidFill>
                <a:latin typeface="Consolas" charset="0"/>
                <a:ea typeface="Consolas" charset="0"/>
                <a:cs typeface="Consolas" charset="0"/>
              </a:rPr>
              <a:t>};</a:t>
            </a:r>
          </a:p>
          <a:p>
            <a:endParaRPr lang="en-US" dirty="0">
              <a:solidFill>
                <a:schemeClr val="tx1"/>
              </a:solidFill>
              <a:latin typeface="Consolas" charset="0"/>
              <a:ea typeface="Consolas" charset="0"/>
              <a:cs typeface="Consolas" charset="0"/>
            </a:endParaRPr>
          </a:p>
          <a:p>
            <a:r>
              <a:rPr lang="en-US" dirty="0">
                <a:solidFill>
                  <a:schemeClr val="tx1"/>
                </a:solidFill>
                <a:latin typeface="Consolas" charset="0"/>
                <a:ea typeface="Consolas" charset="0"/>
                <a:cs typeface="Consolas" charset="0"/>
              </a:rPr>
              <a:t>Student s1; </a:t>
            </a:r>
          </a:p>
        </p:txBody>
      </p:sp>
      <p:sp>
        <p:nvSpPr>
          <p:cNvPr id="7" name="Rounded Rectangle 6"/>
          <p:cNvSpPr/>
          <p:nvPr/>
        </p:nvSpPr>
        <p:spPr>
          <a:xfrm>
            <a:off x="4294090" y="1488141"/>
            <a:ext cx="3854824" cy="4638022"/>
          </a:xfrm>
          <a:prstGeom prst="roundRect">
            <a:avLst>
              <a:gd name="adj" fmla="val 6638"/>
            </a:avLst>
          </a:prstGeom>
          <a:effectLst/>
        </p:spPr>
        <p:style>
          <a:lnRef idx="2">
            <a:schemeClr val="accent3"/>
          </a:lnRef>
          <a:fillRef idx="1">
            <a:schemeClr val="lt1"/>
          </a:fillRef>
          <a:effectRef idx="0">
            <a:schemeClr val="accent3"/>
          </a:effectRef>
          <a:fontRef idx="minor">
            <a:schemeClr val="dk1"/>
          </a:fontRef>
        </p:style>
        <p:txBody>
          <a:bodyPr rtlCol="0" anchor="ctr"/>
          <a:lstStyle/>
          <a:p>
            <a:r>
              <a:rPr lang="en-US" sz="2000" dirty="0">
                <a:latin typeface="Avenir Next Condensed" charset="0"/>
                <a:ea typeface="Avenir Next Condensed" charset="0"/>
                <a:cs typeface="Avenir Next Condensed" charset="0"/>
              </a:rPr>
              <a:t>What is the data type of each of the following?</a:t>
            </a:r>
          </a:p>
          <a:p>
            <a:pPr marL="341313" indent="-341313">
              <a:spcBef>
                <a:spcPts val="1800"/>
              </a:spcBef>
              <a:buFont typeface="Arial" pitchFamily="34" charset="0"/>
              <a:buChar char="•"/>
            </a:pPr>
            <a:r>
              <a:rPr lang="en-US" dirty="0">
                <a:latin typeface="Consolas" charset="0"/>
                <a:ea typeface="Consolas" charset="0"/>
                <a:cs typeface="Consolas" charset="0"/>
              </a:rPr>
              <a:t>s1.id</a:t>
            </a:r>
          </a:p>
          <a:p>
            <a:pPr marL="341313" indent="-341313">
              <a:spcBef>
                <a:spcPts val="1800"/>
              </a:spcBef>
              <a:buFont typeface="Arial" pitchFamily="34" charset="0"/>
              <a:buChar char="•"/>
            </a:pPr>
            <a:r>
              <a:rPr lang="en-US" dirty="0">
                <a:latin typeface="Consolas" charset="0"/>
                <a:ea typeface="Consolas" charset="0"/>
                <a:cs typeface="Consolas" charset="0"/>
              </a:rPr>
              <a:t>s1.sex</a:t>
            </a:r>
          </a:p>
          <a:p>
            <a:pPr marL="341313" indent="-341313">
              <a:spcBef>
                <a:spcPts val="1800"/>
              </a:spcBef>
              <a:buFont typeface="Arial" pitchFamily="34" charset="0"/>
              <a:buChar char="•"/>
            </a:pPr>
            <a:r>
              <a:rPr lang="en-US" dirty="0">
                <a:latin typeface="Consolas" charset="0"/>
                <a:ea typeface="Consolas" charset="0"/>
                <a:cs typeface="Consolas" charset="0"/>
              </a:rPr>
              <a:t>s1.name</a:t>
            </a:r>
          </a:p>
          <a:p>
            <a:pPr marL="341313" indent="-341313">
              <a:spcBef>
                <a:spcPts val="1800"/>
              </a:spcBef>
              <a:buFont typeface="Arial" pitchFamily="34" charset="0"/>
              <a:buChar char="•"/>
            </a:pPr>
            <a:r>
              <a:rPr lang="en-US" dirty="0">
                <a:latin typeface="Consolas" charset="0"/>
                <a:ea typeface="Consolas" charset="0"/>
                <a:cs typeface="Consolas" charset="0"/>
              </a:rPr>
              <a:t>s1</a:t>
            </a:r>
          </a:p>
          <a:p>
            <a:pPr marL="341313" indent="-341313">
              <a:spcBef>
                <a:spcPts val="1800"/>
              </a:spcBef>
              <a:buFont typeface="Arial" pitchFamily="34" charset="0"/>
              <a:buChar char="•"/>
            </a:pPr>
            <a:r>
              <a:rPr lang="en-US" dirty="0" err="1">
                <a:latin typeface="Consolas" charset="0"/>
                <a:ea typeface="Consolas" charset="0"/>
                <a:cs typeface="Consolas" charset="0"/>
              </a:rPr>
              <a:t>Student.GPA</a:t>
            </a:r>
            <a:endParaRPr lang="en-US" dirty="0">
              <a:latin typeface="Consolas" charset="0"/>
              <a:ea typeface="Consolas" charset="0"/>
              <a:cs typeface="Consolas" charset="0"/>
            </a:endParaRPr>
          </a:p>
          <a:p>
            <a:pPr marL="341313" indent="-341313">
              <a:spcBef>
                <a:spcPts val="1800"/>
              </a:spcBef>
              <a:buFont typeface="Arial" pitchFamily="34" charset="0"/>
              <a:buChar char="•"/>
            </a:pPr>
            <a:r>
              <a:rPr lang="en-US" dirty="0">
                <a:latin typeface="Consolas" charset="0"/>
                <a:ea typeface="Consolas" charset="0"/>
                <a:cs typeface="Consolas" charset="0"/>
              </a:rPr>
              <a:t>s1.GPA</a:t>
            </a:r>
          </a:p>
          <a:p>
            <a:pPr marL="341313" indent="-341313">
              <a:spcBef>
                <a:spcPts val="1800"/>
              </a:spcBef>
              <a:buFont typeface="Arial" pitchFamily="34" charset="0"/>
              <a:buChar char="•"/>
            </a:pPr>
            <a:r>
              <a:rPr lang="en-US" dirty="0">
                <a:latin typeface="Consolas" charset="0"/>
                <a:ea typeface="Consolas" charset="0"/>
                <a:cs typeface="Consolas" charset="0"/>
              </a:rPr>
              <a:t>s2.GPA</a:t>
            </a:r>
          </a:p>
        </p:txBody>
      </p:sp>
      <p:sp>
        <p:nvSpPr>
          <p:cNvPr id="8" name="Rectangle 7"/>
          <p:cNvSpPr/>
          <p:nvPr/>
        </p:nvSpPr>
        <p:spPr>
          <a:xfrm>
            <a:off x="6019800" y="2537008"/>
            <a:ext cx="883024" cy="267905"/>
          </a:xfrm>
          <a:prstGeom prst="rect">
            <a:avLst/>
          </a:prstGeom>
          <a:solidFill>
            <a:schemeClr val="accent4">
              <a:lumMod val="20000"/>
              <a:lumOff val="80000"/>
            </a:schemeClr>
          </a:solidFill>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err="1">
                <a:latin typeface="Consolas" charset="0"/>
                <a:ea typeface="Consolas" charset="0"/>
                <a:cs typeface="Consolas" charset="0"/>
              </a:rPr>
              <a:t>int</a:t>
            </a:r>
            <a:endParaRPr lang="en-US" sz="1400" dirty="0">
              <a:latin typeface="Consolas" charset="0"/>
              <a:ea typeface="Consolas" charset="0"/>
              <a:cs typeface="Consolas" charset="0"/>
            </a:endParaRPr>
          </a:p>
        </p:txBody>
      </p:sp>
      <p:sp>
        <p:nvSpPr>
          <p:cNvPr id="9" name="Rectangle 8"/>
          <p:cNvSpPr/>
          <p:nvPr/>
        </p:nvSpPr>
        <p:spPr>
          <a:xfrm>
            <a:off x="6019800" y="3064891"/>
            <a:ext cx="883024" cy="267905"/>
          </a:xfrm>
          <a:prstGeom prst="rect">
            <a:avLst/>
          </a:prstGeom>
          <a:solidFill>
            <a:schemeClr val="accent5">
              <a:lumMod val="20000"/>
              <a:lumOff val="80000"/>
            </a:schemeClr>
          </a:solidFill>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latin typeface="Consolas" charset="0"/>
                <a:ea typeface="Consolas" charset="0"/>
                <a:cs typeface="Consolas" charset="0"/>
              </a:rPr>
              <a:t>char</a:t>
            </a:r>
          </a:p>
        </p:txBody>
      </p:sp>
      <p:sp>
        <p:nvSpPr>
          <p:cNvPr id="10" name="Rectangle 9"/>
          <p:cNvSpPr/>
          <p:nvPr/>
        </p:nvSpPr>
        <p:spPr>
          <a:xfrm>
            <a:off x="6019800" y="3565879"/>
            <a:ext cx="883024" cy="267905"/>
          </a:xfrm>
          <a:prstGeom prst="rect">
            <a:avLst/>
          </a:prstGeom>
          <a:solidFill>
            <a:schemeClr val="accent4">
              <a:lumMod val="20000"/>
              <a:lumOff val="80000"/>
            </a:schemeClr>
          </a:solidFill>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Consolas" charset="0"/>
                <a:ea typeface="Consolas" charset="0"/>
                <a:cs typeface="Consolas" charset="0"/>
              </a:rPr>
              <a:t>string</a:t>
            </a:r>
          </a:p>
        </p:txBody>
      </p:sp>
      <p:sp>
        <p:nvSpPr>
          <p:cNvPr id="11" name="Rectangle 10"/>
          <p:cNvSpPr/>
          <p:nvPr/>
        </p:nvSpPr>
        <p:spPr>
          <a:xfrm>
            <a:off x="6362699" y="4503242"/>
            <a:ext cx="2514601" cy="492023"/>
          </a:xfrm>
          <a:prstGeom prst="rect">
            <a:avLst/>
          </a:prstGeom>
          <a:solidFill>
            <a:schemeClr val="accent4">
              <a:lumMod val="20000"/>
              <a:lumOff val="80000"/>
            </a:schemeClr>
          </a:solidFill>
          <a:ln>
            <a:solidFill>
              <a:schemeClr val="accent4"/>
            </a:solid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invalid. </a:t>
            </a:r>
            <a:r>
              <a:rPr lang="en-US" sz="1400" dirty="0">
                <a:latin typeface="Menlo" pitchFamily="49" charset="0"/>
                <a:ea typeface="Menlo" pitchFamily="49" charset="0"/>
                <a:cs typeface="Menlo" pitchFamily="49" charset="0"/>
              </a:rPr>
              <a:t>Student</a:t>
            </a:r>
            <a:r>
              <a:rPr lang="en-US" sz="1400" dirty="0">
                <a:latin typeface="Segoe Print" pitchFamily="2" charset="0"/>
                <a:ea typeface="Menlo" pitchFamily="49" charset="0"/>
                <a:cs typeface="Menlo" pitchFamily="49" charset="0"/>
              </a:rPr>
              <a:t> </a:t>
            </a:r>
            <a:r>
              <a:rPr lang="en-US" sz="1600" dirty="0">
                <a:latin typeface="Avenir Next Condensed" charset="0"/>
                <a:ea typeface="Avenir Next Condensed" charset="0"/>
                <a:cs typeface="Avenir Next Condensed" charset="0"/>
              </a:rPr>
              <a:t>is a data type, not a variable </a:t>
            </a:r>
          </a:p>
        </p:txBody>
      </p:sp>
      <p:sp>
        <p:nvSpPr>
          <p:cNvPr id="12" name="Rectangle 11"/>
          <p:cNvSpPr/>
          <p:nvPr/>
        </p:nvSpPr>
        <p:spPr>
          <a:xfrm>
            <a:off x="6019800" y="5458444"/>
            <a:ext cx="2613212" cy="492023"/>
          </a:xfrm>
          <a:prstGeom prst="rect">
            <a:avLst/>
          </a:prstGeom>
          <a:solidFill>
            <a:schemeClr val="accent4">
              <a:lumMod val="20000"/>
              <a:lumOff val="80000"/>
            </a:schemeClr>
          </a:solidFill>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invalid.</a:t>
            </a:r>
            <a:r>
              <a:rPr lang="en-US" sz="1400" dirty="0">
                <a:latin typeface="Segoe Print" pitchFamily="2" charset="0"/>
                <a:ea typeface="Menlo" pitchFamily="49" charset="0"/>
                <a:cs typeface="Menlo" pitchFamily="49" charset="0"/>
              </a:rPr>
              <a:t> </a:t>
            </a:r>
            <a:r>
              <a:rPr lang="en-US" sz="1400" dirty="0">
                <a:latin typeface="Menlo" pitchFamily="49" charset="0"/>
                <a:ea typeface="Menlo" pitchFamily="49" charset="0"/>
                <a:cs typeface="Menlo" pitchFamily="49" charset="0"/>
              </a:rPr>
              <a:t>s2</a:t>
            </a:r>
            <a:r>
              <a:rPr lang="en-US" sz="1400" dirty="0">
                <a:latin typeface="Segoe Print" pitchFamily="2" charset="0"/>
                <a:ea typeface="Menlo" pitchFamily="49" charset="0"/>
                <a:cs typeface="Menlo" pitchFamily="49" charset="0"/>
              </a:rPr>
              <a:t> </a:t>
            </a:r>
            <a:r>
              <a:rPr lang="en-US" sz="1600" dirty="0">
                <a:latin typeface="Avenir Next Condensed" charset="0"/>
                <a:ea typeface="Avenir Next Condensed" charset="0"/>
                <a:cs typeface="Avenir Next Condensed" charset="0"/>
              </a:rPr>
              <a:t>is undeclared.</a:t>
            </a:r>
          </a:p>
        </p:txBody>
      </p:sp>
      <p:sp>
        <p:nvSpPr>
          <p:cNvPr id="13" name="Rectangle 12"/>
          <p:cNvSpPr/>
          <p:nvPr/>
        </p:nvSpPr>
        <p:spPr>
          <a:xfrm>
            <a:off x="6019800" y="4088047"/>
            <a:ext cx="1125071" cy="267905"/>
          </a:xfrm>
          <a:prstGeom prst="rect">
            <a:avLst/>
          </a:prstGeom>
          <a:solidFill>
            <a:schemeClr val="accent5">
              <a:lumMod val="20000"/>
              <a:lumOff val="80000"/>
            </a:schemeClr>
          </a:solidFill>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latin typeface="Consolas" charset="0"/>
                <a:ea typeface="Consolas" charset="0"/>
                <a:cs typeface="Consolas" charset="0"/>
              </a:rPr>
              <a:t>Student</a:t>
            </a:r>
          </a:p>
        </p:txBody>
      </p:sp>
      <p:sp>
        <p:nvSpPr>
          <p:cNvPr id="14" name="Rectangle 13">
            <a:extLst>
              <a:ext uri="{FF2B5EF4-FFF2-40B4-BE49-F238E27FC236}">
                <a16:creationId xmlns:a16="http://schemas.microsoft.com/office/drawing/2014/main" id="{EFC0A935-0225-CF4B-96B8-F01495190A9D}"/>
              </a:ext>
            </a:extLst>
          </p:cNvPr>
          <p:cNvSpPr/>
          <p:nvPr/>
        </p:nvSpPr>
        <p:spPr>
          <a:xfrm>
            <a:off x="6019799" y="5099258"/>
            <a:ext cx="1125071" cy="267905"/>
          </a:xfrm>
          <a:prstGeom prst="rect">
            <a:avLst/>
          </a:prstGeom>
          <a:solidFill>
            <a:schemeClr val="accent5">
              <a:lumMod val="20000"/>
              <a:lumOff val="80000"/>
            </a:schemeClr>
          </a:solidFill>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latin typeface="Consolas" charset="0"/>
                <a:ea typeface="Consolas" charset="0"/>
                <a:cs typeface="Consolas" charset="0"/>
              </a:rPr>
              <a:t>double</a:t>
            </a:r>
          </a:p>
        </p:txBody>
      </p:sp>
    </p:spTree>
    <p:extLst>
      <p:ext uri="{BB962C8B-B14F-4D97-AF65-F5344CB8AC3E}">
        <p14:creationId xmlns:p14="http://schemas.microsoft.com/office/powerpoint/2010/main" val="194683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p>
        </p:txBody>
      </p:sp>
      <p:sp>
        <p:nvSpPr>
          <p:cNvPr id="3" name="Content Placeholder 2"/>
          <p:cNvSpPr>
            <a:spLocks noGrp="1"/>
          </p:cNvSpPr>
          <p:nvPr>
            <p:ph idx="1"/>
          </p:nvPr>
        </p:nvSpPr>
        <p:spPr/>
        <p:txBody>
          <a:bodyPr/>
          <a:lstStyle/>
          <a:p>
            <a:r>
              <a:rPr lang="en-US" dirty="0"/>
              <a:t>Structure variables do not work with arithmetic (</a:t>
            </a:r>
            <a:r>
              <a:rPr lang="en-US" dirty="0">
                <a:latin typeface="Menlo" pitchFamily="49" charset="0"/>
                <a:ea typeface="Menlo" pitchFamily="49" charset="0"/>
                <a:cs typeface="Menlo" pitchFamily="49" charset="0"/>
              </a:rPr>
              <a:t>+</a:t>
            </a:r>
            <a:r>
              <a:rPr lang="en-US" dirty="0"/>
              <a:t>/</a:t>
            </a:r>
            <a:r>
              <a:rPr lang="en-US" dirty="0">
                <a:latin typeface="Menlo" pitchFamily="49" charset="0"/>
                <a:ea typeface="Menlo" pitchFamily="49" charset="0"/>
                <a:cs typeface="Menlo" pitchFamily="49" charset="0"/>
              </a:rPr>
              <a:t>-</a:t>
            </a:r>
            <a:r>
              <a:rPr lang="en-US" dirty="0"/>
              <a:t>), relational (</a:t>
            </a:r>
            <a:r>
              <a:rPr lang="en-US" dirty="0">
                <a:latin typeface="Menlo" pitchFamily="49" charset="0"/>
                <a:ea typeface="Menlo" pitchFamily="49" charset="0"/>
                <a:cs typeface="Menlo" pitchFamily="49" charset="0"/>
              </a:rPr>
              <a:t>&gt;</a:t>
            </a:r>
            <a:r>
              <a:rPr lang="en-US" dirty="0"/>
              <a:t>/</a:t>
            </a:r>
            <a:r>
              <a:rPr lang="en-US" dirty="0">
                <a:latin typeface="Menlo" pitchFamily="49" charset="0"/>
                <a:ea typeface="Menlo" pitchFamily="49" charset="0"/>
                <a:cs typeface="Menlo" pitchFamily="49" charset="0"/>
              </a:rPr>
              <a:t>&lt;</a:t>
            </a:r>
            <a:r>
              <a:rPr lang="en-US" dirty="0"/>
              <a:t>), equality (</a:t>
            </a:r>
            <a:r>
              <a:rPr lang="en-US" dirty="0">
                <a:latin typeface="Menlo" pitchFamily="49" charset="0"/>
                <a:ea typeface="Menlo" pitchFamily="49" charset="0"/>
                <a:cs typeface="Menlo" pitchFamily="49" charset="0"/>
              </a:rPr>
              <a:t>==</a:t>
            </a:r>
            <a:r>
              <a:rPr lang="en-US" dirty="0"/>
              <a:t>) and logical operators (</a:t>
            </a:r>
            <a:r>
              <a:rPr lang="en-US" dirty="0">
                <a:latin typeface="Menlo" pitchFamily="49" charset="0"/>
                <a:ea typeface="Menlo" pitchFamily="49" charset="0"/>
                <a:cs typeface="Menlo" pitchFamily="49" charset="0"/>
              </a:rPr>
              <a:t>&amp;&amp;</a:t>
            </a:r>
            <a:r>
              <a:rPr lang="en-US" dirty="0"/>
              <a:t>/</a:t>
            </a:r>
            <a:r>
              <a:rPr lang="en-US" dirty="0">
                <a:latin typeface="Menlo" pitchFamily="49" charset="0"/>
                <a:ea typeface="Menlo" pitchFamily="49" charset="0"/>
                <a:cs typeface="Menlo" pitchFamily="49" charset="0"/>
              </a:rPr>
              <a:t>||</a:t>
            </a:r>
            <a:r>
              <a:rPr lang="en-US" dirty="0"/>
              <a:t>) by default</a:t>
            </a:r>
          </a:p>
          <a:p>
            <a:pPr lvl="1"/>
            <a:r>
              <a:rPr lang="en-US" dirty="0"/>
              <a:t>because struct is user-defined</a:t>
            </a:r>
          </a:p>
          <a:p>
            <a:r>
              <a:rPr lang="en-US" dirty="0"/>
              <a:t>All expressions below are therefore invalid</a:t>
            </a:r>
          </a:p>
          <a:p>
            <a:endParaRPr lang="en-US" dirty="0"/>
          </a:p>
        </p:txBody>
      </p:sp>
      <p:sp>
        <p:nvSpPr>
          <p:cNvPr id="5" name="Slide Number Placeholder 4"/>
          <p:cNvSpPr>
            <a:spLocks noGrp="1"/>
          </p:cNvSpPr>
          <p:nvPr>
            <p:ph type="sldNum" sz="quarter" idx="12"/>
          </p:nvPr>
        </p:nvSpPr>
        <p:spPr>
          <a:effectLst/>
        </p:spPr>
        <p:txBody>
          <a:bodyPr/>
          <a:lstStyle/>
          <a:p>
            <a:fld id="{A2D5F323-9395-A24C-8003-89F99F5948AE}" type="slidenum">
              <a:rPr lang="en-US" smtClean="0"/>
              <a:pPr/>
              <a:t>16</a:t>
            </a:fld>
            <a:endParaRPr lang="en-US"/>
          </a:p>
        </p:txBody>
      </p:sp>
      <p:sp>
        <p:nvSpPr>
          <p:cNvPr id="6" name="Rectangle 5"/>
          <p:cNvSpPr/>
          <p:nvPr/>
        </p:nvSpPr>
        <p:spPr>
          <a:xfrm>
            <a:off x="989150" y="3849624"/>
            <a:ext cx="6814391" cy="2226388"/>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1"/>
                </a:solidFill>
                <a:latin typeface="Consolas" charset="0"/>
                <a:ea typeface="Consolas" charset="0"/>
                <a:cs typeface="Consolas" charset="0"/>
              </a:rPr>
              <a:t>Point pt1 = {1.0, 2.0}, pt2 = {3.0, 5.0}; </a:t>
            </a:r>
          </a:p>
          <a:p>
            <a:endParaRPr lang="en-US" dirty="0">
              <a:solidFill>
                <a:schemeClr val="tx1"/>
              </a:solidFill>
              <a:latin typeface="Consolas" charset="0"/>
              <a:ea typeface="Consolas" charset="0"/>
              <a:cs typeface="Consolas" charset="0"/>
            </a:endParaRPr>
          </a:p>
          <a:p>
            <a:r>
              <a:rPr lang="en-US" dirty="0">
                <a:solidFill>
                  <a:schemeClr val="tx1"/>
                </a:solidFill>
                <a:latin typeface="Consolas" charset="0"/>
                <a:ea typeface="Consolas" charset="0"/>
                <a:cs typeface="Consolas" charset="0"/>
              </a:rPr>
              <a:t>Point pt3 = pt1 </a:t>
            </a:r>
            <a:r>
              <a:rPr lang="en-US" b="1" dirty="0">
                <a:solidFill>
                  <a:schemeClr val="accent6">
                    <a:lumMod val="75000"/>
                  </a:schemeClr>
                </a:solidFill>
                <a:latin typeface="Consolas" charset="0"/>
                <a:ea typeface="Consolas" charset="0"/>
                <a:cs typeface="Consolas" charset="0"/>
              </a:rPr>
              <a:t>+</a:t>
            </a:r>
            <a:r>
              <a:rPr lang="en-US" dirty="0">
                <a:solidFill>
                  <a:schemeClr val="tx1"/>
                </a:solidFill>
                <a:latin typeface="Consolas" charset="0"/>
                <a:ea typeface="Consolas" charset="0"/>
                <a:cs typeface="Consolas" charset="0"/>
              </a:rPr>
              <a:t> pt2; </a:t>
            </a:r>
          </a:p>
          <a:p>
            <a:r>
              <a:rPr lang="en-US" dirty="0" err="1">
                <a:solidFill>
                  <a:schemeClr val="tx1"/>
                </a:solidFill>
                <a:latin typeface="Consolas" charset="0"/>
                <a:ea typeface="Consolas" charset="0"/>
                <a:cs typeface="Consolas" charset="0"/>
              </a:rPr>
              <a:t>bool</a:t>
            </a:r>
            <a:r>
              <a:rPr lang="en-US" dirty="0">
                <a:solidFill>
                  <a:schemeClr val="tx1"/>
                </a:solidFill>
                <a:latin typeface="Consolas" charset="0"/>
                <a:ea typeface="Consolas" charset="0"/>
                <a:cs typeface="Consolas" charset="0"/>
              </a:rPr>
              <a:t> b = pt1 </a:t>
            </a:r>
            <a:r>
              <a:rPr lang="en-US" b="1" dirty="0">
                <a:solidFill>
                  <a:schemeClr val="accent6">
                    <a:lumMod val="75000"/>
                  </a:schemeClr>
                </a:solidFill>
                <a:latin typeface="Consolas" charset="0"/>
                <a:ea typeface="Consolas" charset="0"/>
                <a:cs typeface="Consolas" charset="0"/>
              </a:rPr>
              <a:t>&gt;</a:t>
            </a:r>
            <a:r>
              <a:rPr lang="en-US" dirty="0">
                <a:solidFill>
                  <a:schemeClr val="tx1"/>
                </a:solidFill>
                <a:latin typeface="Consolas" charset="0"/>
                <a:ea typeface="Consolas" charset="0"/>
                <a:cs typeface="Consolas" charset="0"/>
              </a:rPr>
              <a:t> pt2; </a:t>
            </a:r>
          </a:p>
          <a:p>
            <a:r>
              <a:rPr lang="en-US" dirty="0" err="1">
                <a:solidFill>
                  <a:schemeClr val="tx1"/>
                </a:solidFill>
                <a:latin typeface="Consolas" charset="0"/>
                <a:ea typeface="Consolas" charset="0"/>
                <a:cs typeface="Consolas" charset="0"/>
              </a:rPr>
              <a:t>bool</a:t>
            </a:r>
            <a:r>
              <a:rPr lang="en-US" dirty="0">
                <a:solidFill>
                  <a:schemeClr val="tx1"/>
                </a:solidFill>
                <a:latin typeface="Consolas" charset="0"/>
                <a:ea typeface="Consolas" charset="0"/>
                <a:cs typeface="Consolas" charset="0"/>
              </a:rPr>
              <a:t> c = pt1 </a:t>
            </a:r>
            <a:r>
              <a:rPr lang="en-US" b="1" dirty="0">
                <a:solidFill>
                  <a:schemeClr val="accent6">
                    <a:lumMod val="75000"/>
                  </a:schemeClr>
                </a:solidFill>
                <a:latin typeface="Consolas" charset="0"/>
                <a:ea typeface="Consolas" charset="0"/>
                <a:cs typeface="Consolas" charset="0"/>
              </a:rPr>
              <a:t>==</a:t>
            </a:r>
            <a:r>
              <a:rPr lang="en-US" dirty="0">
                <a:solidFill>
                  <a:schemeClr val="tx1"/>
                </a:solidFill>
                <a:latin typeface="Consolas" charset="0"/>
                <a:ea typeface="Consolas" charset="0"/>
                <a:cs typeface="Consolas" charset="0"/>
              </a:rPr>
              <a:t> pt2; </a:t>
            </a:r>
          </a:p>
          <a:p>
            <a:r>
              <a:rPr lang="en-US" dirty="0" err="1">
                <a:solidFill>
                  <a:schemeClr val="tx1"/>
                </a:solidFill>
                <a:latin typeface="Consolas" charset="0"/>
                <a:ea typeface="Consolas" charset="0"/>
                <a:cs typeface="Consolas" charset="0"/>
              </a:rPr>
              <a:t>bool</a:t>
            </a:r>
            <a:r>
              <a:rPr lang="en-US" dirty="0">
                <a:solidFill>
                  <a:schemeClr val="tx1"/>
                </a:solidFill>
                <a:latin typeface="Consolas" charset="0"/>
                <a:ea typeface="Consolas" charset="0"/>
                <a:cs typeface="Consolas" charset="0"/>
              </a:rPr>
              <a:t> d = pt1 </a:t>
            </a:r>
            <a:r>
              <a:rPr lang="en-US" b="1" dirty="0">
                <a:solidFill>
                  <a:schemeClr val="accent6">
                    <a:lumMod val="75000"/>
                  </a:schemeClr>
                </a:solidFill>
                <a:latin typeface="Consolas" charset="0"/>
                <a:ea typeface="Consolas" charset="0"/>
                <a:cs typeface="Consolas" charset="0"/>
              </a:rPr>
              <a:t>&amp;&amp;</a:t>
            </a:r>
            <a:r>
              <a:rPr lang="en-US" dirty="0">
                <a:solidFill>
                  <a:schemeClr val="tx1"/>
                </a:solidFill>
                <a:latin typeface="Consolas" charset="0"/>
                <a:ea typeface="Consolas" charset="0"/>
                <a:cs typeface="Consolas" charset="0"/>
              </a:rPr>
              <a:t> pt2; </a:t>
            </a:r>
            <a:endParaRPr lang="en-US" dirty="0">
              <a:latin typeface="Consolas" charset="0"/>
              <a:ea typeface="Consolas" charset="0"/>
              <a:cs typeface="Consolas" charset="0"/>
            </a:endParaRPr>
          </a:p>
        </p:txBody>
      </p:sp>
      <p:sp>
        <p:nvSpPr>
          <p:cNvPr id="7" name="TextBox 6"/>
          <p:cNvSpPr txBox="1"/>
          <p:nvPr/>
        </p:nvSpPr>
        <p:spPr>
          <a:xfrm>
            <a:off x="3759852" y="4482353"/>
            <a:ext cx="901209" cy="1446550"/>
          </a:xfrm>
          <a:prstGeom prst="rect">
            <a:avLst/>
          </a:prstGeom>
          <a:noFill/>
          <a:effectLst/>
        </p:spPr>
        <p:txBody>
          <a:bodyPr wrap="none" rtlCol="0">
            <a:spAutoFit/>
          </a:bodyPr>
          <a:lstStyle/>
          <a:p>
            <a:r>
              <a:rPr lang="en-US" sz="8800" dirty="0">
                <a:solidFill>
                  <a:srgbClr val="FF0000"/>
                </a:solidFill>
                <a:sym typeface="Wingdings"/>
              </a:rPr>
              <a:t></a:t>
            </a:r>
            <a:endParaRPr lang="en-US" sz="8800" dirty="0">
              <a:solidFill>
                <a:srgbClr val="FF0000"/>
              </a:solidFill>
            </a:endParaRPr>
          </a:p>
        </p:txBody>
      </p:sp>
      <p:sp>
        <p:nvSpPr>
          <p:cNvPr id="8" name="Rounded Rectangle 7"/>
          <p:cNvSpPr/>
          <p:nvPr/>
        </p:nvSpPr>
        <p:spPr>
          <a:xfrm>
            <a:off x="5620498" y="5042783"/>
            <a:ext cx="2843493" cy="886120"/>
          </a:xfrm>
          <a:prstGeom prst="roundRect">
            <a:avLst/>
          </a:prstGeom>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The only operator that we may use is the assignment (</a:t>
            </a:r>
            <a:r>
              <a:rPr lang="en-US" sz="1400" dirty="0">
                <a:latin typeface="Menlo" pitchFamily="49" charset="0"/>
                <a:ea typeface="Menlo" pitchFamily="49" charset="0"/>
                <a:cs typeface="Menlo" pitchFamily="49" charset="0"/>
              </a:rPr>
              <a:t>=</a:t>
            </a:r>
            <a:r>
              <a:rPr lang="en-US" sz="1600" dirty="0">
                <a:latin typeface="Avenir Next Condensed" charset="0"/>
                <a:ea typeface="Avenir Next Condensed" charset="0"/>
                <a:cs typeface="Avenir Next Condensed" charset="0"/>
              </a:rPr>
              <a:t>)</a:t>
            </a:r>
            <a:r>
              <a:rPr lang="en-US" sz="1400" dirty="0">
                <a:latin typeface="Segoe Print" pitchFamily="2" charset="0"/>
              </a:rPr>
              <a:t> </a:t>
            </a:r>
            <a:r>
              <a:rPr lang="en-US" sz="1600" dirty="0">
                <a:latin typeface="Avenir Next Condensed" charset="0"/>
                <a:ea typeface="Avenir Next Condensed" charset="0"/>
                <a:cs typeface="Avenir Next Condensed" charset="0"/>
              </a:rPr>
              <a:t>operator</a:t>
            </a:r>
          </a:p>
        </p:txBody>
      </p:sp>
    </p:spTree>
    <p:extLst>
      <p:ext uri="{BB962C8B-B14F-4D97-AF65-F5344CB8AC3E}">
        <p14:creationId xmlns:p14="http://schemas.microsoft.com/office/powerpoint/2010/main" val="4190491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idx="1"/>
          </p:nvPr>
        </p:nvSpPr>
        <p:spPr/>
        <p:txBody>
          <a:bodyPr/>
          <a:lstStyle/>
          <a:p>
            <a:r>
              <a:rPr lang="en-US" dirty="0"/>
              <a:t>The assignment operator = can be used for copying a </a:t>
            </a:r>
            <a:r>
              <a:rPr lang="en-US" dirty="0" err="1"/>
              <a:t>struct</a:t>
            </a:r>
            <a:r>
              <a:rPr lang="en-US" dirty="0"/>
              <a:t> to another</a:t>
            </a:r>
          </a:p>
          <a:p>
            <a:r>
              <a:rPr lang="en-US" dirty="0"/>
              <a:t>Example:</a:t>
            </a:r>
          </a:p>
        </p:txBody>
      </p:sp>
      <p:sp>
        <p:nvSpPr>
          <p:cNvPr id="5" name="Slide Number Placeholder 4"/>
          <p:cNvSpPr>
            <a:spLocks noGrp="1"/>
          </p:cNvSpPr>
          <p:nvPr>
            <p:ph type="sldNum" sz="quarter" idx="12"/>
          </p:nvPr>
        </p:nvSpPr>
        <p:spPr/>
        <p:txBody>
          <a:bodyPr/>
          <a:lstStyle/>
          <a:p>
            <a:fld id="{A2D5F323-9395-A24C-8003-89F99F5948AE}" type="slidenum">
              <a:rPr lang="en-US" smtClean="0"/>
              <a:pPr/>
              <a:t>17</a:t>
            </a:fld>
            <a:endParaRPr lang="en-US" dirty="0"/>
          </a:p>
        </p:txBody>
      </p:sp>
      <p:sp>
        <p:nvSpPr>
          <p:cNvPr id="6" name="Rectangle 5"/>
          <p:cNvSpPr/>
          <p:nvPr/>
        </p:nvSpPr>
        <p:spPr>
          <a:xfrm>
            <a:off x="2113232" y="3052593"/>
            <a:ext cx="3667778" cy="385481"/>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Point p1 = {1.0, 2.0}, p2;</a:t>
            </a:r>
          </a:p>
        </p:txBody>
      </p:sp>
      <p:sp>
        <p:nvSpPr>
          <p:cNvPr id="7" name="Rectangle 6"/>
          <p:cNvSpPr/>
          <p:nvPr/>
        </p:nvSpPr>
        <p:spPr>
          <a:xfrm>
            <a:off x="5188654" y="3563582"/>
            <a:ext cx="1991378" cy="716141"/>
          </a:xfrm>
          <a:prstGeom prst="rect">
            <a:avLst/>
          </a:prstGeom>
          <a:solidFill>
            <a:schemeClr val="accent5">
              <a:lumMod val="40000"/>
              <a:lumOff val="6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p2.x = p1.x;</a:t>
            </a:r>
          </a:p>
          <a:p>
            <a:r>
              <a:rPr lang="en-US" sz="1600" dirty="0">
                <a:solidFill>
                  <a:schemeClr val="tx1"/>
                </a:solidFill>
                <a:latin typeface="Consolas" charset="0"/>
                <a:ea typeface="Consolas" charset="0"/>
                <a:cs typeface="Consolas" charset="0"/>
              </a:rPr>
              <a:t>p2.y = p2.y;</a:t>
            </a:r>
          </a:p>
        </p:txBody>
      </p:sp>
      <p:sp>
        <p:nvSpPr>
          <p:cNvPr id="8" name="Rectangle 7"/>
          <p:cNvSpPr/>
          <p:nvPr/>
        </p:nvSpPr>
        <p:spPr>
          <a:xfrm>
            <a:off x="2113232" y="3563582"/>
            <a:ext cx="1399707" cy="446178"/>
          </a:xfrm>
          <a:prstGeom prst="rect">
            <a:avLst/>
          </a:prstGeom>
          <a:solidFill>
            <a:schemeClr val="accent5">
              <a:lumMod val="40000"/>
              <a:lumOff val="6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p2 = p1;</a:t>
            </a:r>
          </a:p>
        </p:txBody>
      </p:sp>
      <p:sp>
        <p:nvSpPr>
          <p:cNvPr id="9" name="TextBox 8"/>
          <p:cNvSpPr txBox="1"/>
          <p:nvPr/>
        </p:nvSpPr>
        <p:spPr>
          <a:xfrm>
            <a:off x="3566729" y="3595603"/>
            <a:ext cx="1281120" cy="338554"/>
          </a:xfrm>
          <a:prstGeom prst="rect">
            <a:avLst/>
          </a:prstGeom>
          <a:noFill/>
          <a:effectLst/>
        </p:spPr>
        <p:txBody>
          <a:bodyPr wrap="none" rtlCol="0">
            <a:spAutoFit/>
          </a:bodyPr>
          <a:lstStyle/>
          <a:p>
            <a:r>
              <a:rPr lang="en-US" sz="1600" dirty="0">
                <a:solidFill>
                  <a:schemeClr val="dk1"/>
                </a:solidFill>
                <a:latin typeface="Avenir Next Condensed" charset="0"/>
                <a:ea typeface="Avenir Next Condensed" charset="0"/>
                <a:cs typeface="Avenir Next Condensed" charset="0"/>
              </a:rPr>
              <a:t>is equivalent to</a:t>
            </a:r>
          </a:p>
        </p:txBody>
      </p:sp>
      <p:sp>
        <p:nvSpPr>
          <p:cNvPr id="12" name="Rectangle 11"/>
          <p:cNvSpPr/>
          <p:nvPr/>
        </p:nvSpPr>
        <p:spPr>
          <a:xfrm>
            <a:off x="1005655" y="4793984"/>
            <a:ext cx="4685272" cy="1309221"/>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Point p1 = {1.0, 2.0}, p2;</a:t>
            </a:r>
          </a:p>
          <a:p>
            <a:r>
              <a:rPr lang="en-US" sz="1600" dirty="0">
                <a:solidFill>
                  <a:schemeClr val="tx1"/>
                </a:solidFill>
                <a:latin typeface="Consolas" charset="0"/>
                <a:ea typeface="Consolas" charset="0"/>
                <a:cs typeface="Consolas" charset="0"/>
              </a:rPr>
              <a:t>p2.x = p1.y;</a:t>
            </a:r>
          </a:p>
          <a:p>
            <a:r>
              <a:rPr lang="en-US" sz="1600" dirty="0">
                <a:solidFill>
                  <a:schemeClr val="tx1"/>
                </a:solidFill>
                <a:latin typeface="Consolas" charset="0"/>
                <a:ea typeface="Consolas" charset="0"/>
                <a:cs typeface="Consolas" charset="0"/>
              </a:rPr>
              <a:t>p2.y = p1.x;</a:t>
            </a:r>
          </a:p>
          <a:p>
            <a:r>
              <a:rPr lang="en-US" sz="1600" dirty="0">
                <a:solidFill>
                  <a:schemeClr val="tx1"/>
                </a:solidFill>
                <a:latin typeface="Consolas" charset="0"/>
                <a:ea typeface="Consolas" charset="0"/>
                <a:cs typeface="Consolas" charset="0"/>
              </a:rPr>
              <a:t>p1 = p2;</a:t>
            </a:r>
          </a:p>
          <a:p>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p1.x &lt;&lt; ' ' &lt;&lt; p1.y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p:txBody>
      </p:sp>
      <p:sp>
        <p:nvSpPr>
          <p:cNvPr id="13" name="TextBox 12"/>
          <p:cNvSpPr txBox="1"/>
          <p:nvPr/>
        </p:nvSpPr>
        <p:spPr>
          <a:xfrm>
            <a:off x="6753935" y="4793984"/>
            <a:ext cx="1767535" cy="338554"/>
          </a:xfrm>
          <a:prstGeom prst="rect">
            <a:avLst/>
          </a:prstGeom>
          <a:noFill/>
          <a:effectLst/>
        </p:spPr>
        <p:txBody>
          <a:bodyPr wrap="none" rtlCol="0">
            <a:spAutoFit/>
          </a:bodyPr>
          <a:lstStyle/>
          <a:p>
            <a:r>
              <a:rPr lang="en-US" sz="1600" dirty="0">
                <a:latin typeface="Chalkduster"/>
                <a:cs typeface="Chalkduster"/>
              </a:rPr>
              <a:t>Screen output</a:t>
            </a:r>
          </a:p>
        </p:txBody>
      </p:sp>
      <p:sp>
        <p:nvSpPr>
          <p:cNvPr id="14" name="Rectangle 13"/>
          <p:cNvSpPr/>
          <p:nvPr/>
        </p:nvSpPr>
        <p:spPr>
          <a:xfrm>
            <a:off x="6275810" y="5132538"/>
            <a:ext cx="2245660" cy="970667"/>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2 1</a:t>
            </a:r>
          </a:p>
          <a:p>
            <a:endParaRPr lang="en-US" sz="1600" dirty="0">
              <a:solidFill>
                <a:schemeClr val="tx1"/>
              </a:solidFill>
              <a:latin typeface="Consolas" charset="0"/>
              <a:ea typeface="Consolas" charset="0"/>
              <a:cs typeface="Consolas" charset="0"/>
            </a:endParaRPr>
          </a:p>
          <a:p>
            <a:endParaRPr lang="en-US" sz="1600" dirty="0">
              <a:solidFill>
                <a:schemeClr val="tx1"/>
              </a:solidFill>
              <a:latin typeface="Consolas" charset="0"/>
              <a:ea typeface="Consolas" charset="0"/>
              <a:cs typeface="Consolas" charset="0"/>
            </a:endParaRPr>
          </a:p>
        </p:txBody>
      </p:sp>
    </p:spTree>
    <p:extLst>
      <p:ext uri="{BB962C8B-B14F-4D97-AF65-F5344CB8AC3E}">
        <p14:creationId xmlns:p14="http://schemas.microsoft.com/office/powerpoint/2010/main" val="365036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2" grpId="0" animBg="1"/>
      <p:bldP spid="13" grpId="0"/>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Structures</a:t>
            </a:r>
          </a:p>
        </p:txBody>
      </p:sp>
      <p:sp>
        <p:nvSpPr>
          <p:cNvPr id="3" name="Content Placeholder 2"/>
          <p:cNvSpPr>
            <a:spLocks noGrp="1"/>
          </p:cNvSpPr>
          <p:nvPr>
            <p:ph idx="1"/>
          </p:nvPr>
        </p:nvSpPr>
        <p:spPr>
          <a:xfrm>
            <a:off x="457200" y="1600200"/>
            <a:ext cx="8229600" cy="1250951"/>
          </a:xfrm>
        </p:spPr>
        <p:txBody>
          <a:bodyPr>
            <a:normAutofit lnSpcReduction="10000"/>
          </a:bodyPr>
          <a:lstStyle/>
          <a:p>
            <a:r>
              <a:rPr lang="en-US" dirty="0"/>
              <a:t>Structures can be nested, which means that a structure can be a member of another structure</a:t>
            </a:r>
          </a:p>
          <a:p>
            <a:r>
              <a:rPr lang="en-US" dirty="0"/>
              <a:t>Examples: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18</a:t>
            </a:fld>
            <a:endParaRPr lang="en-US" dirty="0"/>
          </a:p>
        </p:txBody>
      </p:sp>
      <p:sp>
        <p:nvSpPr>
          <p:cNvPr id="6" name="Rectangle 5"/>
          <p:cNvSpPr/>
          <p:nvPr/>
        </p:nvSpPr>
        <p:spPr>
          <a:xfrm>
            <a:off x="761256" y="2851151"/>
            <a:ext cx="5976189" cy="310141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400" dirty="0" err="1">
                <a:solidFill>
                  <a:schemeClr val="tx1"/>
                </a:solidFill>
                <a:latin typeface="Consolas" charset="0"/>
                <a:ea typeface="Consolas" charset="0"/>
                <a:cs typeface="Consolas" charset="0"/>
              </a:rPr>
              <a:t>struct</a:t>
            </a:r>
            <a:r>
              <a:rPr lang="en-US" sz="1400" dirty="0">
                <a:solidFill>
                  <a:schemeClr val="tx1"/>
                </a:solidFill>
                <a:latin typeface="Consolas" charset="0"/>
                <a:ea typeface="Consolas" charset="0"/>
                <a:cs typeface="Consolas" charset="0"/>
              </a:rPr>
              <a:t> Triangle {</a:t>
            </a:r>
          </a:p>
          <a:p>
            <a:r>
              <a:rPr lang="en-US" sz="1400" dirty="0">
                <a:solidFill>
                  <a:schemeClr val="tx1"/>
                </a:solidFill>
                <a:latin typeface="Consolas" charset="0"/>
                <a:ea typeface="Consolas" charset="0"/>
                <a:cs typeface="Consolas" charset="0"/>
              </a:rPr>
              <a:t>	Point p1, p2, p3;</a:t>
            </a:r>
          </a:p>
          <a:p>
            <a:r>
              <a:rPr lang="en-US" sz="1400" dirty="0">
                <a:solidFill>
                  <a:schemeClr val="tx1"/>
                </a:solidFill>
                <a:latin typeface="Consolas" charset="0"/>
                <a:ea typeface="Consolas" charset="0"/>
                <a:cs typeface="Consolas" charset="0"/>
              </a:rPr>
              <a:t>};</a:t>
            </a:r>
          </a:p>
          <a:p>
            <a:endParaRPr lang="en-US" sz="1400" dirty="0">
              <a:solidFill>
                <a:schemeClr val="tx1"/>
              </a:solidFill>
              <a:latin typeface="Consolas" charset="0"/>
              <a:ea typeface="Consolas" charset="0"/>
              <a:cs typeface="Consolas" charset="0"/>
            </a:endParaRPr>
          </a:p>
          <a:p>
            <a:r>
              <a:rPr lang="en-US" sz="1400" dirty="0">
                <a:solidFill>
                  <a:schemeClr val="tx1"/>
                </a:solidFill>
                <a:latin typeface="Consolas" charset="0"/>
                <a:ea typeface="Consolas" charset="0"/>
                <a:cs typeface="Consolas" charset="0"/>
              </a:rPr>
              <a:t>Triangle tr1 = {{1.0, 2.0}, {3.0, 4.0}, {5.0, 6.0}};</a:t>
            </a:r>
          </a:p>
          <a:p>
            <a:r>
              <a:rPr lang="en-US" sz="1400" dirty="0">
                <a:solidFill>
                  <a:schemeClr val="tx1"/>
                </a:solidFill>
                <a:latin typeface="Consolas" charset="0"/>
                <a:ea typeface="Consolas" charset="0"/>
                <a:cs typeface="Consolas" charset="0"/>
              </a:rPr>
              <a:t>Triangle tr2 = {1.0, 2.0, 3.0, 4.0, 5.0, 6.0};</a:t>
            </a:r>
          </a:p>
          <a:p>
            <a:endParaRPr lang="en-US" sz="1400" dirty="0">
              <a:solidFill>
                <a:schemeClr val="tx1"/>
              </a:solidFill>
              <a:latin typeface="Consolas" charset="0"/>
              <a:ea typeface="Consolas" charset="0"/>
              <a:cs typeface="Consolas" charset="0"/>
            </a:endParaRPr>
          </a:p>
          <a:p>
            <a:r>
              <a:rPr lang="en-US" sz="1400" dirty="0">
                <a:solidFill>
                  <a:schemeClr val="tx1"/>
                </a:solidFill>
                <a:latin typeface="Consolas" charset="0"/>
                <a:ea typeface="Consolas" charset="0"/>
                <a:cs typeface="Consolas" charset="0"/>
              </a:rPr>
              <a:t>tr2.p1.x += tr1.p2.x;</a:t>
            </a:r>
          </a:p>
          <a:p>
            <a:r>
              <a:rPr lang="en-US" sz="1400" dirty="0">
                <a:solidFill>
                  <a:schemeClr val="tx1"/>
                </a:solidFill>
                <a:latin typeface="Consolas" charset="0"/>
                <a:ea typeface="Consolas" charset="0"/>
                <a:cs typeface="Consolas" charset="0"/>
              </a:rPr>
              <a:t>tr2.p1.y += tr1.p2.y;</a:t>
            </a:r>
          </a:p>
          <a:p>
            <a:endParaRPr lang="en-US" sz="1400" dirty="0">
              <a:solidFill>
                <a:schemeClr val="tx1"/>
              </a:solidFill>
              <a:latin typeface="Consolas" charset="0"/>
              <a:ea typeface="Consolas" charset="0"/>
              <a:cs typeface="Consolas" charset="0"/>
            </a:endParaRPr>
          </a:p>
          <a:p>
            <a:r>
              <a:rPr lang="en-US" sz="1400" dirty="0">
                <a:solidFill>
                  <a:schemeClr val="tx1"/>
                </a:solidFill>
                <a:latin typeface="Consolas" charset="0"/>
                <a:ea typeface="Consolas" charset="0"/>
                <a:cs typeface="Consolas" charset="0"/>
              </a:rPr>
              <a:t>tr2.p2 = tr1.p3;</a:t>
            </a:r>
          </a:p>
        </p:txBody>
      </p:sp>
      <p:sp>
        <p:nvSpPr>
          <p:cNvPr id="8" name="Rectangle 7"/>
          <p:cNvSpPr/>
          <p:nvPr/>
        </p:nvSpPr>
        <p:spPr>
          <a:xfrm>
            <a:off x="7042244" y="2401528"/>
            <a:ext cx="1828801" cy="3146613"/>
          </a:xfrm>
          <a:prstGeom prst="rect">
            <a:avLst/>
          </a:prstGeom>
          <a:solidFill>
            <a:schemeClr val="accent4">
              <a:lumMod val="20000"/>
              <a:lumOff val="80000"/>
            </a:schemeClr>
          </a:solidFill>
          <a:effectLst/>
        </p:spPr>
        <p:style>
          <a:lnRef idx="1">
            <a:schemeClr val="accent4"/>
          </a:lnRef>
          <a:fillRef idx="2">
            <a:schemeClr val="accent4"/>
          </a:fillRef>
          <a:effectRef idx="1">
            <a:schemeClr val="accent4"/>
          </a:effectRef>
          <a:fontRef idx="minor">
            <a:schemeClr val="dk1"/>
          </a:fontRef>
        </p:style>
        <p:txBody>
          <a:bodyPr rtlCol="0" anchor="ctr"/>
          <a:lstStyle/>
          <a:p>
            <a:r>
              <a:rPr lang="en-US" sz="1400" dirty="0">
                <a:latin typeface="Consolas" charset="0"/>
                <a:ea typeface="Consolas" charset="0"/>
                <a:cs typeface="Consolas" charset="0"/>
              </a:rPr>
              <a:t>tr1.p1.x </a:t>
            </a:r>
            <a:r>
              <a:rPr lang="en-US" sz="1600" dirty="0">
                <a:latin typeface="Consolas" charset="0"/>
                <a:ea typeface="Consolas" charset="0"/>
                <a:cs typeface="Consolas" charset="0"/>
              </a:rPr>
              <a:t>= 1.0</a:t>
            </a:r>
            <a:endParaRPr lang="en-US" sz="1400" dirty="0">
              <a:latin typeface="Consolas" charset="0"/>
              <a:ea typeface="Consolas" charset="0"/>
              <a:cs typeface="Consolas" charset="0"/>
            </a:endParaRPr>
          </a:p>
          <a:p>
            <a:r>
              <a:rPr lang="en-US" sz="1400" dirty="0">
                <a:latin typeface="Consolas" charset="0"/>
                <a:ea typeface="Consolas" charset="0"/>
                <a:cs typeface="Consolas" charset="0"/>
              </a:rPr>
              <a:t>tr1.p1.y </a:t>
            </a:r>
            <a:r>
              <a:rPr lang="en-US" sz="1600" dirty="0">
                <a:latin typeface="Consolas" charset="0"/>
                <a:ea typeface="Consolas" charset="0"/>
                <a:cs typeface="Consolas" charset="0"/>
              </a:rPr>
              <a:t>= 2.0</a:t>
            </a:r>
            <a:endParaRPr lang="en-US" sz="1400" dirty="0">
              <a:latin typeface="Consolas" charset="0"/>
              <a:ea typeface="Consolas" charset="0"/>
              <a:cs typeface="Consolas" charset="0"/>
            </a:endParaRPr>
          </a:p>
          <a:p>
            <a:r>
              <a:rPr lang="en-US" sz="1400" dirty="0">
                <a:latin typeface="Consolas" charset="0"/>
                <a:ea typeface="Consolas" charset="0"/>
                <a:cs typeface="Consolas" charset="0"/>
              </a:rPr>
              <a:t>tr1.p2.x </a:t>
            </a:r>
            <a:r>
              <a:rPr lang="en-US" sz="1600" dirty="0">
                <a:latin typeface="Consolas" charset="0"/>
                <a:ea typeface="Consolas" charset="0"/>
                <a:cs typeface="Consolas" charset="0"/>
              </a:rPr>
              <a:t>= 3.0</a:t>
            </a:r>
          </a:p>
          <a:p>
            <a:r>
              <a:rPr lang="en-US" sz="1400" dirty="0">
                <a:latin typeface="Consolas" charset="0"/>
                <a:ea typeface="Consolas" charset="0"/>
                <a:cs typeface="Consolas" charset="0"/>
              </a:rPr>
              <a:t>tr1.p2.y </a:t>
            </a:r>
            <a:r>
              <a:rPr lang="en-US" sz="1600" dirty="0">
                <a:latin typeface="Consolas" charset="0"/>
                <a:ea typeface="Consolas" charset="0"/>
                <a:cs typeface="Consolas" charset="0"/>
              </a:rPr>
              <a:t>= 4.0</a:t>
            </a:r>
          </a:p>
          <a:p>
            <a:r>
              <a:rPr lang="en-US" sz="1400" dirty="0">
                <a:latin typeface="Consolas" charset="0"/>
                <a:ea typeface="Consolas" charset="0"/>
                <a:cs typeface="Consolas" charset="0"/>
              </a:rPr>
              <a:t>tr1.p3.x </a:t>
            </a:r>
            <a:r>
              <a:rPr lang="en-US" sz="1600" dirty="0">
                <a:latin typeface="Consolas" charset="0"/>
                <a:ea typeface="Consolas" charset="0"/>
                <a:cs typeface="Consolas" charset="0"/>
              </a:rPr>
              <a:t>= 5.0</a:t>
            </a:r>
          </a:p>
          <a:p>
            <a:r>
              <a:rPr lang="en-US" sz="1400" dirty="0">
                <a:latin typeface="Consolas" charset="0"/>
                <a:ea typeface="Consolas" charset="0"/>
                <a:cs typeface="Consolas" charset="0"/>
              </a:rPr>
              <a:t>tr1.p3.y </a:t>
            </a:r>
            <a:r>
              <a:rPr lang="en-US" sz="1600" dirty="0">
                <a:latin typeface="Consolas" charset="0"/>
                <a:ea typeface="Consolas" charset="0"/>
                <a:cs typeface="Consolas" charset="0"/>
              </a:rPr>
              <a:t>= 6.0</a:t>
            </a:r>
          </a:p>
          <a:p>
            <a:endParaRPr lang="en-US" sz="1400" dirty="0">
              <a:latin typeface="Consolas" charset="0"/>
              <a:ea typeface="Consolas" charset="0"/>
              <a:cs typeface="Consolas" charset="0"/>
            </a:endParaRPr>
          </a:p>
          <a:p>
            <a:r>
              <a:rPr lang="en-US" sz="1400" dirty="0">
                <a:latin typeface="Consolas" charset="0"/>
                <a:ea typeface="Consolas" charset="0"/>
                <a:cs typeface="Consolas" charset="0"/>
              </a:rPr>
              <a:t>tr2.p1.x </a:t>
            </a:r>
            <a:r>
              <a:rPr lang="en-US" sz="1600" dirty="0">
                <a:latin typeface="Consolas" charset="0"/>
                <a:ea typeface="Consolas" charset="0"/>
                <a:cs typeface="Consolas" charset="0"/>
              </a:rPr>
              <a:t>= 1.0</a:t>
            </a:r>
          </a:p>
          <a:p>
            <a:r>
              <a:rPr lang="en-US" sz="1400" dirty="0">
                <a:latin typeface="Consolas" charset="0"/>
                <a:ea typeface="Consolas" charset="0"/>
                <a:cs typeface="Consolas" charset="0"/>
              </a:rPr>
              <a:t>tr2.p1.y </a:t>
            </a:r>
            <a:r>
              <a:rPr lang="en-US" sz="1600" dirty="0">
                <a:latin typeface="Consolas" charset="0"/>
                <a:ea typeface="Consolas" charset="0"/>
                <a:cs typeface="Consolas" charset="0"/>
              </a:rPr>
              <a:t>= 2.0</a:t>
            </a:r>
          </a:p>
          <a:p>
            <a:r>
              <a:rPr lang="en-US" sz="1400" dirty="0">
                <a:latin typeface="Consolas" charset="0"/>
                <a:ea typeface="Consolas" charset="0"/>
                <a:cs typeface="Consolas" charset="0"/>
              </a:rPr>
              <a:t>tr2.p2.x </a:t>
            </a:r>
            <a:r>
              <a:rPr lang="en-US" sz="1600" dirty="0">
                <a:latin typeface="Consolas" charset="0"/>
                <a:ea typeface="Consolas" charset="0"/>
                <a:cs typeface="Consolas" charset="0"/>
              </a:rPr>
              <a:t>= 3.0</a:t>
            </a:r>
          </a:p>
          <a:p>
            <a:r>
              <a:rPr lang="en-US" sz="1400" dirty="0">
                <a:latin typeface="Consolas" charset="0"/>
                <a:ea typeface="Consolas" charset="0"/>
                <a:cs typeface="Consolas" charset="0"/>
              </a:rPr>
              <a:t>tr2.p2.y </a:t>
            </a:r>
            <a:r>
              <a:rPr lang="en-US" sz="1600" dirty="0">
                <a:latin typeface="Consolas" charset="0"/>
                <a:ea typeface="Consolas" charset="0"/>
                <a:cs typeface="Consolas" charset="0"/>
              </a:rPr>
              <a:t>= 4.0</a:t>
            </a:r>
          </a:p>
          <a:p>
            <a:r>
              <a:rPr lang="en-US" sz="1400" dirty="0">
                <a:latin typeface="Consolas" charset="0"/>
                <a:ea typeface="Consolas" charset="0"/>
                <a:cs typeface="Consolas" charset="0"/>
              </a:rPr>
              <a:t>tr2.p3.x </a:t>
            </a:r>
            <a:r>
              <a:rPr lang="en-US" sz="1600" dirty="0">
                <a:latin typeface="Consolas" charset="0"/>
                <a:ea typeface="Consolas" charset="0"/>
                <a:cs typeface="Consolas" charset="0"/>
              </a:rPr>
              <a:t>= 5.0</a:t>
            </a:r>
          </a:p>
          <a:p>
            <a:r>
              <a:rPr lang="en-US" sz="1400" dirty="0">
                <a:latin typeface="Consolas" charset="0"/>
                <a:ea typeface="Consolas" charset="0"/>
                <a:cs typeface="Consolas" charset="0"/>
              </a:rPr>
              <a:t>tr2.p3.y </a:t>
            </a:r>
            <a:r>
              <a:rPr lang="en-US" sz="1600" dirty="0">
                <a:latin typeface="Consolas" charset="0"/>
                <a:ea typeface="Consolas" charset="0"/>
                <a:cs typeface="Consolas" charset="0"/>
              </a:rPr>
              <a:t>= 6.0</a:t>
            </a:r>
          </a:p>
        </p:txBody>
      </p:sp>
      <p:sp>
        <p:nvSpPr>
          <p:cNvPr id="9" name="Left Brace 8"/>
          <p:cNvSpPr/>
          <p:nvPr/>
        </p:nvSpPr>
        <p:spPr>
          <a:xfrm flipH="1">
            <a:off x="6436659" y="4061012"/>
            <a:ext cx="179294" cy="466164"/>
          </a:xfrm>
          <a:prstGeom prst="leftBrace">
            <a:avLst/>
          </a:prstGeom>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cxnSp>
        <p:nvCxnSpPr>
          <p:cNvPr id="13" name="Straight Arrow Connector 12"/>
          <p:cNvCxnSpPr>
            <a:stCxn id="8" idx="1"/>
            <a:endCxn id="9" idx="1"/>
          </p:cNvCxnSpPr>
          <p:nvPr/>
        </p:nvCxnSpPr>
        <p:spPr>
          <a:xfrm flipH="1">
            <a:off x="6615953" y="3974835"/>
            <a:ext cx="426291" cy="319259"/>
          </a:xfrm>
          <a:prstGeom prst="straightConnector1">
            <a:avLst/>
          </a:prstGeom>
          <a:ln>
            <a:tailEnd type="arrow"/>
          </a:ln>
          <a:effectLst/>
        </p:spPr>
        <p:style>
          <a:lnRef idx="2">
            <a:schemeClr val="accent4"/>
          </a:lnRef>
          <a:fillRef idx="0">
            <a:schemeClr val="accent4"/>
          </a:fillRef>
          <a:effectRef idx="1">
            <a:schemeClr val="accent4"/>
          </a:effectRef>
          <a:fontRef idx="minor">
            <a:schemeClr val="tx1"/>
          </a:fontRef>
        </p:style>
      </p:cxnSp>
      <p:sp>
        <p:nvSpPr>
          <p:cNvPr id="15" name="Rectangle 14"/>
          <p:cNvSpPr/>
          <p:nvPr/>
        </p:nvSpPr>
        <p:spPr>
          <a:xfrm>
            <a:off x="4607858" y="4704413"/>
            <a:ext cx="1828801" cy="548905"/>
          </a:xfrm>
          <a:prstGeom prst="rect">
            <a:avLst/>
          </a:prstGeom>
          <a:solidFill>
            <a:schemeClr val="accent2">
              <a:lumMod val="20000"/>
              <a:lumOff val="80000"/>
            </a:schemeClr>
          </a:solidFill>
          <a:ln>
            <a:solidFill>
              <a:schemeClr val="accent2">
                <a:lumMod val="75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r>
              <a:rPr lang="en-US" sz="1400" dirty="0">
                <a:latin typeface="Consolas" charset="0"/>
                <a:ea typeface="Consolas" charset="0"/>
                <a:cs typeface="Consolas" charset="0"/>
              </a:rPr>
              <a:t>tr2.p1.x </a:t>
            </a:r>
            <a:r>
              <a:rPr lang="en-US" sz="1600" dirty="0">
                <a:latin typeface="Consolas" charset="0"/>
                <a:ea typeface="Consolas" charset="0"/>
                <a:cs typeface="Consolas" charset="0"/>
              </a:rPr>
              <a:t>= 4.0</a:t>
            </a:r>
          </a:p>
          <a:p>
            <a:r>
              <a:rPr lang="en-US" sz="1400" dirty="0">
                <a:latin typeface="Consolas" charset="0"/>
                <a:ea typeface="Consolas" charset="0"/>
                <a:cs typeface="Consolas" charset="0"/>
              </a:rPr>
              <a:t>tr2.p1.y </a:t>
            </a:r>
            <a:r>
              <a:rPr lang="en-US" sz="1600" dirty="0">
                <a:latin typeface="Consolas" charset="0"/>
                <a:ea typeface="Consolas" charset="0"/>
                <a:cs typeface="Consolas" charset="0"/>
              </a:rPr>
              <a:t>= 6.0</a:t>
            </a:r>
          </a:p>
        </p:txBody>
      </p:sp>
      <p:sp>
        <p:nvSpPr>
          <p:cNvPr id="21" name="Left Brace 20"/>
          <p:cNvSpPr/>
          <p:nvPr/>
        </p:nvSpPr>
        <p:spPr>
          <a:xfrm flipH="1">
            <a:off x="3124200" y="4704413"/>
            <a:ext cx="179294" cy="466164"/>
          </a:xfrm>
          <a:prstGeom prst="leftBrace">
            <a:avLst/>
          </a:prstGeom>
          <a:effectLst/>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22" name="Straight Arrow Connector 21"/>
          <p:cNvCxnSpPr>
            <a:stCxn id="15" idx="1"/>
            <a:endCxn id="21" idx="1"/>
          </p:cNvCxnSpPr>
          <p:nvPr/>
        </p:nvCxnSpPr>
        <p:spPr>
          <a:xfrm flipH="1" flipV="1">
            <a:off x="3303494" y="4937495"/>
            <a:ext cx="1304364" cy="41371"/>
          </a:xfrm>
          <a:prstGeom prst="straightConnector1">
            <a:avLst/>
          </a:prstGeom>
          <a:ln>
            <a:tailEnd type="arrow"/>
          </a:ln>
          <a:effectLst/>
        </p:spPr>
        <p:style>
          <a:lnRef idx="2">
            <a:schemeClr val="accent2"/>
          </a:lnRef>
          <a:fillRef idx="0">
            <a:schemeClr val="accent2"/>
          </a:fillRef>
          <a:effectRef idx="1">
            <a:schemeClr val="accent2"/>
          </a:effectRef>
          <a:fontRef idx="minor">
            <a:schemeClr val="tx1"/>
          </a:fontRef>
        </p:style>
      </p:cxnSp>
      <p:sp>
        <p:nvSpPr>
          <p:cNvPr id="27" name="Rectangle 26"/>
          <p:cNvSpPr/>
          <p:nvPr/>
        </p:nvSpPr>
        <p:spPr>
          <a:xfrm>
            <a:off x="3693457" y="5586406"/>
            <a:ext cx="1828801" cy="548905"/>
          </a:xfrm>
          <a:prstGeom prst="rect">
            <a:avLst/>
          </a:prstGeom>
          <a:solidFill>
            <a:schemeClr val="accent2">
              <a:lumMod val="20000"/>
              <a:lumOff val="80000"/>
            </a:schemeClr>
          </a:solidFill>
          <a:ln>
            <a:solidFill>
              <a:schemeClr val="accent2">
                <a:lumMod val="75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r>
              <a:rPr lang="en-US" sz="1400" dirty="0">
                <a:latin typeface="Consolas" charset="0"/>
                <a:ea typeface="Consolas" charset="0"/>
                <a:cs typeface="Consolas" charset="0"/>
              </a:rPr>
              <a:t>tr2.p2.x </a:t>
            </a:r>
            <a:r>
              <a:rPr lang="en-US" sz="1600" dirty="0">
                <a:latin typeface="Consolas" charset="0"/>
                <a:ea typeface="Consolas" charset="0"/>
                <a:cs typeface="Consolas" charset="0"/>
              </a:rPr>
              <a:t>= 5.0</a:t>
            </a:r>
          </a:p>
          <a:p>
            <a:r>
              <a:rPr lang="en-US" sz="1400" dirty="0">
                <a:latin typeface="Consolas" charset="0"/>
                <a:ea typeface="Consolas" charset="0"/>
                <a:cs typeface="Consolas" charset="0"/>
              </a:rPr>
              <a:t>tr2.p2.y </a:t>
            </a:r>
            <a:r>
              <a:rPr lang="en-US" sz="1600" dirty="0">
                <a:latin typeface="Consolas" charset="0"/>
                <a:ea typeface="Consolas" charset="0"/>
                <a:cs typeface="Consolas" charset="0"/>
              </a:rPr>
              <a:t>= 6.0</a:t>
            </a:r>
          </a:p>
        </p:txBody>
      </p:sp>
      <p:cxnSp>
        <p:nvCxnSpPr>
          <p:cNvPr id="28" name="Straight Arrow Connector 27"/>
          <p:cNvCxnSpPr>
            <a:stCxn id="27" idx="1"/>
          </p:cNvCxnSpPr>
          <p:nvPr/>
        </p:nvCxnSpPr>
        <p:spPr>
          <a:xfrm flipH="1" flipV="1">
            <a:off x="2581835" y="5586406"/>
            <a:ext cx="1111622" cy="274453"/>
          </a:xfrm>
          <a:prstGeom prst="straightConnector1">
            <a:avLst/>
          </a:prstGeom>
          <a:ln>
            <a:tailEnd type="arrow"/>
          </a:ln>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329628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5" grpId="0" animBg="1"/>
      <p:bldP spid="21" grpId="0" animBg="1"/>
      <p:bldP spid="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4D876-9821-8E43-8B33-11081272A8EA}"/>
              </a:ext>
            </a:extLst>
          </p:cNvPr>
          <p:cNvSpPr>
            <a:spLocks noGrp="1"/>
          </p:cNvSpPr>
          <p:nvPr>
            <p:ph type="title"/>
          </p:nvPr>
        </p:nvSpPr>
        <p:spPr/>
        <p:txBody>
          <a:bodyPr/>
          <a:lstStyle/>
          <a:p>
            <a:r>
              <a:rPr lang="en-US" dirty="0"/>
              <a:t>Size of Structure</a:t>
            </a:r>
          </a:p>
        </p:txBody>
      </p:sp>
      <p:sp>
        <p:nvSpPr>
          <p:cNvPr id="5" name="Content Placeholder 4">
            <a:extLst>
              <a:ext uri="{FF2B5EF4-FFF2-40B4-BE49-F238E27FC236}">
                <a16:creationId xmlns:a16="http://schemas.microsoft.com/office/drawing/2014/main" id="{84092A99-EDFC-874D-A413-C020845B8F52}"/>
              </a:ext>
            </a:extLst>
          </p:cNvPr>
          <p:cNvSpPr>
            <a:spLocks noGrp="1"/>
          </p:cNvSpPr>
          <p:nvPr>
            <p:ph idx="1"/>
          </p:nvPr>
        </p:nvSpPr>
        <p:spPr>
          <a:xfrm>
            <a:off x="457200" y="1600200"/>
            <a:ext cx="5932312" cy="4525963"/>
          </a:xfrm>
        </p:spPr>
        <p:txBody>
          <a:bodyPr/>
          <a:lstStyle/>
          <a:p>
            <a:r>
              <a:rPr lang="en-US" dirty="0"/>
              <a:t>The memory size needed for a structure may not necessarily be the total memory sizes of its variables, and the memory size may differ depending on the order of the variables too!</a:t>
            </a:r>
          </a:p>
        </p:txBody>
      </p:sp>
      <p:sp>
        <p:nvSpPr>
          <p:cNvPr id="4" name="Slide Number Placeholder 3">
            <a:extLst>
              <a:ext uri="{FF2B5EF4-FFF2-40B4-BE49-F238E27FC236}">
                <a16:creationId xmlns:a16="http://schemas.microsoft.com/office/drawing/2014/main" id="{1478401D-F7EF-7044-8AD3-2576F2B72A77}"/>
              </a:ext>
            </a:extLst>
          </p:cNvPr>
          <p:cNvSpPr>
            <a:spLocks noGrp="1"/>
          </p:cNvSpPr>
          <p:nvPr>
            <p:ph type="sldNum" sz="quarter" idx="12"/>
          </p:nvPr>
        </p:nvSpPr>
        <p:spPr/>
        <p:txBody>
          <a:bodyPr/>
          <a:lstStyle/>
          <a:p>
            <a:fld id="{A2D5F323-9395-A24C-8003-89F99F5948AE}" type="slidenum">
              <a:rPr lang="en-US" smtClean="0"/>
              <a:pPr/>
              <a:t>19</a:t>
            </a:fld>
            <a:endParaRPr lang="en-US" dirty="0"/>
          </a:p>
        </p:txBody>
      </p:sp>
      <p:sp>
        <p:nvSpPr>
          <p:cNvPr id="6" name="TextBox 5">
            <a:extLst>
              <a:ext uri="{FF2B5EF4-FFF2-40B4-BE49-F238E27FC236}">
                <a16:creationId xmlns:a16="http://schemas.microsoft.com/office/drawing/2014/main" id="{2DC6D871-873A-E541-8C5B-B7D471F6AFB0}"/>
              </a:ext>
            </a:extLst>
          </p:cNvPr>
          <p:cNvSpPr txBox="1"/>
          <p:nvPr/>
        </p:nvSpPr>
        <p:spPr>
          <a:xfrm>
            <a:off x="455035" y="3812790"/>
            <a:ext cx="2271135" cy="369332"/>
          </a:xfrm>
          <a:prstGeom prst="rect">
            <a:avLst/>
          </a:prstGeom>
          <a:noFill/>
        </p:spPr>
        <p:txBody>
          <a:bodyPr wrap="none" rtlCol="0">
            <a:spAutoFit/>
          </a:bodyPr>
          <a:lstStyle/>
          <a:p>
            <a:r>
              <a:rPr lang="en-US" dirty="0"/>
              <a:t>Try out </a:t>
            </a:r>
            <a:r>
              <a:rPr lang="en-US" dirty="0" err="1"/>
              <a:t>struct_size.cpp</a:t>
            </a:r>
            <a:endParaRPr lang="en-US" dirty="0"/>
          </a:p>
        </p:txBody>
      </p:sp>
      <p:sp>
        <p:nvSpPr>
          <p:cNvPr id="7" name="Rounded Rectangle 6">
            <a:extLst>
              <a:ext uri="{FF2B5EF4-FFF2-40B4-BE49-F238E27FC236}">
                <a16:creationId xmlns:a16="http://schemas.microsoft.com/office/drawing/2014/main" id="{39DC4B1A-C88A-624F-A3AB-E37DC6C5AB45}"/>
              </a:ext>
            </a:extLst>
          </p:cNvPr>
          <p:cNvSpPr/>
          <p:nvPr/>
        </p:nvSpPr>
        <p:spPr>
          <a:xfrm>
            <a:off x="6389512" y="92076"/>
            <a:ext cx="2649174" cy="46364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b="1" dirty="0">
                <a:latin typeface="Avenir Next Condensed" charset="0"/>
                <a:ea typeface="Avenir Next Condensed" charset="0"/>
                <a:cs typeface="Avenir Next Condensed" charset="0"/>
              </a:rPr>
              <a:t>Reference Only</a:t>
            </a:r>
          </a:p>
        </p:txBody>
      </p:sp>
      <p:sp>
        <p:nvSpPr>
          <p:cNvPr id="8" name="Rectangle 7">
            <a:extLst>
              <a:ext uri="{FF2B5EF4-FFF2-40B4-BE49-F238E27FC236}">
                <a16:creationId xmlns:a16="http://schemas.microsoft.com/office/drawing/2014/main" id="{E4EFE187-9160-D145-A763-C3D0C7D540DC}"/>
              </a:ext>
            </a:extLst>
          </p:cNvPr>
          <p:cNvSpPr/>
          <p:nvPr/>
        </p:nvSpPr>
        <p:spPr>
          <a:xfrm>
            <a:off x="6553200" y="738279"/>
            <a:ext cx="2131435" cy="3443843"/>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struct </a:t>
            </a:r>
            <a:r>
              <a:rPr lang="en-US" sz="1600" dirty="0" err="1">
                <a:solidFill>
                  <a:schemeClr val="tx1"/>
                </a:solidFill>
                <a:latin typeface="Consolas" charset="0"/>
                <a:ea typeface="Consolas" charset="0"/>
                <a:cs typeface="Consolas" charset="0"/>
              </a:rPr>
              <a:t>structA</a:t>
            </a:r>
            <a:endParaRPr lang="en-US" sz="1600" dirty="0">
              <a:solidFill>
                <a:schemeClr val="tx1"/>
              </a:solidFill>
              <a:latin typeface="Consolas" charset="0"/>
              <a:ea typeface="Consolas" charset="0"/>
              <a:cs typeface="Consolas" charset="0"/>
            </a:endParaRPr>
          </a:p>
          <a:p>
            <a:r>
              <a:rPr lang="en-US" sz="1600" dirty="0">
                <a:solidFill>
                  <a:schemeClr val="tx1"/>
                </a:solidFill>
                <a:latin typeface="Consolas" charset="0"/>
                <a:ea typeface="Consolas" charset="0"/>
                <a:cs typeface="Consolas" charset="0"/>
              </a:rPr>
              <a:t>{</a:t>
            </a:r>
          </a:p>
          <a:p>
            <a:r>
              <a:rPr lang="en-US" sz="1600" dirty="0">
                <a:solidFill>
                  <a:schemeClr val="tx1"/>
                </a:solidFill>
                <a:latin typeface="Consolas" charset="0"/>
                <a:ea typeface="Consolas" charset="0"/>
                <a:cs typeface="Consolas" charset="0"/>
              </a:rPr>
              <a:t>   char   c;</a:t>
            </a:r>
          </a:p>
          <a:p>
            <a:r>
              <a:rPr lang="en-US" sz="1600" dirty="0">
                <a:solidFill>
                  <a:schemeClr val="tx1"/>
                </a:solidFill>
                <a:latin typeface="Consolas" charset="0"/>
                <a:ea typeface="Consolas" charset="0"/>
                <a:cs typeface="Consolas" charset="0"/>
              </a:rPr>
              <a:t>   double d;</a:t>
            </a:r>
          </a:p>
          <a:p>
            <a:r>
              <a:rPr lang="en-US" sz="1600" dirty="0">
                <a:solidFill>
                  <a:schemeClr val="tx1"/>
                </a:solidFill>
                <a:latin typeface="Consolas" charset="0"/>
                <a:ea typeface="Consolas" charset="0"/>
                <a:cs typeface="Consolas" charset="0"/>
              </a:rPr>
              <a:t>   int    s;</a:t>
            </a:r>
          </a:p>
          <a:p>
            <a:r>
              <a:rPr lang="en-US" sz="1600" dirty="0">
                <a:solidFill>
                  <a:schemeClr val="tx1"/>
                </a:solidFill>
                <a:latin typeface="Consolas" charset="0"/>
                <a:ea typeface="Consolas" charset="0"/>
                <a:cs typeface="Consolas" charset="0"/>
              </a:rPr>
              <a:t>};</a:t>
            </a:r>
          </a:p>
          <a:p>
            <a:endParaRPr lang="en-US" sz="1600" dirty="0">
              <a:solidFill>
                <a:schemeClr val="tx1"/>
              </a:solidFill>
              <a:latin typeface="Consolas" charset="0"/>
              <a:ea typeface="Consolas" charset="0"/>
              <a:cs typeface="Consolas" charset="0"/>
            </a:endParaRPr>
          </a:p>
          <a:p>
            <a:r>
              <a:rPr lang="en-US" sz="1600" dirty="0">
                <a:solidFill>
                  <a:schemeClr val="tx1"/>
                </a:solidFill>
                <a:latin typeface="Consolas" charset="0"/>
                <a:ea typeface="Consolas" charset="0"/>
                <a:cs typeface="Consolas" charset="0"/>
              </a:rPr>
              <a:t>struct </a:t>
            </a:r>
            <a:r>
              <a:rPr lang="en-US" sz="1600" dirty="0" err="1">
                <a:solidFill>
                  <a:schemeClr val="tx1"/>
                </a:solidFill>
                <a:latin typeface="Consolas" charset="0"/>
                <a:ea typeface="Consolas" charset="0"/>
                <a:cs typeface="Consolas" charset="0"/>
              </a:rPr>
              <a:t>structB</a:t>
            </a:r>
            <a:endParaRPr lang="en-US" sz="1600" dirty="0">
              <a:solidFill>
                <a:schemeClr val="tx1"/>
              </a:solidFill>
              <a:latin typeface="Consolas" charset="0"/>
              <a:ea typeface="Consolas" charset="0"/>
              <a:cs typeface="Consolas" charset="0"/>
            </a:endParaRPr>
          </a:p>
          <a:p>
            <a:r>
              <a:rPr lang="en-US" sz="1600" dirty="0">
                <a:solidFill>
                  <a:schemeClr val="tx1"/>
                </a:solidFill>
                <a:latin typeface="Consolas" charset="0"/>
                <a:ea typeface="Consolas" charset="0"/>
                <a:cs typeface="Consolas" charset="0"/>
              </a:rPr>
              <a:t>{</a:t>
            </a:r>
          </a:p>
          <a:p>
            <a:r>
              <a:rPr lang="en-US" sz="1600" dirty="0">
                <a:solidFill>
                  <a:schemeClr val="tx1"/>
                </a:solidFill>
                <a:latin typeface="Consolas" charset="0"/>
                <a:ea typeface="Consolas" charset="0"/>
                <a:cs typeface="Consolas" charset="0"/>
              </a:rPr>
              <a:t>   double d;</a:t>
            </a:r>
          </a:p>
          <a:p>
            <a:r>
              <a:rPr lang="en-US" sz="1600" dirty="0">
                <a:solidFill>
                  <a:schemeClr val="tx1"/>
                </a:solidFill>
                <a:latin typeface="Consolas" charset="0"/>
                <a:ea typeface="Consolas" charset="0"/>
                <a:cs typeface="Consolas" charset="0"/>
              </a:rPr>
              <a:t>   int    s;</a:t>
            </a:r>
          </a:p>
          <a:p>
            <a:r>
              <a:rPr lang="en-US" sz="1600" dirty="0">
                <a:solidFill>
                  <a:schemeClr val="tx1"/>
                </a:solidFill>
                <a:latin typeface="Consolas" charset="0"/>
                <a:ea typeface="Consolas" charset="0"/>
                <a:cs typeface="Consolas" charset="0"/>
              </a:rPr>
              <a:t>   char   c;</a:t>
            </a:r>
          </a:p>
          <a:p>
            <a:r>
              <a:rPr lang="en-US" sz="1600" dirty="0">
                <a:solidFill>
                  <a:schemeClr val="tx1"/>
                </a:solidFill>
                <a:latin typeface="Consolas" charset="0"/>
                <a:ea typeface="Consolas" charset="0"/>
                <a:cs typeface="Consolas" charset="0"/>
              </a:rPr>
              <a:t>};</a:t>
            </a:r>
          </a:p>
        </p:txBody>
      </p:sp>
      <p:sp>
        <p:nvSpPr>
          <p:cNvPr id="9" name="Rectangle 8">
            <a:extLst>
              <a:ext uri="{FF2B5EF4-FFF2-40B4-BE49-F238E27FC236}">
                <a16:creationId xmlns:a16="http://schemas.microsoft.com/office/drawing/2014/main" id="{BBEF0BCA-B125-D740-B36D-9DCD94AF87EB}"/>
              </a:ext>
            </a:extLst>
          </p:cNvPr>
          <p:cNvSpPr/>
          <p:nvPr/>
        </p:nvSpPr>
        <p:spPr>
          <a:xfrm>
            <a:off x="457200" y="4283849"/>
            <a:ext cx="8229600" cy="2177018"/>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int main()</a:t>
            </a:r>
          </a:p>
          <a:p>
            <a:r>
              <a:rPr lang="en-US" sz="1600" dirty="0">
                <a:solidFill>
                  <a:schemeClr val="tx1"/>
                </a:solidFill>
                <a:latin typeface="Consolas" charset="0"/>
                <a:ea typeface="Consolas" charset="0"/>
                <a:cs typeface="Consolas" charset="0"/>
              </a:rPr>
              <a:t>{</a:t>
            </a:r>
          </a:p>
          <a:p>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dirty="0" err="1">
                <a:solidFill>
                  <a:schemeClr val="tx1"/>
                </a:solidFill>
                <a:latin typeface="Consolas" charset="0"/>
                <a:ea typeface="Consolas" charset="0"/>
                <a:cs typeface="Consolas" charset="0"/>
              </a:rPr>
              <a:t>sizeof</a:t>
            </a:r>
            <a:r>
              <a:rPr lang="en-US" sz="1600" dirty="0">
                <a:solidFill>
                  <a:schemeClr val="tx1"/>
                </a:solidFill>
                <a:latin typeface="Consolas" charset="0"/>
                <a:ea typeface="Consolas" charset="0"/>
                <a:cs typeface="Consolas" charset="0"/>
              </a:rPr>
              <a:t>(</a:t>
            </a:r>
            <a:r>
              <a:rPr lang="en-US" sz="1600" dirty="0" err="1">
                <a:solidFill>
                  <a:schemeClr val="tx1"/>
                </a:solidFill>
                <a:latin typeface="Consolas" charset="0"/>
                <a:ea typeface="Consolas" charset="0"/>
                <a:cs typeface="Consolas" charset="0"/>
              </a:rPr>
              <a:t>structA</a:t>
            </a:r>
            <a:r>
              <a:rPr lang="en-US" sz="1600" dirty="0">
                <a:solidFill>
                  <a:schemeClr val="tx1"/>
                </a:solidFill>
                <a:latin typeface="Consolas" charset="0"/>
                <a:ea typeface="Consolas" charset="0"/>
                <a:cs typeface="Consolas" charset="0"/>
              </a:rPr>
              <a:t>) = " &lt;&lt;  </a:t>
            </a:r>
            <a:r>
              <a:rPr lang="en-US" sz="1600" dirty="0" err="1">
                <a:solidFill>
                  <a:schemeClr val="tx1"/>
                </a:solidFill>
                <a:latin typeface="Consolas" charset="0"/>
                <a:ea typeface="Consolas" charset="0"/>
                <a:cs typeface="Consolas" charset="0"/>
              </a:rPr>
              <a:t>sizeof</a:t>
            </a:r>
            <a:r>
              <a:rPr lang="en-US" sz="1600" dirty="0">
                <a:solidFill>
                  <a:schemeClr val="tx1"/>
                </a:solidFill>
                <a:latin typeface="Consolas" charset="0"/>
                <a:ea typeface="Consolas" charset="0"/>
                <a:cs typeface="Consolas" charset="0"/>
              </a:rPr>
              <a:t>(struct </a:t>
            </a:r>
            <a:r>
              <a:rPr lang="en-US" sz="1600" dirty="0" err="1">
                <a:solidFill>
                  <a:schemeClr val="tx1"/>
                </a:solidFill>
                <a:latin typeface="Consolas" charset="0"/>
                <a:ea typeface="Consolas" charset="0"/>
                <a:cs typeface="Consolas" charset="0"/>
              </a:rPr>
              <a:t>structA</a:t>
            </a:r>
            <a:r>
              <a:rPr lang="en-US" sz="1600" dirty="0">
                <a:solidFill>
                  <a:schemeClr val="tx1"/>
                </a:solidFill>
                <a:latin typeface="Consolas" charset="0"/>
                <a:ea typeface="Consolas" charset="0"/>
                <a:cs typeface="Consolas" charset="0"/>
              </a:rPr>
              <a:t>)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dirty="0" err="1">
                <a:solidFill>
                  <a:schemeClr val="tx1"/>
                </a:solidFill>
                <a:latin typeface="Consolas" charset="0"/>
                <a:ea typeface="Consolas" charset="0"/>
                <a:cs typeface="Consolas" charset="0"/>
              </a:rPr>
              <a:t>sizeof</a:t>
            </a:r>
            <a:r>
              <a:rPr lang="en-US" sz="1600" dirty="0">
                <a:solidFill>
                  <a:schemeClr val="tx1"/>
                </a:solidFill>
                <a:latin typeface="Consolas" charset="0"/>
                <a:ea typeface="Consolas" charset="0"/>
                <a:cs typeface="Consolas" charset="0"/>
              </a:rPr>
              <a:t>(</a:t>
            </a:r>
            <a:r>
              <a:rPr lang="en-US" sz="1600" dirty="0" err="1">
                <a:solidFill>
                  <a:schemeClr val="tx1"/>
                </a:solidFill>
                <a:latin typeface="Consolas" charset="0"/>
                <a:ea typeface="Consolas" charset="0"/>
                <a:cs typeface="Consolas" charset="0"/>
              </a:rPr>
              <a:t>structB</a:t>
            </a:r>
            <a:r>
              <a:rPr lang="en-US" sz="1600" dirty="0">
                <a:solidFill>
                  <a:schemeClr val="tx1"/>
                </a:solidFill>
                <a:latin typeface="Consolas" charset="0"/>
                <a:ea typeface="Consolas" charset="0"/>
                <a:cs typeface="Consolas" charset="0"/>
              </a:rPr>
              <a:t>) = " &lt;&lt;  </a:t>
            </a:r>
            <a:r>
              <a:rPr lang="en-US" sz="1600" dirty="0" err="1">
                <a:solidFill>
                  <a:schemeClr val="tx1"/>
                </a:solidFill>
                <a:latin typeface="Consolas" charset="0"/>
                <a:ea typeface="Consolas" charset="0"/>
                <a:cs typeface="Consolas" charset="0"/>
              </a:rPr>
              <a:t>sizeof</a:t>
            </a:r>
            <a:r>
              <a:rPr lang="en-US" sz="1600" dirty="0">
                <a:solidFill>
                  <a:schemeClr val="tx1"/>
                </a:solidFill>
                <a:latin typeface="Consolas" charset="0"/>
                <a:ea typeface="Consolas" charset="0"/>
                <a:cs typeface="Consolas" charset="0"/>
              </a:rPr>
              <a:t>(struct </a:t>
            </a:r>
            <a:r>
              <a:rPr lang="en-US" sz="1600" dirty="0" err="1">
                <a:solidFill>
                  <a:schemeClr val="tx1"/>
                </a:solidFill>
                <a:latin typeface="Consolas" charset="0"/>
                <a:ea typeface="Consolas" charset="0"/>
                <a:cs typeface="Consolas" charset="0"/>
              </a:rPr>
              <a:t>structB</a:t>
            </a:r>
            <a:r>
              <a:rPr lang="en-US" sz="1600" dirty="0">
                <a:solidFill>
                  <a:schemeClr val="tx1"/>
                </a:solidFill>
                <a:latin typeface="Consolas" charset="0"/>
                <a:ea typeface="Consolas" charset="0"/>
                <a:cs typeface="Consolas" charset="0"/>
              </a:rPr>
              <a:t>)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endParaRPr lang="en-US" sz="1600" dirty="0">
              <a:solidFill>
                <a:schemeClr val="tx1"/>
              </a:solidFill>
              <a:latin typeface="Consolas" charset="0"/>
              <a:ea typeface="Consolas" charset="0"/>
              <a:cs typeface="Consolas" charset="0"/>
            </a:endParaRPr>
          </a:p>
          <a:p>
            <a:r>
              <a:rPr lang="en-US" sz="1600" dirty="0">
                <a:solidFill>
                  <a:schemeClr val="tx1"/>
                </a:solidFill>
                <a:latin typeface="Consolas" charset="0"/>
                <a:ea typeface="Consolas" charset="0"/>
                <a:cs typeface="Consolas" charset="0"/>
              </a:rPr>
              <a:t>   return 0;</a:t>
            </a:r>
          </a:p>
          <a:p>
            <a:r>
              <a:rPr lang="en-US" sz="1600" dirty="0">
                <a:solidFill>
                  <a:schemeClr val="tx1"/>
                </a:solidFill>
                <a:latin typeface="Consolas" charset="0"/>
                <a:ea typeface="Consolas" charset="0"/>
                <a:cs typeface="Consolas" charset="0"/>
              </a:rPr>
              <a:t>}</a:t>
            </a:r>
          </a:p>
        </p:txBody>
      </p:sp>
      <p:sp>
        <p:nvSpPr>
          <p:cNvPr id="10" name="TextBox 9">
            <a:extLst>
              <a:ext uri="{FF2B5EF4-FFF2-40B4-BE49-F238E27FC236}">
                <a16:creationId xmlns:a16="http://schemas.microsoft.com/office/drawing/2014/main" id="{2DB3D9FE-9539-A44A-BA74-1211D0895B35}"/>
              </a:ext>
            </a:extLst>
          </p:cNvPr>
          <p:cNvSpPr txBox="1"/>
          <p:nvPr/>
        </p:nvSpPr>
        <p:spPr>
          <a:xfrm>
            <a:off x="3287041" y="5983320"/>
            <a:ext cx="4904460" cy="650809"/>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defPPr>
              <a:defRPr lang="en-US"/>
            </a:defPPr>
            <a:lvl1pPr algn="ctr">
              <a:defRPr sz="1600">
                <a:latin typeface="Avenir Next Condensed" charset="0"/>
                <a:ea typeface="Avenir Next Condensed" charset="0"/>
                <a:cs typeface="Avenir Next Condensed" charset="0"/>
              </a:defRPr>
            </a:lvl1pPr>
          </a:lstStyle>
          <a:p>
            <a:r>
              <a:rPr lang="en-US" dirty="0"/>
              <a:t>Given that the sizes of char, int, double are 1, 4, 8 bytes, respectively, what are the sizes of </a:t>
            </a:r>
            <a:r>
              <a:rPr lang="en-US" dirty="0" err="1"/>
              <a:t>structA</a:t>
            </a:r>
            <a:r>
              <a:rPr lang="en-US" dirty="0"/>
              <a:t> and </a:t>
            </a:r>
            <a:r>
              <a:rPr lang="en-US" dirty="0" err="1"/>
              <a:t>structB</a:t>
            </a:r>
            <a:r>
              <a:rPr lang="en-US" dirty="0"/>
              <a:t>?</a:t>
            </a:r>
          </a:p>
        </p:txBody>
      </p:sp>
    </p:spTree>
    <p:extLst>
      <p:ext uri="{BB962C8B-B14F-4D97-AF65-F5344CB8AC3E}">
        <p14:creationId xmlns:p14="http://schemas.microsoft.com/office/powerpoint/2010/main" val="3293415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CE633-FD23-EE4E-8230-9C6DFB2C7E6C}"/>
              </a:ext>
            </a:extLst>
          </p:cNvPr>
          <p:cNvSpPr>
            <a:spLocks noGrp="1"/>
          </p:cNvSpPr>
          <p:nvPr>
            <p:ph type="title"/>
          </p:nvPr>
        </p:nvSpPr>
        <p:spPr/>
        <p:txBody>
          <a:bodyPr/>
          <a:lstStyle/>
          <a:p>
            <a:r>
              <a:rPr lang="en-US" dirty="0"/>
              <a:t>Before We Start</a:t>
            </a:r>
          </a:p>
        </p:txBody>
      </p:sp>
      <p:sp>
        <p:nvSpPr>
          <p:cNvPr id="3" name="Content Placeholder 2">
            <a:extLst>
              <a:ext uri="{FF2B5EF4-FFF2-40B4-BE49-F238E27FC236}">
                <a16:creationId xmlns:a16="http://schemas.microsoft.com/office/drawing/2014/main" id="{127DD817-D314-E641-ACCC-E3FFD69643B4}"/>
              </a:ext>
            </a:extLst>
          </p:cNvPr>
          <p:cNvSpPr>
            <a:spLocks noGrp="1"/>
          </p:cNvSpPr>
          <p:nvPr>
            <p:ph idx="1"/>
          </p:nvPr>
        </p:nvSpPr>
        <p:spPr>
          <a:xfrm>
            <a:off x="457199" y="1600200"/>
            <a:ext cx="8449733" cy="4983162"/>
          </a:xfrm>
        </p:spPr>
        <p:txBody>
          <a:bodyPr>
            <a:normAutofit fontScale="92500" lnSpcReduction="20000"/>
          </a:bodyPr>
          <a:lstStyle/>
          <a:p>
            <a:pPr marL="0" indent="0">
              <a:buNone/>
            </a:pPr>
            <a:r>
              <a:rPr lang="en-US" sz="2400" dirty="0"/>
              <a:t>There are altogether 3 parts:</a:t>
            </a:r>
          </a:p>
          <a:p>
            <a:pPr marL="514350" indent="-514350">
              <a:buFont typeface="+mj-lt"/>
              <a:buAutoNum type="romanUcPeriod"/>
            </a:pPr>
            <a:r>
              <a:rPr lang="en-US" sz="2400" b="1" dirty="0">
                <a:solidFill>
                  <a:schemeClr val="accent6">
                    <a:lumMod val="75000"/>
                  </a:schemeClr>
                </a:solidFill>
              </a:rPr>
              <a:t>Structs</a:t>
            </a:r>
            <a:r>
              <a:rPr lang="en-US" sz="2400" dirty="0"/>
              <a:t> – We’ve learned about the basic C/C++ built-in data types.  </a:t>
            </a:r>
            <a:r>
              <a:rPr lang="en-US" dirty="0"/>
              <a:t>With structs, you can define your own compound data type to facilitate data handling.  We will also briefly touch upon  C++ class which can be considered as an encapsulation of some data together with the operations allowed on the data.</a:t>
            </a:r>
          </a:p>
          <a:p>
            <a:pPr marL="514350" indent="-514350">
              <a:buFont typeface="+mj-lt"/>
              <a:buAutoNum type="romanUcPeriod"/>
            </a:pPr>
            <a:r>
              <a:rPr lang="en-US" sz="2400" b="1" dirty="0">
                <a:solidFill>
                  <a:schemeClr val="accent6">
                    <a:lumMod val="75000"/>
                  </a:schemeClr>
                </a:solidFill>
              </a:rPr>
              <a:t>File I/O</a:t>
            </a:r>
            <a:r>
              <a:rPr lang="en-US" sz="2400" dirty="0"/>
              <a:t> – </a:t>
            </a:r>
            <a:r>
              <a:rPr lang="en-US" dirty="0"/>
              <a:t>This is for reading and writing of data to a file external to your program which can be stored permanently on a hard drive.  You will also learn about string stream as well as some I/O formatting here.</a:t>
            </a:r>
            <a:r>
              <a:rPr lang="en-US" sz="2400" dirty="0"/>
              <a:t> </a:t>
            </a:r>
          </a:p>
          <a:p>
            <a:pPr marL="514350" indent="-514350">
              <a:buFont typeface="+mj-lt"/>
              <a:buAutoNum type="romanUcPeriod"/>
            </a:pPr>
            <a:r>
              <a:rPr lang="en-US" sz="2400" b="1" dirty="0">
                <a:solidFill>
                  <a:schemeClr val="accent6">
                    <a:lumMod val="75000"/>
                  </a:schemeClr>
                </a:solidFill>
              </a:rPr>
              <a:t>Recursion </a:t>
            </a:r>
            <a:r>
              <a:rPr lang="en-US" sz="2400" dirty="0"/>
              <a:t>– Recursion is a very powerful method for solving a problem.  If your solution to a problem can be defined in a smaller version (i.e., one that accepts a smaller input) of itself, then likely you can write a recursive function for it.  A recursion function is usually simple and can thus enhance readability, but sometimes you will need to take note of its runtime complexity.</a:t>
            </a:r>
          </a:p>
        </p:txBody>
      </p:sp>
      <p:sp>
        <p:nvSpPr>
          <p:cNvPr id="4" name="Slide Number Placeholder 3">
            <a:extLst>
              <a:ext uri="{FF2B5EF4-FFF2-40B4-BE49-F238E27FC236}">
                <a16:creationId xmlns:a16="http://schemas.microsoft.com/office/drawing/2014/main" id="{BF07EF3D-104D-DA4D-BF54-CD5BE6027675}"/>
              </a:ext>
            </a:extLst>
          </p:cNvPr>
          <p:cNvSpPr>
            <a:spLocks noGrp="1"/>
          </p:cNvSpPr>
          <p:nvPr>
            <p:ph type="sldNum" sz="quarter" idx="12"/>
          </p:nvPr>
        </p:nvSpPr>
        <p:spPr/>
        <p:txBody>
          <a:bodyPr/>
          <a:lstStyle/>
          <a:p>
            <a:fld id="{A2D5F323-9395-A24C-8003-89F99F5948AE}" type="slidenum">
              <a:rPr lang="en-US" smtClean="0"/>
              <a:pPr/>
              <a:t>2</a:t>
            </a:fld>
            <a:endParaRPr lang="en-US" dirty="0"/>
          </a:p>
        </p:txBody>
      </p:sp>
    </p:spTree>
    <p:extLst>
      <p:ext uri="{BB962C8B-B14F-4D97-AF65-F5344CB8AC3E}">
        <p14:creationId xmlns:p14="http://schemas.microsoft.com/office/powerpoint/2010/main" val="2751376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4D876-9821-8E43-8B33-11081272A8EA}"/>
              </a:ext>
            </a:extLst>
          </p:cNvPr>
          <p:cNvSpPr>
            <a:spLocks noGrp="1"/>
          </p:cNvSpPr>
          <p:nvPr>
            <p:ph type="title"/>
          </p:nvPr>
        </p:nvSpPr>
        <p:spPr/>
        <p:txBody>
          <a:bodyPr/>
          <a:lstStyle/>
          <a:p>
            <a:r>
              <a:rPr lang="en-US" dirty="0"/>
              <a:t>Size of Structure</a:t>
            </a:r>
          </a:p>
        </p:txBody>
      </p:sp>
      <p:sp>
        <p:nvSpPr>
          <p:cNvPr id="4" name="Slide Number Placeholder 3">
            <a:extLst>
              <a:ext uri="{FF2B5EF4-FFF2-40B4-BE49-F238E27FC236}">
                <a16:creationId xmlns:a16="http://schemas.microsoft.com/office/drawing/2014/main" id="{1478401D-F7EF-7044-8AD3-2576F2B72A77}"/>
              </a:ext>
            </a:extLst>
          </p:cNvPr>
          <p:cNvSpPr>
            <a:spLocks noGrp="1"/>
          </p:cNvSpPr>
          <p:nvPr>
            <p:ph type="sldNum" sz="quarter" idx="12"/>
          </p:nvPr>
        </p:nvSpPr>
        <p:spPr/>
        <p:txBody>
          <a:bodyPr/>
          <a:lstStyle/>
          <a:p>
            <a:fld id="{A2D5F323-9395-A24C-8003-89F99F5948AE}" type="slidenum">
              <a:rPr lang="en-US" smtClean="0"/>
              <a:pPr/>
              <a:t>20</a:t>
            </a:fld>
            <a:endParaRPr lang="en-US" dirty="0"/>
          </a:p>
        </p:txBody>
      </p:sp>
      <p:sp>
        <p:nvSpPr>
          <p:cNvPr id="6" name="TextBox 5">
            <a:extLst>
              <a:ext uri="{FF2B5EF4-FFF2-40B4-BE49-F238E27FC236}">
                <a16:creationId xmlns:a16="http://schemas.microsoft.com/office/drawing/2014/main" id="{2DC6D871-873A-E541-8C5B-B7D471F6AFB0}"/>
              </a:ext>
            </a:extLst>
          </p:cNvPr>
          <p:cNvSpPr txBox="1"/>
          <p:nvPr/>
        </p:nvSpPr>
        <p:spPr>
          <a:xfrm>
            <a:off x="6834592" y="871903"/>
            <a:ext cx="1570815" cy="369332"/>
          </a:xfrm>
          <a:prstGeom prst="rect">
            <a:avLst/>
          </a:prstGeom>
          <a:noFill/>
        </p:spPr>
        <p:txBody>
          <a:bodyPr wrap="none" rtlCol="0">
            <a:spAutoFit/>
          </a:bodyPr>
          <a:lstStyle/>
          <a:p>
            <a:r>
              <a:rPr lang="en-US" dirty="0" err="1"/>
              <a:t>struct_size.cpp</a:t>
            </a:r>
            <a:endParaRPr lang="en-US" dirty="0"/>
          </a:p>
        </p:txBody>
      </p:sp>
      <p:sp>
        <p:nvSpPr>
          <p:cNvPr id="7" name="Rounded Rectangle 6">
            <a:extLst>
              <a:ext uri="{FF2B5EF4-FFF2-40B4-BE49-F238E27FC236}">
                <a16:creationId xmlns:a16="http://schemas.microsoft.com/office/drawing/2014/main" id="{39DC4B1A-C88A-624F-A3AB-E37DC6C5AB45}"/>
              </a:ext>
            </a:extLst>
          </p:cNvPr>
          <p:cNvSpPr/>
          <p:nvPr/>
        </p:nvSpPr>
        <p:spPr>
          <a:xfrm>
            <a:off x="6389512" y="92076"/>
            <a:ext cx="2649174" cy="46364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b="1" dirty="0">
                <a:latin typeface="Avenir Next Condensed" charset="0"/>
                <a:ea typeface="Avenir Next Condensed" charset="0"/>
                <a:cs typeface="Avenir Next Condensed" charset="0"/>
              </a:rPr>
              <a:t>Reference Only</a:t>
            </a:r>
          </a:p>
        </p:txBody>
      </p:sp>
      <p:sp>
        <p:nvSpPr>
          <p:cNvPr id="9" name="Rectangle 8">
            <a:extLst>
              <a:ext uri="{FF2B5EF4-FFF2-40B4-BE49-F238E27FC236}">
                <a16:creationId xmlns:a16="http://schemas.microsoft.com/office/drawing/2014/main" id="{BBEF0BCA-B125-D740-B36D-9DCD94AF87EB}"/>
              </a:ext>
            </a:extLst>
          </p:cNvPr>
          <p:cNvSpPr/>
          <p:nvPr/>
        </p:nvSpPr>
        <p:spPr>
          <a:xfrm>
            <a:off x="457200" y="1279015"/>
            <a:ext cx="8229600" cy="187058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int main()</a:t>
            </a:r>
          </a:p>
          <a:p>
            <a:r>
              <a:rPr lang="en-US" sz="1600" dirty="0">
                <a:solidFill>
                  <a:schemeClr val="tx1"/>
                </a:solidFill>
                <a:latin typeface="Consolas" charset="0"/>
                <a:ea typeface="Consolas" charset="0"/>
                <a:cs typeface="Consolas" charset="0"/>
              </a:rPr>
              <a:t>{</a:t>
            </a:r>
          </a:p>
          <a:p>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dirty="0" err="1">
                <a:solidFill>
                  <a:schemeClr val="tx1"/>
                </a:solidFill>
                <a:latin typeface="Consolas" charset="0"/>
                <a:ea typeface="Consolas" charset="0"/>
                <a:cs typeface="Consolas" charset="0"/>
              </a:rPr>
              <a:t>sizeof</a:t>
            </a:r>
            <a:r>
              <a:rPr lang="en-US" sz="1600" dirty="0">
                <a:solidFill>
                  <a:schemeClr val="tx1"/>
                </a:solidFill>
                <a:latin typeface="Consolas" charset="0"/>
                <a:ea typeface="Consolas" charset="0"/>
                <a:cs typeface="Consolas" charset="0"/>
              </a:rPr>
              <a:t>(</a:t>
            </a:r>
            <a:r>
              <a:rPr lang="en-US" sz="1600" dirty="0" err="1">
                <a:solidFill>
                  <a:schemeClr val="tx1"/>
                </a:solidFill>
                <a:latin typeface="Consolas" charset="0"/>
                <a:ea typeface="Consolas" charset="0"/>
                <a:cs typeface="Consolas" charset="0"/>
              </a:rPr>
              <a:t>structA</a:t>
            </a:r>
            <a:r>
              <a:rPr lang="en-US" sz="1600" dirty="0">
                <a:solidFill>
                  <a:schemeClr val="tx1"/>
                </a:solidFill>
                <a:latin typeface="Consolas" charset="0"/>
                <a:ea typeface="Consolas" charset="0"/>
                <a:cs typeface="Consolas" charset="0"/>
              </a:rPr>
              <a:t>) = " &lt;&lt;  </a:t>
            </a:r>
            <a:r>
              <a:rPr lang="en-US" sz="1600" dirty="0" err="1">
                <a:solidFill>
                  <a:schemeClr val="tx1"/>
                </a:solidFill>
                <a:latin typeface="Consolas" charset="0"/>
                <a:ea typeface="Consolas" charset="0"/>
                <a:cs typeface="Consolas" charset="0"/>
              </a:rPr>
              <a:t>sizeof</a:t>
            </a:r>
            <a:r>
              <a:rPr lang="en-US" sz="1600" dirty="0">
                <a:solidFill>
                  <a:schemeClr val="tx1"/>
                </a:solidFill>
                <a:latin typeface="Consolas" charset="0"/>
                <a:ea typeface="Consolas" charset="0"/>
                <a:cs typeface="Consolas" charset="0"/>
              </a:rPr>
              <a:t>(struct </a:t>
            </a:r>
            <a:r>
              <a:rPr lang="en-US" sz="1600" dirty="0" err="1">
                <a:solidFill>
                  <a:schemeClr val="tx1"/>
                </a:solidFill>
                <a:latin typeface="Consolas" charset="0"/>
                <a:ea typeface="Consolas" charset="0"/>
                <a:cs typeface="Consolas" charset="0"/>
              </a:rPr>
              <a:t>structA</a:t>
            </a:r>
            <a:r>
              <a:rPr lang="en-US" sz="1600" dirty="0">
                <a:solidFill>
                  <a:schemeClr val="tx1"/>
                </a:solidFill>
                <a:latin typeface="Consolas" charset="0"/>
                <a:ea typeface="Consolas" charset="0"/>
                <a:cs typeface="Consolas" charset="0"/>
              </a:rPr>
              <a:t>)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dirty="0" err="1">
                <a:solidFill>
                  <a:schemeClr val="tx1"/>
                </a:solidFill>
                <a:latin typeface="Consolas" charset="0"/>
                <a:ea typeface="Consolas" charset="0"/>
                <a:cs typeface="Consolas" charset="0"/>
              </a:rPr>
              <a:t>sizeof</a:t>
            </a:r>
            <a:r>
              <a:rPr lang="en-US" sz="1600" dirty="0">
                <a:solidFill>
                  <a:schemeClr val="tx1"/>
                </a:solidFill>
                <a:latin typeface="Consolas" charset="0"/>
                <a:ea typeface="Consolas" charset="0"/>
                <a:cs typeface="Consolas" charset="0"/>
              </a:rPr>
              <a:t>(</a:t>
            </a:r>
            <a:r>
              <a:rPr lang="en-US" sz="1600" dirty="0" err="1">
                <a:solidFill>
                  <a:schemeClr val="tx1"/>
                </a:solidFill>
                <a:latin typeface="Consolas" charset="0"/>
                <a:ea typeface="Consolas" charset="0"/>
                <a:cs typeface="Consolas" charset="0"/>
              </a:rPr>
              <a:t>structB</a:t>
            </a:r>
            <a:r>
              <a:rPr lang="en-US" sz="1600" dirty="0">
                <a:solidFill>
                  <a:schemeClr val="tx1"/>
                </a:solidFill>
                <a:latin typeface="Consolas" charset="0"/>
                <a:ea typeface="Consolas" charset="0"/>
                <a:cs typeface="Consolas" charset="0"/>
              </a:rPr>
              <a:t>) = " &lt;&lt;  </a:t>
            </a:r>
            <a:r>
              <a:rPr lang="en-US" sz="1600" dirty="0" err="1">
                <a:solidFill>
                  <a:schemeClr val="tx1"/>
                </a:solidFill>
                <a:latin typeface="Consolas" charset="0"/>
                <a:ea typeface="Consolas" charset="0"/>
                <a:cs typeface="Consolas" charset="0"/>
              </a:rPr>
              <a:t>sizeof</a:t>
            </a:r>
            <a:r>
              <a:rPr lang="en-US" sz="1600" dirty="0">
                <a:solidFill>
                  <a:schemeClr val="tx1"/>
                </a:solidFill>
                <a:latin typeface="Consolas" charset="0"/>
                <a:ea typeface="Consolas" charset="0"/>
                <a:cs typeface="Consolas" charset="0"/>
              </a:rPr>
              <a:t>(struct </a:t>
            </a:r>
            <a:r>
              <a:rPr lang="en-US" sz="1600" dirty="0" err="1">
                <a:solidFill>
                  <a:schemeClr val="tx1"/>
                </a:solidFill>
                <a:latin typeface="Consolas" charset="0"/>
                <a:ea typeface="Consolas" charset="0"/>
                <a:cs typeface="Consolas" charset="0"/>
              </a:rPr>
              <a:t>structB</a:t>
            </a:r>
            <a:r>
              <a:rPr lang="en-US" sz="1600" dirty="0">
                <a:solidFill>
                  <a:schemeClr val="tx1"/>
                </a:solidFill>
                <a:latin typeface="Consolas" charset="0"/>
                <a:ea typeface="Consolas" charset="0"/>
                <a:cs typeface="Consolas" charset="0"/>
              </a:rPr>
              <a:t>)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endParaRPr lang="en-US" sz="1600" dirty="0">
              <a:solidFill>
                <a:schemeClr val="tx1"/>
              </a:solidFill>
              <a:latin typeface="Consolas" charset="0"/>
              <a:ea typeface="Consolas" charset="0"/>
              <a:cs typeface="Consolas" charset="0"/>
            </a:endParaRPr>
          </a:p>
          <a:p>
            <a:r>
              <a:rPr lang="en-US" sz="1600" dirty="0">
                <a:solidFill>
                  <a:schemeClr val="tx1"/>
                </a:solidFill>
                <a:latin typeface="Consolas" charset="0"/>
                <a:ea typeface="Consolas" charset="0"/>
                <a:cs typeface="Consolas" charset="0"/>
              </a:rPr>
              <a:t>   return 0;</a:t>
            </a:r>
          </a:p>
          <a:p>
            <a:r>
              <a:rPr lang="en-US" sz="1600" dirty="0">
                <a:solidFill>
                  <a:schemeClr val="tx1"/>
                </a:solidFill>
                <a:latin typeface="Consolas" charset="0"/>
                <a:ea typeface="Consolas" charset="0"/>
                <a:cs typeface="Consolas" charset="0"/>
              </a:rPr>
              <a:t>}</a:t>
            </a:r>
          </a:p>
        </p:txBody>
      </p:sp>
      <p:sp>
        <p:nvSpPr>
          <p:cNvPr id="8" name="Rectangle 7">
            <a:extLst>
              <a:ext uri="{FF2B5EF4-FFF2-40B4-BE49-F238E27FC236}">
                <a16:creationId xmlns:a16="http://schemas.microsoft.com/office/drawing/2014/main" id="{E4EFE187-9160-D145-A763-C3D0C7D540DC}"/>
              </a:ext>
            </a:extLst>
          </p:cNvPr>
          <p:cNvSpPr/>
          <p:nvPr/>
        </p:nvSpPr>
        <p:spPr>
          <a:xfrm>
            <a:off x="6834592" y="2738488"/>
            <a:ext cx="2131435" cy="3443843"/>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struct </a:t>
            </a:r>
            <a:r>
              <a:rPr lang="en-US" sz="1600" dirty="0" err="1">
                <a:solidFill>
                  <a:schemeClr val="tx1"/>
                </a:solidFill>
                <a:latin typeface="Consolas" charset="0"/>
                <a:ea typeface="Consolas" charset="0"/>
                <a:cs typeface="Consolas" charset="0"/>
              </a:rPr>
              <a:t>structA</a:t>
            </a:r>
            <a:endParaRPr lang="en-US" sz="1600" dirty="0">
              <a:solidFill>
                <a:schemeClr val="tx1"/>
              </a:solidFill>
              <a:latin typeface="Consolas" charset="0"/>
              <a:ea typeface="Consolas" charset="0"/>
              <a:cs typeface="Consolas" charset="0"/>
            </a:endParaRPr>
          </a:p>
          <a:p>
            <a:r>
              <a:rPr lang="en-US" sz="1600" dirty="0">
                <a:solidFill>
                  <a:schemeClr val="tx1"/>
                </a:solidFill>
                <a:latin typeface="Consolas" charset="0"/>
                <a:ea typeface="Consolas" charset="0"/>
                <a:cs typeface="Consolas" charset="0"/>
              </a:rPr>
              <a:t>{</a:t>
            </a:r>
          </a:p>
          <a:p>
            <a:r>
              <a:rPr lang="en-US" sz="1600" dirty="0">
                <a:solidFill>
                  <a:schemeClr val="tx1"/>
                </a:solidFill>
                <a:latin typeface="Consolas" charset="0"/>
                <a:ea typeface="Consolas" charset="0"/>
                <a:cs typeface="Consolas" charset="0"/>
              </a:rPr>
              <a:t>   char   c;</a:t>
            </a:r>
          </a:p>
          <a:p>
            <a:r>
              <a:rPr lang="en-US" sz="1600" dirty="0">
                <a:solidFill>
                  <a:schemeClr val="tx1"/>
                </a:solidFill>
                <a:latin typeface="Consolas" charset="0"/>
                <a:ea typeface="Consolas" charset="0"/>
                <a:cs typeface="Consolas" charset="0"/>
              </a:rPr>
              <a:t>   double d;</a:t>
            </a:r>
          </a:p>
          <a:p>
            <a:r>
              <a:rPr lang="en-US" sz="1600" dirty="0">
                <a:solidFill>
                  <a:schemeClr val="tx1"/>
                </a:solidFill>
                <a:latin typeface="Consolas" charset="0"/>
                <a:ea typeface="Consolas" charset="0"/>
                <a:cs typeface="Consolas" charset="0"/>
              </a:rPr>
              <a:t>   int    s;</a:t>
            </a:r>
          </a:p>
          <a:p>
            <a:r>
              <a:rPr lang="en-US" sz="1600" dirty="0">
                <a:solidFill>
                  <a:schemeClr val="tx1"/>
                </a:solidFill>
                <a:latin typeface="Consolas" charset="0"/>
                <a:ea typeface="Consolas" charset="0"/>
                <a:cs typeface="Consolas" charset="0"/>
              </a:rPr>
              <a:t>};</a:t>
            </a:r>
          </a:p>
          <a:p>
            <a:endParaRPr lang="en-US" sz="1600" dirty="0">
              <a:solidFill>
                <a:schemeClr val="tx1"/>
              </a:solidFill>
              <a:latin typeface="Consolas" charset="0"/>
              <a:ea typeface="Consolas" charset="0"/>
              <a:cs typeface="Consolas" charset="0"/>
            </a:endParaRPr>
          </a:p>
          <a:p>
            <a:r>
              <a:rPr lang="en-US" sz="1600" dirty="0">
                <a:solidFill>
                  <a:schemeClr val="tx1"/>
                </a:solidFill>
                <a:latin typeface="Consolas" charset="0"/>
                <a:ea typeface="Consolas" charset="0"/>
                <a:cs typeface="Consolas" charset="0"/>
              </a:rPr>
              <a:t>struct </a:t>
            </a:r>
            <a:r>
              <a:rPr lang="en-US" sz="1600" dirty="0" err="1">
                <a:solidFill>
                  <a:schemeClr val="tx1"/>
                </a:solidFill>
                <a:latin typeface="Consolas" charset="0"/>
                <a:ea typeface="Consolas" charset="0"/>
                <a:cs typeface="Consolas" charset="0"/>
              </a:rPr>
              <a:t>structB</a:t>
            </a:r>
            <a:endParaRPr lang="en-US" sz="1600" dirty="0">
              <a:solidFill>
                <a:schemeClr val="tx1"/>
              </a:solidFill>
              <a:latin typeface="Consolas" charset="0"/>
              <a:ea typeface="Consolas" charset="0"/>
              <a:cs typeface="Consolas" charset="0"/>
            </a:endParaRPr>
          </a:p>
          <a:p>
            <a:r>
              <a:rPr lang="en-US" sz="1600" dirty="0">
                <a:solidFill>
                  <a:schemeClr val="tx1"/>
                </a:solidFill>
                <a:latin typeface="Consolas" charset="0"/>
                <a:ea typeface="Consolas" charset="0"/>
                <a:cs typeface="Consolas" charset="0"/>
              </a:rPr>
              <a:t>{</a:t>
            </a:r>
          </a:p>
          <a:p>
            <a:r>
              <a:rPr lang="en-US" sz="1600" dirty="0">
                <a:solidFill>
                  <a:schemeClr val="tx1"/>
                </a:solidFill>
                <a:latin typeface="Consolas" charset="0"/>
                <a:ea typeface="Consolas" charset="0"/>
                <a:cs typeface="Consolas" charset="0"/>
              </a:rPr>
              <a:t>   double d;</a:t>
            </a:r>
          </a:p>
          <a:p>
            <a:r>
              <a:rPr lang="en-US" sz="1600" dirty="0">
                <a:solidFill>
                  <a:schemeClr val="tx1"/>
                </a:solidFill>
                <a:latin typeface="Consolas" charset="0"/>
                <a:ea typeface="Consolas" charset="0"/>
                <a:cs typeface="Consolas" charset="0"/>
              </a:rPr>
              <a:t>   int    s;</a:t>
            </a:r>
          </a:p>
          <a:p>
            <a:r>
              <a:rPr lang="en-US" sz="1600" dirty="0">
                <a:solidFill>
                  <a:schemeClr val="tx1"/>
                </a:solidFill>
                <a:latin typeface="Consolas" charset="0"/>
                <a:ea typeface="Consolas" charset="0"/>
                <a:cs typeface="Consolas" charset="0"/>
              </a:rPr>
              <a:t>   char   c;</a:t>
            </a:r>
          </a:p>
          <a:p>
            <a:r>
              <a:rPr lang="en-US" sz="1600" dirty="0">
                <a:solidFill>
                  <a:schemeClr val="tx1"/>
                </a:solidFill>
                <a:latin typeface="Consolas" charset="0"/>
                <a:ea typeface="Consolas" charset="0"/>
                <a:cs typeface="Consolas" charset="0"/>
              </a:rPr>
              <a:t>};</a:t>
            </a:r>
          </a:p>
        </p:txBody>
      </p:sp>
      <p:sp>
        <p:nvSpPr>
          <p:cNvPr id="11" name="Content Placeholder 4">
            <a:extLst>
              <a:ext uri="{FF2B5EF4-FFF2-40B4-BE49-F238E27FC236}">
                <a16:creationId xmlns:a16="http://schemas.microsoft.com/office/drawing/2014/main" id="{950B53F1-BC98-1340-AD75-3049CE994456}"/>
              </a:ext>
            </a:extLst>
          </p:cNvPr>
          <p:cNvSpPr txBox="1">
            <a:spLocks/>
          </p:cNvSpPr>
          <p:nvPr/>
        </p:nvSpPr>
        <p:spPr>
          <a:xfrm>
            <a:off x="398348" y="3187380"/>
            <a:ext cx="5932312" cy="3561037"/>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Clr>
                <a:schemeClr val="tx1"/>
              </a:buClr>
              <a:buFont typeface="Arial"/>
              <a:buChar char="•"/>
              <a:defRPr sz="2400" b="0" i="0" kern="1200">
                <a:solidFill>
                  <a:schemeClr val="tx1"/>
                </a:solidFill>
                <a:latin typeface="Calibri Light" charset="0"/>
                <a:ea typeface="Calibri Light" charset="0"/>
                <a:cs typeface="Calibri Light" charset="0"/>
              </a:defRPr>
            </a:lvl1pPr>
            <a:lvl2pPr marL="742950" indent="-285750" algn="l" defTabSz="457200" rtl="0" eaLnBrk="1" latinLnBrk="0" hangingPunct="1">
              <a:spcBef>
                <a:spcPct val="20000"/>
              </a:spcBef>
              <a:buFont typeface="Arial"/>
              <a:buChar char="–"/>
              <a:defRPr sz="2000" b="0" i="0" kern="1200">
                <a:solidFill>
                  <a:schemeClr val="tx1"/>
                </a:solidFill>
                <a:latin typeface="Calibri Light" charset="0"/>
                <a:ea typeface="Calibri Light" charset="0"/>
                <a:cs typeface="Calibri Light" charset="0"/>
              </a:defRPr>
            </a:lvl2pPr>
            <a:lvl3pPr marL="1143000" indent="-228600" algn="l" defTabSz="457200" rtl="0" eaLnBrk="1" latinLnBrk="0" hangingPunct="1">
              <a:spcBef>
                <a:spcPct val="20000"/>
              </a:spcBef>
              <a:buFont typeface="Arial"/>
              <a:buChar char="•"/>
              <a:defRPr sz="1800" b="0" i="0" kern="1200">
                <a:solidFill>
                  <a:schemeClr val="tx1"/>
                </a:solidFill>
                <a:latin typeface="Calibri Light" charset="0"/>
                <a:ea typeface="Calibri Light" charset="0"/>
                <a:cs typeface="Calibri Light" charset="0"/>
              </a:defRPr>
            </a:lvl3pPr>
            <a:lvl4pPr marL="1600200" indent="-228600" algn="l" defTabSz="457200" rtl="0" eaLnBrk="1" latinLnBrk="0" hangingPunct="1">
              <a:spcBef>
                <a:spcPct val="20000"/>
              </a:spcBef>
              <a:buFont typeface="Arial"/>
              <a:buChar char="–"/>
              <a:defRPr sz="1800" b="0" i="0" kern="1200">
                <a:solidFill>
                  <a:schemeClr val="tx1"/>
                </a:solidFill>
                <a:latin typeface="Calibri Light" charset="0"/>
                <a:ea typeface="Calibri Light" charset="0"/>
                <a:cs typeface="Calibri Light" charset="0"/>
              </a:defRPr>
            </a:lvl4pPr>
            <a:lvl5pPr marL="2057400" indent="-228600" algn="l" defTabSz="457200" rtl="0" eaLnBrk="1" latinLnBrk="0" hangingPunct="1">
              <a:spcBef>
                <a:spcPct val="20000"/>
              </a:spcBef>
              <a:buFont typeface="Arial"/>
              <a:buChar char="»"/>
              <a:defRPr sz="1800" b="0" i="0" kern="1200">
                <a:solidFill>
                  <a:schemeClr val="tx1"/>
                </a:solidFill>
                <a:latin typeface="Calibri Light" charset="0"/>
                <a:ea typeface="Calibri Light" charset="0"/>
                <a:cs typeface="Calibri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You will find that </a:t>
            </a:r>
            <a:r>
              <a:rPr lang="en-US" dirty="0" err="1"/>
              <a:t>structA</a:t>
            </a:r>
            <a:r>
              <a:rPr lang="en-US" dirty="0"/>
              <a:t> takes up 24 bytes while </a:t>
            </a:r>
            <a:r>
              <a:rPr lang="en-US" dirty="0" err="1"/>
              <a:t>structB</a:t>
            </a:r>
            <a:r>
              <a:rPr lang="en-US" dirty="0"/>
              <a:t> takes up 16 bytes only.  </a:t>
            </a:r>
          </a:p>
          <a:p>
            <a:r>
              <a:rPr lang="en-US" dirty="0"/>
              <a:t>The difference is due to how data is aligned and padded in the memory.</a:t>
            </a:r>
          </a:p>
          <a:p>
            <a:r>
              <a:rPr lang="en-US" dirty="0"/>
              <a:t>In a 32-bit machine, data is stored with a 4-byte alignment and the different ordering will result in different padding. For more discussions, see: </a:t>
            </a:r>
            <a:r>
              <a:rPr lang="en-US" sz="1700" dirty="0">
                <a:hlinkClick r:id="rId2"/>
              </a:rPr>
              <a:t>https://www.geeksforgeeks.org/data-structure-alignment/</a:t>
            </a:r>
            <a:endParaRPr lang="en-US" sz="1700" dirty="0"/>
          </a:p>
          <a:p>
            <a:r>
              <a:rPr lang="en-US" dirty="0"/>
              <a:t>You will learn more about this in the Computer Organization course. </a:t>
            </a:r>
          </a:p>
        </p:txBody>
      </p:sp>
    </p:spTree>
    <p:extLst>
      <p:ext uri="{BB962C8B-B14F-4D97-AF65-F5344CB8AC3E}">
        <p14:creationId xmlns:p14="http://schemas.microsoft.com/office/powerpoint/2010/main" val="1479488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of Structures</a:t>
            </a:r>
          </a:p>
        </p:txBody>
      </p:sp>
      <p:sp>
        <p:nvSpPr>
          <p:cNvPr id="3" name="Content Placeholder 2"/>
          <p:cNvSpPr>
            <a:spLocks noGrp="1"/>
          </p:cNvSpPr>
          <p:nvPr>
            <p:ph idx="1"/>
          </p:nvPr>
        </p:nvSpPr>
        <p:spPr/>
        <p:txBody>
          <a:bodyPr>
            <a:normAutofit/>
          </a:bodyPr>
          <a:lstStyle/>
          <a:p>
            <a:r>
              <a:rPr lang="en-US" dirty="0"/>
              <a:t>Consider storing student records, we may use </a:t>
            </a:r>
            <a:r>
              <a:rPr lang="en-US" dirty="0">
                <a:solidFill>
                  <a:schemeClr val="accent5">
                    <a:lumMod val="75000"/>
                  </a:schemeClr>
                </a:solidFill>
              </a:rPr>
              <a:t>parallel arrays </a:t>
            </a:r>
            <a:r>
              <a:rPr lang="en-US" dirty="0"/>
              <a:t>to store students' info and their marks :</a:t>
            </a:r>
          </a:p>
          <a:p>
            <a:endParaRPr lang="en-US" dirty="0"/>
          </a:p>
          <a:p>
            <a:endParaRPr lang="en-US" dirty="0"/>
          </a:p>
          <a:p>
            <a:endParaRPr lang="en-US" dirty="0"/>
          </a:p>
          <a:p>
            <a:endParaRPr lang="en-US" dirty="0"/>
          </a:p>
          <a:p>
            <a:endParaRPr lang="en-US" dirty="0"/>
          </a:p>
          <a:p>
            <a:endParaRPr lang="en-US" dirty="0"/>
          </a:p>
          <a:p>
            <a:r>
              <a:rPr lang="en-US" dirty="0"/>
              <a:t>This is more often done using an array of </a:t>
            </a:r>
            <a:r>
              <a:rPr lang="en-US" sz="2000" dirty="0">
                <a:latin typeface="Consolas" charset="0"/>
                <a:ea typeface="Consolas" charset="0"/>
                <a:cs typeface="Consolas" charset="0"/>
              </a:rPr>
              <a:t>struct</a:t>
            </a:r>
            <a:r>
              <a:rPr lang="en-US" dirty="0"/>
              <a:t>, so that each element is a structure containing all the info for a student.</a:t>
            </a:r>
          </a:p>
        </p:txBody>
      </p:sp>
      <p:sp>
        <p:nvSpPr>
          <p:cNvPr id="5" name="Slide Number Placeholder 4"/>
          <p:cNvSpPr>
            <a:spLocks noGrp="1"/>
          </p:cNvSpPr>
          <p:nvPr>
            <p:ph type="sldNum" sz="quarter" idx="12"/>
          </p:nvPr>
        </p:nvSpPr>
        <p:spPr/>
        <p:txBody>
          <a:bodyPr/>
          <a:lstStyle/>
          <a:p>
            <a:fld id="{A2D5F323-9395-A24C-8003-89F99F5948AE}" type="slidenum">
              <a:rPr lang="en-US" smtClean="0"/>
              <a:pPr/>
              <a:t>21</a:t>
            </a:fld>
            <a:endParaRPr lang="en-US"/>
          </a:p>
        </p:txBody>
      </p:sp>
      <p:sp>
        <p:nvSpPr>
          <p:cNvPr id="6" name="Rectangle 5"/>
          <p:cNvSpPr/>
          <p:nvPr/>
        </p:nvSpPr>
        <p:spPr>
          <a:xfrm>
            <a:off x="1764833" y="2632344"/>
            <a:ext cx="2807167" cy="197223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solidFill>
                <a:latin typeface="Consolas" charset="0"/>
                <a:ea typeface="Consolas" charset="0"/>
                <a:cs typeface="Consolas" charset="0"/>
              </a:rPr>
              <a:t>const </a:t>
            </a:r>
            <a:r>
              <a:rPr lang="en-US" sz="1400" dirty="0" err="1">
                <a:solidFill>
                  <a:schemeClr val="tx1"/>
                </a:solidFill>
                <a:latin typeface="Consolas" charset="0"/>
                <a:ea typeface="Consolas" charset="0"/>
                <a:cs typeface="Consolas" charset="0"/>
              </a:rPr>
              <a:t>int</a:t>
            </a:r>
            <a:r>
              <a:rPr lang="en-US" sz="1400" dirty="0">
                <a:solidFill>
                  <a:schemeClr val="tx1"/>
                </a:solidFill>
                <a:latin typeface="Consolas" charset="0"/>
                <a:ea typeface="Consolas" charset="0"/>
                <a:cs typeface="Consolas" charset="0"/>
              </a:rPr>
              <a:t> MAX = 200;</a:t>
            </a:r>
          </a:p>
          <a:p>
            <a:endParaRPr lang="en-US" sz="1400" dirty="0">
              <a:solidFill>
                <a:schemeClr val="tx1"/>
              </a:solidFill>
              <a:latin typeface="Consolas" charset="0"/>
              <a:ea typeface="Consolas" charset="0"/>
              <a:cs typeface="Consolas" charset="0"/>
            </a:endParaRPr>
          </a:p>
          <a:p>
            <a:r>
              <a:rPr lang="en-US" sz="1400" dirty="0">
                <a:solidFill>
                  <a:schemeClr val="tx1"/>
                </a:solidFill>
                <a:latin typeface="Consolas" charset="0"/>
                <a:ea typeface="Consolas" charset="0"/>
                <a:cs typeface="Consolas" charset="0"/>
              </a:rPr>
              <a:t>string name[MAX];</a:t>
            </a:r>
          </a:p>
          <a:p>
            <a:r>
              <a:rPr lang="en-US" sz="1400" dirty="0" err="1">
                <a:solidFill>
                  <a:schemeClr val="tx1"/>
                </a:solidFill>
                <a:latin typeface="Consolas" charset="0"/>
                <a:ea typeface="Consolas" charset="0"/>
                <a:cs typeface="Consolas" charset="0"/>
              </a:rPr>
              <a:t>int</a:t>
            </a:r>
            <a:r>
              <a:rPr lang="en-US" sz="1400" dirty="0">
                <a:solidFill>
                  <a:schemeClr val="tx1"/>
                </a:solidFill>
                <a:latin typeface="Consolas" charset="0"/>
                <a:ea typeface="Consolas" charset="0"/>
                <a:cs typeface="Consolas" charset="0"/>
              </a:rPr>
              <a:t> subclass[MAX] = {0};</a:t>
            </a:r>
          </a:p>
          <a:p>
            <a:r>
              <a:rPr lang="en-US" sz="1400" dirty="0" err="1">
                <a:solidFill>
                  <a:schemeClr val="tx1"/>
                </a:solidFill>
                <a:latin typeface="Consolas" charset="0"/>
                <a:ea typeface="Consolas" charset="0"/>
                <a:cs typeface="Consolas" charset="0"/>
              </a:rPr>
              <a:t>int</a:t>
            </a:r>
            <a:r>
              <a:rPr lang="en-US" sz="1400" dirty="0">
                <a:solidFill>
                  <a:schemeClr val="tx1"/>
                </a:solidFill>
                <a:latin typeface="Consolas" charset="0"/>
                <a:ea typeface="Consolas" charset="0"/>
                <a:cs typeface="Consolas" charset="0"/>
              </a:rPr>
              <a:t> year[MAX] = {0};</a:t>
            </a:r>
          </a:p>
          <a:p>
            <a:r>
              <a:rPr lang="en-US" sz="1400" dirty="0" err="1">
                <a:solidFill>
                  <a:schemeClr val="tx1"/>
                </a:solidFill>
                <a:latin typeface="Consolas" charset="0"/>
                <a:ea typeface="Consolas" charset="0"/>
                <a:cs typeface="Consolas" charset="0"/>
              </a:rPr>
              <a:t>int</a:t>
            </a:r>
            <a:r>
              <a:rPr lang="en-US" sz="1400" dirty="0">
                <a:solidFill>
                  <a:schemeClr val="tx1"/>
                </a:solidFill>
                <a:latin typeface="Consolas" charset="0"/>
                <a:ea typeface="Consolas" charset="0"/>
                <a:cs typeface="Consolas" charset="0"/>
              </a:rPr>
              <a:t> month[MAX] = {0};</a:t>
            </a:r>
          </a:p>
          <a:p>
            <a:r>
              <a:rPr lang="en-US" sz="1400" dirty="0" err="1">
                <a:solidFill>
                  <a:schemeClr val="tx1"/>
                </a:solidFill>
                <a:latin typeface="Consolas" charset="0"/>
                <a:ea typeface="Consolas" charset="0"/>
                <a:cs typeface="Consolas" charset="0"/>
              </a:rPr>
              <a:t>int</a:t>
            </a:r>
            <a:r>
              <a:rPr lang="en-US" sz="1400" dirty="0">
                <a:solidFill>
                  <a:schemeClr val="tx1"/>
                </a:solidFill>
                <a:latin typeface="Consolas" charset="0"/>
                <a:ea typeface="Consolas" charset="0"/>
                <a:cs typeface="Consolas" charset="0"/>
              </a:rPr>
              <a:t> day[MAX] = {0};</a:t>
            </a:r>
          </a:p>
          <a:p>
            <a:r>
              <a:rPr lang="en-US" sz="1400" dirty="0">
                <a:solidFill>
                  <a:schemeClr val="tx1"/>
                </a:solidFill>
                <a:latin typeface="Consolas" charset="0"/>
                <a:ea typeface="Consolas" charset="0"/>
                <a:cs typeface="Consolas" charset="0"/>
              </a:rPr>
              <a:t>double mark[MAX] = {0};</a:t>
            </a:r>
          </a:p>
        </p:txBody>
      </p:sp>
      <p:sp>
        <p:nvSpPr>
          <p:cNvPr id="7" name="Rounded Rectangle 6"/>
          <p:cNvSpPr/>
          <p:nvPr/>
        </p:nvSpPr>
        <p:spPr>
          <a:xfrm>
            <a:off x="4697506" y="2913311"/>
            <a:ext cx="4173539" cy="1199885"/>
          </a:xfrm>
          <a:prstGeom prst="roundRect">
            <a:avLst/>
          </a:prstGeom>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Elements of the same index store the info for a particular student </a:t>
            </a:r>
            <a:br>
              <a:rPr lang="en-US" sz="1600" dirty="0">
                <a:latin typeface="Avenir Next Condensed" charset="0"/>
                <a:ea typeface="Avenir Next Condensed" charset="0"/>
                <a:cs typeface="Avenir Next Condensed" charset="0"/>
              </a:rPr>
            </a:br>
            <a:r>
              <a:rPr lang="en-US" sz="1600" dirty="0">
                <a:latin typeface="Avenir Next Condensed" charset="0"/>
                <a:ea typeface="Avenir Next Condensed" charset="0"/>
                <a:cs typeface="Avenir Next Condensed" charset="0"/>
              </a:rPr>
              <a:t>(e.g., </a:t>
            </a:r>
            <a:r>
              <a:rPr lang="en-US" sz="1400" dirty="0">
                <a:latin typeface="Consolas" charset="0"/>
                <a:ea typeface="Consolas" charset="0"/>
                <a:cs typeface="Consolas" charset="0"/>
              </a:rPr>
              <a:t>name[7]</a:t>
            </a:r>
            <a:r>
              <a:rPr lang="en-US" sz="1600" dirty="0">
                <a:latin typeface="Avenir Next Condensed" charset="0"/>
                <a:ea typeface="Avenir Next Condensed" charset="0"/>
                <a:cs typeface="Avenir Next Condensed" charset="0"/>
              </a:rPr>
              <a:t>, </a:t>
            </a:r>
            <a:r>
              <a:rPr lang="en-US" sz="1400" dirty="0">
                <a:latin typeface="Consolas" charset="0"/>
                <a:ea typeface="Consolas" charset="0"/>
                <a:cs typeface="Consolas" charset="0"/>
              </a:rPr>
              <a:t>subclass[7]</a:t>
            </a:r>
            <a:r>
              <a:rPr lang="en-US" sz="1600" dirty="0">
                <a:latin typeface="Avenir Next Condensed" charset="0"/>
                <a:ea typeface="Avenir Next Condensed" charset="0"/>
                <a:cs typeface="Avenir Next Condensed" charset="0"/>
              </a:rPr>
              <a:t>, </a:t>
            </a:r>
            <a:r>
              <a:rPr lang="en-US" sz="1400" dirty="0">
                <a:latin typeface="Consolas" charset="0"/>
                <a:ea typeface="Consolas" charset="0"/>
                <a:cs typeface="Consolas" charset="0"/>
              </a:rPr>
              <a:t>year[7</a:t>
            </a:r>
            <a:r>
              <a:rPr lang="en-US" sz="1600" dirty="0">
                <a:latin typeface="Consolas" charset="0"/>
                <a:ea typeface="Consolas" charset="0"/>
                <a:cs typeface="Consolas" charset="0"/>
              </a:rPr>
              <a:t>]</a:t>
            </a:r>
            <a:r>
              <a:rPr lang="en-US" sz="1600" dirty="0">
                <a:latin typeface="Avenir Next Condensed" charset="0"/>
                <a:ea typeface="Avenir Next Condensed" charset="0"/>
                <a:cs typeface="Avenir Next Condensed" charset="0"/>
              </a:rPr>
              <a:t>, …)</a:t>
            </a:r>
          </a:p>
        </p:txBody>
      </p:sp>
    </p:spTree>
    <p:extLst>
      <p:ext uri="{BB962C8B-B14F-4D97-AF65-F5344CB8AC3E}">
        <p14:creationId xmlns:p14="http://schemas.microsoft.com/office/powerpoint/2010/main" val="390931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4195482" y="3854821"/>
            <a:ext cx="1151989" cy="1891551"/>
          </a:xfrm>
          <a:prstGeom prst="rect">
            <a:avLst/>
          </a:prstGeom>
          <a:solidFill>
            <a:schemeClr val="accent5">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5347471" y="3854821"/>
            <a:ext cx="1151989" cy="1891551"/>
          </a:xfrm>
          <a:prstGeom prst="rect">
            <a:avLst/>
          </a:prstGeom>
          <a:solidFill>
            <a:schemeClr val="accent5">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6499460" y="3854821"/>
            <a:ext cx="1151989" cy="1891551"/>
          </a:xfrm>
          <a:prstGeom prst="rect">
            <a:avLst/>
          </a:prstGeom>
          <a:solidFill>
            <a:schemeClr val="accent5">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7651449" y="3854821"/>
            <a:ext cx="1151989" cy="1891551"/>
          </a:xfrm>
          <a:prstGeom prst="rect">
            <a:avLst/>
          </a:prstGeom>
          <a:solidFill>
            <a:schemeClr val="accent5">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3043493" y="3854821"/>
            <a:ext cx="1151989" cy="1891551"/>
          </a:xfrm>
          <a:prstGeom prst="rect">
            <a:avLst/>
          </a:prstGeom>
          <a:solidFill>
            <a:schemeClr val="accent5">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A2D5F323-9395-A24C-8003-89F99F5948AE}" type="slidenum">
              <a:rPr lang="en-US" smtClean="0"/>
              <a:pPr/>
              <a:t>22</a:t>
            </a:fld>
            <a:endParaRPr lang="en-US"/>
          </a:p>
        </p:txBody>
      </p:sp>
      <p:graphicFrame>
        <p:nvGraphicFramePr>
          <p:cNvPr id="8" name="Table 7"/>
          <p:cNvGraphicFramePr>
            <a:graphicFrameLocks noGrp="1"/>
          </p:cNvGraphicFramePr>
          <p:nvPr/>
        </p:nvGraphicFramePr>
        <p:xfrm>
          <a:off x="3908614" y="242043"/>
          <a:ext cx="4840940" cy="274320"/>
        </p:xfrm>
        <a:graphic>
          <a:graphicData uri="http://schemas.openxmlformats.org/drawingml/2006/table">
            <a:tbl>
              <a:tblPr bandRow="1">
                <a:tableStyleId>{F5AB1C69-6EDB-4FF4-983F-18BD219EF322}</a:tableStyleId>
              </a:tblPr>
              <a:tblGrid>
                <a:gridCol w="968188">
                  <a:extLst>
                    <a:ext uri="{9D8B030D-6E8A-4147-A177-3AD203B41FA5}">
                      <a16:colId xmlns:a16="http://schemas.microsoft.com/office/drawing/2014/main" val="20000"/>
                    </a:ext>
                  </a:extLst>
                </a:gridCol>
                <a:gridCol w="968188">
                  <a:extLst>
                    <a:ext uri="{9D8B030D-6E8A-4147-A177-3AD203B41FA5}">
                      <a16:colId xmlns:a16="http://schemas.microsoft.com/office/drawing/2014/main" val="20001"/>
                    </a:ext>
                  </a:extLst>
                </a:gridCol>
                <a:gridCol w="968188">
                  <a:extLst>
                    <a:ext uri="{9D8B030D-6E8A-4147-A177-3AD203B41FA5}">
                      <a16:colId xmlns:a16="http://schemas.microsoft.com/office/drawing/2014/main" val="20002"/>
                    </a:ext>
                  </a:extLst>
                </a:gridCol>
                <a:gridCol w="968188">
                  <a:extLst>
                    <a:ext uri="{9D8B030D-6E8A-4147-A177-3AD203B41FA5}">
                      <a16:colId xmlns:a16="http://schemas.microsoft.com/office/drawing/2014/main" val="20003"/>
                    </a:ext>
                  </a:extLst>
                </a:gridCol>
                <a:gridCol w="968188">
                  <a:extLst>
                    <a:ext uri="{9D8B030D-6E8A-4147-A177-3AD203B41FA5}">
                      <a16:colId xmlns:a16="http://schemas.microsoft.com/office/drawing/2014/main" val="20004"/>
                    </a:ext>
                  </a:extLst>
                </a:gridCol>
              </a:tblGrid>
              <a:tr h="204395">
                <a:tc>
                  <a:txBody>
                    <a:bodyPr/>
                    <a:lstStyle/>
                    <a:p>
                      <a:pPr algn="ctr"/>
                      <a:r>
                        <a:rPr lang="en-US" sz="1200" dirty="0">
                          <a:latin typeface="Consolas" charset="0"/>
                          <a:ea typeface="Consolas" charset="0"/>
                          <a:cs typeface="Consolas" charset="0"/>
                        </a:rPr>
                        <a:t>"John"</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tc>
                  <a:txBody>
                    <a:bodyPr/>
                    <a:lstStyle/>
                    <a:p>
                      <a:pPr algn="ctr"/>
                      <a:r>
                        <a:rPr lang="en-US" sz="1200" dirty="0">
                          <a:latin typeface="Consolas" charset="0"/>
                          <a:ea typeface="Consolas" charset="0"/>
                          <a:cs typeface="Consolas" charset="0"/>
                        </a:rPr>
                        <a:t>"Mary"</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tc>
                  <a:txBody>
                    <a:bodyPr/>
                    <a:lstStyle/>
                    <a:p>
                      <a:pPr algn="ctr"/>
                      <a:r>
                        <a:rPr lang="en-US" sz="1200" dirty="0">
                          <a:latin typeface="Consolas" charset="0"/>
                          <a:ea typeface="Consolas" charset="0"/>
                          <a:cs typeface="Consolas" charset="0"/>
                        </a:rPr>
                        <a:t>"Smith"</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tc>
                  <a:txBody>
                    <a:bodyPr/>
                    <a:lstStyle/>
                    <a:p>
                      <a:pPr algn="ctr"/>
                      <a:r>
                        <a:rPr lang="en-US" sz="1200" dirty="0">
                          <a:latin typeface="Consolas" charset="0"/>
                          <a:ea typeface="Consolas" charset="0"/>
                          <a:cs typeface="Consolas" charset="0"/>
                        </a:rPr>
                        <a:t>"Jordan"</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tc>
                  <a:txBody>
                    <a:bodyPr/>
                    <a:lstStyle/>
                    <a:p>
                      <a:pPr algn="ctr"/>
                      <a:r>
                        <a:rPr lang="en-US" sz="1200" dirty="0">
                          <a:latin typeface="Consolas" charset="0"/>
                          <a:ea typeface="Consolas" charset="0"/>
                          <a:cs typeface="Consolas" charset="0"/>
                        </a:rPr>
                        <a:t>"Bruce"</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nvGraphicFramePr>
        <p:xfrm>
          <a:off x="3908614" y="730415"/>
          <a:ext cx="4840940" cy="274320"/>
        </p:xfrm>
        <a:graphic>
          <a:graphicData uri="http://schemas.openxmlformats.org/drawingml/2006/table">
            <a:tbl>
              <a:tblPr bandRow="1">
                <a:tableStyleId>{F5AB1C69-6EDB-4FF4-983F-18BD219EF322}</a:tableStyleId>
              </a:tblPr>
              <a:tblGrid>
                <a:gridCol w="968188">
                  <a:extLst>
                    <a:ext uri="{9D8B030D-6E8A-4147-A177-3AD203B41FA5}">
                      <a16:colId xmlns:a16="http://schemas.microsoft.com/office/drawing/2014/main" val="20000"/>
                    </a:ext>
                  </a:extLst>
                </a:gridCol>
                <a:gridCol w="968188">
                  <a:extLst>
                    <a:ext uri="{9D8B030D-6E8A-4147-A177-3AD203B41FA5}">
                      <a16:colId xmlns:a16="http://schemas.microsoft.com/office/drawing/2014/main" val="20001"/>
                    </a:ext>
                  </a:extLst>
                </a:gridCol>
                <a:gridCol w="968188">
                  <a:extLst>
                    <a:ext uri="{9D8B030D-6E8A-4147-A177-3AD203B41FA5}">
                      <a16:colId xmlns:a16="http://schemas.microsoft.com/office/drawing/2014/main" val="20002"/>
                    </a:ext>
                  </a:extLst>
                </a:gridCol>
                <a:gridCol w="968188">
                  <a:extLst>
                    <a:ext uri="{9D8B030D-6E8A-4147-A177-3AD203B41FA5}">
                      <a16:colId xmlns:a16="http://schemas.microsoft.com/office/drawing/2014/main" val="20003"/>
                    </a:ext>
                  </a:extLst>
                </a:gridCol>
                <a:gridCol w="968188">
                  <a:extLst>
                    <a:ext uri="{9D8B030D-6E8A-4147-A177-3AD203B41FA5}">
                      <a16:colId xmlns:a16="http://schemas.microsoft.com/office/drawing/2014/main" val="20004"/>
                    </a:ext>
                  </a:extLst>
                </a:gridCol>
              </a:tblGrid>
              <a:tr h="204395">
                <a:tc>
                  <a:txBody>
                    <a:bodyPr/>
                    <a:lstStyle/>
                    <a:p>
                      <a:pPr algn="ctr"/>
                      <a:r>
                        <a:rPr lang="en-US" sz="1200" dirty="0">
                          <a:latin typeface="Consolas" charset="0"/>
                          <a:ea typeface="Consolas" charset="0"/>
                          <a:cs typeface="Consolas" charset="0"/>
                        </a:rPr>
                        <a:t>0</a:t>
                      </a:r>
                    </a:p>
                  </a:txBody>
                  <a:tcP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tc>
                  <a:txBody>
                    <a:bodyPr/>
                    <a:lstStyle/>
                    <a:p>
                      <a:pPr algn="ctr"/>
                      <a:r>
                        <a:rPr lang="en-US" sz="1200" dirty="0">
                          <a:latin typeface="Consolas" charset="0"/>
                          <a:ea typeface="Consolas" charset="0"/>
                          <a:cs typeface="Consolas" charset="0"/>
                        </a:rPr>
                        <a:t>1</a:t>
                      </a:r>
                    </a:p>
                  </a:txBody>
                  <a:tcP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tc>
                  <a:txBody>
                    <a:bodyPr/>
                    <a:lstStyle/>
                    <a:p>
                      <a:pPr algn="ctr"/>
                      <a:r>
                        <a:rPr lang="en-US" sz="1200" dirty="0">
                          <a:latin typeface="Consolas" charset="0"/>
                          <a:ea typeface="Consolas" charset="0"/>
                          <a:cs typeface="Consolas" charset="0"/>
                        </a:rPr>
                        <a:t>1</a:t>
                      </a:r>
                    </a:p>
                  </a:txBody>
                  <a:tcP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tc>
                  <a:txBody>
                    <a:bodyPr/>
                    <a:lstStyle/>
                    <a:p>
                      <a:pPr algn="ctr"/>
                      <a:r>
                        <a:rPr lang="en-US" sz="1200" dirty="0">
                          <a:latin typeface="Consolas" charset="0"/>
                          <a:ea typeface="Consolas" charset="0"/>
                          <a:cs typeface="Consolas" charset="0"/>
                        </a:rPr>
                        <a:t>2</a:t>
                      </a:r>
                    </a:p>
                  </a:txBody>
                  <a:tcP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tc>
                  <a:txBody>
                    <a:bodyPr/>
                    <a:lstStyle/>
                    <a:p>
                      <a:pPr algn="ctr"/>
                      <a:r>
                        <a:rPr lang="en-US" sz="1200" dirty="0">
                          <a:latin typeface="Consolas" charset="0"/>
                          <a:ea typeface="Consolas" charset="0"/>
                          <a:cs typeface="Consolas" charset="0"/>
                        </a:rPr>
                        <a:t>0</a:t>
                      </a:r>
                    </a:p>
                  </a:txBody>
                  <a:tcP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nvGraphicFramePr>
        <p:xfrm>
          <a:off x="3908614" y="1218787"/>
          <a:ext cx="4840940" cy="274320"/>
        </p:xfrm>
        <a:graphic>
          <a:graphicData uri="http://schemas.openxmlformats.org/drawingml/2006/table">
            <a:tbl>
              <a:tblPr bandRow="1">
                <a:tableStyleId>{F5AB1C69-6EDB-4FF4-983F-18BD219EF322}</a:tableStyleId>
              </a:tblPr>
              <a:tblGrid>
                <a:gridCol w="968188">
                  <a:extLst>
                    <a:ext uri="{9D8B030D-6E8A-4147-A177-3AD203B41FA5}">
                      <a16:colId xmlns:a16="http://schemas.microsoft.com/office/drawing/2014/main" val="20000"/>
                    </a:ext>
                  </a:extLst>
                </a:gridCol>
                <a:gridCol w="968188">
                  <a:extLst>
                    <a:ext uri="{9D8B030D-6E8A-4147-A177-3AD203B41FA5}">
                      <a16:colId xmlns:a16="http://schemas.microsoft.com/office/drawing/2014/main" val="20001"/>
                    </a:ext>
                  </a:extLst>
                </a:gridCol>
                <a:gridCol w="968188">
                  <a:extLst>
                    <a:ext uri="{9D8B030D-6E8A-4147-A177-3AD203B41FA5}">
                      <a16:colId xmlns:a16="http://schemas.microsoft.com/office/drawing/2014/main" val="20002"/>
                    </a:ext>
                  </a:extLst>
                </a:gridCol>
                <a:gridCol w="968188">
                  <a:extLst>
                    <a:ext uri="{9D8B030D-6E8A-4147-A177-3AD203B41FA5}">
                      <a16:colId xmlns:a16="http://schemas.microsoft.com/office/drawing/2014/main" val="20003"/>
                    </a:ext>
                  </a:extLst>
                </a:gridCol>
                <a:gridCol w="968188">
                  <a:extLst>
                    <a:ext uri="{9D8B030D-6E8A-4147-A177-3AD203B41FA5}">
                      <a16:colId xmlns:a16="http://schemas.microsoft.com/office/drawing/2014/main" val="20004"/>
                    </a:ext>
                  </a:extLst>
                </a:gridCol>
              </a:tblGrid>
              <a:tr h="204395">
                <a:tc>
                  <a:txBody>
                    <a:bodyPr/>
                    <a:lstStyle/>
                    <a:p>
                      <a:pPr algn="ctr"/>
                      <a:r>
                        <a:rPr lang="en-US" sz="1200" dirty="0">
                          <a:latin typeface="Consolas" charset="0"/>
                          <a:ea typeface="Consolas" charset="0"/>
                          <a:cs typeface="Consolas" charset="0"/>
                        </a:rPr>
                        <a:t>2014</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a:latin typeface="Consolas" charset="0"/>
                          <a:ea typeface="Consolas" charset="0"/>
                          <a:cs typeface="Consolas" charset="0"/>
                        </a:rPr>
                        <a:t>2014</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a:latin typeface="Consolas" charset="0"/>
                          <a:ea typeface="Consolas" charset="0"/>
                          <a:cs typeface="Consolas" charset="0"/>
                        </a:rPr>
                        <a:t>2014</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a:latin typeface="Consolas" charset="0"/>
                          <a:ea typeface="Consolas" charset="0"/>
                          <a:cs typeface="Consolas" charset="0"/>
                        </a:rPr>
                        <a:t>2014</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a:latin typeface="Consolas" charset="0"/>
                          <a:ea typeface="Consolas" charset="0"/>
                          <a:cs typeface="Consolas" charset="0"/>
                        </a:rPr>
                        <a:t>2014</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nvGraphicFramePr>
        <p:xfrm>
          <a:off x="3908614" y="1707159"/>
          <a:ext cx="4840940" cy="274320"/>
        </p:xfrm>
        <a:graphic>
          <a:graphicData uri="http://schemas.openxmlformats.org/drawingml/2006/table">
            <a:tbl>
              <a:tblPr bandRow="1">
                <a:tableStyleId>{F5AB1C69-6EDB-4FF4-983F-18BD219EF322}</a:tableStyleId>
              </a:tblPr>
              <a:tblGrid>
                <a:gridCol w="968188">
                  <a:extLst>
                    <a:ext uri="{9D8B030D-6E8A-4147-A177-3AD203B41FA5}">
                      <a16:colId xmlns:a16="http://schemas.microsoft.com/office/drawing/2014/main" val="20000"/>
                    </a:ext>
                  </a:extLst>
                </a:gridCol>
                <a:gridCol w="968188">
                  <a:extLst>
                    <a:ext uri="{9D8B030D-6E8A-4147-A177-3AD203B41FA5}">
                      <a16:colId xmlns:a16="http://schemas.microsoft.com/office/drawing/2014/main" val="20001"/>
                    </a:ext>
                  </a:extLst>
                </a:gridCol>
                <a:gridCol w="968188">
                  <a:extLst>
                    <a:ext uri="{9D8B030D-6E8A-4147-A177-3AD203B41FA5}">
                      <a16:colId xmlns:a16="http://schemas.microsoft.com/office/drawing/2014/main" val="20002"/>
                    </a:ext>
                  </a:extLst>
                </a:gridCol>
                <a:gridCol w="968188">
                  <a:extLst>
                    <a:ext uri="{9D8B030D-6E8A-4147-A177-3AD203B41FA5}">
                      <a16:colId xmlns:a16="http://schemas.microsoft.com/office/drawing/2014/main" val="20003"/>
                    </a:ext>
                  </a:extLst>
                </a:gridCol>
                <a:gridCol w="968188">
                  <a:extLst>
                    <a:ext uri="{9D8B030D-6E8A-4147-A177-3AD203B41FA5}">
                      <a16:colId xmlns:a16="http://schemas.microsoft.com/office/drawing/2014/main" val="20004"/>
                    </a:ext>
                  </a:extLst>
                </a:gridCol>
              </a:tblGrid>
              <a:tr h="204395">
                <a:tc>
                  <a:txBody>
                    <a:bodyPr/>
                    <a:lstStyle/>
                    <a:p>
                      <a:pPr algn="ctr"/>
                      <a:r>
                        <a:rPr lang="en-US" sz="1200" dirty="0">
                          <a:latin typeface="Consolas" charset="0"/>
                          <a:ea typeface="Consolas" charset="0"/>
                          <a:cs typeface="Consolas" charset="0"/>
                        </a:rPr>
                        <a:t>10</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a:latin typeface="Consolas" charset="0"/>
                          <a:ea typeface="Consolas" charset="0"/>
                          <a:cs typeface="Consolas" charset="0"/>
                        </a:rPr>
                        <a:t>10</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a:latin typeface="Consolas" charset="0"/>
                          <a:ea typeface="Consolas" charset="0"/>
                          <a:cs typeface="Consolas" charset="0"/>
                        </a:rPr>
                        <a:t>10</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a:latin typeface="Consolas" charset="0"/>
                          <a:ea typeface="Consolas" charset="0"/>
                          <a:cs typeface="Consolas" charset="0"/>
                        </a:rPr>
                        <a:t>10</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a:latin typeface="Consolas" charset="0"/>
                          <a:ea typeface="Consolas" charset="0"/>
                          <a:cs typeface="Consolas" charset="0"/>
                        </a:rPr>
                        <a:t>11</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nvGraphicFramePr>
        <p:xfrm>
          <a:off x="3908614" y="2195531"/>
          <a:ext cx="4840940" cy="274320"/>
        </p:xfrm>
        <a:graphic>
          <a:graphicData uri="http://schemas.openxmlformats.org/drawingml/2006/table">
            <a:tbl>
              <a:tblPr bandRow="1">
                <a:tableStyleId>{F5AB1C69-6EDB-4FF4-983F-18BD219EF322}</a:tableStyleId>
              </a:tblPr>
              <a:tblGrid>
                <a:gridCol w="968188">
                  <a:extLst>
                    <a:ext uri="{9D8B030D-6E8A-4147-A177-3AD203B41FA5}">
                      <a16:colId xmlns:a16="http://schemas.microsoft.com/office/drawing/2014/main" val="20000"/>
                    </a:ext>
                  </a:extLst>
                </a:gridCol>
                <a:gridCol w="968188">
                  <a:extLst>
                    <a:ext uri="{9D8B030D-6E8A-4147-A177-3AD203B41FA5}">
                      <a16:colId xmlns:a16="http://schemas.microsoft.com/office/drawing/2014/main" val="20001"/>
                    </a:ext>
                  </a:extLst>
                </a:gridCol>
                <a:gridCol w="968188">
                  <a:extLst>
                    <a:ext uri="{9D8B030D-6E8A-4147-A177-3AD203B41FA5}">
                      <a16:colId xmlns:a16="http://schemas.microsoft.com/office/drawing/2014/main" val="20002"/>
                    </a:ext>
                  </a:extLst>
                </a:gridCol>
                <a:gridCol w="968188">
                  <a:extLst>
                    <a:ext uri="{9D8B030D-6E8A-4147-A177-3AD203B41FA5}">
                      <a16:colId xmlns:a16="http://schemas.microsoft.com/office/drawing/2014/main" val="20003"/>
                    </a:ext>
                  </a:extLst>
                </a:gridCol>
                <a:gridCol w="968188">
                  <a:extLst>
                    <a:ext uri="{9D8B030D-6E8A-4147-A177-3AD203B41FA5}">
                      <a16:colId xmlns:a16="http://schemas.microsoft.com/office/drawing/2014/main" val="20004"/>
                    </a:ext>
                  </a:extLst>
                </a:gridCol>
              </a:tblGrid>
              <a:tr h="204395">
                <a:tc>
                  <a:txBody>
                    <a:bodyPr/>
                    <a:lstStyle/>
                    <a:p>
                      <a:pPr algn="ctr"/>
                      <a:r>
                        <a:rPr lang="en-US" sz="1200" dirty="0">
                          <a:latin typeface="Consolas" charset="0"/>
                          <a:ea typeface="Consolas" charset="0"/>
                          <a:cs typeface="Consolas" charset="0"/>
                        </a:rPr>
                        <a:t>28</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a:latin typeface="Consolas" charset="0"/>
                          <a:ea typeface="Consolas" charset="0"/>
                          <a:cs typeface="Consolas" charset="0"/>
                        </a:rPr>
                        <a:t>22</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a:latin typeface="Consolas" charset="0"/>
                          <a:ea typeface="Consolas" charset="0"/>
                          <a:cs typeface="Consolas" charset="0"/>
                        </a:rPr>
                        <a:t>29</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a:latin typeface="Consolas" charset="0"/>
                          <a:ea typeface="Consolas" charset="0"/>
                          <a:cs typeface="Consolas" charset="0"/>
                        </a:rPr>
                        <a:t>12</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a:latin typeface="Consolas" charset="0"/>
                          <a:ea typeface="Consolas" charset="0"/>
                          <a:cs typeface="Consolas" charset="0"/>
                        </a:rPr>
                        <a:t>1</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nvGraphicFramePr>
        <p:xfrm>
          <a:off x="3908614" y="2683902"/>
          <a:ext cx="4840940" cy="274320"/>
        </p:xfrm>
        <a:graphic>
          <a:graphicData uri="http://schemas.openxmlformats.org/drawingml/2006/table">
            <a:tbl>
              <a:tblPr bandRow="1">
                <a:tableStyleId>{F5AB1C69-6EDB-4FF4-983F-18BD219EF322}</a:tableStyleId>
              </a:tblPr>
              <a:tblGrid>
                <a:gridCol w="968188">
                  <a:extLst>
                    <a:ext uri="{9D8B030D-6E8A-4147-A177-3AD203B41FA5}">
                      <a16:colId xmlns:a16="http://schemas.microsoft.com/office/drawing/2014/main" val="20000"/>
                    </a:ext>
                  </a:extLst>
                </a:gridCol>
                <a:gridCol w="968188">
                  <a:extLst>
                    <a:ext uri="{9D8B030D-6E8A-4147-A177-3AD203B41FA5}">
                      <a16:colId xmlns:a16="http://schemas.microsoft.com/office/drawing/2014/main" val="20001"/>
                    </a:ext>
                  </a:extLst>
                </a:gridCol>
                <a:gridCol w="968188">
                  <a:extLst>
                    <a:ext uri="{9D8B030D-6E8A-4147-A177-3AD203B41FA5}">
                      <a16:colId xmlns:a16="http://schemas.microsoft.com/office/drawing/2014/main" val="20002"/>
                    </a:ext>
                  </a:extLst>
                </a:gridCol>
                <a:gridCol w="968188">
                  <a:extLst>
                    <a:ext uri="{9D8B030D-6E8A-4147-A177-3AD203B41FA5}">
                      <a16:colId xmlns:a16="http://schemas.microsoft.com/office/drawing/2014/main" val="20003"/>
                    </a:ext>
                  </a:extLst>
                </a:gridCol>
                <a:gridCol w="968188">
                  <a:extLst>
                    <a:ext uri="{9D8B030D-6E8A-4147-A177-3AD203B41FA5}">
                      <a16:colId xmlns:a16="http://schemas.microsoft.com/office/drawing/2014/main" val="20004"/>
                    </a:ext>
                  </a:extLst>
                </a:gridCol>
              </a:tblGrid>
              <a:tr h="204395">
                <a:tc>
                  <a:txBody>
                    <a:bodyPr/>
                    <a:lstStyle/>
                    <a:p>
                      <a:pPr algn="ctr"/>
                      <a:r>
                        <a:rPr lang="en-US" sz="1200" dirty="0">
                          <a:latin typeface="Consolas" charset="0"/>
                          <a:ea typeface="Consolas" charset="0"/>
                          <a:cs typeface="Consolas" charset="0"/>
                        </a:rPr>
                        <a:t>80.5</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a:latin typeface="Consolas" charset="0"/>
                          <a:ea typeface="Consolas" charset="0"/>
                          <a:cs typeface="Consolas" charset="0"/>
                        </a:rPr>
                        <a:t>66.5</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a:latin typeface="Consolas" charset="0"/>
                          <a:ea typeface="Consolas" charset="0"/>
                          <a:cs typeface="Consolas" charset="0"/>
                        </a:rPr>
                        <a:t>99</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a:latin typeface="Consolas" charset="0"/>
                          <a:ea typeface="Consolas" charset="0"/>
                          <a:cs typeface="Consolas" charset="0"/>
                        </a:rPr>
                        <a:t>86.5</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a:latin typeface="Consolas" charset="0"/>
                          <a:ea typeface="Consolas" charset="0"/>
                          <a:cs typeface="Consolas" charset="0"/>
                        </a:rPr>
                        <a:t>70.5</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5" name="TextBox 14"/>
          <p:cNvSpPr txBox="1"/>
          <p:nvPr/>
        </p:nvSpPr>
        <p:spPr>
          <a:xfrm>
            <a:off x="3182953" y="228197"/>
            <a:ext cx="582211" cy="307777"/>
          </a:xfrm>
          <a:prstGeom prst="rect">
            <a:avLst/>
          </a:prstGeom>
          <a:noFill/>
        </p:spPr>
        <p:txBody>
          <a:bodyPr wrap="none" rtlCol="0">
            <a:spAutoFit/>
          </a:bodyPr>
          <a:lstStyle/>
          <a:p>
            <a:pPr algn="r"/>
            <a:r>
              <a:rPr lang="en-US" sz="1400" b="1" dirty="0">
                <a:latin typeface="Consolas" charset="0"/>
                <a:ea typeface="Consolas" charset="0"/>
                <a:cs typeface="Consolas" charset="0"/>
              </a:rPr>
              <a:t>name</a:t>
            </a:r>
          </a:p>
        </p:txBody>
      </p:sp>
      <p:sp>
        <p:nvSpPr>
          <p:cNvPr id="16" name="TextBox 15"/>
          <p:cNvSpPr txBox="1"/>
          <p:nvPr/>
        </p:nvSpPr>
        <p:spPr>
          <a:xfrm>
            <a:off x="2785409" y="730415"/>
            <a:ext cx="979755" cy="307777"/>
          </a:xfrm>
          <a:prstGeom prst="rect">
            <a:avLst/>
          </a:prstGeom>
          <a:noFill/>
        </p:spPr>
        <p:txBody>
          <a:bodyPr wrap="none" rtlCol="0">
            <a:spAutoFit/>
          </a:bodyPr>
          <a:lstStyle/>
          <a:p>
            <a:pPr algn="r"/>
            <a:r>
              <a:rPr lang="en-US" sz="1400" b="1" dirty="0">
                <a:latin typeface="Consolas" charset="0"/>
                <a:ea typeface="Consolas" charset="0"/>
                <a:cs typeface="Consolas" charset="0"/>
              </a:rPr>
              <a:t>subclass</a:t>
            </a:r>
          </a:p>
        </p:txBody>
      </p:sp>
      <p:sp>
        <p:nvSpPr>
          <p:cNvPr id="17" name="TextBox 16"/>
          <p:cNvSpPr txBox="1"/>
          <p:nvPr/>
        </p:nvSpPr>
        <p:spPr>
          <a:xfrm>
            <a:off x="3182953" y="1218787"/>
            <a:ext cx="582211" cy="307777"/>
          </a:xfrm>
          <a:prstGeom prst="rect">
            <a:avLst/>
          </a:prstGeom>
          <a:noFill/>
        </p:spPr>
        <p:txBody>
          <a:bodyPr wrap="none" rtlCol="0">
            <a:spAutoFit/>
          </a:bodyPr>
          <a:lstStyle/>
          <a:p>
            <a:pPr algn="r"/>
            <a:r>
              <a:rPr lang="en-US" sz="1400" b="1" dirty="0">
                <a:latin typeface="Consolas" charset="0"/>
                <a:ea typeface="Consolas" charset="0"/>
                <a:cs typeface="Consolas" charset="0"/>
              </a:rPr>
              <a:t>year</a:t>
            </a:r>
          </a:p>
        </p:txBody>
      </p:sp>
      <p:sp>
        <p:nvSpPr>
          <p:cNvPr id="18" name="TextBox 17"/>
          <p:cNvSpPr txBox="1"/>
          <p:nvPr/>
        </p:nvSpPr>
        <p:spPr>
          <a:xfrm>
            <a:off x="3083567" y="1704182"/>
            <a:ext cx="681597" cy="307777"/>
          </a:xfrm>
          <a:prstGeom prst="rect">
            <a:avLst/>
          </a:prstGeom>
          <a:noFill/>
        </p:spPr>
        <p:txBody>
          <a:bodyPr wrap="none" rtlCol="0">
            <a:spAutoFit/>
          </a:bodyPr>
          <a:lstStyle/>
          <a:p>
            <a:pPr algn="r"/>
            <a:r>
              <a:rPr lang="en-US" sz="1400" b="1" dirty="0">
                <a:latin typeface="Consolas" charset="0"/>
                <a:ea typeface="Consolas" charset="0"/>
                <a:cs typeface="Consolas" charset="0"/>
              </a:rPr>
              <a:t>month</a:t>
            </a:r>
          </a:p>
        </p:txBody>
      </p:sp>
      <p:sp>
        <p:nvSpPr>
          <p:cNvPr id="19" name="TextBox 18"/>
          <p:cNvSpPr txBox="1"/>
          <p:nvPr/>
        </p:nvSpPr>
        <p:spPr>
          <a:xfrm>
            <a:off x="3282340" y="2192554"/>
            <a:ext cx="482824" cy="307777"/>
          </a:xfrm>
          <a:prstGeom prst="rect">
            <a:avLst/>
          </a:prstGeom>
          <a:noFill/>
        </p:spPr>
        <p:txBody>
          <a:bodyPr wrap="none" rtlCol="0">
            <a:spAutoFit/>
          </a:bodyPr>
          <a:lstStyle/>
          <a:p>
            <a:pPr algn="r"/>
            <a:r>
              <a:rPr lang="en-US" sz="1400" b="1" dirty="0">
                <a:latin typeface="Consolas" charset="0"/>
                <a:ea typeface="Consolas" charset="0"/>
                <a:cs typeface="Consolas" charset="0"/>
              </a:rPr>
              <a:t>day</a:t>
            </a:r>
          </a:p>
        </p:txBody>
      </p:sp>
      <p:sp>
        <p:nvSpPr>
          <p:cNvPr id="20" name="TextBox 19"/>
          <p:cNvSpPr txBox="1"/>
          <p:nvPr/>
        </p:nvSpPr>
        <p:spPr>
          <a:xfrm>
            <a:off x="3182953" y="2683902"/>
            <a:ext cx="582211" cy="307777"/>
          </a:xfrm>
          <a:prstGeom prst="rect">
            <a:avLst/>
          </a:prstGeom>
          <a:noFill/>
        </p:spPr>
        <p:txBody>
          <a:bodyPr wrap="none" rtlCol="0">
            <a:spAutoFit/>
          </a:bodyPr>
          <a:lstStyle/>
          <a:p>
            <a:pPr algn="r"/>
            <a:r>
              <a:rPr lang="en-US" sz="1400" b="1" dirty="0">
                <a:latin typeface="Consolas" charset="0"/>
                <a:ea typeface="Consolas" charset="0"/>
                <a:cs typeface="Consolas" charset="0"/>
              </a:rPr>
              <a:t>mark</a:t>
            </a:r>
          </a:p>
        </p:txBody>
      </p:sp>
      <p:sp>
        <p:nvSpPr>
          <p:cNvPr id="22" name="TextBox 21"/>
          <p:cNvSpPr txBox="1"/>
          <p:nvPr/>
        </p:nvSpPr>
        <p:spPr>
          <a:xfrm>
            <a:off x="1672433" y="3060554"/>
            <a:ext cx="6543266" cy="338554"/>
          </a:xfrm>
          <a:prstGeom prst="rect">
            <a:avLst/>
          </a:prstGeom>
          <a:noFill/>
        </p:spPr>
        <p:txBody>
          <a:bodyPr wrap="none" rtlCol="0">
            <a:spAutoFit/>
          </a:bodyPr>
          <a:lstStyle/>
          <a:p>
            <a:r>
              <a:rPr lang="en-US" sz="1600" dirty="0">
                <a:solidFill>
                  <a:schemeClr val="dk1"/>
                </a:solidFill>
                <a:latin typeface="Avenir Next Condensed" charset="0"/>
                <a:ea typeface="Avenir Next Condensed" charset="0"/>
                <a:cs typeface="Avenir Next Condensed" charset="0"/>
              </a:rPr>
              <a:t>A record is referred to by </a:t>
            </a:r>
            <a:r>
              <a:rPr lang="en-US" sz="1200" dirty="0">
                <a:latin typeface="Consolas" charset="0"/>
                <a:ea typeface="Consolas" charset="0"/>
                <a:cs typeface="Consolas" charset="0"/>
              </a:rPr>
              <a:t>name[</a:t>
            </a:r>
            <a:r>
              <a:rPr lang="en-US" sz="1200" dirty="0" err="1">
                <a:latin typeface="Consolas" charset="0"/>
                <a:ea typeface="Consolas" charset="0"/>
                <a:cs typeface="Consolas" charset="0"/>
              </a:rPr>
              <a:t>i</a:t>
            </a:r>
            <a:r>
              <a:rPr lang="en-US" sz="1200" dirty="0">
                <a:latin typeface="Consolas" charset="0"/>
                <a:ea typeface="Consolas" charset="0"/>
                <a:cs typeface="Consolas" charset="0"/>
              </a:rPr>
              <a:t>]</a:t>
            </a:r>
            <a:r>
              <a:rPr lang="en-US" sz="1200" dirty="0">
                <a:latin typeface="Segoe Print" pitchFamily="2" charset="0"/>
              </a:rPr>
              <a:t>, </a:t>
            </a:r>
            <a:r>
              <a:rPr lang="en-US" sz="1200" dirty="0">
                <a:latin typeface="Consolas" charset="0"/>
                <a:ea typeface="Consolas" charset="0"/>
                <a:cs typeface="Consolas" charset="0"/>
              </a:rPr>
              <a:t>subclass[</a:t>
            </a:r>
            <a:r>
              <a:rPr lang="en-US" sz="1200" dirty="0" err="1">
                <a:latin typeface="Consolas" charset="0"/>
                <a:ea typeface="Consolas" charset="0"/>
                <a:cs typeface="Consolas" charset="0"/>
              </a:rPr>
              <a:t>i</a:t>
            </a:r>
            <a:r>
              <a:rPr lang="en-US" sz="1200" dirty="0">
                <a:latin typeface="Consolas" charset="0"/>
                <a:ea typeface="Consolas" charset="0"/>
                <a:cs typeface="Consolas" charset="0"/>
              </a:rPr>
              <a:t>]</a:t>
            </a:r>
            <a:r>
              <a:rPr lang="en-US" sz="1200" dirty="0">
                <a:latin typeface="Segoe Print" pitchFamily="2" charset="0"/>
              </a:rPr>
              <a:t>, </a:t>
            </a:r>
            <a:r>
              <a:rPr lang="en-US" sz="1200" dirty="0">
                <a:latin typeface="Consolas" charset="0"/>
                <a:ea typeface="Consolas" charset="0"/>
                <a:cs typeface="Consolas" charset="0"/>
              </a:rPr>
              <a:t>year[</a:t>
            </a:r>
            <a:r>
              <a:rPr lang="en-US" sz="1200" dirty="0" err="1">
                <a:latin typeface="Consolas" charset="0"/>
                <a:ea typeface="Consolas" charset="0"/>
                <a:cs typeface="Consolas" charset="0"/>
              </a:rPr>
              <a:t>i</a:t>
            </a:r>
            <a:r>
              <a:rPr lang="en-US" sz="1200" dirty="0">
                <a:latin typeface="Consolas" charset="0"/>
                <a:ea typeface="Consolas" charset="0"/>
                <a:cs typeface="Consolas" charset="0"/>
              </a:rPr>
              <a:t>]</a:t>
            </a:r>
            <a:r>
              <a:rPr lang="en-US" sz="1200" dirty="0">
                <a:latin typeface="Segoe Print" pitchFamily="2" charset="0"/>
              </a:rPr>
              <a:t>, </a:t>
            </a:r>
            <a:r>
              <a:rPr lang="en-US" sz="1200" dirty="0">
                <a:latin typeface="Consolas" charset="0"/>
                <a:ea typeface="Consolas" charset="0"/>
                <a:cs typeface="Consolas" charset="0"/>
              </a:rPr>
              <a:t>month[</a:t>
            </a:r>
            <a:r>
              <a:rPr lang="en-US" sz="1200" dirty="0" err="1">
                <a:latin typeface="Consolas" charset="0"/>
                <a:ea typeface="Consolas" charset="0"/>
                <a:cs typeface="Consolas" charset="0"/>
              </a:rPr>
              <a:t>i</a:t>
            </a:r>
            <a:r>
              <a:rPr lang="en-US" sz="1200" dirty="0">
                <a:latin typeface="Consolas" charset="0"/>
                <a:ea typeface="Consolas" charset="0"/>
                <a:cs typeface="Consolas" charset="0"/>
              </a:rPr>
              <a:t>]</a:t>
            </a:r>
            <a:r>
              <a:rPr lang="en-US" sz="1200" dirty="0">
                <a:latin typeface="Segoe Print" pitchFamily="2" charset="0"/>
              </a:rPr>
              <a:t>, </a:t>
            </a:r>
            <a:r>
              <a:rPr lang="en-US" sz="1200" dirty="0">
                <a:latin typeface="Consolas" charset="0"/>
                <a:ea typeface="Consolas" charset="0"/>
                <a:cs typeface="Consolas" charset="0"/>
              </a:rPr>
              <a:t>day[</a:t>
            </a:r>
            <a:r>
              <a:rPr lang="en-US" sz="1200" dirty="0" err="1">
                <a:latin typeface="Consolas" charset="0"/>
                <a:ea typeface="Consolas" charset="0"/>
                <a:cs typeface="Consolas" charset="0"/>
              </a:rPr>
              <a:t>i</a:t>
            </a:r>
            <a:r>
              <a:rPr lang="en-US" sz="1200" dirty="0">
                <a:latin typeface="Consolas" charset="0"/>
                <a:ea typeface="Consolas" charset="0"/>
                <a:cs typeface="Consolas" charset="0"/>
              </a:rPr>
              <a:t>]</a:t>
            </a:r>
            <a:r>
              <a:rPr lang="en-US" sz="1200" dirty="0">
                <a:latin typeface="Segoe Print" pitchFamily="2" charset="0"/>
              </a:rPr>
              <a:t>, </a:t>
            </a:r>
            <a:r>
              <a:rPr lang="en-US" sz="1200" dirty="0">
                <a:latin typeface="Consolas" charset="0"/>
                <a:ea typeface="Consolas" charset="0"/>
                <a:cs typeface="Consolas" charset="0"/>
              </a:rPr>
              <a:t>mark[</a:t>
            </a:r>
            <a:r>
              <a:rPr lang="en-US" sz="1200" dirty="0" err="1">
                <a:latin typeface="Consolas" charset="0"/>
                <a:ea typeface="Consolas" charset="0"/>
                <a:cs typeface="Consolas" charset="0"/>
              </a:rPr>
              <a:t>i</a:t>
            </a:r>
            <a:r>
              <a:rPr lang="en-US" sz="1200" dirty="0">
                <a:latin typeface="Consolas" charset="0"/>
                <a:ea typeface="Consolas" charset="0"/>
                <a:cs typeface="Consolas" charset="0"/>
              </a:rPr>
              <a:t>]</a:t>
            </a:r>
          </a:p>
        </p:txBody>
      </p:sp>
      <p:cxnSp>
        <p:nvCxnSpPr>
          <p:cNvPr id="24" name="Straight Connector 23"/>
          <p:cNvCxnSpPr/>
          <p:nvPr/>
        </p:nvCxnSpPr>
        <p:spPr>
          <a:xfrm>
            <a:off x="206189" y="3460371"/>
            <a:ext cx="8772435" cy="0"/>
          </a:xfrm>
          <a:prstGeom prst="line">
            <a:avLst/>
          </a:prstGeom>
          <a:effectLst/>
        </p:spPr>
        <p:style>
          <a:lnRef idx="2">
            <a:schemeClr val="accent1"/>
          </a:lnRef>
          <a:fillRef idx="0">
            <a:schemeClr val="accent1"/>
          </a:fillRef>
          <a:effectRef idx="1">
            <a:schemeClr val="accent1"/>
          </a:effectRef>
          <a:fontRef idx="minor">
            <a:schemeClr val="tx1"/>
          </a:fontRef>
        </p:style>
      </p:cxnSp>
      <p:graphicFrame>
        <p:nvGraphicFramePr>
          <p:cNvPr id="25" name="Table 24"/>
          <p:cNvGraphicFramePr>
            <a:graphicFrameLocks noGrp="1"/>
          </p:cNvGraphicFramePr>
          <p:nvPr/>
        </p:nvGraphicFramePr>
        <p:xfrm>
          <a:off x="3159317" y="3977636"/>
          <a:ext cx="920340" cy="1645920"/>
        </p:xfrm>
        <a:graphic>
          <a:graphicData uri="http://schemas.openxmlformats.org/drawingml/2006/table">
            <a:tbl>
              <a:tblPr>
                <a:tableStyleId>{F5AB1C69-6EDB-4FF4-983F-18BD219EF322}</a:tableStyleId>
              </a:tblPr>
              <a:tblGrid>
                <a:gridCol w="920340">
                  <a:extLst>
                    <a:ext uri="{9D8B030D-6E8A-4147-A177-3AD203B41FA5}">
                      <a16:colId xmlns:a16="http://schemas.microsoft.com/office/drawing/2014/main" val="20000"/>
                    </a:ext>
                  </a:extLst>
                </a:gridCol>
              </a:tblGrid>
              <a:tr h="204395">
                <a:tc>
                  <a:txBody>
                    <a:bodyPr/>
                    <a:lstStyle/>
                    <a:p>
                      <a:pPr algn="ctr"/>
                      <a:r>
                        <a:rPr lang="en-US" sz="1200" dirty="0">
                          <a:latin typeface="Consolas" charset="0"/>
                          <a:ea typeface="Consolas" charset="0"/>
                          <a:cs typeface="Consolas" charset="0"/>
                        </a:rPr>
                        <a:t>"John"</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204395">
                <a:tc>
                  <a:txBody>
                    <a:bodyPr/>
                    <a:lstStyle/>
                    <a:p>
                      <a:pPr algn="ctr"/>
                      <a:r>
                        <a:rPr lang="en-US" sz="1200" dirty="0">
                          <a:latin typeface="Consolas" charset="0"/>
                          <a:ea typeface="Consolas" charset="0"/>
                          <a:cs typeface="Consolas" charset="0"/>
                        </a:rPr>
                        <a:t>0</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204395">
                <a:tc>
                  <a:txBody>
                    <a:bodyPr/>
                    <a:lstStyle/>
                    <a:p>
                      <a:pPr algn="ctr"/>
                      <a:r>
                        <a:rPr lang="en-US" sz="1200" dirty="0">
                          <a:latin typeface="Consolas" charset="0"/>
                          <a:ea typeface="Consolas" charset="0"/>
                          <a:cs typeface="Consolas" charset="0"/>
                        </a:rPr>
                        <a:t>2014</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204395">
                <a:tc>
                  <a:txBody>
                    <a:bodyPr/>
                    <a:lstStyle/>
                    <a:p>
                      <a:pPr algn="ctr"/>
                      <a:r>
                        <a:rPr lang="en-US" sz="1200" dirty="0">
                          <a:latin typeface="Consolas" charset="0"/>
                          <a:ea typeface="Consolas" charset="0"/>
                          <a:cs typeface="Consolas" charset="0"/>
                        </a:rPr>
                        <a:t>10</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204395">
                <a:tc>
                  <a:txBody>
                    <a:bodyPr/>
                    <a:lstStyle/>
                    <a:p>
                      <a:pPr algn="ctr"/>
                      <a:r>
                        <a:rPr lang="en-US" sz="1200" dirty="0">
                          <a:latin typeface="Consolas" charset="0"/>
                          <a:ea typeface="Consolas" charset="0"/>
                          <a:cs typeface="Consolas" charset="0"/>
                        </a:rPr>
                        <a:t>28</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4"/>
                  </a:ext>
                </a:extLst>
              </a:tr>
              <a:tr h="204395">
                <a:tc>
                  <a:txBody>
                    <a:bodyPr/>
                    <a:lstStyle/>
                    <a:p>
                      <a:pPr algn="ctr"/>
                      <a:r>
                        <a:rPr lang="en-US" sz="1200" dirty="0">
                          <a:latin typeface="Consolas" charset="0"/>
                          <a:ea typeface="Consolas" charset="0"/>
                          <a:cs typeface="Consolas" charset="0"/>
                        </a:rPr>
                        <a:t>80.5</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6" name="Rectangle 25"/>
          <p:cNvSpPr/>
          <p:nvPr/>
        </p:nvSpPr>
        <p:spPr>
          <a:xfrm>
            <a:off x="553265" y="4266840"/>
            <a:ext cx="2168023" cy="205365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100" dirty="0" err="1">
                <a:solidFill>
                  <a:schemeClr val="tx1"/>
                </a:solidFill>
                <a:latin typeface="Consolas" charset="0"/>
                <a:ea typeface="Consolas" charset="0"/>
                <a:cs typeface="Consolas" charset="0"/>
              </a:rPr>
              <a:t>struct</a:t>
            </a:r>
            <a:r>
              <a:rPr lang="en-US" sz="1100" dirty="0">
                <a:solidFill>
                  <a:schemeClr val="tx1"/>
                </a:solidFill>
                <a:latin typeface="Consolas" charset="0"/>
                <a:ea typeface="Consolas" charset="0"/>
                <a:cs typeface="Consolas" charset="0"/>
              </a:rPr>
              <a:t> </a:t>
            </a:r>
            <a:r>
              <a:rPr lang="en-US" sz="1100" dirty="0" err="1">
                <a:solidFill>
                  <a:schemeClr val="tx1"/>
                </a:solidFill>
                <a:latin typeface="Consolas" charset="0"/>
                <a:ea typeface="Consolas" charset="0"/>
                <a:cs typeface="Consolas" charset="0"/>
              </a:rPr>
              <a:t>Student_rec</a:t>
            </a:r>
            <a:r>
              <a:rPr lang="en-US" sz="1100" dirty="0">
                <a:solidFill>
                  <a:schemeClr val="tx1"/>
                </a:solidFill>
                <a:latin typeface="Consolas" charset="0"/>
                <a:ea typeface="Consolas" charset="0"/>
                <a:cs typeface="Consolas" charset="0"/>
              </a:rPr>
              <a:t> {</a:t>
            </a:r>
          </a:p>
          <a:p>
            <a:r>
              <a:rPr lang="en-US" sz="1100" dirty="0">
                <a:solidFill>
                  <a:schemeClr val="tx1"/>
                </a:solidFill>
                <a:latin typeface="Consolas" charset="0"/>
                <a:ea typeface="Consolas" charset="0"/>
                <a:cs typeface="Consolas" charset="0"/>
              </a:rPr>
              <a:t>	string name;</a:t>
            </a:r>
          </a:p>
          <a:p>
            <a:r>
              <a:rPr lang="en-US" sz="1100" dirty="0">
                <a:solidFill>
                  <a:schemeClr val="tx1"/>
                </a:solidFill>
                <a:latin typeface="Consolas" charset="0"/>
                <a:ea typeface="Consolas" charset="0"/>
                <a:cs typeface="Consolas" charset="0"/>
              </a:rPr>
              <a:t>	</a:t>
            </a:r>
            <a:r>
              <a:rPr lang="en-US" sz="1100" dirty="0" err="1">
                <a:solidFill>
                  <a:schemeClr val="tx1"/>
                </a:solidFill>
                <a:latin typeface="Consolas" charset="0"/>
                <a:ea typeface="Consolas" charset="0"/>
                <a:cs typeface="Consolas" charset="0"/>
              </a:rPr>
              <a:t>int</a:t>
            </a:r>
            <a:r>
              <a:rPr lang="en-US" sz="1100" dirty="0">
                <a:solidFill>
                  <a:schemeClr val="tx1"/>
                </a:solidFill>
                <a:latin typeface="Consolas" charset="0"/>
                <a:ea typeface="Consolas" charset="0"/>
                <a:cs typeface="Consolas" charset="0"/>
              </a:rPr>
              <a:t> subclass;</a:t>
            </a:r>
          </a:p>
          <a:p>
            <a:r>
              <a:rPr lang="en-US" sz="1100" dirty="0">
                <a:solidFill>
                  <a:schemeClr val="tx1"/>
                </a:solidFill>
                <a:latin typeface="Consolas" charset="0"/>
                <a:ea typeface="Consolas" charset="0"/>
                <a:cs typeface="Consolas" charset="0"/>
              </a:rPr>
              <a:t>	</a:t>
            </a:r>
            <a:r>
              <a:rPr lang="en-US" sz="1100" dirty="0" err="1">
                <a:solidFill>
                  <a:schemeClr val="tx1"/>
                </a:solidFill>
                <a:latin typeface="Consolas" charset="0"/>
                <a:ea typeface="Consolas" charset="0"/>
                <a:cs typeface="Consolas" charset="0"/>
              </a:rPr>
              <a:t>int</a:t>
            </a:r>
            <a:r>
              <a:rPr lang="en-US" sz="1100" dirty="0">
                <a:solidFill>
                  <a:schemeClr val="tx1"/>
                </a:solidFill>
                <a:latin typeface="Consolas" charset="0"/>
                <a:ea typeface="Consolas" charset="0"/>
                <a:cs typeface="Consolas" charset="0"/>
              </a:rPr>
              <a:t> year;</a:t>
            </a:r>
          </a:p>
          <a:p>
            <a:r>
              <a:rPr lang="en-US" sz="1100" dirty="0">
                <a:solidFill>
                  <a:schemeClr val="tx1"/>
                </a:solidFill>
                <a:latin typeface="Consolas" charset="0"/>
                <a:ea typeface="Consolas" charset="0"/>
                <a:cs typeface="Consolas" charset="0"/>
              </a:rPr>
              <a:t>	</a:t>
            </a:r>
            <a:r>
              <a:rPr lang="en-US" sz="1100" dirty="0" err="1">
                <a:solidFill>
                  <a:schemeClr val="tx1"/>
                </a:solidFill>
                <a:latin typeface="Consolas" charset="0"/>
                <a:ea typeface="Consolas" charset="0"/>
                <a:cs typeface="Consolas" charset="0"/>
              </a:rPr>
              <a:t>int</a:t>
            </a:r>
            <a:r>
              <a:rPr lang="en-US" sz="1100" dirty="0">
                <a:solidFill>
                  <a:schemeClr val="tx1"/>
                </a:solidFill>
                <a:latin typeface="Consolas" charset="0"/>
                <a:ea typeface="Consolas" charset="0"/>
                <a:cs typeface="Consolas" charset="0"/>
              </a:rPr>
              <a:t> month;</a:t>
            </a:r>
          </a:p>
          <a:p>
            <a:r>
              <a:rPr lang="en-US" sz="1100" dirty="0">
                <a:solidFill>
                  <a:schemeClr val="tx1"/>
                </a:solidFill>
                <a:latin typeface="Consolas" charset="0"/>
                <a:ea typeface="Consolas" charset="0"/>
                <a:cs typeface="Consolas" charset="0"/>
              </a:rPr>
              <a:t>	</a:t>
            </a:r>
            <a:r>
              <a:rPr lang="en-US" sz="1100" dirty="0" err="1">
                <a:solidFill>
                  <a:schemeClr val="tx1"/>
                </a:solidFill>
                <a:latin typeface="Consolas" charset="0"/>
                <a:ea typeface="Consolas" charset="0"/>
                <a:cs typeface="Consolas" charset="0"/>
              </a:rPr>
              <a:t>int</a:t>
            </a:r>
            <a:r>
              <a:rPr lang="en-US" sz="1100" dirty="0">
                <a:solidFill>
                  <a:schemeClr val="tx1"/>
                </a:solidFill>
                <a:latin typeface="Consolas" charset="0"/>
                <a:ea typeface="Consolas" charset="0"/>
                <a:cs typeface="Consolas" charset="0"/>
              </a:rPr>
              <a:t> day;</a:t>
            </a:r>
          </a:p>
          <a:p>
            <a:r>
              <a:rPr lang="en-US" sz="1100" dirty="0">
                <a:solidFill>
                  <a:schemeClr val="tx1"/>
                </a:solidFill>
                <a:latin typeface="Consolas" charset="0"/>
                <a:ea typeface="Consolas" charset="0"/>
                <a:cs typeface="Consolas" charset="0"/>
              </a:rPr>
              <a:t>	double mark;</a:t>
            </a:r>
          </a:p>
          <a:p>
            <a:r>
              <a:rPr lang="en-US" sz="1100" dirty="0">
                <a:solidFill>
                  <a:schemeClr val="tx1"/>
                </a:solidFill>
                <a:latin typeface="Consolas" charset="0"/>
                <a:ea typeface="Consolas" charset="0"/>
                <a:cs typeface="Consolas" charset="0"/>
              </a:rPr>
              <a:t>};</a:t>
            </a:r>
          </a:p>
          <a:p>
            <a:endParaRPr lang="en-US" sz="1100" dirty="0">
              <a:solidFill>
                <a:schemeClr val="tx1"/>
              </a:solidFill>
              <a:latin typeface="Consolas" charset="0"/>
              <a:ea typeface="Consolas" charset="0"/>
              <a:cs typeface="Consolas" charset="0"/>
            </a:endParaRPr>
          </a:p>
          <a:p>
            <a:r>
              <a:rPr lang="en-US" sz="1100" dirty="0" err="1">
                <a:solidFill>
                  <a:schemeClr val="tx1"/>
                </a:solidFill>
                <a:latin typeface="Consolas" charset="0"/>
                <a:ea typeface="Consolas" charset="0"/>
                <a:cs typeface="Consolas" charset="0"/>
              </a:rPr>
              <a:t>Student_rec</a:t>
            </a:r>
            <a:r>
              <a:rPr lang="en-US" sz="1100" dirty="0">
                <a:solidFill>
                  <a:schemeClr val="tx1"/>
                </a:solidFill>
                <a:latin typeface="Consolas" charset="0"/>
                <a:ea typeface="Consolas" charset="0"/>
                <a:cs typeface="Consolas" charset="0"/>
              </a:rPr>
              <a:t> student[5]; </a:t>
            </a:r>
          </a:p>
        </p:txBody>
      </p:sp>
      <p:sp>
        <p:nvSpPr>
          <p:cNvPr id="21" name="Rounded Rectangle 20"/>
          <p:cNvSpPr/>
          <p:nvPr/>
        </p:nvSpPr>
        <p:spPr>
          <a:xfrm>
            <a:off x="326674" y="3603812"/>
            <a:ext cx="2295999" cy="79317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a:latin typeface="Segoe Print" pitchFamily="2" charset="0"/>
              </a:rPr>
              <a:t>Array of Structures</a:t>
            </a:r>
          </a:p>
        </p:txBody>
      </p:sp>
      <p:graphicFrame>
        <p:nvGraphicFramePr>
          <p:cNvPr id="27" name="Table 26"/>
          <p:cNvGraphicFramePr>
            <a:graphicFrameLocks noGrp="1"/>
          </p:cNvGraphicFramePr>
          <p:nvPr/>
        </p:nvGraphicFramePr>
        <p:xfrm>
          <a:off x="4311306" y="3977636"/>
          <a:ext cx="920340" cy="1645920"/>
        </p:xfrm>
        <a:graphic>
          <a:graphicData uri="http://schemas.openxmlformats.org/drawingml/2006/table">
            <a:tbl>
              <a:tblPr>
                <a:tableStyleId>{F5AB1C69-6EDB-4FF4-983F-18BD219EF322}</a:tableStyleId>
              </a:tblPr>
              <a:tblGrid>
                <a:gridCol w="920340">
                  <a:extLst>
                    <a:ext uri="{9D8B030D-6E8A-4147-A177-3AD203B41FA5}">
                      <a16:colId xmlns:a16="http://schemas.microsoft.com/office/drawing/2014/main" val="20000"/>
                    </a:ext>
                  </a:extLst>
                </a:gridCol>
              </a:tblGrid>
              <a:tr h="204395">
                <a:tc>
                  <a:txBody>
                    <a:bodyPr/>
                    <a:lstStyle/>
                    <a:p>
                      <a:pPr algn="ctr"/>
                      <a:r>
                        <a:rPr lang="en-US" sz="1200" dirty="0">
                          <a:latin typeface="Consolas" charset="0"/>
                          <a:ea typeface="Consolas" charset="0"/>
                          <a:cs typeface="Consolas" charset="0"/>
                        </a:rPr>
                        <a:t>"Mary"</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204395">
                <a:tc>
                  <a:txBody>
                    <a:bodyPr/>
                    <a:lstStyle/>
                    <a:p>
                      <a:pPr algn="ctr"/>
                      <a:r>
                        <a:rPr lang="en-US" sz="1200" dirty="0">
                          <a:latin typeface="Consolas" charset="0"/>
                          <a:ea typeface="Consolas" charset="0"/>
                          <a:cs typeface="Consolas" charset="0"/>
                        </a:rPr>
                        <a:t>1</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204395">
                <a:tc>
                  <a:txBody>
                    <a:bodyPr/>
                    <a:lstStyle/>
                    <a:p>
                      <a:pPr algn="ctr"/>
                      <a:r>
                        <a:rPr lang="en-US" sz="1200" dirty="0">
                          <a:latin typeface="Consolas" charset="0"/>
                          <a:ea typeface="Consolas" charset="0"/>
                          <a:cs typeface="Consolas" charset="0"/>
                        </a:rPr>
                        <a:t>2014</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204395">
                <a:tc>
                  <a:txBody>
                    <a:bodyPr/>
                    <a:lstStyle/>
                    <a:p>
                      <a:pPr algn="ctr"/>
                      <a:r>
                        <a:rPr lang="en-US" sz="1200" dirty="0">
                          <a:latin typeface="Consolas" charset="0"/>
                          <a:ea typeface="Consolas" charset="0"/>
                          <a:cs typeface="Consolas" charset="0"/>
                        </a:rPr>
                        <a:t>10</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204395">
                <a:tc>
                  <a:txBody>
                    <a:bodyPr/>
                    <a:lstStyle/>
                    <a:p>
                      <a:pPr algn="ctr"/>
                      <a:r>
                        <a:rPr lang="en-US" sz="1200" dirty="0">
                          <a:latin typeface="Consolas" charset="0"/>
                          <a:ea typeface="Consolas" charset="0"/>
                          <a:cs typeface="Consolas" charset="0"/>
                        </a:rPr>
                        <a:t>22</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4"/>
                  </a:ext>
                </a:extLst>
              </a:tr>
              <a:tr h="204395">
                <a:tc>
                  <a:txBody>
                    <a:bodyPr/>
                    <a:lstStyle/>
                    <a:p>
                      <a:pPr algn="ctr"/>
                      <a:r>
                        <a:rPr lang="en-US" sz="1200" dirty="0">
                          <a:latin typeface="Consolas" charset="0"/>
                          <a:ea typeface="Consolas" charset="0"/>
                          <a:cs typeface="Consolas" charset="0"/>
                        </a:rPr>
                        <a:t>66.5</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28" name="Table 27"/>
          <p:cNvGraphicFramePr>
            <a:graphicFrameLocks noGrp="1"/>
          </p:cNvGraphicFramePr>
          <p:nvPr/>
        </p:nvGraphicFramePr>
        <p:xfrm>
          <a:off x="5463295" y="3977636"/>
          <a:ext cx="920340" cy="1645920"/>
        </p:xfrm>
        <a:graphic>
          <a:graphicData uri="http://schemas.openxmlformats.org/drawingml/2006/table">
            <a:tbl>
              <a:tblPr>
                <a:tableStyleId>{F5AB1C69-6EDB-4FF4-983F-18BD219EF322}</a:tableStyleId>
              </a:tblPr>
              <a:tblGrid>
                <a:gridCol w="920340">
                  <a:extLst>
                    <a:ext uri="{9D8B030D-6E8A-4147-A177-3AD203B41FA5}">
                      <a16:colId xmlns:a16="http://schemas.microsoft.com/office/drawing/2014/main" val="20000"/>
                    </a:ext>
                  </a:extLst>
                </a:gridCol>
              </a:tblGrid>
              <a:tr h="204395">
                <a:tc>
                  <a:txBody>
                    <a:bodyPr/>
                    <a:lstStyle/>
                    <a:p>
                      <a:pPr algn="ctr"/>
                      <a:r>
                        <a:rPr lang="en-US" sz="1200" dirty="0">
                          <a:latin typeface="Consolas" charset="0"/>
                          <a:ea typeface="Consolas" charset="0"/>
                          <a:cs typeface="Consolas" charset="0"/>
                        </a:rPr>
                        <a:t>"Smith"</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204395">
                <a:tc>
                  <a:txBody>
                    <a:bodyPr/>
                    <a:lstStyle/>
                    <a:p>
                      <a:pPr algn="ctr"/>
                      <a:r>
                        <a:rPr lang="en-US" sz="1200" dirty="0">
                          <a:latin typeface="Consolas" charset="0"/>
                          <a:ea typeface="Consolas" charset="0"/>
                          <a:cs typeface="Consolas" charset="0"/>
                        </a:rPr>
                        <a:t>1</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204395">
                <a:tc>
                  <a:txBody>
                    <a:bodyPr/>
                    <a:lstStyle/>
                    <a:p>
                      <a:pPr algn="ctr"/>
                      <a:r>
                        <a:rPr lang="en-US" sz="1200" dirty="0">
                          <a:latin typeface="Consolas" charset="0"/>
                          <a:ea typeface="Consolas" charset="0"/>
                          <a:cs typeface="Consolas" charset="0"/>
                        </a:rPr>
                        <a:t>2014</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204395">
                <a:tc>
                  <a:txBody>
                    <a:bodyPr/>
                    <a:lstStyle/>
                    <a:p>
                      <a:pPr algn="ctr"/>
                      <a:r>
                        <a:rPr lang="en-US" sz="1200" dirty="0">
                          <a:latin typeface="Consolas" charset="0"/>
                          <a:ea typeface="Consolas" charset="0"/>
                          <a:cs typeface="Consolas" charset="0"/>
                        </a:rPr>
                        <a:t>10</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204395">
                <a:tc>
                  <a:txBody>
                    <a:bodyPr/>
                    <a:lstStyle/>
                    <a:p>
                      <a:pPr algn="ctr"/>
                      <a:r>
                        <a:rPr lang="en-US" sz="1200" dirty="0">
                          <a:latin typeface="Consolas" charset="0"/>
                          <a:ea typeface="Consolas" charset="0"/>
                          <a:cs typeface="Consolas" charset="0"/>
                        </a:rPr>
                        <a:t>29</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4"/>
                  </a:ext>
                </a:extLst>
              </a:tr>
              <a:tr h="204395">
                <a:tc>
                  <a:txBody>
                    <a:bodyPr/>
                    <a:lstStyle/>
                    <a:p>
                      <a:pPr algn="ctr"/>
                      <a:r>
                        <a:rPr lang="en-US" sz="1200" dirty="0">
                          <a:latin typeface="Consolas" charset="0"/>
                          <a:ea typeface="Consolas" charset="0"/>
                          <a:cs typeface="Consolas" charset="0"/>
                        </a:rPr>
                        <a:t>99</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29" name="Table 28"/>
          <p:cNvGraphicFramePr>
            <a:graphicFrameLocks noGrp="1"/>
          </p:cNvGraphicFramePr>
          <p:nvPr/>
        </p:nvGraphicFramePr>
        <p:xfrm>
          <a:off x="6615284" y="3977636"/>
          <a:ext cx="920340" cy="1645920"/>
        </p:xfrm>
        <a:graphic>
          <a:graphicData uri="http://schemas.openxmlformats.org/drawingml/2006/table">
            <a:tbl>
              <a:tblPr>
                <a:tableStyleId>{F5AB1C69-6EDB-4FF4-983F-18BD219EF322}</a:tableStyleId>
              </a:tblPr>
              <a:tblGrid>
                <a:gridCol w="920340">
                  <a:extLst>
                    <a:ext uri="{9D8B030D-6E8A-4147-A177-3AD203B41FA5}">
                      <a16:colId xmlns:a16="http://schemas.microsoft.com/office/drawing/2014/main" val="20000"/>
                    </a:ext>
                  </a:extLst>
                </a:gridCol>
              </a:tblGrid>
              <a:tr h="204395">
                <a:tc>
                  <a:txBody>
                    <a:bodyPr/>
                    <a:lstStyle/>
                    <a:p>
                      <a:pPr algn="ctr"/>
                      <a:r>
                        <a:rPr lang="en-US" sz="1200" dirty="0">
                          <a:latin typeface="Consolas" charset="0"/>
                          <a:ea typeface="Consolas" charset="0"/>
                          <a:cs typeface="Consolas" charset="0"/>
                        </a:rPr>
                        <a:t>"Jordan"</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204395">
                <a:tc>
                  <a:txBody>
                    <a:bodyPr/>
                    <a:lstStyle/>
                    <a:p>
                      <a:pPr algn="ctr"/>
                      <a:r>
                        <a:rPr lang="en-US" sz="1200" dirty="0">
                          <a:latin typeface="Consolas" charset="0"/>
                          <a:ea typeface="Consolas" charset="0"/>
                          <a:cs typeface="Consolas" charset="0"/>
                        </a:rPr>
                        <a:t>2</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204395">
                <a:tc>
                  <a:txBody>
                    <a:bodyPr/>
                    <a:lstStyle/>
                    <a:p>
                      <a:pPr algn="ctr"/>
                      <a:r>
                        <a:rPr lang="en-US" sz="1200" dirty="0">
                          <a:latin typeface="Consolas" charset="0"/>
                          <a:ea typeface="Consolas" charset="0"/>
                          <a:cs typeface="Consolas" charset="0"/>
                        </a:rPr>
                        <a:t>2014</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204395">
                <a:tc>
                  <a:txBody>
                    <a:bodyPr/>
                    <a:lstStyle/>
                    <a:p>
                      <a:pPr algn="ctr"/>
                      <a:r>
                        <a:rPr lang="en-US" sz="1200" dirty="0">
                          <a:latin typeface="Consolas" charset="0"/>
                          <a:ea typeface="Consolas" charset="0"/>
                          <a:cs typeface="Consolas" charset="0"/>
                        </a:rPr>
                        <a:t>10</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204395">
                <a:tc>
                  <a:txBody>
                    <a:bodyPr/>
                    <a:lstStyle/>
                    <a:p>
                      <a:pPr algn="ctr"/>
                      <a:r>
                        <a:rPr lang="en-US" sz="1200" dirty="0">
                          <a:latin typeface="Consolas" charset="0"/>
                          <a:ea typeface="Consolas" charset="0"/>
                          <a:cs typeface="Consolas" charset="0"/>
                        </a:rPr>
                        <a:t>12</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4"/>
                  </a:ext>
                </a:extLst>
              </a:tr>
              <a:tr h="204395">
                <a:tc>
                  <a:txBody>
                    <a:bodyPr/>
                    <a:lstStyle/>
                    <a:p>
                      <a:pPr algn="ctr"/>
                      <a:r>
                        <a:rPr lang="en-US" sz="1200" dirty="0">
                          <a:latin typeface="Consolas" charset="0"/>
                          <a:ea typeface="Consolas" charset="0"/>
                          <a:cs typeface="Consolas" charset="0"/>
                        </a:rPr>
                        <a:t>86.5</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30" name="Table 29"/>
          <p:cNvGraphicFramePr>
            <a:graphicFrameLocks noGrp="1"/>
          </p:cNvGraphicFramePr>
          <p:nvPr/>
        </p:nvGraphicFramePr>
        <p:xfrm>
          <a:off x="7767273" y="3977636"/>
          <a:ext cx="920340" cy="1645920"/>
        </p:xfrm>
        <a:graphic>
          <a:graphicData uri="http://schemas.openxmlformats.org/drawingml/2006/table">
            <a:tbl>
              <a:tblPr>
                <a:tableStyleId>{F5AB1C69-6EDB-4FF4-983F-18BD219EF322}</a:tableStyleId>
              </a:tblPr>
              <a:tblGrid>
                <a:gridCol w="920340">
                  <a:extLst>
                    <a:ext uri="{9D8B030D-6E8A-4147-A177-3AD203B41FA5}">
                      <a16:colId xmlns:a16="http://schemas.microsoft.com/office/drawing/2014/main" val="20000"/>
                    </a:ext>
                  </a:extLst>
                </a:gridCol>
              </a:tblGrid>
              <a:tr h="204395">
                <a:tc>
                  <a:txBody>
                    <a:bodyPr/>
                    <a:lstStyle/>
                    <a:p>
                      <a:pPr algn="ctr"/>
                      <a:r>
                        <a:rPr lang="en-US" sz="1200" dirty="0">
                          <a:latin typeface="Consolas" charset="0"/>
                          <a:ea typeface="Consolas" charset="0"/>
                          <a:cs typeface="Consolas" charset="0"/>
                        </a:rPr>
                        <a:t>"Bruce"</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204395">
                <a:tc>
                  <a:txBody>
                    <a:bodyPr/>
                    <a:lstStyle/>
                    <a:p>
                      <a:pPr algn="ctr"/>
                      <a:r>
                        <a:rPr lang="en-US" sz="1200" dirty="0">
                          <a:latin typeface="Consolas" charset="0"/>
                          <a:ea typeface="Consolas" charset="0"/>
                          <a:cs typeface="Consolas" charset="0"/>
                        </a:rPr>
                        <a:t>0</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204395">
                <a:tc>
                  <a:txBody>
                    <a:bodyPr/>
                    <a:lstStyle/>
                    <a:p>
                      <a:pPr algn="ctr"/>
                      <a:r>
                        <a:rPr lang="en-US" sz="1200" dirty="0">
                          <a:latin typeface="Consolas" charset="0"/>
                          <a:ea typeface="Consolas" charset="0"/>
                          <a:cs typeface="Consolas" charset="0"/>
                        </a:rPr>
                        <a:t>2014</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204395">
                <a:tc>
                  <a:txBody>
                    <a:bodyPr/>
                    <a:lstStyle/>
                    <a:p>
                      <a:pPr algn="ctr"/>
                      <a:r>
                        <a:rPr lang="en-US" sz="1200" dirty="0">
                          <a:latin typeface="Consolas" charset="0"/>
                          <a:ea typeface="Consolas" charset="0"/>
                          <a:cs typeface="Consolas" charset="0"/>
                        </a:rPr>
                        <a:t>11</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204395">
                <a:tc>
                  <a:txBody>
                    <a:bodyPr/>
                    <a:lstStyle/>
                    <a:p>
                      <a:pPr algn="ctr"/>
                      <a:r>
                        <a:rPr lang="en-US" sz="1200" dirty="0">
                          <a:latin typeface="Consolas" charset="0"/>
                          <a:ea typeface="Consolas" charset="0"/>
                          <a:cs typeface="Consolas" charset="0"/>
                        </a:rPr>
                        <a:t>1</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4"/>
                  </a:ext>
                </a:extLst>
              </a:tr>
              <a:tr h="204395">
                <a:tc>
                  <a:txBody>
                    <a:bodyPr/>
                    <a:lstStyle/>
                    <a:p>
                      <a:pPr algn="ctr"/>
                      <a:r>
                        <a:rPr lang="en-US" sz="1200" dirty="0">
                          <a:latin typeface="Consolas" charset="0"/>
                          <a:ea typeface="Consolas" charset="0"/>
                          <a:cs typeface="Consolas" charset="0"/>
                        </a:rPr>
                        <a:t>70.5</a:t>
                      </a:r>
                    </a:p>
                  </a:txBody>
                  <a:tcPr anchor="ctr">
                    <a:lnL w="28575" cap="flat" cmpd="sng" algn="ctr">
                      <a:solidFill>
                        <a:schemeClr val="accent3">
                          <a:lumMod val="60000"/>
                          <a:lumOff val="40000"/>
                        </a:schemeClr>
                      </a:solidFill>
                      <a:prstDash val="solid"/>
                      <a:round/>
                      <a:headEnd type="none" w="med" len="med"/>
                      <a:tailEnd type="none" w="med" len="med"/>
                    </a:lnL>
                    <a:lnR w="28575" cap="flat" cmpd="sng" algn="ctr">
                      <a:solidFill>
                        <a:schemeClr val="accent3">
                          <a:lumMod val="60000"/>
                          <a:lumOff val="40000"/>
                        </a:schemeClr>
                      </a:solidFill>
                      <a:prstDash val="solid"/>
                      <a:round/>
                      <a:headEnd type="none" w="med" len="med"/>
                      <a:tailEnd type="none" w="med" len="med"/>
                    </a:lnR>
                    <a:lnT w="28575" cap="flat" cmpd="sng" algn="ctr">
                      <a:solidFill>
                        <a:schemeClr val="accent3">
                          <a:lumMod val="60000"/>
                          <a:lumOff val="40000"/>
                        </a:schemeClr>
                      </a:solidFill>
                      <a:prstDash val="solid"/>
                      <a:round/>
                      <a:headEnd type="none" w="med" len="med"/>
                      <a:tailEnd type="none" w="med" len="med"/>
                    </a:lnT>
                    <a:lnB w="28575"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6" name="TextBox 35"/>
          <p:cNvSpPr txBox="1"/>
          <p:nvPr/>
        </p:nvSpPr>
        <p:spPr>
          <a:xfrm>
            <a:off x="2884795" y="3582904"/>
            <a:ext cx="880369" cy="307777"/>
          </a:xfrm>
          <a:prstGeom prst="rect">
            <a:avLst/>
          </a:prstGeom>
          <a:noFill/>
        </p:spPr>
        <p:txBody>
          <a:bodyPr wrap="none" rtlCol="0">
            <a:spAutoFit/>
          </a:bodyPr>
          <a:lstStyle/>
          <a:p>
            <a:pPr algn="r"/>
            <a:r>
              <a:rPr lang="en-US" sz="1400" b="1" dirty="0">
                <a:latin typeface="Consolas" charset="0"/>
                <a:ea typeface="Consolas" charset="0"/>
                <a:cs typeface="Consolas" charset="0"/>
              </a:rPr>
              <a:t>student</a:t>
            </a:r>
          </a:p>
        </p:txBody>
      </p:sp>
      <p:sp>
        <p:nvSpPr>
          <p:cNvPr id="37" name="TextBox 36"/>
          <p:cNvSpPr txBox="1"/>
          <p:nvPr/>
        </p:nvSpPr>
        <p:spPr>
          <a:xfrm>
            <a:off x="2848876" y="5871882"/>
            <a:ext cx="5623655" cy="523220"/>
          </a:xfrm>
          <a:prstGeom prst="rect">
            <a:avLst/>
          </a:prstGeom>
          <a:noFill/>
          <a:effectLst/>
        </p:spPr>
        <p:txBody>
          <a:bodyPr wrap="none" rtlCol="0">
            <a:spAutoFit/>
          </a:bodyPr>
          <a:lstStyle/>
          <a:p>
            <a:r>
              <a:rPr lang="en-US" sz="1600" dirty="0">
                <a:solidFill>
                  <a:schemeClr val="dk1"/>
                </a:solidFill>
                <a:latin typeface="Avenir Next Condensed" charset="0"/>
                <a:ea typeface="Avenir Next Condensed" charset="0"/>
                <a:cs typeface="Avenir Next Condensed" charset="0"/>
              </a:rPr>
              <a:t>A record is referred to by </a:t>
            </a:r>
            <a:r>
              <a:rPr lang="en-US" sz="1200" dirty="0">
                <a:latin typeface="Consolas" charset="0"/>
                <a:ea typeface="Consolas" charset="0"/>
                <a:cs typeface="Consolas" charset="0"/>
              </a:rPr>
              <a:t>student[</a:t>
            </a:r>
            <a:r>
              <a:rPr lang="en-US" sz="1200" dirty="0" err="1">
                <a:latin typeface="Consolas" charset="0"/>
                <a:ea typeface="Consolas" charset="0"/>
                <a:cs typeface="Consolas" charset="0"/>
              </a:rPr>
              <a:t>i</a:t>
            </a:r>
            <a:r>
              <a:rPr lang="en-US" sz="1200" dirty="0">
                <a:latin typeface="Consolas" charset="0"/>
                <a:ea typeface="Consolas" charset="0"/>
                <a:cs typeface="Consolas" charset="0"/>
              </a:rPr>
              <a:t>].name</a:t>
            </a:r>
            <a:r>
              <a:rPr lang="en-US" sz="1200" dirty="0">
                <a:latin typeface="Segoe Print" pitchFamily="2" charset="0"/>
              </a:rPr>
              <a:t>, </a:t>
            </a:r>
            <a:r>
              <a:rPr lang="en-US" sz="1200" dirty="0">
                <a:latin typeface="Consolas" charset="0"/>
                <a:ea typeface="Consolas" charset="0"/>
                <a:cs typeface="Consolas" charset="0"/>
              </a:rPr>
              <a:t>student[</a:t>
            </a:r>
            <a:r>
              <a:rPr lang="en-US" sz="1200" dirty="0" err="1">
                <a:latin typeface="Consolas" charset="0"/>
                <a:ea typeface="Consolas" charset="0"/>
                <a:cs typeface="Consolas" charset="0"/>
              </a:rPr>
              <a:t>i</a:t>
            </a:r>
            <a:r>
              <a:rPr lang="en-US" sz="1200" dirty="0">
                <a:latin typeface="Consolas" charset="0"/>
                <a:ea typeface="Consolas" charset="0"/>
                <a:cs typeface="Consolas" charset="0"/>
              </a:rPr>
              <a:t>].subclass</a:t>
            </a:r>
            <a:r>
              <a:rPr lang="en-US" sz="1200" dirty="0">
                <a:latin typeface="Segoe Print" pitchFamily="2" charset="0"/>
              </a:rPr>
              <a:t>, </a:t>
            </a:r>
            <a:br>
              <a:rPr lang="en-US" sz="1200" dirty="0">
                <a:latin typeface="Segoe Print" pitchFamily="2" charset="0"/>
              </a:rPr>
            </a:br>
            <a:r>
              <a:rPr lang="en-US" sz="1200" dirty="0">
                <a:latin typeface="Consolas" charset="0"/>
                <a:ea typeface="Consolas" charset="0"/>
                <a:cs typeface="Consolas" charset="0"/>
              </a:rPr>
              <a:t>student[</a:t>
            </a:r>
            <a:r>
              <a:rPr lang="en-US" sz="1200" dirty="0" err="1">
                <a:latin typeface="Consolas" charset="0"/>
                <a:ea typeface="Consolas" charset="0"/>
                <a:cs typeface="Consolas" charset="0"/>
              </a:rPr>
              <a:t>i</a:t>
            </a:r>
            <a:r>
              <a:rPr lang="en-US" sz="1200" dirty="0">
                <a:latin typeface="Consolas" charset="0"/>
                <a:ea typeface="Consolas" charset="0"/>
                <a:cs typeface="Consolas" charset="0"/>
              </a:rPr>
              <a:t>].year</a:t>
            </a:r>
            <a:r>
              <a:rPr lang="en-US" sz="1200" dirty="0">
                <a:latin typeface="Segoe Print" pitchFamily="2" charset="0"/>
              </a:rPr>
              <a:t>, </a:t>
            </a:r>
            <a:r>
              <a:rPr lang="en-US" sz="1200" dirty="0">
                <a:latin typeface="Consolas" charset="0"/>
                <a:ea typeface="Consolas" charset="0"/>
                <a:cs typeface="Consolas" charset="0"/>
              </a:rPr>
              <a:t>student[</a:t>
            </a:r>
            <a:r>
              <a:rPr lang="en-US" sz="1200" dirty="0" err="1">
                <a:latin typeface="Consolas" charset="0"/>
                <a:ea typeface="Consolas" charset="0"/>
                <a:cs typeface="Consolas" charset="0"/>
              </a:rPr>
              <a:t>i</a:t>
            </a:r>
            <a:r>
              <a:rPr lang="en-US" sz="1200" dirty="0">
                <a:latin typeface="Consolas" charset="0"/>
                <a:ea typeface="Consolas" charset="0"/>
                <a:cs typeface="Consolas" charset="0"/>
              </a:rPr>
              <a:t>].month</a:t>
            </a:r>
            <a:r>
              <a:rPr lang="en-US" sz="1200" dirty="0">
                <a:latin typeface="Segoe Print" pitchFamily="2" charset="0"/>
              </a:rPr>
              <a:t>, </a:t>
            </a:r>
            <a:r>
              <a:rPr lang="en-US" sz="1200" dirty="0">
                <a:latin typeface="Consolas" charset="0"/>
                <a:ea typeface="Consolas" charset="0"/>
                <a:cs typeface="Consolas" charset="0"/>
              </a:rPr>
              <a:t>student[</a:t>
            </a:r>
            <a:r>
              <a:rPr lang="en-US" sz="1200" dirty="0" err="1">
                <a:latin typeface="Consolas" charset="0"/>
                <a:ea typeface="Consolas" charset="0"/>
                <a:cs typeface="Consolas" charset="0"/>
              </a:rPr>
              <a:t>i</a:t>
            </a:r>
            <a:r>
              <a:rPr lang="en-US" sz="1200" dirty="0">
                <a:latin typeface="Consolas" charset="0"/>
                <a:ea typeface="Consolas" charset="0"/>
                <a:cs typeface="Consolas" charset="0"/>
              </a:rPr>
              <a:t>].day</a:t>
            </a:r>
            <a:r>
              <a:rPr lang="en-US" sz="1200" dirty="0">
                <a:latin typeface="Segoe Print" pitchFamily="2" charset="0"/>
              </a:rPr>
              <a:t>, </a:t>
            </a:r>
            <a:r>
              <a:rPr lang="en-US" sz="1200" dirty="0">
                <a:latin typeface="Consolas" charset="0"/>
                <a:ea typeface="Consolas" charset="0"/>
                <a:cs typeface="Consolas" charset="0"/>
              </a:rPr>
              <a:t>student[</a:t>
            </a:r>
            <a:r>
              <a:rPr lang="en-US" sz="1200" dirty="0" err="1">
                <a:latin typeface="Consolas" charset="0"/>
                <a:ea typeface="Consolas" charset="0"/>
                <a:cs typeface="Consolas" charset="0"/>
              </a:rPr>
              <a:t>i</a:t>
            </a:r>
            <a:r>
              <a:rPr lang="en-US" sz="1200" dirty="0">
                <a:latin typeface="Consolas" charset="0"/>
                <a:ea typeface="Consolas" charset="0"/>
                <a:cs typeface="Consolas" charset="0"/>
              </a:rPr>
              <a:t>].mark</a:t>
            </a:r>
          </a:p>
        </p:txBody>
      </p:sp>
      <p:sp>
        <p:nvSpPr>
          <p:cNvPr id="38" name="Rectangle 37"/>
          <p:cNvSpPr/>
          <p:nvPr/>
        </p:nvSpPr>
        <p:spPr>
          <a:xfrm>
            <a:off x="553266" y="904572"/>
            <a:ext cx="1795488" cy="205365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100" dirty="0">
                <a:solidFill>
                  <a:schemeClr val="tx1"/>
                </a:solidFill>
                <a:latin typeface="Consolas" charset="0"/>
                <a:ea typeface="Consolas" charset="0"/>
                <a:cs typeface="Consolas" charset="0"/>
              </a:rPr>
              <a:t>string name[5];</a:t>
            </a:r>
          </a:p>
          <a:p>
            <a:r>
              <a:rPr lang="en-US" sz="1100" dirty="0" err="1">
                <a:solidFill>
                  <a:schemeClr val="tx1"/>
                </a:solidFill>
                <a:latin typeface="Consolas" charset="0"/>
                <a:ea typeface="Consolas" charset="0"/>
                <a:cs typeface="Consolas" charset="0"/>
              </a:rPr>
              <a:t>int</a:t>
            </a:r>
            <a:r>
              <a:rPr lang="en-US" sz="1100" dirty="0">
                <a:solidFill>
                  <a:schemeClr val="tx1"/>
                </a:solidFill>
                <a:latin typeface="Consolas" charset="0"/>
                <a:ea typeface="Consolas" charset="0"/>
                <a:cs typeface="Consolas" charset="0"/>
              </a:rPr>
              <a:t> subclass[5];</a:t>
            </a:r>
          </a:p>
          <a:p>
            <a:r>
              <a:rPr lang="en-US" sz="1100" dirty="0" err="1">
                <a:solidFill>
                  <a:schemeClr val="tx1"/>
                </a:solidFill>
                <a:latin typeface="Consolas" charset="0"/>
                <a:ea typeface="Consolas" charset="0"/>
                <a:cs typeface="Consolas" charset="0"/>
              </a:rPr>
              <a:t>int</a:t>
            </a:r>
            <a:r>
              <a:rPr lang="en-US" sz="1100" dirty="0">
                <a:solidFill>
                  <a:schemeClr val="tx1"/>
                </a:solidFill>
                <a:latin typeface="Consolas" charset="0"/>
                <a:ea typeface="Consolas" charset="0"/>
                <a:cs typeface="Consolas" charset="0"/>
              </a:rPr>
              <a:t> year[5];</a:t>
            </a:r>
          </a:p>
          <a:p>
            <a:r>
              <a:rPr lang="en-US" sz="1100" dirty="0" err="1">
                <a:solidFill>
                  <a:schemeClr val="tx1"/>
                </a:solidFill>
                <a:latin typeface="Consolas" charset="0"/>
                <a:ea typeface="Consolas" charset="0"/>
                <a:cs typeface="Consolas" charset="0"/>
              </a:rPr>
              <a:t>int</a:t>
            </a:r>
            <a:r>
              <a:rPr lang="en-US" sz="1100" dirty="0">
                <a:solidFill>
                  <a:schemeClr val="tx1"/>
                </a:solidFill>
                <a:latin typeface="Consolas" charset="0"/>
                <a:ea typeface="Consolas" charset="0"/>
                <a:cs typeface="Consolas" charset="0"/>
              </a:rPr>
              <a:t> month[5];</a:t>
            </a:r>
          </a:p>
          <a:p>
            <a:r>
              <a:rPr lang="en-US" sz="1100" dirty="0" err="1">
                <a:solidFill>
                  <a:schemeClr val="tx1"/>
                </a:solidFill>
                <a:latin typeface="Consolas" charset="0"/>
                <a:ea typeface="Consolas" charset="0"/>
                <a:cs typeface="Consolas" charset="0"/>
              </a:rPr>
              <a:t>int</a:t>
            </a:r>
            <a:r>
              <a:rPr lang="en-US" sz="1100" dirty="0">
                <a:solidFill>
                  <a:schemeClr val="tx1"/>
                </a:solidFill>
                <a:latin typeface="Consolas" charset="0"/>
                <a:ea typeface="Consolas" charset="0"/>
                <a:cs typeface="Consolas" charset="0"/>
              </a:rPr>
              <a:t> day[5];</a:t>
            </a:r>
          </a:p>
          <a:p>
            <a:r>
              <a:rPr lang="en-US" sz="1100" dirty="0">
                <a:solidFill>
                  <a:schemeClr val="tx1"/>
                </a:solidFill>
                <a:latin typeface="Consolas" charset="0"/>
                <a:ea typeface="Consolas" charset="0"/>
                <a:cs typeface="Consolas" charset="0"/>
              </a:rPr>
              <a:t>double mark[5];</a:t>
            </a:r>
          </a:p>
        </p:txBody>
      </p:sp>
      <p:sp>
        <p:nvSpPr>
          <p:cNvPr id="6" name="Rounded Rectangle 5"/>
          <p:cNvSpPr/>
          <p:nvPr/>
        </p:nvSpPr>
        <p:spPr>
          <a:xfrm>
            <a:off x="326674" y="245020"/>
            <a:ext cx="2295999" cy="793172"/>
          </a:xfrm>
          <a:prstGeom prst="roundRect">
            <a:avLst/>
          </a:prstGeom>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latin typeface="Segoe Print" pitchFamily="2" charset="0"/>
              </a:rPr>
              <a:t>Parallel Arrays</a:t>
            </a:r>
          </a:p>
        </p:txBody>
      </p:sp>
    </p:spTree>
    <p:extLst>
      <p:ext uri="{BB962C8B-B14F-4D97-AF65-F5344CB8AC3E}">
        <p14:creationId xmlns:p14="http://schemas.microsoft.com/office/powerpoint/2010/main" val="854075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1" grpId="0" animBg="1"/>
      <p:bldP spid="26" grpId="0" animBg="1"/>
      <p:bldP spid="21" grpId="0" animBg="1"/>
      <p:bldP spid="36" grpId="0"/>
      <p:bldP spid="3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of Structures</a:t>
            </a:r>
          </a:p>
        </p:txBody>
      </p:sp>
      <p:sp>
        <p:nvSpPr>
          <p:cNvPr id="3" name="Content Placeholder 2"/>
          <p:cNvSpPr>
            <a:spLocks noGrp="1"/>
          </p:cNvSpPr>
          <p:nvPr>
            <p:ph idx="1"/>
          </p:nvPr>
        </p:nvSpPr>
        <p:spPr>
          <a:xfrm>
            <a:off x="457200" y="1503318"/>
            <a:ext cx="8229600" cy="4622845"/>
          </a:xfrm>
        </p:spPr>
        <p:txBody>
          <a:bodyPr/>
          <a:lstStyle/>
          <a:p>
            <a:r>
              <a:rPr lang="en-US" dirty="0"/>
              <a:t>Student records stored in an array of </a:t>
            </a:r>
            <a:r>
              <a:rPr lang="en-US" dirty="0" err="1"/>
              <a:t>struct</a:t>
            </a:r>
            <a:r>
              <a:rPr lang="en-US" dirty="0"/>
              <a:t>:</a:t>
            </a:r>
          </a:p>
        </p:txBody>
      </p:sp>
      <p:sp>
        <p:nvSpPr>
          <p:cNvPr id="5" name="Slide Number Placeholder 4"/>
          <p:cNvSpPr>
            <a:spLocks noGrp="1"/>
          </p:cNvSpPr>
          <p:nvPr>
            <p:ph type="sldNum" sz="quarter" idx="12"/>
          </p:nvPr>
        </p:nvSpPr>
        <p:spPr>
          <a:effectLst/>
        </p:spPr>
        <p:txBody>
          <a:bodyPr/>
          <a:lstStyle/>
          <a:p>
            <a:fld id="{A2D5F323-9395-A24C-8003-89F99F5948AE}" type="slidenum">
              <a:rPr lang="en-US" smtClean="0"/>
              <a:pPr/>
              <a:t>23</a:t>
            </a:fld>
            <a:endParaRPr lang="en-US"/>
          </a:p>
        </p:txBody>
      </p:sp>
      <p:sp>
        <p:nvSpPr>
          <p:cNvPr id="6" name="Rectangle 5"/>
          <p:cNvSpPr/>
          <p:nvPr/>
        </p:nvSpPr>
        <p:spPr>
          <a:xfrm>
            <a:off x="889410" y="1932697"/>
            <a:ext cx="2967925" cy="284049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solidFill>
                <a:latin typeface="Consolas" charset="0"/>
                <a:ea typeface="Consolas" charset="0"/>
                <a:cs typeface="Consolas" charset="0"/>
              </a:rPr>
              <a:t>const </a:t>
            </a:r>
            <a:r>
              <a:rPr lang="en-US" sz="1400" dirty="0" err="1">
                <a:solidFill>
                  <a:schemeClr val="tx1"/>
                </a:solidFill>
                <a:latin typeface="Consolas" charset="0"/>
                <a:ea typeface="Consolas" charset="0"/>
                <a:cs typeface="Consolas" charset="0"/>
              </a:rPr>
              <a:t>int</a:t>
            </a:r>
            <a:r>
              <a:rPr lang="en-US" sz="1400" dirty="0">
                <a:solidFill>
                  <a:schemeClr val="tx1"/>
                </a:solidFill>
                <a:latin typeface="Consolas" charset="0"/>
                <a:ea typeface="Consolas" charset="0"/>
                <a:cs typeface="Consolas" charset="0"/>
              </a:rPr>
              <a:t> MAX = 200;</a:t>
            </a:r>
          </a:p>
          <a:p>
            <a:endParaRPr lang="en-US" sz="1400" dirty="0">
              <a:solidFill>
                <a:schemeClr val="tx1"/>
              </a:solidFill>
              <a:latin typeface="Consolas" charset="0"/>
              <a:ea typeface="Consolas" charset="0"/>
              <a:cs typeface="Consolas" charset="0"/>
            </a:endParaRPr>
          </a:p>
          <a:p>
            <a:r>
              <a:rPr lang="en-US" sz="1400" dirty="0" err="1">
                <a:solidFill>
                  <a:schemeClr val="tx1"/>
                </a:solidFill>
                <a:latin typeface="Consolas" charset="0"/>
                <a:ea typeface="Consolas" charset="0"/>
                <a:cs typeface="Consolas" charset="0"/>
              </a:rPr>
              <a:t>struct</a:t>
            </a:r>
            <a:r>
              <a:rPr lang="en-US" sz="1400" dirty="0">
                <a:solidFill>
                  <a:schemeClr val="tx1"/>
                </a:solidFill>
                <a:latin typeface="Consolas" charset="0"/>
                <a:ea typeface="Consolas" charset="0"/>
                <a:cs typeface="Consolas" charset="0"/>
              </a:rPr>
              <a:t> </a:t>
            </a:r>
            <a:r>
              <a:rPr lang="en-US" sz="1400" dirty="0" err="1">
                <a:solidFill>
                  <a:schemeClr val="tx1"/>
                </a:solidFill>
                <a:latin typeface="Consolas" charset="0"/>
                <a:ea typeface="Consolas" charset="0"/>
                <a:cs typeface="Consolas" charset="0"/>
              </a:rPr>
              <a:t>Student_rec</a:t>
            </a:r>
            <a:r>
              <a:rPr lang="en-US" sz="1400" dirty="0">
                <a:solidFill>
                  <a:schemeClr val="tx1"/>
                </a:solidFill>
                <a:latin typeface="Consolas" charset="0"/>
                <a:ea typeface="Consolas" charset="0"/>
                <a:cs typeface="Consolas" charset="0"/>
              </a:rPr>
              <a:t> {</a:t>
            </a:r>
          </a:p>
          <a:p>
            <a:r>
              <a:rPr lang="en-US" sz="1400" dirty="0">
                <a:solidFill>
                  <a:schemeClr val="tx1"/>
                </a:solidFill>
                <a:latin typeface="Consolas" charset="0"/>
                <a:ea typeface="Consolas" charset="0"/>
                <a:cs typeface="Consolas" charset="0"/>
              </a:rPr>
              <a:t>	string name;</a:t>
            </a:r>
          </a:p>
          <a:p>
            <a:r>
              <a:rPr lang="en-US" sz="1400" dirty="0">
                <a:solidFill>
                  <a:schemeClr val="tx1"/>
                </a:solidFill>
                <a:latin typeface="Consolas" charset="0"/>
                <a:ea typeface="Consolas" charset="0"/>
                <a:cs typeface="Consolas" charset="0"/>
              </a:rPr>
              <a:t>	</a:t>
            </a:r>
            <a:r>
              <a:rPr lang="en-US" sz="1400" dirty="0" err="1">
                <a:solidFill>
                  <a:schemeClr val="tx1"/>
                </a:solidFill>
                <a:latin typeface="Consolas" charset="0"/>
                <a:ea typeface="Consolas" charset="0"/>
                <a:cs typeface="Consolas" charset="0"/>
              </a:rPr>
              <a:t>int</a:t>
            </a:r>
            <a:r>
              <a:rPr lang="en-US" sz="1400" dirty="0">
                <a:solidFill>
                  <a:schemeClr val="tx1"/>
                </a:solidFill>
                <a:latin typeface="Consolas" charset="0"/>
                <a:ea typeface="Consolas" charset="0"/>
                <a:cs typeface="Consolas" charset="0"/>
              </a:rPr>
              <a:t> subclass;</a:t>
            </a:r>
          </a:p>
          <a:p>
            <a:r>
              <a:rPr lang="en-US" sz="1400" dirty="0">
                <a:solidFill>
                  <a:schemeClr val="tx1"/>
                </a:solidFill>
                <a:latin typeface="Consolas" charset="0"/>
                <a:ea typeface="Consolas" charset="0"/>
                <a:cs typeface="Consolas" charset="0"/>
              </a:rPr>
              <a:t>	</a:t>
            </a:r>
            <a:r>
              <a:rPr lang="en-US" sz="1400" dirty="0" err="1">
                <a:solidFill>
                  <a:schemeClr val="tx1"/>
                </a:solidFill>
                <a:latin typeface="Consolas" charset="0"/>
                <a:ea typeface="Consolas" charset="0"/>
                <a:cs typeface="Consolas" charset="0"/>
              </a:rPr>
              <a:t>int</a:t>
            </a:r>
            <a:r>
              <a:rPr lang="en-US" sz="1400" dirty="0">
                <a:solidFill>
                  <a:schemeClr val="tx1"/>
                </a:solidFill>
                <a:latin typeface="Consolas" charset="0"/>
                <a:ea typeface="Consolas" charset="0"/>
                <a:cs typeface="Consolas" charset="0"/>
              </a:rPr>
              <a:t> year;</a:t>
            </a:r>
          </a:p>
          <a:p>
            <a:r>
              <a:rPr lang="en-US" sz="1400" dirty="0">
                <a:solidFill>
                  <a:schemeClr val="tx1"/>
                </a:solidFill>
                <a:latin typeface="Consolas" charset="0"/>
                <a:ea typeface="Consolas" charset="0"/>
                <a:cs typeface="Consolas" charset="0"/>
              </a:rPr>
              <a:t>	</a:t>
            </a:r>
            <a:r>
              <a:rPr lang="en-US" sz="1400" dirty="0" err="1">
                <a:solidFill>
                  <a:schemeClr val="tx1"/>
                </a:solidFill>
                <a:latin typeface="Consolas" charset="0"/>
                <a:ea typeface="Consolas" charset="0"/>
                <a:cs typeface="Consolas" charset="0"/>
              </a:rPr>
              <a:t>int</a:t>
            </a:r>
            <a:r>
              <a:rPr lang="en-US" sz="1400" dirty="0">
                <a:solidFill>
                  <a:schemeClr val="tx1"/>
                </a:solidFill>
                <a:latin typeface="Consolas" charset="0"/>
                <a:ea typeface="Consolas" charset="0"/>
                <a:cs typeface="Consolas" charset="0"/>
              </a:rPr>
              <a:t> month;</a:t>
            </a:r>
          </a:p>
          <a:p>
            <a:r>
              <a:rPr lang="en-US" sz="1400" dirty="0">
                <a:solidFill>
                  <a:schemeClr val="tx1"/>
                </a:solidFill>
                <a:latin typeface="Consolas" charset="0"/>
                <a:ea typeface="Consolas" charset="0"/>
                <a:cs typeface="Consolas" charset="0"/>
              </a:rPr>
              <a:t>	</a:t>
            </a:r>
            <a:r>
              <a:rPr lang="en-US" sz="1400" dirty="0" err="1">
                <a:solidFill>
                  <a:schemeClr val="tx1"/>
                </a:solidFill>
                <a:latin typeface="Consolas" charset="0"/>
                <a:ea typeface="Consolas" charset="0"/>
                <a:cs typeface="Consolas" charset="0"/>
              </a:rPr>
              <a:t>int</a:t>
            </a:r>
            <a:r>
              <a:rPr lang="en-US" sz="1400" dirty="0">
                <a:solidFill>
                  <a:schemeClr val="tx1"/>
                </a:solidFill>
                <a:latin typeface="Consolas" charset="0"/>
                <a:ea typeface="Consolas" charset="0"/>
                <a:cs typeface="Consolas" charset="0"/>
              </a:rPr>
              <a:t> day;</a:t>
            </a:r>
          </a:p>
          <a:p>
            <a:r>
              <a:rPr lang="en-US" sz="1400" dirty="0">
                <a:solidFill>
                  <a:schemeClr val="tx1"/>
                </a:solidFill>
                <a:latin typeface="Consolas" charset="0"/>
                <a:ea typeface="Consolas" charset="0"/>
                <a:cs typeface="Consolas" charset="0"/>
              </a:rPr>
              <a:t>	double mark;</a:t>
            </a:r>
          </a:p>
          <a:p>
            <a:r>
              <a:rPr lang="en-US" sz="1400" dirty="0">
                <a:solidFill>
                  <a:schemeClr val="tx1"/>
                </a:solidFill>
                <a:latin typeface="Consolas" charset="0"/>
                <a:ea typeface="Consolas" charset="0"/>
                <a:cs typeface="Consolas" charset="0"/>
              </a:rPr>
              <a:t>};</a:t>
            </a:r>
          </a:p>
          <a:p>
            <a:endParaRPr lang="en-US" sz="1400" dirty="0">
              <a:solidFill>
                <a:schemeClr val="tx1"/>
              </a:solidFill>
              <a:latin typeface="Consolas" charset="0"/>
              <a:ea typeface="Consolas" charset="0"/>
              <a:cs typeface="Consolas" charset="0"/>
            </a:endParaRPr>
          </a:p>
          <a:p>
            <a:r>
              <a:rPr lang="en-US" sz="1400" dirty="0" err="1">
                <a:solidFill>
                  <a:schemeClr val="tx1"/>
                </a:solidFill>
                <a:latin typeface="Consolas" charset="0"/>
                <a:ea typeface="Consolas" charset="0"/>
                <a:cs typeface="Consolas" charset="0"/>
              </a:rPr>
              <a:t>Student_rec</a:t>
            </a:r>
            <a:r>
              <a:rPr lang="en-US" sz="1400" dirty="0">
                <a:solidFill>
                  <a:schemeClr val="tx1"/>
                </a:solidFill>
                <a:latin typeface="Consolas" charset="0"/>
                <a:ea typeface="Consolas" charset="0"/>
                <a:cs typeface="Consolas" charset="0"/>
              </a:rPr>
              <a:t> student[MAX]; </a:t>
            </a:r>
          </a:p>
        </p:txBody>
      </p:sp>
      <p:sp>
        <p:nvSpPr>
          <p:cNvPr id="7" name="Rounded Rectangle 6"/>
          <p:cNvSpPr/>
          <p:nvPr/>
        </p:nvSpPr>
        <p:spPr>
          <a:xfrm>
            <a:off x="286603" y="5082989"/>
            <a:ext cx="3899915" cy="84268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This declares an array of size MAX, each element being a </a:t>
            </a:r>
            <a:r>
              <a:rPr lang="en-US" sz="1400" dirty="0" err="1">
                <a:latin typeface="Consolas" charset="0"/>
                <a:ea typeface="Consolas" charset="0"/>
                <a:cs typeface="Consolas" charset="0"/>
              </a:rPr>
              <a:t>Student_rec</a:t>
            </a:r>
            <a:r>
              <a:rPr lang="en-US" sz="1400" dirty="0">
                <a:latin typeface="Segoe Print" pitchFamily="2" charset="0"/>
              </a:rPr>
              <a:t>.</a:t>
            </a:r>
          </a:p>
        </p:txBody>
      </p:sp>
      <p:cxnSp>
        <p:nvCxnSpPr>
          <p:cNvPr id="9" name="Straight Arrow Connector 8"/>
          <p:cNvCxnSpPr>
            <a:stCxn id="7" idx="0"/>
          </p:cNvCxnSpPr>
          <p:nvPr/>
        </p:nvCxnSpPr>
        <p:spPr>
          <a:xfrm flipV="1">
            <a:off x="2236561" y="4643719"/>
            <a:ext cx="136812" cy="439270"/>
          </a:xfrm>
          <a:prstGeom prst="straightConnector1">
            <a:avLst/>
          </a:prstGeom>
          <a:ln>
            <a:tailEnd type="arrow"/>
          </a:ln>
          <a:effectLst/>
        </p:spPr>
        <p:style>
          <a:lnRef idx="2">
            <a:schemeClr val="accent3"/>
          </a:lnRef>
          <a:fillRef idx="0">
            <a:schemeClr val="accent3"/>
          </a:fillRef>
          <a:effectRef idx="1">
            <a:schemeClr val="accent3"/>
          </a:effectRef>
          <a:fontRef idx="minor">
            <a:schemeClr val="tx1"/>
          </a:fontRef>
        </p:style>
      </p:cxnSp>
      <p:sp>
        <p:nvSpPr>
          <p:cNvPr id="11" name="Rounded Rectangle 10"/>
          <p:cNvSpPr/>
          <p:nvPr/>
        </p:nvSpPr>
        <p:spPr>
          <a:xfrm>
            <a:off x="4312024" y="1945341"/>
            <a:ext cx="3854824" cy="3980330"/>
          </a:xfrm>
          <a:prstGeom prst="roundRect">
            <a:avLst>
              <a:gd name="adj" fmla="val 6638"/>
            </a:avLst>
          </a:prstGeom>
        </p:spPr>
        <p:style>
          <a:lnRef idx="2">
            <a:schemeClr val="accent2"/>
          </a:lnRef>
          <a:fillRef idx="1">
            <a:schemeClr val="lt1"/>
          </a:fillRef>
          <a:effectRef idx="0">
            <a:schemeClr val="accent2"/>
          </a:effectRef>
          <a:fontRef idx="minor">
            <a:schemeClr val="dk1"/>
          </a:fontRef>
        </p:style>
        <p:txBody>
          <a:bodyPr rtlCol="0" anchor="ctr"/>
          <a:lstStyle/>
          <a:p>
            <a:r>
              <a:rPr lang="en-US" dirty="0">
                <a:latin typeface="Avenir Next Condensed" charset="0"/>
                <a:ea typeface="Avenir Next Condensed" charset="0"/>
                <a:cs typeface="Avenir Next Condensed" charset="0"/>
              </a:rPr>
              <a:t>What is the data type of each of the following?</a:t>
            </a:r>
          </a:p>
          <a:p>
            <a:pPr marL="341313" indent="-341313">
              <a:spcBef>
                <a:spcPts val="3000"/>
              </a:spcBef>
              <a:buFont typeface="Arial" pitchFamily="34" charset="0"/>
              <a:buChar char="•"/>
            </a:pPr>
            <a:r>
              <a:rPr lang="en-US" sz="1600" dirty="0">
                <a:latin typeface="Consolas" charset="0"/>
                <a:ea typeface="Consolas" charset="0"/>
                <a:cs typeface="Consolas" charset="0"/>
              </a:rPr>
              <a:t>student</a:t>
            </a:r>
          </a:p>
          <a:p>
            <a:pPr marL="341313" indent="-341313">
              <a:spcBef>
                <a:spcPts val="3000"/>
              </a:spcBef>
              <a:buFont typeface="Arial" pitchFamily="34" charset="0"/>
              <a:buChar char="•"/>
            </a:pPr>
            <a:r>
              <a:rPr lang="en-US" sz="1600" dirty="0">
                <a:latin typeface="Consolas" charset="0"/>
                <a:ea typeface="Consolas" charset="0"/>
                <a:cs typeface="Consolas" charset="0"/>
              </a:rPr>
              <a:t>student[2]</a:t>
            </a:r>
          </a:p>
          <a:p>
            <a:pPr marL="341313" indent="-341313">
              <a:spcBef>
                <a:spcPts val="3000"/>
              </a:spcBef>
              <a:buFont typeface="Arial" pitchFamily="34" charset="0"/>
              <a:buChar char="•"/>
            </a:pPr>
            <a:r>
              <a:rPr lang="en-US" sz="1600" dirty="0">
                <a:latin typeface="Consolas" charset="0"/>
                <a:ea typeface="Consolas" charset="0"/>
                <a:cs typeface="Consolas" charset="0"/>
              </a:rPr>
              <a:t>student[4].year</a:t>
            </a:r>
          </a:p>
          <a:p>
            <a:pPr marL="341313" indent="-341313">
              <a:spcBef>
                <a:spcPts val="3000"/>
              </a:spcBef>
              <a:buFont typeface="Arial" pitchFamily="34" charset="0"/>
              <a:buChar char="•"/>
            </a:pPr>
            <a:r>
              <a:rPr lang="en-US" sz="1600" dirty="0">
                <a:latin typeface="Consolas" charset="0"/>
                <a:ea typeface="Consolas" charset="0"/>
                <a:cs typeface="Consolas" charset="0"/>
              </a:rPr>
              <a:t>Student_rec.day</a:t>
            </a:r>
          </a:p>
          <a:p>
            <a:pPr marL="341313" indent="-341313">
              <a:spcBef>
                <a:spcPts val="3000"/>
              </a:spcBef>
              <a:buFont typeface="Arial" pitchFamily="34" charset="0"/>
              <a:buChar char="•"/>
            </a:pPr>
            <a:r>
              <a:rPr lang="en-US" sz="1600" dirty="0" err="1">
                <a:latin typeface="Consolas" charset="0"/>
                <a:ea typeface="Consolas" charset="0"/>
                <a:cs typeface="Consolas" charset="0"/>
              </a:rPr>
              <a:t>student.mark</a:t>
            </a:r>
            <a:endParaRPr lang="en-US" sz="1600" dirty="0">
              <a:latin typeface="Consolas" charset="0"/>
              <a:ea typeface="Consolas" charset="0"/>
              <a:cs typeface="Consolas" charset="0"/>
            </a:endParaRPr>
          </a:p>
        </p:txBody>
      </p:sp>
      <p:sp>
        <p:nvSpPr>
          <p:cNvPr id="17" name="Rectangle 16"/>
          <p:cNvSpPr/>
          <p:nvPr/>
        </p:nvSpPr>
        <p:spPr>
          <a:xfrm>
            <a:off x="5889811" y="2904563"/>
            <a:ext cx="2133600" cy="439271"/>
          </a:xfrm>
          <a:prstGeom prst="rect">
            <a:avLst/>
          </a:prstGeom>
          <a:solidFill>
            <a:schemeClr val="accent5">
              <a:lumMod val="20000"/>
              <a:lumOff val="80000"/>
            </a:schemeClr>
          </a:solidFill>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Array of</a:t>
            </a:r>
            <a:r>
              <a:rPr lang="en-US" sz="1400" dirty="0">
                <a:latin typeface="Segoe Print" pitchFamily="2" charset="0"/>
                <a:ea typeface="Menlo" pitchFamily="49" charset="0"/>
                <a:cs typeface="Menlo" pitchFamily="49" charset="0"/>
              </a:rPr>
              <a:t> </a:t>
            </a:r>
            <a:r>
              <a:rPr lang="en-US" sz="1400" dirty="0" err="1">
                <a:latin typeface="Consolas" charset="0"/>
                <a:ea typeface="Consolas" charset="0"/>
                <a:cs typeface="Consolas" charset="0"/>
              </a:rPr>
              <a:t>Student_rec</a:t>
            </a:r>
            <a:endParaRPr lang="en-US" sz="1400" dirty="0">
              <a:latin typeface="Consolas" charset="0"/>
              <a:ea typeface="Consolas" charset="0"/>
              <a:cs typeface="Consolas" charset="0"/>
            </a:endParaRPr>
          </a:p>
        </p:txBody>
      </p:sp>
      <p:sp>
        <p:nvSpPr>
          <p:cNvPr id="18" name="Rectangle 17"/>
          <p:cNvSpPr/>
          <p:nvPr/>
        </p:nvSpPr>
        <p:spPr>
          <a:xfrm>
            <a:off x="6629400" y="5399254"/>
            <a:ext cx="2398060" cy="1052834"/>
          </a:xfrm>
          <a:prstGeom prst="rect">
            <a:avLst/>
          </a:prstGeom>
          <a:solidFill>
            <a:schemeClr val="accent5">
              <a:lumMod val="20000"/>
              <a:lumOff val="80000"/>
            </a:schemeClr>
          </a:solidFill>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invalid.</a:t>
            </a:r>
            <a:r>
              <a:rPr lang="en-US" sz="1400" dirty="0">
                <a:latin typeface="Segoe Print" pitchFamily="2" charset="0"/>
                <a:ea typeface="Menlo" pitchFamily="49" charset="0"/>
                <a:cs typeface="Menlo" pitchFamily="49" charset="0"/>
              </a:rPr>
              <a:t> </a:t>
            </a:r>
            <a:r>
              <a:rPr lang="en-US" sz="1400" dirty="0">
                <a:latin typeface="Consolas" charset="0"/>
                <a:ea typeface="Consolas" charset="0"/>
                <a:cs typeface="Consolas" charset="0"/>
              </a:rPr>
              <a:t>student</a:t>
            </a:r>
            <a:r>
              <a:rPr lang="en-US" sz="1400" dirty="0">
                <a:latin typeface="Segoe Print" pitchFamily="2" charset="0"/>
                <a:ea typeface="Menlo" pitchFamily="49" charset="0"/>
                <a:cs typeface="Menlo" pitchFamily="49" charset="0"/>
              </a:rPr>
              <a:t> </a:t>
            </a:r>
            <a:r>
              <a:rPr lang="en-US" sz="1600" dirty="0">
                <a:latin typeface="Avenir Next Condensed" charset="0"/>
                <a:ea typeface="Avenir Next Condensed" charset="0"/>
                <a:cs typeface="Avenir Next Condensed" charset="0"/>
              </a:rPr>
              <a:t>is an array, not a </a:t>
            </a:r>
            <a:r>
              <a:rPr lang="en-US" sz="1600" dirty="0" err="1">
                <a:latin typeface="Avenir Next Condensed" charset="0"/>
                <a:ea typeface="Avenir Next Condensed" charset="0"/>
                <a:cs typeface="Avenir Next Condensed" charset="0"/>
              </a:rPr>
              <a:t>struct</a:t>
            </a:r>
            <a:r>
              <a:rPr lang="en-US" sz="1600" dirty="0">
                <a:latin typeface="Avenir Next Condensed" charset="0"/>
                <a:ea typeface="Avenir Next Condensed" charset="0"/>
                <a:cs typeface="Avenir Next Condensed" charset="0"/>
              </a:rPr>
              <a:t> and hence no member to access</a:t>
            </a:r>
          </a:p>
        </p:txBody>
      </p:sp>
      <p:sp>
        <p:nvSpPr>
          <p:cNvPr id="21" name="Rectangle 20"/>
          <p:cNvSpPr/>
          <p:nvPr/>
        </p:nvSpPr>
        <p:spPr>
          <a:xfrm>
            <a:off x="6351031" y="3603812"/>
            <a:ext cx="1972230" cy="322730"/>
          </a:xfrm>
          <a:prstGeom prst="rect">
            <a:avLst/>
          </a:prstGeom>
          <a:solidFill>
            <a:schemeClr val="accent4">
              <a:lumMod val="20000"/>
              <a:lumOff val="80000"/>
            </a:schemeClr>
          </a:solidFill>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err="1">
                <a:latin typeface="Consolas" charset="0"/>
                <a:ea typeface="Consolas" charset="0"/>
                <a:cs typeface="Consolas" charset="0"/>
              </a:rPr>
              <a:t>Student_rec</a:t>
            </a:r>
            <a:endParaRPr lang="en-US" sz="1400" dirty="0">
              <a:latin typeface="Consolas" charset="0"/>
              <a:ea typeface="Consolas" charset="0"/>
              <a:cs typeface="Consolas" charset="0"/>
            </a:endParaRPr>
          </a:p>
        </p:txBody>
      </p:sp>
      <p:sp>
        <p:nvSpPr>
          <p:cNvPr id="22" name="Rectangle 21"/>
          <p:cNvSpPr/>
          <p:nvPr/>
        </p:nvSpPr>
        <p:spPr>
          <a:xfrm>
            <a:off x="6871920" y="4240305"/>
            <a:ext cx="1151491" cy="322730"/>
          </a:xfrm>
          <a:prstGeom prst="rect">
            <a:avLst/>
          </a:prstGeom>
          <a:solidFill>
            <a:schemeClr val="accent5">
              <a:lumMod val="20000"/>
              <a:lumOff val="80000"/>
            </a:schemeClr>
          </a:solidFill>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err="1">
                <a:latin typeface="Consolas" charset="0"/>
                <a:ea typeface="Consolas" charset="0"/>
                <a:cs typeface="Consolas" charset="0"/>
              </a:rPr>
              <a:t>int</a:t>
            </a:r>
            <a:endParaRPr lang="en-US" sz="1400" dirty="0">
              <a:latin typeface="Consolas" charset="0"/>
              <a:ea typeface="Consolas" charset="0"/>
              <a:cs typeface="Consolas" charset="0"/>
            </a:endParaRPr>
          </a:p>
        </p:txBody>
      </p:sp>
      <p:sp>
        <p:nvSpPr>
          <p:cNvPr id="24" name="Rectangle 23"/>
          <p:cNvSpPr/>
          <p:nvPr/>
        </p:nvSpPr>
        <p:spPr>
          <a:xfrm>
            <a:off x="6737445" y="4661649"/>
            <a:ext cx="2290015" cy="651925"/>
          </a:xfrm>
          <a:prstGeom prst="rect">
            <a:avLst/>
          </a:prstGeom>
          <a:solidFill>
            <a:schemeClr val="accent4">
              <a:lumMod val="20000"/>
              <a:lumOff val="80000"/>
            </a:schemeClr>
          </a:solidFill>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invalid.</a:t>
            </a:r>
            <a:r>
              <a:rPr lang="en-US" sz="1400" dirty="0">
                <a:latin typeface="Menlo" pitchFamily="49" charset="0"/>
                <a:ea typeface="Menlo" pitchFamily="49" charset="0"/>
                <a:cs typeface="Menlo" pitchFamily="49" charset="0"/>
              </a:rPr>
              <a:t> </a:t>
            </a:r>
            <a:r>
              <a:rPr lang="en-US" sz="1400" dirty="0" err="1">
                <a:latin typeface="Consolas" charset="0"/>
                <a:ea typeface="Consolas" charset="0"/>
                <a:cs typeface="Consolas" charset="0"/>
              </a:rPr>
              <a:t>Student_rec</a:t>
            </a:r>
            <a:r>
              <a:rPr lang="en-US" sz="1400" dirty="0">
                <a:latin typeface="Menlo" pitchFamily="49" charset="0"/>
                <a:ea typeface="Menlo" pitchFamily="49" charset="0"/>
                <a:cs typeface="Menlo" pitchFamily="49" charset="0"/>
              </a:rPr>
              <a:t> </a:t>
            </a:r>
            <a:r>
              <a:rPr lang="en-US" sz="1600" dirty="0">
                <a:latin typeface="Avenir Next Condensed" charset="0"/>
                <a:ea typeface="Avenir Next Condensed" charset="0"/>
                <a:cs typeface="Avenir Next Condensed" charset="0"/>
              </a:rPr>
              <a:t>is a data type, not a variable </a:t>
            </a:r>
          </a:p>
        </p:txBody>
      </p:sp>
      <p:sp>
        <p:nvSpPr>
          <p:cNvPr id="15" name="TextBox 14"/>
          <p:cNvSpPr txBox="1"/>
          <p:nvPr/>
        </p:nvSpPr>
        <p:spPr>
          <a:xfrm>
            <a:off x="450323" y="6043747"/>
            <a:ext cx="1582484" cy="338554"/>
          </a:xfrm>
          <a:prstGeom prst="rect">
            <a:avLst/>
          </a:prstGeom>
          <a:noFill/>
        </p:spPr>
        <p:txBody>
          <a:bodyPr wrap="none" rtlCol="0">
            <a:spAutoFit/>
          </a:bodyPr>
          <a:lstStyle/>
          <a:p>
            <a:r>
              <a:rPr lang="en-US" sz="1600" dirty="0">
                <a:solidFill>
                  <a:schemeClr val="dk1"/>
                </a:solidFill>
                <a:latin typeface="Avenir Next Condensed" charset="0"/>
                <a:ea typeface="Avenir Next Condensed" charset="0"/>
                <a:cs typeface="Avenir Next Condensed" charset="0"/>
              </a:rPr>
              <a:t>array_structure.cpp</a:t>
            </a:r>
          </a:p>
        </p:txBody>
      </p:sp>
    </p:spTree>
    <p:extLst>
      <p:ext uri="{BB962C8B-B14F-4D97-AF65-F5344CB8AC3E}">
        <p14:creationId xmlns:p14="http://schemas.microsoft.com/office/powerpoint/2010/main" val="1057734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P spid="18" grpId="0" animBg="1"/>
      <p:bldP spid="21" grpId="0" animBg="1"/>
      <p:bldP spid="22" grpId="0" animBg="1"/>
      <p:bldP spid="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of Structures</a:t>
            </a:r>
          </a:p>
        </p:txBody>
      </p:sp>
      <p:sp>
        <p:nvSpPr>
          <p:cNvPr id="3" name="Content Placeholder 2"/>
          <p:cNvSpPr>
            <a:spLocks noGrp="1"/>
          </p:cNvSpPr>
          <p:nvPr>
            <p:ph idx="1"/>
          </p:nvPr>
        </p:nvSpPr>
        <p:spPr/>
        <p:txBody>
          <a:bodyPr/>
          <a:lstStyle/>
          <a:p>
            <a:r>
              <a:rPr lang="en-US" dirty="0"/>
              <a:t>Examples: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24</a:t>
            </a:fld>
            <a:endParaRPr lang="en-US"/>
          </a:p>
        </p:txBody>
      </p:sp>
      <p:sp>
        <p:nvSpPr>
          <p:cNvPr id="6" name="Rectangle 5"/>
          <p:cNvSpPr/>
          <p:nvPr/>
        </p:nvSpPr>
        <p:spPr>
          <a:xfrm>
            <a:off x="1499367" y="2057495"/>
            <a:ext cx="6147886" cy="1769727"/>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bg1">
                    <a:lumMod val="50000"/>
                  </a:schemeClr>
                </a:solidFill>
                <a:latin typeface="Consolas" charset="0"/>
                <a:ea typeface="Consolas" charset="0"/>
                <a:cs typeface="Consolas" charset="0"/>
              </a:rPr>
              <a:t>// to print out the student records</a:t>
            </a:r>
          </a:p>
          <a:p>
            <a:r>
              <a:rPr lang="en-US" sz="1600" dirty="0">
                <a:solidFill>
                  <a:schemeClr val="tx1"/>
                </a:solidFill>
                <a:latin typeface="Consolas" charset="0"/>
                <a:ea typeface="Consolas" charset="0"/>
                <a:cs typeface="Consolas" charset="0"/>
              </a:rPr>
              <a:t>for (</a:t>
            </a: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i</a:t>
            </a:r>
            <a:r>
              <a:rPr lang="en-US" sz="1600" dirty="0">
                <a:solidFill>
                  <a:schemeClr val="tx1"/>
                </a:solidFill>
                <a:latin typeface="Consolas" charset="0"/>
                <a:ea typeface="Consolas" charset="0"/>
                <a:cs typeface="Consolas" charset="0"/>
              </a:rPr>
              <a:t> = 0; </a:t>
            </a:r>
            <a:r>
              <a:rPr lang="en-US" sz="1600" dirty="0" err="1">
                <a:solidFill>
                  <a:schemeClr val="tx1"/>
                </a:solidFill>
                <a:latin typeface="Consolas" charset="0"/>
                <a:ea typeface="Consolas" charset="0"/>
                <a:cs typeface="Consolas" charset="0"/>
              </a:rPr>
              <a:t>i</a:t>
            </a:r>
            <a:r>
              <a:rPr lang="en-US" sz="1600" dirty="0">
                <a:solidFill>
                  <a:schemeClr val="tx1"/>
                </a:solidFill>
                <a:latin typeface="Consolas" charset="0"/>
                <a:ea typeface="Consolas" charset="0"/>
                <a:cs typeface="Consolas" charset="0"/>
              </a:rPr>
              <a:t> &lt; 10; ++</a:t>
            </a:r>
            <a:r>
              <a:rPr lang="en-US" sz="1600" dirty="0" err="1">
                <a:solidFill>
                  <a:schemeClr val="tx1"/>
                </a:solidFill>
                <a:latin typeface="Consolas" charset="0"/>
                <a:ea typeface="Consolas" charset="0"/>
                <a:cs typeface="Consolas" charset="0"/>
              </a:rPr>
              <a:t>i</a:t>
            </a:r>
            <a:r>
              <a:rPr lang="en-US" sz="1600" dirty="0">
                <a:solidFill>
                  <a:schemeClr val="tx1"/>
                </a:solidFill>
                <a:latin typeface="Consolas" charset="0"/>
                <a:ea typeface="Consolas" charset="0"/>
                <a:cs typeface="Consolas" charset="0"/>
              </a:rPr>
              <a:t>) {</a:t>
            </a:r>
          </a:p>
          <a:p>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student[</a:t>
            </a:r>
            <a:r>
              <a:rPr lang="en-US" sz="1600" dirty="0" err="1">
                <a:solidFill>
                  <a:schemeClr val="tx1"/>
                </a:solidFill>
                <a:latin typeface="Consolas" charset="0"/>
                <a:ea typeface="Consolas" charset="0"/>
                <a:cs typeface="Consolas" charset="0"/>
              </a:rPr>
              <a:t>i</a:t>
            </a:r>
            <a:r>
              <a:rPr lang="en-US" sz="1600" dirty="0">
                <a:solidFill>
                  <a:schemeClr val="tx1"/>
                </a:solidFill>
                <a:latin typeface="Consolas" charset="0"/>
                <a:ea typeface="Consolas" charset="0"/>
                <a:cs typeface="Consolas" charset="0"/>
              </a:rPr>
              <a:t>].name &lt;&lt; ' ' </a:t>
            </a:r>
          </a:p>
          <a:p>
            <a:r>
              <a:rPr lang="en-US" sz="1600" dirty="0">
                <a:solidFill>
                  <a:schemeClr val="tx1"/>
                </a:solidFill>
                <a:latin typeface="Consolas" charset="0"/>
                <a:ea typeface="Consolas" charset="0"/>
                <a:cs typeface="Consolas" charset="0"/>
              </a:rPr>
              <a:t>		&lt;&lt; student[</a:t>
            </a:r>
            <a:r>
              <a:rPr lang="en-US" sz="1600" dirty="0" err="1">
                <a:solidFill>
                  <a:schemeClr val="tx1"/>
                </a:solidFill>
                <a:latin typeface="Consolas" charset="0"/>
                <a:ea typeface="Consolas" charset="0"/>
                <a:cs typeface="Consolas" charset="0"/>
              </a:rPr>
              <a:t>i</a:t>
            </a:r>
            <a:r>
              <a:rPr lang="en-US" sz="1600" dirty="0">
                <a:solidFill>
                  <a:schemeClr val="tx1"/>
                </a:solidFill>
                <a:latin typeface="Consolas" charset="0"/>
                <a:ea typeface="Consolas" charset="0"/>
                <a:cs typeface="Consolas" charset="0"/>
              </a:rPr>
              <a:t>].subclass &lt;&lt; ' ' </a:t>
            </a:r>
          </a:p>
          <a:p>
            <a:r>
              <a:rPr lang="en-US" sz="1600" dirty="0">
                <a:solidFill>
                  <a:schemeClr val="tx1"/>
                </a:solidFill>
                <a:latin typeface="Consolas" charset="0"/>
                <a:ea typeface="Consolas" charset="0"/>
                <a:cs typeface="Consolas" charset="0"/>
              </a:rPr>
              <a:t>		&lt;&lt; student[</a:t>
            </a:r>
            <a:r>
              <a:rPr lang="en-US" sz="1600" dirty="0" err="1">
                <a:solidFill>
                  <a:schemeClr val="tx1"/>
                </a:solidFill>
                <a:latin typeface="Consolas" charset="0"/>
                <a:ea typeface="Consolas" charset="0"/>
                <a:cs typeface="Consolas" charset="0"/>
              </a:rPr>
              <a:t>i</a:t>
            </a:r>
            <a:r>
              <a:rPr lang="en-US" sz="1600" dirty="0">
                <a:solidFill>
                  <a:schemeClr val="tx1"/>
                </a:solidFill>
                <a:latin typeface="Consolas" charset="0"/>
                <a:ea typeface="Consolas" charset="0"/>
                <a:cs typeface="Consolas" charset="0"/>
              </a:rPr>
              <a:t>].mark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r>
              <a:rPr lang="en-US" sz="1600" dirty="0">
                <a:solidFill>
                  <a:schemeClr val="tx1"/>
                </a:solidFill>
                <a:latin typeface="Consolas" charset="0"/>
                <a:ea typeface="Consolas" charset="0"/>
                <a:cs typeface="Consolas" charset="0"/>
              </a:rPr>
              <a:t>}</a:t>
            </a:r>
          </a:p>
        </p:txBody>
      </p:sp>
      <p:sp>
        <p:nvSpPr>
          <p:cNvPr id="7" name="Rectangle 6"/>
          <p:cNvSpPr/>
          <p:nvPr/>
        </p:nvSpPr>
        <p:spPr>
          <a:xfrm>
            <a:off x="1499367" y="3928614"/>
            <a:ext cx="6147886" cy="952602"/>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bg1">
                    <a:lumMod val="50000"/>
                  </a:schemeClr>
                </a:solidFill>
                <a:latin typeface="Consolas" charset="0"/>
                <a:ea typeface="Consolas" charset="0"/>
                <a:cs typeface="Consolas" charset="0"/>
              </a:rPr>
              <a:t>// to copy student records</a:t>
            </a:r>
          </a:p>
          <a:p>
            <a:r>
              <a:rPr lang="en-US" sz="1600" dirty="0">
                <a:solidFill>
                  <a:schemeClr val="tx1"/>
                </a:solidFill>
                <a:latin typeface="Consolas" charset="0"/>
                <a:ea typeface="Consolas" charset="0"/>
                <a:cs typeface="Consolas" charset="0"/>
              </a:rPr>
              <a:t>student[10] = student[5];</a:t>
            </a:r>
          </a:p>
          <a:p>
            <a:endParaRPr lang="en-US" sz="1600" dirty="0">
              <a:solidFill>
                <a:schemeClr val="tx1"/>
              </a:solidFill>
              <a:latin typeface="Consolas" charset="0"/>
              <a:ea typeface="Consolas" charset="0"/>
              <a:cs typeface="Consolas" charset="0"/>
            </a:endParaRPr>
          </a:p>
        </p:txBody>
      </p:sp>
      <p:sp>
        <p:nvSpPr>
          <p:cNvPr id="8" name="Rounded Rectangle 7"/>
          <p:cNvSpPr/>
          <p:nvPr/>
        </p:nvSpPr>
        <p:spPr>
          <a:xfrm>
            <a:off x="4948518" y="4224046"/>
            <a:ext cx="4099259" cy="10647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Think about this: How would you copy student records if they are stored using parallel arrays?</a:t>
            </a:r>
          </a:p>
        </p:txBody>
      </p:sp>
      <p:sp>
        <p:nvSpPr>
          <p:cNvPr id="10" name="Rounded Rectangle 9"/>
          <p:cNvSpPr/>
          <p:nvPr/>
        </p:nvSpPr>
        <p:spPr>
          <a:xfrm>
            <a:off x="286604" y="5063778"/>
            <a:ext cx="4116348" cy="10724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Take a look at</a:t>
            </a:r>
            <a:r>
              <a:rPr lang="en-US" sz="1400" dirty="0">
                <a:latin typeface="Segoe Print" pitchFamily="2" charset="0"/>
              </a:rPr>
              <a:t> </a:t>
            </a:r>
            <a:r>
              <a:rPr lang="en-US" sz="1400" b="1" dirty="0"/>
              <a:t>array_structure.cpp</a:t>
            </a:r>
          </a:p>
          <a:p>
            <a:pPr algn="ctr"/>
            <a:r>
              <a:rPr lang="en-US" sz="1600" dirty="0">
                <a:latin typeface="Avenir Next Condensed" charset="0"/>
                <a:ea typeface="Avenir Next Condensed" charset="0"/>
                <a:cs typeface="Avenir Next Condensed" charset="0"/>
              </a:rPr>
              <a:t>which serves the same purpose as </a:t>
            </a:r>
            <a:r>
              <a:rPr lang="en-US" sz="1400" b="1" dirty="0"/>
              <a:t>processmarks.cpp</a:t>
            </a:r>
            <a:r>
              <a:rPr lang="en-US" sz="1400" b="1" dirty="0">
                <a:latin typeface="Segoe Print" pitchFamily="2" charset="0"/>
              </a:rPr>
              <a:t> </a:t>
            </a:r>
            <a:r>
              <a:rPr lang="en-US" sz="1600" dirty="0">
                <a:latin typeface="Avenir Next Condensed" charset="0"/>
                <a:ea typeface="Avenir Next Condensed" charset="0"/>
                <a:cs typeface="Avenir Next Condensed" charset="0"/>
              </a:rPr>
              <a:t>but using arrays of structures instead.</a:t>
            </a:r>
          </a:p>
        </p:txBody>
      </p:sp>
    </p:spTree>
    <p:extLst>
      <p:ext uri="{BB962C8B-B14F-4D97-AF65-F5344CB8AC3E}">
        <p14:creationId xmlns:p14="http://schemas.microsoft.com/office/powerpoint/2010/main" val="164938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Structures and Functions</a:t>
            </a:r>
          </a:p>
        </p:txBody>
      </p:sp>
      <p:sp>
        <p:nvSpPr>
          <p:cNvPr id="3" name="Content Placeholder 2"/>
          <p:cNvSpPr>
            <a:spLocks noGrp="1"/>
          </p:cNvSpPr>
          <p:nvPr>
            <p:ph idx="1"/>
          </p:nvPr>
        </p:nvSpPr>
        <p:spPr>
          <a:xfrm>
            <a:off x="457200" y="1600201"/>
            <a:ext cx="8229600" cy="1143000"/>
          </a:xfrm>
        </p:spPr>
        <p:txBody>
          <a:bodyPr>
            <a:normAutofit lnSpcReduction="10000"/>
          </a:bodyPr>
          <a:lstStyle/>
          <a:p>
            <a:r>
              <a:rPr lang="en-US" dirty="0"/>
              <a:t>Structure variables can be </a:t>
            </a:r>
            <a:r>
              <a:rPr lang="en-US" dirty="0">
                <a:solidFill>
                  <a:schemeClr val="accent6">
                    <a:lumMod val="75000"/>
                  </a:schemeClr>
                </a:solidFill>
              </a:rPr>
              <a:t>passed to a function</a:t>
            </a:r>
            <a:r>
              <a:rPr lang="en-US" dirty="0"/>
              <a:t> either </a:t>
            </a:r>
            <a:r>
              <a:rPr lang="en-US" dirty="0">
                <a:solidFill>
                  <a:schemeClr val="accent5">
                    <a:lumMod val="75000"/>
                  </a:schemeClr>
                </a:solidFill>
              </a:rPr>
              <a:t>by value</a:t>
            </a:r>
            <a:r>
              <a:rPr lang="en-US" dirty="0"/>
              <a:t> or </a:t>
            </a:r>
            <a:r>
              <a:rPr lang="en-US" dirty="0">
                <a:solidFill>
                  <a:schemeClr val="accent5">
                    <a:lumMod val="75000"/>
                  </a:schemeClr>
                </a:solidFill>
              </a:rPr>
              <a:t>by reference</a:t>
            </a:r>
            <a:r>
              <a:rPr lang="en-US" dirty="0"/>
              <a:t>, and can be </a:t>
            </a:r>
            <a:r>
              <a:rPr lang="en-US" dirty="0">
                <a:solidFill>
                  <a:schemeClr val="accent6">
                    <a:lumMod val="75000"/>
                  </a:schemeClr>
                </a:solidFill>
              </a:rPr>
              <a:t>returned by a function</a:t>
            </a:r>
            <a:r>
              <a:rPr lang="en-US" dirty="0"/>
              <a:t> like regular variables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25</a:t>
            </a:fld>
            <a:endParaRPr lang="en-US"/>
          </a:p>
        </p:txBody>
      </p:sp>
      <p:sp>
        <p:nvSpPr>
          <p:cNvPr id="6" name="Rectangle 5"/>
          <p:cNvSpPr/>
          <p:nvPr/>
        </p:nvSpPr>
        <p:spPr>
          <a:xfrm>
            <a:off x="1615550" y="2743200"/>
            <a:ext cx="6345108" cy="1769727"/>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bg1">
                    <a:lumMod val="50000"/>
                  </a:schemeClr>
                </a:solidFill>
                <a:latin typeface="Consolas" charset="0"/>
                <a:ea typeface="Consolas" charset="0"/>
                <a:cs typeface="Consolas" charset="0"/>
              </a:rPr>
              <a:t>// distance between two points p and q</a:t>
            </a:r>
          </a:p>
          <a:p>
            <a:r>
              <a:rPr lang="en-US" sz="1600" dirty="0">
                <a:solidFill>
                  <a:schemeClr val="tx1"/>
                </a:solidFill>
                <a:latin typeface="Consolas" charset="0"/>
                <a:ea typeface="Consolas" charset="0"/>
                <a:cs typeface="Consolas" charset="0"/>
              </a:rPr>
              <a:t>double </a:t>
            </a:r>
            <a:r>
              <a:rPr lang="en-US" sz="1600" dirty="0" err="1">
                <a:solidFill>
                  <a:schemeClr val="tx1"/>
                </a:solidFill>
                <a:latin typeface="Consolas" charset="0"/>
                <a:ea typeface="Consolas" charset="0"/>
                <a:cs typeface="Consolas" charset="0"/>
              </a:rPr>
              <a:t>point_distance</a:t>
            </a:r>
            <a:r>
              <a:rPr lang="en-US" sz="1600" dirty="0">
                <a:solidFill>
                  <a:schemeClr val="tx1"/>
                </a:solidFill>
                <a:latin typeface="Consolas" charset="0"/>
                <a:ea typeface="Consolas" charset="0"/>
                <a:cs typeface="Consolas" charset="0"/>
              </a:rPr>
              <a:t>( Point p, Point q ) {</a:t>
            </a:r>
          </a:p>
          <a:p>
            <a:r>
              <a:rPr lang="en-US" sz="1600" dirty="0">
                <a:solidFill>
                  <a:schemeClr val="tx1"/>
                </a:solidFill>
                <a:latin typeface="Consolas" charset="0"/>
                <a:ea typeface="Consolas" charset="0"/>
                <a:cs typeface="Consolas" charset="0"/>
              </a:rPr>
              <a:t>	double </a:t>
            </a:r>
            <a:r>
              <a:rPr lang="en-US" sz="1600" dirty="0" err="1">
                <a:solidFill>
                  <a:schemeClr val="tx1"/>
                </a:solidFill>
                <a:latin typeface="Consolas" charset="0"/>
                <a:ea typeface="Consolas" charset="0"/>
                <a:cs typeface="Consolas" charset="0"/>
              </a:rPr>
              <a:t>dx</a:t>
            </a:r>
            <a:r>
              <a:rPr lang="en-US" sz="1600" dirty="0">
                <a:solidFill>
                  <a:schemeClr val="tx1"/>
                </a:solidFill>
                <a:latin typeface="Consolas" charset="0"/>
                <a:ea typeface="Consolas" charset="0"/>
                <a:cs typeface="Consolas" charset="0"/>
              </a:rPr>
              <a:t> = </a:t>
            </a:r>
            <a:r>
              <a:rPr lang="en-US" sz="1600" dirty="0" err="1">
                <a:solidFill>
                  <a:schemeClr val="tx1"/>
                </a:solidFill>
                <a:latin typeface="Consolas" charset="0"/>
                <a:ea typeface="Consolas" charset="0"/>
                <a:cs typeface="Consolas" charset="0"/>
              </a:rPr>
              <a:t>p.x</a:t>
            </a:r>
            <a:r>
              <a:rPr lang="en-US" sz="1600" dirty="0">
                <a:solidFill>
                  <a:schemeClr val="tx1"/>
                </a:solidFill>
                <a:latin typeface="Consolas" charset="0"/>
                <a:ea typeface="Consolas" charset="0"/>
                <a:cs typeface="Consolas" charset="0"/>
              </a:rPr>
              <a:t> – </a:t>
            </a:r>
            <a:r>
              <a:rPr lang="en-US" sz="1600" dirty="0" err="1">
                <a:solidFill>
                  <a:schemeClr val="tx1"/>
                </a:solidFill>
                <a:latin typeface="Consolas" charset="0"/>
                <a:ea typeface="Consolas" charset="0"/>
                <a:cs typeface="Consolas" charset="0"/>
              </a:rPr>
              <a:t>q.x</a:t>
            </a:r>
            <a:r>
              <a:rPr lang="en-US" sz="1600" dirty="0">
                <a:solidFill>
                  <a:schemeClr val="tx1"/>
                </a:solidFill>
                <a:latin typeface="Consolas" charset="0"/>
                <a:ea typeface="Consolas" charset="0"/>
                <a:cs typeface="Consolas" charset="0"/>
              </a:rPr>
              <a:t>;</a:t>
            </a:r>
          </a:p>
          <a:p>
            <a:r>
              <a:rPr lang="en-US" sz="1600" dirty="0">
                <a:solidFill>
                  <a:schemeClr val="tx1"/>
                </a:solidFill>
                <a:latin typeface="Consolas" charset="0"/>
                <a:ea typeface="Consolas" charset="0"/>
                <a:cs typeface="Consolas" charset="0"/>
              </a:rPr>
              <a:t>	double </a:t>
            </a:r>
            <a:r>
              <a:rPr lang="en-US" sz="1600" dirty="0" err="1">
                <a:solidFill>
                  <a:schemeClr val="tx1"/>
                </a:solidFill>
                <a:latin typeface="Consolas" charset="0"/>
                <a:ea typeface="Consolas" charset="0"/>
                <a:cs typeface="Consolas" charset="0"/>
              </a:rPr>
              <a:t>dy</a:t>
            </a:r>
            <a:r>
              <a:rPr lang="en-US" sz="1600" dirty="0">
                <a:solidFill>
                  <a:schemeClr val="tx1"/>
                </a:solidFill>
                <a:latin typeface="Consolas" charset="0"/>
                <a:ea typeface="Consolas" charset="0"/>
                <a:cs typeface="Consolas" charset="0"/>
              </a:rPr>
              <a:t> = </a:t>
            </a:r>
            <a:r>
              <a:rPr lang="en-US" sz="1600" dirty="0" err="1">
                <a:solidFill>
                  <a:schemeClr val="tx1"/>
                </a:solidFill>
                <a:latin typeface="Consolas" charset="0"/>
                <a:ea typeface="Consolas" charset="0"/>
                <a:cs typeface="Consolas" charset="0"/>
              </a:rPr>
              <a:t>p.y</a:t>
            </a:r>
            <a:r>
              <a:rPr lang="en-US" sz="1600" dirty="0">
                <a:solidFill>
                  <a:schemeClr val="tx1"/>
                </a:solidFill>
                <a:latin typeface="Consolas" charset="0"/>
                <a:ea typeface="Consolas" charset="0"/>
                <a:cs typeface="Consolas" charset="0"/>
              </a:rPr>
              <a:t> – </a:t>
            </a:r>
            <a:r>
              <a:rPr lang="en-US" sz="1600" dirty="0" err="1">
                <a:solidFill>
                  <a:schemeClr val="tx1"/>
                </a:solidFill>
                <a:latin typeface="Consolas" charset="0"/>
                <a:ea typeface="Consolas" charset="0"/>
                <a:cs typeface="Consolas" charset="0"/>
              </a:rPr>
              <a:t>q.y</a:t>
            </a:r>
            <a:r>
              <a:rPr lang="en-US" sz="1600" dirty="0">
                <a:solidFill>
                  <a:schemeClr val="tx1"/>
                </a:solidFill>
                <a:latin typeface="Consolas" charset="0"/>
                <a:ea typeface="Consolas" charset="0"/>
                <a:cs typeface="Consolas" charset="0"/>
              </a:rPr>
              <a:t>;</a:t>
            </a:r>
          </a:p>
          <a:p>
            <a:r>
              <a:rPr lang="en-US" sz="1600" dirty="0">
                <a:solidFill>
                  <a:schemeClr val="tx1"/>
                </a:solidFill>
                <a:latin typeface="Consolas" charset="0"/>
                <a:ea typeface="Consolas" charset="0"/>
                <a:cs typeface="Consolas" charset="0"/>
              </a:rPr>
              <a:t>	return </a:t>
            </a:r>
            <a:r>
              <a:rPr lang="en-US" sz="1600" dirty="0" err="1">
                <a:solidFill>
                  <a:schemeClr val="tx1"/>
                </a:solidFill>
                <a:latin typeface="Consolas" charset="0"/>
                <a:ea typeface="Consolas" charset="0"/>
                <a:cs typeface="Consolas" charset="0"/>
              </a:rPr>
              <a:t>sqrt</a:t>
            </a: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dx</a:t>
            </a:r>
            <a:r>
              <a:rPr lang="en-US" sz="1600" dirty="0">
                <a:solidFill>
                  <a:schemeClr val="tx1"/>
                </a:solidFill>
                <a:latin typeface="Consolas" charset="0"/>
                <a:ea typeface="Consolas" charset="0"/>
                <a:cs typeface="Consolas" charset="0"/>
              </a:rPr>
              <a:t> * </a:t>
            </a:r>
            <a:r>
              <a:rPr lang="en-US" sz="1600" dirty="0" err="1">
                <a:solidFill>
                  <a:schemeClr val="tx1"/>
                </a:solidFill>
                <a:latin typeface="Consolas" charset="0"/>
                <a:ea typeface="Consolas" charset="0"/>
                <a:cs typeface="Consolas" charset="0"/>
              </a:rPr>
              <a:t>dx</a:t>
            </a:r>
            <a:r>
              <a:rPr lang="en-US" sz="1600" dirty="0">
                <a:solidFill>
                  <a:schemeClr val="tx1"/>
                </a:solidFill>
                <a:latin typeface="Consolas" charset="0"/>
                <a:ea typeface="Consolas" charset="0"/>
                <a:cs typeface="Consolas" charset="0"/>
              </a:rPr>
              <a:t> + </a:t>
            </a:r>
            <a:r>
              <a:rPr lang="en-US" sz="1600" dirty="0" err="1">
                <a:solidFill>
                  <a:schemeClr val="tx1"/>
                </a:solidFill>
                <a:latin typeface="Consolas" charset="0"/>
                <a:ea typeface="Consolas" charset="0"/>
                <a:cs typeface="Consolas" charset="0"/>
              </a:rPr>
              <a:t>dy</a:t>
            </a:r>
            <a:r>
              <a:rPr lang="en-US" sz="1600" dirty="0">
                <a:solidFill>
                  <a:schemeClr val="tx1"/>
                </a:solidFill>
                <a:latin typeface="Consolas" charset="0"/>
                <a:ea typeface="Consolas" charset="0"/>
                <a:cs typeface="Consolas" charset="0"/>
              </a:rPr>
              <a:t> * </a:t>
            </a:r>
            <a:r>
              <a:rPr lang="en-US" sz="1600" dirty="0" err="1">
                <a:solidFill>
                  <a:schemeClr val="tx1"/>
                </a:solidFill>
                <a:latin typeface="Consolas" charset="0"/>
                <a:ea typeface="Consolas" charset="0"/>
                <a:cs typeface="Consolas" charset="0"/>
              </a:rPr>
              <a:t>dy</a:t>
            </a:r>
            <a:r>
              <a:rPr lang="en-US" sz="1600" dirty="0">
                <a:solidFill>
                  <a:schemeClr val="tx1"/>
                </a:solidFill>
                <a:latin typeface="Consolas" charset="0"/>
                <a:ea typeface="Consolas" charset="0"/>
                <a:cs typeface="Consolas" charset="0"/>
              </a:rPr>
              <a:t> );</a:t>
            </a:r>
          </a:p>
          <a:p>
            <a:r>
              <a:rPr lang="en-US" sz="1600" dirty="0">
                <a:solidFill>
                  <a:schemeClr val="tx1"/>
                </a:solidFill>
                <a:latin typeface="Consolas" charset="0"/>
                <a:ea typeface="Consolas" charset="0"/>
                <a:cs typeface="Consolas" charset="0"/>
              </a:rPr>
              <a:t>}</a:t>
            </a:r>
          </a:p>
        </p:txBody>
      </p:sp>
      <p:sp>
        <p:nvSpPr>
          <p:cNvPr id="8" name="Rectangle 7"/>
          <p:cNvSpPr/>
          <p:nvPr/>
        </p:nvSpPr>
        <p:spPr>
          <a:xfrm>
            <a:off x="1757082" y="4892087"/>
            <a:ext cx="6345109" cy="1398494"/>
          </a:xfrm>
          <a:prstGeom prst="rect">
            <a:avLst/>
          </a:prstGeom>
          <a:solidFill>
            <a:schemeClr val="accent5">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bg1">
                    <a:lumMod val="50000"/>
                  </a:schemeClr>
                </a:solidFill>
                <a:latin typeface="Consolas" charset="0"/>
                <a:ea typeface="Consolas" charset="0"/>
                <a:cs typeface="Consolas" charset="0"/>
              </a:rPr>
              <a:t>// distance between two points (x1, y1), (x2, y2)</a:t>
            </a:r>
            <a:endParaRPr lang="en-US" sz="1600" dirty="0">
              <a:solidFill>
                <a:schemeClr val="tx1"/>
              </a:solidFill>
              <a:latin typeface="Consolas" charset="0"/>
              <a:ea typeface="Consolas" charset="0"/>
              <a:cs typeface="Consolas" charset="0"/>
            </a:endParaRPr>
          </a:p>
          <a:p>
            <a:r>
              <a:rPr lang="en-US" sz="1600" dirty="0">
                <a:solidFill>
                  <a:schemeClr val="tx1"/>
                </a:solidFill>
                <a:latin typeface="Consolas" charset="0"/>
                <a:ea typeface="Consolas" charset="0"/>
                <a:cs typeface="Consolas" charset="0"/>
              </a:rPr>
              <a:t>double distance( double x1, double y1, </a:t>
            </a:r>
            <a:br>
              <a:rPr lang="en-US" sz="1600" dirty="0">
                <a:solidFill>
                  <a:schemeClr val="tx1"/>
                </a:solidFill>
                <a:latin typeface="Consolas" charset="0"/>
                <a:ea typeface="Consolas" charset="0"/>
                <a:cs typeface="Consolas" charset="0"/>
              </a:rPr>
            </a:br>
            <a:r>
              <a:rPr lang="en-US" sz="1600" dirty="0">
                <a:solidFill>
                  <a:schemeClr val="tx1"/>
                </a:solidFill>
                <a:latin typeface="Consolas" charset="0"/>
                <a:ea typeface="Consolas" charset="0"/>
                <a:cs typeface="Consolas" charset="0"/>
              </a:rPr>
              <a:t>					double x2, double y2) {</a:t>
            </a:r>
          </a:p>
          <a:p>
            <a:r>
              <a:rPr lang="en-US" sz="1600" dirty="0">
                <a:solidFill>
                  <a:schemeClr val="tx1"/>
                </a:solidFill>
                <a:latin typeface="Consolas" charset="0"/>
                <a:ea typeface="Consolas" charset="0"/>
                <a:cs typeface="Consolas" charset="0"/>
              </a:rPr>
              <a:t>	…</a:t>
            </a:r>
          </a:p>
          <a:p>
            <a:r>
              <a:rPr lang="en-US" sz="1600" dirty="0">
                <a:solidFill>
                  <a:schemeClr val="tx1"/>
                </a:solidFill>
                <a:latin typeface="Consolas" charset="0"/>
                <a:ea typeface="Consolas" charset="0"/>
                <a:cs typeface="Consolas" charset="0"/>
              </a:rPr>
              <a:t>}</a:t>
            </a:r>
          </a:p>
        </p:txBody>
      </p:sp>
      <p:sp>
        <p:nvSpPr>
          <p:cNvPr id="7" name="Rounded Rectangle 6"/>
          <p:cNvSpPr/>
          <p:nvPr/>
        </p:nvSpPr>
        <p:spPr>
          <a:xfrm>
            <a:off x="340393" y="4820367"/>
            <a:ext cx="1470479" cy="657066"/>
          </a:xfrm>
          <a:prstGeom prst="roundRect">
            <a:avLst/>
          </a:prstGeom>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Compare </a:t>
            </a:r>
            <a:br>
              <a:rPr lang="en-US" sz="1600" dirty="0">
                <a:latin typeface="Avenir Next Condensed" charset="0"/>
                <a:ea typeface="Avenir Next Condensed" charset="0"/>
                <a:cs typeface="Avenir Next Condensed" charset="0"/>
              </a:rPr>
            </a:br>
            <a:r>
              <a:rPr lang="en-US" sz="1600" dirty="0">
                <a:latin typeface="Avenir Next Condensed" charset="0"/>
                <a:ea typeface="Avenir Next Condensed" charset="0"/>
                <a:cs typeface="Avenir Next Condensed" charset="0"/>
              </a:rPr>
              <a:t>with this:</a:t>
            </a:r>
          </a:p>
        </p:txBody>
      </p:sp>
      <p:sp>
        <p:nvSpPr>
          <p:cNvPr id="9" name="Rounded Rectangle 8"/>
          <p:cNvSpPr/>
          <p:nvPr/>
        </p:nvSpPr>
        <p:spPr>
          <a:xfrm>
            <a:off x="3018630" y="5943600"/>
            <a:ext cx="6002339" cy="412750"/>
          </a:xfrm>
          <a:prstGeom prst="roundRect">
            <a:avLst/>
          </a:prstGeom>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Using structure as parameters is clearer and more structural</a:t>
            </a:r>
          </a:p>
        </p:txBody>
      </p:sp>
      <p:grpSp>
        <p:nvGrpSpPr>
          <p:cNvPr id="17" name="Group 16"/>
          <p:cNvGrpSpPr/>
          <p:nvPr/>
        </p:nvGrpSpPr>
        <p:grpSpPr>
          <a:xfrm>
            <a:off x="4092388" y="2498251"/>
            <a:ext cx="4718044" cy="963784"/>
            <a:chOff x="4092388" y="2498251"/>
            <a:chExt cx="4718044" cy="963784"/>
          </a:xfrm>
          <a:effectLst/>
        </p:grpSpPr>
        <p:sp>
          <p:nvSpPr>
            <p:cNvPr id="10" name="Rounded Rectangle 9"/>
            <p:cNvSpPr/>
            <p:nvPr/>
          </p:nvSpPr>
          <p:spPr>
            <a:xfrm>
              <a:off x="7110884" y="2498251"/>
              <a:ext cx="1699548" cy="489898"/>
            </a:xfrm>
            <a:prstGeom prst="roundRect">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Pass-by-value</a:t>
              </a:r>
            </a:p>
          </p:txBody>
        </p:sp>
        <p:sp>
          <p:nvSpPr>
            <p:cNvPr id="11" name="Oval 10"/>
            <p:cNvSpPr/>
            <p:nvPr/>
          </p:nvSpPr>
          <p:spPr>
            <a:xfrm>
              <a:off x="4092388" y="3076552"/>
              <a:ext cx="959223" cy="385483"/>
            </a:xfrm>
            <a:prstGeom prst="ellipse">
              <a:avLst/>
            </a:prstGeom>
            <a:no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Oval 11"/>
            <p:cNvSpPr/>
            <p:nvPr/>
          </p:nvSpPr>
          <p:spPr>
            <a:xfrm>
              <a:off x="5247010" y="3076552"/>
              <a:ext cx="959223" cy="385483"/>
            </a:xfrm>
            <a:prstGeom prst="ellipse">
              <a:avLst/>
            </a:prstGeom>
            <a:no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p:cNvCxnSpPr>
              <a:stCxn id="10" idx="1"/>
              <a:endCxn id="11" idx="7"/>
            </p:cNvCxnSpPr>
            <p:nvPr/>
          </p:nvCxnSpPr>
          <p:spPr>
            <a:xfrm flipH="1">
              <a:off x="4911136" y="2743200"/>
              <a:ext cx="2199748" cy="389805"/>
            </a:xfrm>
            <a:prstGeom prst="straightConnector1">
              <a:avLst/>
            </a:prstGeom>
            <a:ln>
              <a:solidFill>
                <a:srgbClr val="0070C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0" idx="1"/>
              <a:endCxn id="12" idx="7"/>
            </p:cNvCxnSpPr>
            <p:nvPr/>
          </p:nvCxnSpPr>
          <p:spPr>
            <a:xfrm flipH="1">
              <a:off x="6065758" y="2743200"/>
              <a:ext cx="1045126" cy="389805"/>
            </a:xfrm>
            <a:prstGeom prst="straightConnector1">
              <a:avLst/>
            </a:prstGeom>
            <a:ln>
              <a:solidFill>
                <a:srgbClr val="0070C0"/>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8" name="TextBox 17"/>
          <p:cNvSpPr txBox="1"/>
          <p:nvPr/>
        </p:nvSpPr>
        <p:spPr>
          <a:xfrm>
            <a:off x="6935397" y="4451035"/>
            <a:ext cx="1031051" cy="369332"/>
          </a:xfrm>
          <a:prstGeom prst="rect">
            <a:avLst/>
          </a:prstGeom>
          <a:noFill/>
          <a:effectLst/>
        </p:spPr>
        <p:txBody>
          <a:bodyPr wrap="none" rtlCol="0">
            <a:spAutoFit/>
          </a:bodyPr>
          <a:lstStyle/>
          <a:p>
            <a:r>
              <a:rPr lang="en-US" dirty="0">
                <a:latin typeface="Avenir Next Condensed" charset="0"/>
                <a:ea typeface="Avenir Next Condensed" charset="0"/>
                <a:cs typeface="Avenir Next Condensed" charset="0"/>
              </a:rPr>
              <a:t>spoint.cpp</a:t>
            </a:r>
          </a:p>
        </p:txBody>
      </p:sp>
    </p:spTree>
    <p:extLst>
      <p:ext uri="{BB962C8B-B14F-4D97-AF65-F5344CB8AC3E}">
        <p14:creationId xmlns:p14="http://schemas.microsoft.com/office/powerpoint/2010/main" val="244514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Structures and Functions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26</a:t>
            </a:fld>
            <a:endParaRPr lang="en-US"/>
          </a:p>
        </p:txBody>
      </p:sp>
      <p:sp>
        <p:nvSpPr>
          <p:cNvPr id="6" name="Rectangle 5"/>
          <p:cNvSpPr/>
          <p:nvPr/>
        </p:nvSpPr>
        <p:spPr>
          <a:xfrm>
            <a:off x="804727" y="1613387"/>
            <a:ext cx="6345108" cy="1769727"/>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bg1">
                    <a:lumMod val="50000"/>
                  </a:schemeClr>
                </a:solidFill>
                <a:latin typeface="Consolas" charset="0"/>
                <a:ea typeface="Consolas" charset="0"/>
                <a:cs typeface="Consolas" charset="0"/>
              </a:rPr>
              <a:t>// swap two points p and q</a:t>
            </a:r>
          </a:p>
          <a:p>
            <a:r>
              <a:rPr lang="en-US" sz="1600" dirty="0">
                <a:solidFill>
                  <a:schemeClr val="tx1"/>
                </a:solidFill>
                <a:latin typeface="Consolas" charset="0"/>
                <a:ea typeface="Consolas" charset="0"/>
                <a:cs typeface="Consolas" charset="0"/>
              </a:rPr>
              <a:t>void swap( Point &amp;p, Point &amp;q ) {</a:t>
            </a:r>
          </a:p>
          <a:p>
            <a:r>
              <a:rPr lang="en-US" sz="1600" dirty="0">
                <a:solidFill>
                  <a:schemeClr val="tx1"/>
                </a:solidFill>
                <a:latin typeface="Consolas" charset="0"/>
                <a:ea typeface="Consolas" charset="0"/>
                <a:cs typeface="Consolas" charset="0"/>
              </a:rPr>
              <a:t>	Point temp = p;</a:t>
            </a:r>
          </a:p>
          <a:p>
            <a:r>
              <a:rPr lang="en-US" sz="1600" dirty="0">
                <a:solidFill>
                  <a:schemeClr val="tx1"/>
                </a:solidFill>
                <a:latin typeface="Consolas" charset="0"/>
                <a:ea typeface="Consolas" charset="0"/>
                <a:cs typeface="Consolas" charset="0"/>
              </a:rPr>
              <a:t>	p = q;</a:t>
            </a:r>
          </a:p>
          <a:p>
            <a:r>
              <a:rPr lang="en-US" sz="1600" dirty="0">
                <a:solidFill>
                  <a:schemeClr val="tx1"/>
                </a:solidFill>
                <a:latin typeface="Consolas" charset="0"/>
                <a:ea typeface="Consolas" charset="0"/>
                <a:cs typeface="Consolas" charset="0"/>
              </a:rPr>
              <a:t>	q = temp;</a:t>
            </a:r>
          </a:p>
          <a:p>
            <a:r>
              <a:rPr lang="en-US" sz="1600" dirty="0">
                <a:solidFill>
                  <a:schemeClr val="tx1"/>
                </a:solidFill>
                <a:latin typeface="Consolas" charset="0"/>
                <a:ea typeface="Consolas" charset="0"/>
                <a:cs typeface="Consolas" charset="0"/>
              </a:rPr>
              <a:t>}</a:t>
            </a:r>
          </a:p>
        </p:txBody>
      </p:sp>
      <p:sp>
        <p:nvSpPr>
          <p:cNvPr id="8" name="Rectangle 7"/>
          <p:cNvSpPr/>
          <p:nvPr/>
        </p:nvSpPr>
        <p:spPr>
          <a:xfrm>
            <a:off x="1319249" y="3899647"/>
            <a:ext cx="5162234" cy="1810870"/>
          </a:xfrm>
          <a:prstGeom prst="rect">
            <a:avLst/>
          </a:prstGeom>
          <a:solidFill>
            <a:schemeClr val="accent5">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bg1">
                    <a:lumMod val="50000"/>
                  </a:schemeClr>
                </a:solidFill>
                <a:latin typeface="Consolas" charset="0"/>
                <a:ea typeface="Consolas" charset="0"/>
                <a:cs typeface="Consolas" charset="0"/>
              </a:rPr>
              <a:t>// get a point from user input</a:t>
            </a:r>
            <a:endParaRPr lang="en-US" sz="1600" dirty="0">
              <a:solidFill>
                <a:schemeClr val="tx1"/>
              </a:solidFill>
              <a:latin typeface="Consolas" charset="0"/>
              <a:ea typeface="Consolas" charset="0"/>
              <a:cs typeface="Consolas" charset="0"/>
            </a:endParaRPr>
          </a:p>
          <a:p>
            <a:r>
              <a:rPr lang="en-US" sz="1600" dirty="0">
                <a:solidFill>
                  <a:schemeClr val="tx1"/>
                </a:solidFill>
                <a:latin typeface="Consolas" charset="0"/>
                <a:ea typeface="Consolas" charset="0"/>
                <a:cs typeface="Consolas" charset="0"/>
              </a:rPr>
              <a:t>Point </a:t>
            </a:r>
            <a:r>
              <a:rPr lang="en-US" sz="1600" dirty="0" err="1">
                <a:solidFill>
                  <a:schemeClr val="tx1"/>
                </a:solidFill>
                <a:latin typeface="Consolas" charset="0"/>
                <a:ea typeface="Consolas" charset="0"/>
                <a:cs typeface="Consolas" charset="0"/>
              </a:rPr>
              <a:t>input_point</a:t>
            </a:r>
            <a:r>
              <a:rPr lang="en-US" sz="1600" dirty="0">
                <a:solidFill>
                  <a:schemeClr val="tx1"/>
                </a:solidFill>
                <a:latin typeface="Consolas" charset="0"/>
                <a:ea typeface="Consolas" charset="0"/>
                <a:cs typeface="Consolas" charset="0"/>
              </a:rPr>
              <a:t>() {</a:t>
            </a:r>
          </a:p>
          <a:p>
            <a:r>
              <a:rPr lang="en-US" sz="1600" dirty="0">
                <a:solidFill>
                  <a:schemeClr val="tx1"/>
                </a:solidFill>
                <a:latin typeface="Consolas" charset="0"/>
                <a:ea typeface="Consolas" charset="0"/>
                <a:cs typeface="Consolas" charset="0"/>
              </a:rPr>
              <a:t>	double x, y;</a:t>
            </a:r>
          </a:p>
          <a:p>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cin</a:t>
            </a:r>
            <a:r>
              <a:rPr lang="en-US" sz="1600" dirty="0">
                <a:solidFill>
                  <a:schemeClr val="tx1"/>
                </a:solidFill>
                <a:latin typeface="Consolas" charset="0"/>
                <a:ea typeface="Consolas" charset="0"/>
                <a:cs typeface="Consolas" charset="0"/>
              </a:rPr>
              <a:t> &gt;&gt; x &gt;&gt; y;</a:t>
            </a:r>
          </a:p>
          <a:p>
            <a:r>
              <a:rPr lang="en-US" sz="1600" dirty="0">
                <a:solidFill>
                  <a:schemeClr val="tx1"/>
                </a:solidFill>
                <a:latin typeface="Consolas" charset="0"/>
                <a:ea typeface="Consolas" charset="0"/>
                <a:cs typeface="Consolas" charset="0"/>
              </a:rPr>
              <a:t>	Point p = { x, y };</a:t>
            </a:r>
          </a:p>
          <a:p>
            <a:r>
              <a:rPr lang="en-US" sz="1600" dirty="0">
                <a:solidFill>
                  <a:schemeClr val="tx1"/>
                </a:solidFill>
                <a:latin typeface="Consolas" charset="0"/>
                <a:ea typeface="Consolas" charset="0"/>
                <a:cs typeface="Consolas" charset="0"/>
              </a:rPr>
              <a:t>	return p;</a:t>
            </a:r>
          </a:p>
          <a:p>
            <a:r>
              <a:rPr lang="en-US" sz="1600" dirty="0">
                <a:solidFill>
                  <a:schemeClr val="tx1"/>
                </a:solidFill>
                <a:latin typeface="Consolas" charset="0"/>
                <a:ea typeface="Consolas" charset="0"/>
                <a:cs typeface="Consolas" charset="0"/>
              </a:rPr>
              <a:t>}</a:t>
            </a:r>
          </a:p>
        </p:txBody>
      </p:sp>
      <p:grpSp>
        <p:nvGrpSpPr>
          <p:cNvPr id="13" name="Group 16"/>
          <p:cNvGrpSpPr/>
          <p:nvPr/>
        </p:nvGrpSpPr>
        <p:grpSpPr>
          <a:xfrm>
            <a:off x="1965215" y="1377665"/>
            <a:ext cx="5536852" cy="953159"/>
            <a:chOff x="2959346" y="2498251"/>
            <a:chExt cx="5536852" cy="953159"/>
          </a:xfrm>
          <a:effectLst/>
        </p:grpSpPr>
        <p:sp>
          <p:nvSpPr>
            <p:cNvPr id="10" name="Rounded Rectangle 9"/>
            <p:cNvSpPr/>
            <p:nvPr/>
          </p:nvSpPr>
          <p:spPr>
            <a:xfrm>
              <a:off x="6356443" y="2498251"/>
              <a:ext cx="2139755" cy="489898"/>
            </a:xfrm>
            <a:prstGeom prst="roundRect">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Avenir Next Condensed" charset="0"/>
                  <a:ea typeface="Avenir Next Condensed" charset="0"/>
                  <a:cs typeface="Avenir Next Condensed" charset="0"/>
                </a:rPr>
                <a:t>Pass-by-reference</a:t>
              </a:r>
            </a:p>
          </p:txBody>
        </p:sp>
        <p:sp>
          <p:nvSpPr>
            <p:cNvPr id="11" name="Oval 10"/>
            <p:cNvSpPr/>
            <p:nvPr/>
          </p:nvSpPr>
          <p:spPr>
            <a:xfrm>
              <a:off x="2959346" y="3065927"/>
              <a:ext cx="1110685" cy="385483"/>
            </a:xfrm>
            <a:prstGeom prst="ellipse">
              <a:avLst/>
            </a:prstGeom>
            <a:no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4149471" y="3054757"/>
              <a:ext cx="1110685" cy="385483"/>
            </a:xfrm>
            <a:prstGeom prst="ellipse">
              <a:avLst/>
            </a:prstGeom>
            <a:no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p:cNvCxnSpPr>
              <a:stCxn id="10" idx="1"/>
              <a:endCxn id="11" idx="7"/>
            </p:cNvCxnSpPr>
            <p:nvPr/>
          </p:nvCxnSpPr>
          <p:spPr>
            <a:xfrm flipH="1">
              <a:off x="3907375" y="2743200"/>
              <a:ext cx="2449068" cy="379180"/>
            </a:xfrm>
            <a:prstGeom prst="straightConnector1">
              <a:avLst/>
            </a:prstGeom>
            <a:ln>
              <a:solidFill>
                <a:srgbClr val="0070C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0" idx="1"/>
              <a:endCxn id="12" idx="7"/>
            </p:cNvCxnSpPr>
            <p:nvPr/>
          </p:nvCxnSpPr>
          <p:spPr>
            <a:xfrm flipH="1">
              <a:off x="5097500" y="2743200"/>
              <a:ext cx="1258943" cy="368010"/>
            </a:xfrm>
            <a:prstGeom prst="straightConnector1">
              <a:avLst/>
            </a:prstGeom>
            <a:ln>
              <a:solidFill>
                <a:srgbClr val="0070C0"/>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24" name="Rounded Rectangle 23"/>
          <p:cNvSpPr/>
          <p:nvPr/>
        </p:nvSpPr>
        <p:spPr>
          <a:xfrm>
            <a:off x="5414550" y="5381984"/>
            <a:ext cx="2133866" cy="65706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Avenir Next Condensed" charset="0"/>
                <a:ea typeface="Avenir Next Condensed" charset="0"/>
                <a:cs typeface="Avenir Next Condensed" charset="0"/>
              </a:rPr>
              <a:t>Return a structure</a:t>
            </a:r>
          </a:p>
        </p:txBody>
      </p:sp>
      <p:cxnSp>
        <p:nvCxnSpPr>
          <p:cNvPr id="26" name="Straight Arrow Connector 25"/>
          <p:cNvCxnSpPr>
            <a:stCxn id="24" idx="1"/>
          </p:cNvCxnSpPr>
          <p:nvPr/>
        </p:nvCxnSpPr>
        <p:spPr>
          <a:xfrm flipH="1" flipV="1">
            <a:off x="3117501" y="5271247"/>
            <a:ext cx="2297049" cy="439270"/>
          </a:xfrm>
          <a:prstGeom prst="straightConnector1">
            <a:avLst/>
          </a:prstGeom>
          <a:ln>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780736" y="5827062"/>
            <a:ext cx="1031051" cy="369332"/>
          </a:xfrm>
          <a:prstGeom prst="rect">
            <a:avLst/>
          </a:prstGeom>
          <a:noFill/>
        </p:spPr>
        <p:txBody>
          <a:bodyPr wrap="none" rtlCol="0">
            <a:spAutoFit/>
          </a:bodyPr>
          <a:lstStyle/>
          <a:p>
            <a:r>
              <a:rPr lang="en-US" dirty="0">
                <a:latin typeface="Avenir Next Condensed" charset="0"/>
                <a:ea typeface="Avenir Next Condensed" charset="0"/>
                <a:cs typeface="Avenir Next Condensed" charset="0"/>
              </a:rPr>
              <a:t>spoint.cpp</a:t>
            </a:r>
          </a:p>
        </p:txBody>
      </p:sp>
    </p:spTree>
    <p:extLst>
      <p:ext uri="{BB962C8B-B14F-4D97-AF65-F5344CB8AC3E}">
        <p14:creationId xmlns:p14="http://schemas.microsoft.com/office/powerpoint/2010/main" val="4240641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2795340" y="2643308"/>
            <a:ext cx="3942105" cy="369332"/>
          </a:xfrm>
          <a:prstGeom prst="rect">
            <a:avLst/>
          </a:prstGeom>
          <a:noFill/>
          <a:effectLst/>
        </p:spPr>
        <p:txBody>
          <a:bodyPr wrap="none" rtlCol="0">
            <a:spAutoFit/>
          </a:bodyPr>
          <a:lstStyle/>
          <a:p>
            <a:r>
              <a:rPr lang="en-US" dirty="0">
                <a:latin typeface="Segoe Print" pitchFamily="2" charset="0"/>
              </a:rPr>
              <a:t>What is the function prototype?</a:t>
            </a:r>
          </a:p>
        </p:txBody>
      </p:sp>
      <p:sp>
        <p:nvSpPr>
          <p:cNvPr id="56" name="TextBox 55"/>
          <p:cNvSpPr txBox="1"/>
          <p:nvPr/>
        </p:nvSpPr>
        <p:spPr>
          <a:xfrm>
            <a:off x="4186150" y="4987186"/>
            <a:ext cx="3942105" cy="369332"/>
          </a:xfrm>
          <a:prstGeom prst="rect">
            <a:avLst/>
          </a:prstGeom>
          <a:noFill/>
          <a:effectLst/>
        </p:spPr>
        <p:txBody>
          <a:bodyPr wrap="none" rtlCol="0">
            <a:spAutoFit/>
          </a:bodyPr>
          <a:lstStyle/>
          <a:p>
            <a:r>
              <a:rPr lang="en-US" dirty="0">
                <a:latin typeface="Segoe Print" pitchFamily="2" charset="0"/>
              </a:rPr>
              <a:t>What is the function prototype?</a:t>
            </a:r>
          </a:p>
        </p:txBody>
      </p:sp>
      <p:sp>
        <p:nvSpPr>
          <p:cNvPr id="2" name="Title 1"/>
          <p:cNvSpPr>
            <a:spLocks noGrp="1"/>
          </p:cNvSpPr>
          <p:nvPr>
            <p:ph type="title"/>
          </p:nvPr>
        </p:nvSpPr>
        <p:spPr/>
        <p:txBody>
          <a:bodyPr/>
          <a:lstStyle/>
          <a:p>
            <a:r>
              <a:rPr lang="en-US" dirty="0"/>
              <a:t>Problem 1</a:t>
            </a:r>
          </a:p>
        </p:txBody>
      </p:sp>
      <p:sp>
        <p:nvSpPr>
          <p:cNvPr id="3" name="Content Placeholder 2"/>
          <p:cNvSpPr>
            <a:spLocks noGrp="1"/>
          </p:cNvSpPr>
          <p:nvPr>
            <p:ph idx="1"/>
          </p:nvPr>
        </p:nvSpPr>
        <p:spPr>
          <a:xfrm>
            <a:off x="457200" y="1455738"/>
            <a:ext cx="8229600" cy="3171881"/>
          </a:xfrm>
          <a:effectLst/>
        </p:spPr>
        <p:txBody>
          <a:bodyPr>
            <a:normAutofit/>
          </a:bodyPr>
          <a:lstStyle/>
          <a:p>
            <a:r>
              <a:rPr lang="en-US" dirty="0"/>
              <a:t>Add a function named </a:t>
            </a:r>
            <a:r>
              <a:rPr lang="en-US" sz="2000" b="1" dirty="0">
                <a:latin typeface="Consolas" charset="0"/>
                <a:ea typeface="Consolas" charset="0"/>
                <a:cs typeface="Consolas" charset="0"/>
              </a:rPr>
              <a:t>midpoint() </a:t>
            </a:r>
            <a:r>
              <a:rPr lang="en-US" dirty="0"/>
              <a:t>in </a:t>
            </a:r>
            <a:r>
              <a:rPr lang="en-US" sz="2000" dirty="0">
                <a:latin typeface="Consolas" charset="0"/>
                <a:ea typeface="Consolas" charset="0"/>
                <a:cs typeface="Consolas" charset="0"/>
              </a:rPr>
              <a:t>spoint.cpp</a:t>
            </a:r>
            <a:r>
              <a:rPr lang="en-US" dirty="0"/>
              <a:t>, which returns the mid-point of two 2D points.</a:t>
            </a:r>
          </a:p>
          <a:p>
            <a:endParaRPr lang="en-US" dirty="0"/>
          </a:p>
          <a:p>
            <a:endParaRPr lang="en-US" dirty="0"/>
          </a:p>
          <a:p>
            <a:endParaRPr lang="en-US" dirty="0"/>
          </a:p>
          <a:p>
            <a:r>
              <a:rPr lang="en-US" dirty="0"/>
              <a:t>Add a function named </a:t>
            </a:r>
            <a:r>
              <a:rPr lang="en-US" sz="2000" b="1" dirty="0" err="1">
                <a:latin typeface="Consolas" charset="0"/>
                <a:ea typeface="Consolas" charset="0"/>
                <a:cs typeface="Consolas" charset="0"/>
              </a:rPr>
              <a:t>shrink_line</a:t>
            </a:r>
            <a:r>
              <a:rPr lang="en-US" sz="2000" b="1" dirty="0">
                <a:latin typeface="Consolas" charset="0"/>
                <a:ea typeface="Consolas" charset="0"/>
                <a:cs typeface="Consolas" charset="0"/>
              </a:rPr>
              <a:t>()</a:t>
            </a:r>
            <a:r>
              <a:rPr lang="en-US" dirty="0"/>
              <a:t> in </a:t>
            </a:r>
            <a:r>
              <a:rPr lang="en-US" sz="2000" dirty="0">
                <a:latin typeface="Consolas" charset="0"/>
                <a:ea typeface="Consolas" charset="0"/>
                <a:cs typeface="Consolas" charset="0"/>
              </a:rPr>
              <a:t>spoint.cpp</a:t>
            </a:r>
            <a:r>
              <a:rPr lang="en-US" dirty="0"/>
              <a:t>, which shrink a line defined by two endpoints as follows: </a:t>
            </a:r>
          </a:p>
        </p:txBody>
      </p:sp>
      <p:sp>
        <p:nvSpPr>
          <p:cNvPr id="5" name="Slide Number Placeholder 4"/>
          <p:cNvSpPr>
            <a:spLocks noGrp="1"/>
          </p:cNvSpPr>
          <p:nvPr>
            <p:ph type="sldNum" sz="quarter" idx="12"/>
          </p:nvPr>
        </p:nvSpPr>
        <p:spPr/>
        <p:txBody>
          <a:bodyPr/>
          <a:lstStyle/>
          <a:p>
            <a:fld id="{A2D5F323-9395-A24C-8003-89F99F5948AE}" type="slidenum">
              <a:rPr lang="en-US" smtClean="0"/>
              <a:pPr/>
              <a:t>27</a:t>
            </a:fld>
            <a:endParaRPr lang="en-US"/>
          </a:p>
        </p:txBody>
      </p:sp>
      <p:sp>
        <p:nvSpPr>
          <p:cNvPr id="6" name="Rectangle 5"/>
          <p:cNvSpPr/>
          <p:nvPr/>
        </p:nvSpPr>
        <p:spPr>
          <a:xfrm>
            <a:off x="2274939" y="2286000"/>
            <a:ext cx="4852002" cy="1102659"/>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bg1">
                    <a:lumMod val="50000"/>
                  </a:schemeClr>
                </a:solidFill>
                <a:latin typeface="Consolas" charset="0"/>
                <a:ea typeface="Consolas" charset="0"/>
                <a:cs typeface="Consolas" charset="0"/>
              </a:rPr>
              <a:t>// mid-point of two points p and q</a:t>
            </a:r>
          </a:p>
          <a:p>
            <a:r>
              <a:rPr lang="en-US" sz="1600" dirty="0">
                <a:solidFill>
                  <a:schemeClr val="tx1"/>
                </a:solidFill>
                <a:latin typeface="Consolas" charset="0"/>
                <a:ea typeface="Consolas" charset="0"/>
                <a:cs typeface="Consolas" charset="0"/>
              </a:rPr>
              <a:t>Point midpoint( Point p, Point q ) {</a:t>
            </a:r>
          </a:p>
          <a:p>
            <a:r>
              <a:rPr lang="en-US" sz="1600" dirty="0">
                <a:solidFill>
                  <a:schemeClr val="tx1"/>
                </a:solidFill>
                <a:latin typeface="Consolas" charset="0"/>
                <a:ea typeface="Consolas" charset="0"/>
                <a:cs typeface="Consolas" charset="0"/>
              </a:rPr>
              <a:t>	…</a:t>
            </a:r>
          </a:p>
          <a:p>
            <a:r>
              <a:rPr lang="en-US" sz="1600" dirty="0">
                <a:solidFill>
                  <a:schemeClr val="tx1"/>
                </a:solidFill>
                <a:latin typeface="Consolas" charset="0"/>
                <a:ea typeface="Consolas" charset="0"/>
                <a:cs typeface="Consolas" charset="0"/>
              </a:rPr>
              <a:t>}</a:t>
            </a:r>
          </a:p>
        </p:txBody>
      </p:sp>
      <p:grpSp>
        <p:nvGrpSpPr>
          <p:cNvPr id="9" name="Group 8"/>
          <p:cNvGrpSpPr/>
          <p:nvPr/>
        </p:nvGrpSpPr>
        <p:grpSpPr>
          <a:xfrm>
            <a:off x="632460" y="4423648"/>
            <a:ext cx="2599267" cy="2134929"/>
            <a:chOff x="632460" y="4423648"/>
            <a:chExt cx="2599267" cy="2134929"/>
          </a:xfrm>
        </p:grpSpPr>
        <p:sp>
          <p:nvSpPr>
            <p:cNvPr id="15" name="TextBox 14"/>
            <p:cNvSpPr txBox="1"/>
            <p:nvPr/>
          </p:nvSpPr>
          <p:spPr>
            <a:xfrm>
              <a:off x="632460" y="4423648"/>
              <a:ext cx="306494" cy="369332"/>
            </a:xfrm>
            <a:prstGeom prst="rect">
              <a:avLst/>
            </a:prstGeom>
            <a:noFill/>
            <a:effectLst/>
          </p:spPr>
          <p:txBody>
            <a:bodyPr wrap="none" rtlCol="0">
              <a:spAutoFit/>
            </a:bodyPr>
            <a:lstStyle/>
            <a:p>
              <a:r>
                <a:rPr lang="en-US" dirty="0"/>
                <a:t>p</a:t>
              </a:r>
            </a:p>
          </p:txBody>
        </p:sp>
        <p:grpSp>
          <p:nvGrpSpPr>
            <p:cNvPr id="4" name="Group 3"/>
            <p:cNvGrpSpPr/>
            <p:nvPr/>
          </p:nvGrpSpPr>
          <p:grpSpPr>
            <a:xfrm>
              <a:off x="817528" y="4605298"/>
              <a:ext cx="2414199" cy="1953279"/>
              <a:chOff x="817528" y="4605298"/>
              <a:chExt cx="2414199" cy="1953279"/>
            </a:xfrm>
          </p:grpSpPr>
          <p:sp>
            <p:nvSpPr>
              <p:cNvPr id="16" name="TextBox 15"/>
              <p:cNvSpPr txBox="1"/>
              <p:nvPr/>
            </p:nvSpPr>
            <p:spPr>
              <a:xfrm>
                <a:off x="2925233" y="6109631"/>
                <a:ext cx="306494" cy="369332"/>
              </a:xfrm>
              <a:prstGeom prst="rect">
                <a:avLst/>
              </a:prstGeom>
              <a:noFill/>
              <a:effectLst/>
            </p:spPr>
            <p:txBody>
              <a:bodyPr wrap="none" rtlCol="0">
                <a:spAutoFit/>
              </a:bodyPr>
              <a:lstStyle/>
              <a:p>
                <a:r>
                  <a:rPr lang="en-US" dirty="0"/>
                  <a:t>q</a:t>
                </a:r>
              </a:p>
            </p:txBody>
          </p:sp>
          <p:cxnSp>
            <p:nvCxnSpPr>
              <p:cNvPr id="33" name="Straight Connector 32"/>
              <p:cNvCxnSpPr/>
              <p:nvPr/>
            </p:nvCxnSpPr>
            <p:spPr>
              <a:xfrm>
                <a:off x="879483" y="4748390"/>
                <a:ext cx="2001676" cy="1502410"/>
              </a:xfrm>
              <a:prstGeom prst="line">
                <a:avLst/>
              </a:prstGeom>
              <a:ln>
                <a:headEnd type="none" w="med" len="med"/>
                <a:tailEnd type="triangle" w="med" len="med"/>
              </a:ln>
              <a:effectLst/>
            </p:spPr>
            <p:style>
              <a:lnRef idx="1">
                <a:schemeClr val="accent6"/>
              </a:lnRef>
              <a:fillRef idx="0">
                <a:schemeClr val="accent6"/>
              </a:fillRef>
              <a:effectRef idx="0">
                <a:schemeClr val="accent6"/>
              </a:effectRef>
              <a:fontRef idx="minor">
                <a:schemeClr val="tx1"/>
              </a:fontRef>
            </p:style>
          </p:cxnSp>
          <p:cxnSp>
            <p:nvCxnSpPr>
              <p:cNvPr id="39" name="Straight Connector 38"/>
              <p:cNvCxnSpPr/>
              <p:nvPr/>
            </p:nvCxnSpPr>
            <p:spPr>
              <a:xfrm>
                <a:off x="817529" y="4827641"/>
                <a:ext cx="500419" cy="375603"/>
              </a:xfrm>
              <a:prstGeom prst="line">
                <a:avLst/>
              </a:prstGeom>
              <a:ln>
                <a:headEnd type="none" w="med" len="med"/>
                <a:tailEnd type="triangle" w="med" len="med"/>
              </a:ln>
              <a:effectLst/>
            </p:spPr>
            <p:style>
              <a:lnRef idx="1">
                <a:schemeClr val="accent6"/>
              </a:lnRef>
              <a:fillRef idx="0">
                <a:schemeClr val="accent6"/>
              </a:fillRef>
              <a:effectRef idx="0">
                <a:schemeClr val="accent6"/>
              </a:effectRef>
              <a:fontRef idx="minor">
                <a:schemeClr val="tx1"/>
              </a:fontRef>
            </p:style>
          </p:cxnSp>
          <p:cxnSp>
            <p:nvCxnSpPr>
              <p:cNvPr id="40" name="Straight Connector 39"/>
              <p:cNvCxnSpPr/>
              <p:nvPr/>
            </p:nvCxnSpPr>
            <p:spPr>
              <a:xfrm>
                <a:off x="850529" y="4785458"/>
                <a:ext cx="1501257" cy="1126808"/>
              </a:xfrm>
              <a:prstGeom prst="line">
                <a:avLst/>
              </a:prstGeom>
              <a:ln>
                <a:headEnd type="none" w="med" len="med"/>
                <a:tailEnd type="triangle" w="med" len="med"/>
              </a:ln>
              <a:effectLst/>
            </p:spPr>
            <p:style>
              <a:lnRef idx="1">
                <a:schemeClr val="accent6"/>
              </a:lnRef>
              <a:fillRef idx="0">
                <a:schemeClr val="accent6"/>
              </a:fillRef>
              <a:effectRef idx="0">
                <a:schemeClr val="accent6"/>
              </a:effectRef>
              <a:fontRef idx="minor">
                <a:schemeClr val="tx1"/>
              </a:fontRef>
            </p:style>
          </p:cxnSp>
          <p:sp>
            <p:nvSpPr>
              <p:cNvPr id="7" name="Oval 6"/>
              <p:cNvSpPr/>
              <p:nvPr/>
            </p:nvSpPr>
            <p:spPr>
              <a:xfrm>
                <a:off x="896471" y="4643718"/>
                <a:ext cx="80682" cy="80682"/>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2895600" y="6147731"/>
                <a:ext cx="80682" cy="80682"/>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9"/>
              <p:cNvCxnSpPr>
                <a:stCxn id="7" idx="5"/>
              </p:cNvCxnSpPr>
              <p:nvPr/>
            </p:nvCxnSpPr>
            <p:spPr>
              <a:xfrm>
                <a:off x="965337" y="4712584"/>
                <a:ext cx="1945503" cy="1460248"/>
              </a:xfrm>
              <a:prstGeom prst="line">
                <a:avLst/>
              </a:prstGeom>
              <a:ln w="38100"/>
              <a:effectLst/>
            </p:spPr>
            <p:style>
              <a:lnRef idx="2">
                <a:schemeClr val="accent1"/>
              </a:lnRef>
              <a:fillRef idx="0">
                <a:schemeClr val="accent1"/>
              </a:fillRef>
              <a:effectRef idx="1">
                <a:schemeClr val="accent1"/>
              </a:effectRef>
              <a:fontRef idx="minor">
                <a:schemeClr val="tx1"/>
              </a:fontRef>
            </p:style>
          </p:cxnSp>
          <p:sp>
            <p:nvSpPr>
              <p:cNvPr id="17" name="Oval 16"/>
              <p:cNvSpPr/>
              <p:nvPr/>
            </p:nvSpPr>
            <p:spPr>
              <a:xfrm>
                <a:off x="1378654" y="5013790"/>
                <a:ext cx="80682" cy="80682"/>
              </a:xfrm>
              <a:prstGeom prst="ellipse">
                <a:avLst/>
              </a:prstGeom>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8" name="Oval 17"/>
              <p:cNvSpPr/>
              <p:nvPr/>
            </p:nvSpPr>
            <p:spPr>
              <a:xfrm>
                <a:off x="2392057" y="5769985"/>
                <a:ext cx="80682" cy="80682"/>
              </a:xfrm>
              <a:prstGeom prst="ellipse">
                <a:avLst/>
              </a:prstGeom>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26" name="Straight Connector 25"/>
              <p:cNvCxnSpPr/>
              <p:nvPr/>
            </p:nvCxnSpPr>
            <p:spPr>
              <a:xfrm flipV="1">
                <a:off x="817528" y="4729469"/>
                <a:ext cx="78016" cy="103942"/>
              </a:xfrm>
              <a:prstGeom prst="line">
                <a:avLst/>
              </a:prstGeom>
              <a:ln/>
              <a:effectLst/>
            </p:spPr>
            <p:style>
              <a:lnRef idx="1">
                <a:schemeClr val="accent6"/>
              </a:lnRef>
              <a:fillRef idx="0">
                <a:schemeClr val="accent6"/>
              </a:fillRef>
              <a:effectRef idx="0">
                <a:schemeClr val="accent6"/>
              </a:effectRef>
              <a:fontRef idx="minor">
                <a:schemeClr val="tx1"/>
              </a:fontRef>
            </p:style>
          </p:cxnSp>
          <p:cxnSp>
            <p:nvCxnSpPr>
              <p:cNvPr id="30" name="Straight Connector 29"/>
              <p:cNvCxnSpPr/>
              <p:nvPr/>
            </p:nvCxnSpPr>
            <p:spPr>
              <a:xfrm flipV="1">
                <a:off x="1312178" y="5107957"/>
                <a:ext cx="78016" cy="103942"/>
              </a:xfrm>
              <a:prstGeom prst="line">
                <a:avLst/>
              </a:prstGeom>
              <a:ln/>
              <a:effectLst/>
            </p:spPr>
            <p:style>
              <a:lnRef idx="1">
                <a:schemeClr val="accent6"/>
              </a:lnRef>
              <a:fillRef idx="0">
                <a:schemeClr val="accent6"/>
              </a:fillRef>
              <a:effectRef idx="0">
                <a:schemeClr val="accent6"/>
              </a:effectRef>
              <a:fontRef idx="minor">
                <a:schemeClr val="tx1"/>
              </a:fontRef>
            </p:style>
          </p:cxnSp>
          <p:cxnSp>
            <p:nvCxnSpPr>
              <p:cNvPr id="31" name="Straight Connector 30"/>
              <p:cNvCxnSpPr/>
              <p:nvPr/>
            </p:nvCxnSpPr>
            <p:spPr>
              <a:xfrm flipV="1">
                <a:off x="2322696" y="5857369"/>
                <a:ext cx="78016" cy="103942"/>
              </a:xfrm>
              <a:prstGeom prst="line">
                <a:avLst/>
              </a:prstGeom>
              <a:ln/>
              <a:effectLst/>
            </p:spPr>
            <p:style>
              <a:lnRef idx="1">
                <a:schemeClr val="accent6"/>
              </a:lnRef>
              <a:fillRef idx="0">
                <a:schemeClr val="accent6"/>
              </a:fillRef>
              <a:effectRef idx="0">
                <a:schemeClr val="accent6"/>
              </a:effectRef>
              <a:fontRef idx="minor">
                <a:schemeClr val="tx1"/>
              </a:fontRef>
            </p:style>
          </p:cxnSp>
          <p:cxnSp>
            <p:nvCxnSpPr>
              <p:cNvPr id="32" name="Straight Connector 31"/>
              <p:cNvCxnSpPr/>
              <p:nvPr/>
            </p:nvCxnSpPr>
            <p:spPr>
              <a:xfrm flipV="1">
                <a:off x="2817584" y="6235856"/>
                <a:ext cx="78016" cy="103942"/>
              </a:xfrm>
              <a:prstGeom prst="line">
                <a:avLst/>
              </a:prstGeom>
              <a:ln/>
              <a:effectLst/>
            </p:spPr>
            <p:style>
              <a:lnRef idx="1">
                <a:schemeClr val="accent6"/>
              </a:lnRef>
              <a:fillRef idx="0">
                <a:schemeClr val="accent6"/>
              </a:fillRef>
              <a:effectRef idx="0">
                <a:schemeClr val="accent6"/>
              </a:effectRef>
              <a:fontRef idx="minor">
                <a:schemeClr val="tx1"/>
              </a:fontRef>
            </p:style>
          </p:cxnSp>
          <p:sp>
            <p:nvSpPr>
              <p:cNvPr id="41" name="TextBox 40"/>
              <p:cNvSpPr txBox="1"/>
              <p:nvPr/>
            </p:nvSpPr>
            <p:spPr>
              <a:xfrm>
                <a:off x="2616356" y="6250800"/>
                <a:ext cx="279244" cy="307777"/>
              </a:xfrm>
              <a:prstGeom prst="rect">
                <a:avLst/>
              </a:prstGeom>
              <a:noFill/>
              <a:effectLst/>
            </p:spPr>
            <p:txBody>
              <a:bodyPr wrap="none" rtlCol="0">
                <a:spAutoFit/>
              </a:bodyPr>
              <a:lstStyle/>
              <a:p>
                <a:r>
                  <a:rPr lang="en-US" sz="1400" i="1" dirty="0"/>
                  <a:t>d</a:t>
                </a:r>
              </a:p>
            </p:txBody>
          </p:sp>
          <p:sp>
            <p:nvSpPr>
              <p:cNvPr id="42" name="TextBox 41"/>
              <p:cNvSpPr txBox="1"/>
              <p:nvPr/>
            </p:nvSpPr>
            <p:spPr>
              <a:xfrm>
                <a:off x="2010283" y="5912266"/>
                <a:ext cx="529312" cy="307777"/>
              </a:xfrm>
              <a:prstGeom prst="rect">
                <a:avLst/>
              </a:prstGeom>
              <a:noFill/>
              <a:effectLst/>
            </p:spPr>
            <p:txBody>
              <a:bodyPr wrap="none" rtlCol="0">
                <a:spAutoFit/>
              </a:bodyPr>
              <a:lstStyle/>
              <a:p>
                <a:r>
                  <a:rPr lang="en-US" sz="1400" i="1" dirty="0"/>
                  <a:t>3d/4</a:t>
                </a:r>
              </a:p>
            </p:txBody>
          </p:sp>
          <p:sp>
            <p:nvSpPr>
              <p:cNvPr id="43" name="TextBox 42"/>
              <p:cNvSpPr txBox="1"/>
              <p:nvPr/>
            </p:nvSpPr>
            <p:spPr>
              <a:xfrm>
                <a:off x="1021396" y="5161745"/>
                <a:ext cx="437940" cy="307777"/>
              </a:xfrm>
              <a:prstGeom prst="rect">
                <a:avLst/>
              </a:prstGeom>
              <a:noFill/>
              <a:effectLst/>
            </p:spPr>
            <p:txBody>
              <a:bodyPr wrap="none" rtlCol="0">
                <a:spAutoFit/>
              </a:bodyPr>
              <a:lstStyle/>
              <a:p>
                <a:r>
                  <a:rPr lang="en-US" sz="1400" i="1" dirty="0"/>
                  <a:t>d/4</a:t>
                </a:r>
              </a:p>
            </p:txBody>
          </p:sp>
          <p:cxnSp>
            <p:nvCxnSpPr>
              <p:cNvPr id="45" name="Curved Connector 44"/>
              <p:cNvCxnSpPr/>
              <p:nvPr/>
            </p:nvCxnSpPr>
            <p:spPr>
              <a:xfrm>
                <a:off x="1007889" y="4605298"/>
                <a:ext cx="470367" cy="381888"/>
              </a:xfrm>
              <a:prstGeom prst="curvedConnector2">
                <a:avLst/>
              </a:prstGeom>
              <a:ln w="12700">
                <a:tailEnd type="arrow"/>
              </a:ln>
              <a:effectLst/>
            </p:spPr>
            <p:style>
              <a:lnRef idx="2">
                <a:schemeClr val="accent2"/>
              </a:lnRef>
              <a:fillRef idx="0">
                <a:schemeClr val="accent2"/>
              </a:fillRef>
              <a:effectRef idx="1">
                <a:schemeClr val="accent2"/>
              </a:effectRef>
              <a:fontRef idx="minor">
                <a:schemeClr val="tx1"/>
              </a:fontRef>
            </p:style>
          </p:cxnSp>
          <p:cxnSp>
            <p:nvCxnSpPr>
              <p:cNvPr id="53" name="Shape 52"/>
              <p:cNvCxnSpPr/>
              <p:nvPr/>
            </p:nvCxnSpPr>
            <p:spPr>
              <a:xfrm rot="16200000" flipV="1">
                <a:off x="2559431" y="5716837"/>
                <a:ext cx="337405" cy="463202"/>
              </a:xfrm>
              <a:prstGeom prst="curvedConnector2">
                <a:avLst/>
              </a:prstGeom>
              <a:ln w="12700">
                <a:tailEnd type="arrow"/>
              </a:ln>
              <a:effectLst/>
            </p:spPr>
            <p:style>
              <a:lnRef idx="2">
                <a:schemeClr val="accent2"/>
              </a:lnRef>
              <a:fillRef idx="0">
                <a:schemeClr val="accent2"/>
              </a:fillRef>
              <a:effectRef idx="1">
                <a:schemeClr val="accent2"/>
              </a:effectRef>
              <a:fontRef idx="minor">
                <a:schemeClr val="tx1"/>
              </a:fontRef>
            </p:style>
          </p:cxnSp>
        </p:grpSp>
      </p:grpSp>
      <p:sp>
        <p:nvSpPr>
          <p:cNvPr id="54" name="Rectangle 53"/>
          <p:cNvSpPr/>
          <p:nvPr/>
        </p:nvSpPr>
        <p:spPr>
          <a:xfrm>
            <a:off x="3449314" y="4651914"/>
            <a:ext cx="5149119" cy="1102659"/>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bg1">
                    <a:lumMod val="50000"/>
                  </a:schemeClr>
                </a:solidFill>
                <a:latin typeface="Consolas" charset="0"/>
                <a:ea typeface="Consolas" charset="0"/>
                <a:cs typeface="Consolas" charset="0"/>
              </a:rPr>
              <a:t>// shrink a line with endpoints p and q</a:t>
            </a:r>
          </a:p>
          <a:p>
            <a:r>
              <a:rPr lang="en-US" sz="1600" dirty="0">
                <a:solidFill>
                  <a:schemeClr val="tx1"/>
                </a:solidFill>
                <a:latin typeface="Consolas" charset="0"/>
                <a:ea typeface="Consolas" charset="0"/>
                <a:cs typeface="Consolas" charset="0"/>
              </a:rPr>
              <a:t>void </a:t>
            </a:r>
            <a:r>
              <a:rPr lang="en-US" sz="1600" dirty="0" err="1">
                <a:solidFill>
                  <a:schemeClr val="tx1"/>
                </a:solidFill>
                <a:latin typeface="Consolas" charset="0"/>
                <a:ea typeface="Consolas" charset="0"/>
                <a:cs typeface="Consolas" charset="0"/>
              </a:rPr>
              <a:t>shrink_line</a:t>
            </a:r>
            <a:r>
              <a:rPr lang="en-US" sz="1600" dirty="0">
                <a:solidFill>
                  <a:schemeClr val="tx1"/>
                </a:solidFill>
                <a:latin typeface="Consolas" charset="0"/>
                <a:ea typeface="Consolas" charset="0"/>
                <a:cs typeface="Consolas" charset="0"/>
              </a:rPr>
              <a:t>( Point &amp;p, Point &amp;q ) {</a:t>
            </a:r>
          </a:p>
          <a:p>
            <a:r>
              <a:rPr lang="en-US" sz="1600" dirty="0">
                <a:solidFill>
                  <a:schemeClr val="tx1"/>
                </a:solidFill>
                <a:latin typeface="Consolas" charset="0"/>
                <a:ea typeface="Consolas" charset="0"/>
                <a:cs typeface="Consolas" charset="0"/>
              </a:rPr>
              <a:t>	…</a:t>
            </a:r>
          </a:p>
          <a:p>
            <a:r>
              <a:rPr lang="en-US" sz="1600" dirty="0">
                <a:solidFill>
                  <a:schemeClr val="tx1"/>
                </a:solidFill>
                <a:latin typeface="Consolas" charset="0"/>
                <a:ea typeface="Consolas" charset="0"/>
                <a:cs typeface="Consolas" charset="0"/>
              </a:rPr>
              <a:t>}</a:t>
            </a:r>
          </a:p>
        </p:txBody>
      </p:sp>
    </p:spTree>
    <p:extLst>
      <p:ext uri="{BB962C8B-B14F-4D97-AF65-F5344CB8AC3E}">
        <p14:creationId xmlns:p14="http://schemas.microsoft.com/office/powerpoint/2010/main" val="593455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6" grpId="0" animBg="1"/>
      <p:bldP spid="5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2</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a:xfrm>
            <a:off x="457200" y="1600200"/>
            <a:ext cx="4299995" cy="4525963"/>
          </a:xfrm>
        </p:spPr>
        <p:txBody>
          <a:bodyPr>
            <a:normAutofit/>
          </a:bodyPr>
          <a:lstStyle/>
          <a:p>
            <a:pPr marL="0" lvl="0" indent="0" defTabSz="914400" eaLnBrk="0" fontAlgn="base" hangingPunct="0">
              <a:spcBef>
                <a:spcPct val="0"/>
              </a:spcBef>
              <a:spcAft>
                <a:spcPct val="0"/>
              </a:spcAft>
              <a:buClrTx/>
              <a:buNone/>
            </a:pPr>
            <a:r>
              <a:rPr lang="en-US" altLang="en-US" dirty="0">
                <a:latin typeface="Calibri Light" panose="020F0302020204030204" pitchFamily="34" charset="0"/>
                <a:ea typeface="DengXian" panose="02010600030101010101" pitchFamily="2" charset="-122"/>
                <a:cs typeface="Calibri Light" panose="020F0302020204030204" pitchFamily="34" charset="0"/>
              </a:rPr>
              <a:t>Fill in the body of the </a:t>
            </a:r>
            <a:r>
              <a:rPr lang="en-US" altLang="en-US" dirty="0">
                <a:latin typeface="Consolas" panose="020B0609020204030204" pitchFamily="49" charset="0"/>
                <a:ea typeface="DengXian" panose="02010600030101010101" pitchFamily="2" charset="-122"/>
                <a:cs typeface="Calibri Light" panose="020F0302020204030204" pitchFamily="34" charset="0"/>
              </a:rPr>
              <a:t>equal</a:t>
            </a:r>
            <a:r>
              <a:rPr lang="en-US" altLang="en-US" dirty="0">
                <a:latin typeface="Calibri Light" panose="020F0302020204030204" pitchFamily="34" charset="0"/>
                <a:ea typeface="DengXian" panose="02010600030101010101" pitchFamily="2" charset="-122"/>
                <a:cs typeface="Calibri Light" panose="020F0302020204030204" pitchFamily="34" charset="0"/>
              </a:rPr>
              <a:t> function below. The function will return true if the member variables of the structure contain the same data and false otherwise. </a:t>
            </a:r>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28</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descr="../../../../Desktop/Screen%20Shot%202017-11-16%20at%209.48.34%">
            <a:extLst>
              <a:ext uri="{FF2B5EF4-FFF2-40B4-BE49-F238E27FC236}">
                <a16:creationId xmlns:a16="http://schemas.microsoft.com/office/drawing/2014/main" id="{8CAF52C7-74CB-49D9-B637-137E9910DB0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57195" y="1625282"/>
            <a:ext cx="3975100" cy="3764280"/>
          </a:xfrm>
          <a:prstGeom prst="rect">
            <a:avLst/>
          </a:prstGeom>
          <a:noFill/>
          <a:ln>
            <a:noFill/>
          </a:ln>
        </p:spPr>
      </p:pic>
    </p:spTree>
    <p:extLst>
      <p:ext uri="{BB962C8B-B14F-4D97-AF65-F5344CB8AC3E}">
        <p14:creationId xmlns:p14="http://schemas.microsoft.com/office/powerpoint/2010/main" val="18308736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6DC36-7EF9-5B4B-BADB-FC7735F123B9}"/>
              </a:ext>
            </a:extLst>
          </p:cNvPr>
          <p:cNvSpPr>
            <a:spLocks noGrp="1"/>
          </p:cNvSpPr>
          <p:nvPr>
            <p:ph type="title"/>
          </p:nvPr>
        </p:nvSpPr>
        <p:spPr/>
        <p:txBody>
          <a:bodyPr>
            <a:noAutofit/>
          </a:bodyPr>
          <a:lstStyle/>
          <a:p>
            <a:r>
              <a:rPr lang="en-US" sz="3600" dirty="0"/>
              <a:t>More examples on struct and function</a:t>
            </a:r>
          </a:p>
        </p:txBody>
      </p:sp>
      <p:sp>
        <p:nvSpPr>
          <p:cNvPr id="3" name="Content Placeholder 2">
            <a:extLst>
              <a:ext uri="{FF2B5EF4-FFF2-40B4-BE49-F238E27FC236}">
                <a16:creationId xmlns:a16="http://schemas.microsoft.com/office/drawing/2014/main" id="{E552B96E-8746-DA4D-9959-5A47E06EBC76}"/>
              </a:ext>
            </a:extLst>
          </p:cNvPr>
          <p:cNvSpPr>
            <a:spLocks noGrp="1"/>
          </p:cNvSpPr>
          <p:nvPr>
            <p:ph idx="1"/>
          </p:nvPr>
        </p:nvSpPr>
        <p:spPr/>
        <p:txBody>
          <a:bodyPr/>
          <a:lstStyle/>
          <a:p>
            <a:r>
              <a:rPr lang="en-US" dirty="0"/>
              <a:t>Consider </a:t>
            </a:r>
            <a:r>
              <a:rPr lang="en-US" sz="2000" dirty="0">
                <a:latin typeface="Consolas" charset="0"/>
                <a:ea typeface="Consolas" charset="0"/>
                <a:cs typeface="Consolas" charset="0"/>
              </a:rPr>
              <a:t>struct</a:t>
            </a:r>
            <a:r>
              <a:rPr lang="en-US" sz="2000" b="1" dirty="0">
                <a:solidFill>
                  <a:schemeClr val="accent6">
                    <a:lumMod val="75000"/>
                  </a:schemeClr>
                </a:solidFill>
                <a:latin typeface="Consolas" charset="0"/>
                <a:ea typeface="Consolas" charset="0"/>
                <a:cs typeface="Consolas" charset="0"/>
              </a:rPr>
              <a:t> </a:t>
            </a:r>
            <a:r>
              <a:rPr lang="en-US" sz="2000" dirty="0">
                <a:latin typeface="Consolas" charset="0"/>
                <a:ea typeface="Consolas" charset="0"/>
                <a:cs typeface="Consolas" charset="0"/>
              </a:rPr>
              <a:t>Circle</a:t>
            </a:r>
            <a:r>
              <a:rPr lang="en-US" dirty="0"/>
              <a:t>, and we are to </a:t>
            </a:r>
            <a:br>
              <a:rPr lang="en-US" dirty="0"/>
            </a:br>
            <a:r>
              <a:rPr lang="en-US" dirty="0"/>
              <a:t>implement the following three functions:</a:t>
            </a:r>
          </a:p>
          <a:p>
            <a:pPr marL="0" indent="0">
              <a:buNone/>
            </a:pPr>
            <a:br>
              <a:rPr lang="en-US" dirty="0"/>
            </a:br>
            <a:r>
              <a:rPr lang="en-US" dirty="0"/>
              <a:t>Function 1: To compute the area of a circle</a:t>
            </a:r>
          </a:p>
          <a:p>
            <a:pPr marL="0" indent="0">
              <a:buNone/>
            </a:pPr>
            <a:r>
              <a:rPr lang="en-US" dirty="0"/>
              <a:t>Function 2: To enlarge a circle (i.e., increase its radius)</a:t>
            </a:r>
          </a:p>
          <a:p>
            <a:pPr marL="0" indent="0">
              <a:buNone/>
            </a:pPr>
            <a:r>
              <a:rPr lang="en-US" dirty="0"/>
              <a:t>Function 3: To check whether a circle overlaps with another circle</a:t>
            </a:r>
          </a:p>
          <a:p>
            <a:pPr marL="457200" indent="-457200">
              <a:buFont typeface="+mj-lt"/>
              <a:buAutoNum type="arabicPeriod"/>
            </a:pPr>
            <a:endParaRPr lang="en-US" dirty="0"/>
          </a:p>
          <a:p>
            <a:pPr marL="0" indent="0">
              <a:buNone/>
            </a:pPr>
            <a:r>
              <a:rPr lang="en-US" dirty="0"/>
              <a:t>What would possibly be the function prototypes for the above functions?</a:t>
            </a:r>
          </a:p>
          <a:p>
            <a:pPr marL="0" indent="0">
              <a:buNone/>
            </a:pPr>
            <a:r>
              <a:rPr lang="en-US" dirty="0"/>
              <a:t>Think about the input and output of these functions.</a:t>
            </a:r>
          </a:p>
        </p:txBody>
      </p:sp>
      <p:sp>
        <p:nvSpPr>
          <p:cNvPr id="4" name="Slide Number Placeholder 3">
            <a:extLst>
              <a:ext uri="{FF2B5EF4-FFF2-40B4-BE49-F238E27FC236}">
                <a16:creationId xmlns:a16="http://schemas.microsoft.com/office/drawing/2014/main" id="{AC46FA22-5E47-F94C-913F-CCD705793677}"/>
              </a:ext>
            </a:extLst>
          </p:cNvPr>
          <p:cNvSpPr>
            <a:spLocks noGrp="1"/>
          </p:cNvSpPr>
          <p:nvPr>
            <p:ph type="sldNum" sz="quarter" idx="12"/>
          </p:nvPr>
        </p:nvSpPr>
        <p:spPr/>
        <p:txBody>
          <a:bodyPr/>
          <a:lstStyle/>
          <a:p>
            <a:fld id="{A2D5F323-9395-A24C-8003-89F99F5948AE}" type="slidenum">
              <a:rPr lang="en-US" smtClean="0"/>
              <a:pPr/>
              <a:t>29</a:t>
            </a:fld>
            <a:endParaRPr lang="en-US" dirty="0"/>
          </a:p>
        </p:txBody>
      </p:sp>
      <p:sp>
        <p:nvSpPr>
          <p:cNvPr id="8" name="Rectangle 7">
            <a:extLst>
              <a:ext uri="{FF2B5EF4-FFF2-40B4-BE49-F238E27FC236}">
                <a16:creationId xmlns:a16="http://schemas.microsoft.com/office/drawing/2014/main" id="{15B02C8D-3260-9A4B-97BA-47C9077C460F}"/>
              </a:ext>
            </a:extLst>
          </p:cNvPr>
          <p:cNvSpPr/>
          <p:nvPr/>
        </p:nvSpPr>
        <p:spPr>
          <a:xfrm>
            <a:off x="6687108" y="1417638"/>
            <a:ext cx="2258783" cy="130888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solidFill>
                <a:latin typeface="Consolas" charset="0"/>
                <a:ea typeface="Consolas" charset="0"/>
                <a:cs typeface="Consolas" charset="0"/>
              </a:rPr>
              <a:t>struct</a:t>
            </a:r>
            <a:r>
              <a:rPr lang="en-US" sz="1400" b="1" dirty="0">
                <a:solidFill>
                  <a:schemeClr val="accent6">
                    <a:lumMod val="75000"/>
                  </a:schemeClr>
                </a:solidFill>
                <a:latin typeface="Consolas" charset="0"/>
                <a:ea typeface="Consolas" charset="0"/>
                <a:cs typeface="Consolas" charset="0"/>
              </a:rPr>
              <a:t> </a:t>
            </a:r>
            <a:r>
              <a:rPr lang="en-US" sz="1400" dirty="0">
                <a:solidFill>
                  <a:schemeClr val="tx1"/>
                </a:solidFill>
                <a:latin typeface="Consolas" charset="0"/>
                <a:ea typeface="Consolas" charset="0"/>
                <a:cs typeface="Consolas" charset="0"/>
              </a:rPr>
              <a:t>Circle {</a:t>
            </a:r>
          </a:p>
          <a:p>
            <a:r>
              <a:rPr lang="en-US" sz="1400" dirty="0">
                <a:solidFill>
                  <a:schemeClr val="tx1"/>
                </a:solidFill>
                <a:latin typeface="Consolas" charset="0"/>
                <a:ea typeface="Consolas" charset="0"/>
                <a:cs typeface="Consolas" charset="0"/>
              </a:rPr>
              <a:t>	double x, y;</a:t>
            </a:r>
          </a:p>
          <a:p>
            <a:r>
              <a:rPr lang="en-US" sz="1400" dirty="0">
                <a:solidFill>
                  <a:schemeClr val="tx1"/>
                </a:solidFill>
                <a:latin typeface="Consolas" charset="0"/>
                <a:ea typeface="Consolas" charset="0"/>
                <a:cs typeface="Consolas" charset="0"/>
              </a:rPr>
              <a:t>	double r;</a:t>
            </a:r>
          </a:p>
          <a:p>
            <a:r>
              <a:rPr lang="en-US" sz="1400" dirty="0">
                <a:solidFill>
                  <a:schemeClr val="tx1"/>
                </a:solidFill>
                <a:latin typeface="Consolas" charset="0"/>
                <a:ea typeface="Consolas" charset="0"/>
                <a:cs typeface="Consolas" charset="0"/>
              </a:rPr>
              <a:t>};</a:t>
            </a:r>
            <a:endParaRPr lang="en-US" sz="1400" dirty="0">
              <a:solidFill>
                <a:schemeClr val="accent6">
                  <a:lumMod val="75000"/>
                </a:schemeClr>
              </a:solidFill>
              <a:latin typeface="Consolas" charset="0"/>
              <a:ea typeface="Consolas" charset="0"/>
              <a:cs typeface="Consolas" charset="0"/>
            </a:endParaRPr>
          </a:p>
        </p:txBody>
      </p:sp>
    </p:spTree>
    <p:extLst>
      <p:ext uri="{BB962C8B-B14F-4D97-AF65-F5344CB8AC3E}">
        <p14:creationId xmlns:p14="http://schemas.microsoft.com/office/powerpoint/2010/main" val="2474505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B2AB-0992-4578-A533-FF83E703DB91}"/>
              </a:ext>
            </a:extLst>
          </p:cNvPr>
          <p:cNvSpPr>
            <a:spLocks noGrp="1"/>
          </p:cNvSpPr>
          <p:nvPr>
            <p:ph type="title"/>
          </p:nvPr>
        </p:nvSpPr>
        <p:spPr>
          <a:noFill/>
        </p:spPr>
        <p:txBody>
          <a:bodyPr/>
          <a:lstStyle/>
          <a:p>
            <a:r>
              <a:rPr lang="en-US" dirty="0"/>
              <a:t>Before We Start</a:t>
            </a:r>
          </a:p>
        </p:txBody>
      </p:sp>
      <p:sp>
        <p:nvSpPr>
          <p:cNvPr id="3" name="Content Placeholder 2">
            <a:extLst>
              <a:ext uri="{FF2B5EF4-FFF2-40B4-BE49-F238E27FC236}">
                <a16:creationId xmlns:a16="http://schemas.microsoft.com/office/drawing/2014/main" id="{708164E9-AFCF-492D-B4FA-7AA3062CA660}"/>
              </a:ext>
            </a:extLst>
          </p:cNvPr>
          <p:cNvSpPr>
            <a:spLocks noGrp="1"/>
          </p:cNvSpPr>
          <p:nvPr>
            <p:ph idx="1"/>
          </p:nvPr>
        </p:nvSpPr>
        <p:spPr>
          <a:xfrm>
            <a:off x="457199" y="1600200"/>
            <a:ext cx="8530683" cy="4525963"/>
          </a:xfrm>
        </p:spPr>
        <p:txBody>
          <a:bodyPr>
            <a:normAutofit/>
          </a:bodyPr>
          <a:lstStyle/>
          <a:p>
            <a:r>
              <a:rPr lang="en-US" dirty="0"/>
              <a:t>We will deal with C++ only in this module.</a:t>
            </a:r>
          </a:p>
          <a:p>
            <a:r>
              <a:rPr lang="en-US" b="1" dirty="0">
                <a:solidFill>
                  <a:schemeClr val="accent6">
                    <a:lumMod val="75000"/>
                  </a:schemeClr>
                </a:solidFill>
              </a:rPr>
              <a:t>Important</a:t>
            </a:r>
            <a:r>
              <a:rPr lang="en-US" dirty="0">
                <a:solidFill>
                  <a:schemeClr val="accent6">
                    <a:lumMod val="75000"/>
                  </a:schemeClr>
                </a:solidFill>
              </a:rPr>
              <a:t>: </a:t>
            </a:r>
            <a:r>
              <a:rPr lang="en-US" dirty="0"/>
              <a:t>We will be using the C++ 11 standard, so make sure that your compiler option is set appropriately.  We suggest to use the following command to compile your C++ program:</a:t>
            </a:r>
          </a:p>
          <a:p>
            <a:pPr marL="539750" lvl="1" indent="0">
              <a:buNone/>
            </a:pPr>
            <a:r>
              <a:rPr lang="en-US" sz="2000" dirty="0">
                <a:latin typeface="Menlo" panose="020B0609030804020204" pitchFamily="49" charset="0"/>
                <a:ea typeface="Menlo" panose="020B0609030804020204" pitchFamily="49" charset="0"/>
                <a:cs typeface="Menlo" panose="020B0609030804020204" pitchFamily="49" charset="0"/>
              </a:rPr>
              <a:t>g++ </a:t>
            </a:r>
            <a:r>
              <a:rPr lang="en-US" sz="20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-pedantic-errors -std=</a:t>
            </a:r>
            <a:r>
              <a:rPr lang="en-US" sz="2000" dirty="0" err="1">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c++</a:t>
            </a:r>
            <a:r>
              <a:rPr lang="en-US" sz="2000" dirty="0">
                <a:solidFill>
                  <a:schemeClr val="accent6">
                    <a:lumMod val="75000"/>
                  </a:schemeClr>
                </a:solidFill>
                <a:latin typeface="Menlo" panose="020B0609030804020204" pitchFamily="49" charset="0"/>
                <a:ea typeface="Menlo" panose="020B0609030804020204" pitchFamily="49" charset="0"/>
                <a:cs typeface="Menlo" panose="020B0609030804020204" pitchFamily="49" charset="0"/>
              </a:rPr>
              <a:t>11</a:t>
            </a:r>
            <a:r>
              <a:rPr lang="en-US" sz="2000" dirty="0">
                <a:latin typeface="Menlo" panose="020B0609030804020204" pitchFamily="49" charset="0"/>
                <a:ea typeface="Menlo" panose="020B0609030804020204" pitchFamily="49" charset="0"/>
                <a:cs typeface="Menlo" panose="020B0609030804020204" pitchFamily="49" charset="0"/>
              </a:rPr>
              <a:t> </a:t>
            </a:r>
            <a:r>
              <a:rPr lang="en-US" sz="2000" dirty="0" err="1">
                <a:latin typeface="Menlo" panose="020B0609030804020204" pitchFamily="49" charset="0"/>
                <a:ea typeface="Menlo" panose="020B0609030804020204" pitchFamily="49" charset="0"/>
                <a:cs typeface="Menlo" panose="020B0609030804020204" pitchFamily="49" charset="0"/>
              </a:rPr>
              <a:t>your_program.cpp</a:t>
            </a:r>
            <a:endParaRPr lang="en-US" sz="2000" dirty="0">
              <a:latin typeface="Menlo" panose="020B0609030804020204" pitchFamily="49" charset="0"/>
              <a:ea typeface="Menlo" panose="020B0609030804020204" pitchFamily="49" charset="0"/>
              <a:cs typeface="Menlo" panose="020B0609030804020204" pitchFamily="49" charset="0"/>
            </a:endParaRPr>
          </a:p>
          <a:p>
            <a:pPr marL="0" indent="0">
              <a:buNone/>
            </a:pPr>
            <a:endParaRPr lang="en-US" dirty="0"/>
          </a:p>
        </p:txBody>
      </p:sp>
      <p:sp>
        <p:nvSpPr>
          <p:cNvPr id="4" name="Slide Number Placeholder 3">
            <a:extLst>
              <a:ext uri="{FF2B5EF4-FFF2-40B4-BE49-F238E27FC236}">
                <a16:creationId xmlns:a16="http://schemas.microsoft.com/office/drawing/2014/main" id="{5DE354B5-847F-4662-A942-1FA1FAA44994}"/>
              </a:ext>
            </a:extLst>
          </p:cNvPr>
          <p:cNvSpPr>
            <a:spLocks noGrp="1"/>
          </p:cNvSpPr>
          <p:nvPr>
            <p:ph type="sldNum" sz="quarter" idx="12"/>
          </p:nvPr>
        </p:nvSpPr>
        <p:spPr/>
        <p:txBody>
          <a:bodyPr/>
          <a:lstStyle/>
          <a:p>
            <a:fld id="{A2D5F323-9395-A24C-8003-89F99F5948AE}" type="slidenum">
              <a:rPr lang="en-US" smtClean="0"/>
              <a:pPr/>
              <a:t>3</a:t>
            </a:fld>
            <a:endParaRPr lang="en-US" dirty="0"/>
          </a:p>
        </p:txBody>
      </p:sp>
      <p:sp>
        <p:nvSpPr>
          <p:cNvPr id="5" name="TextBox 4">
            <a:extLst>
              <a:ext uri="{FF2B5EF4-FFF2-40B4-BE49-F238E27FC236}">
                <a16:creationId xmlns:a16="http://schemas.microsoft.com/office/drawing/2014/main" id="{214B6F40-F1A2-6347-8085-10A3D6F880B8}"/>
              </a:ext>
            </a:extLst>
          </p:cNvPr>
          <p:cNvSpPr txBox="1"/>
          <p:nvPr/>
        </p:nvSpPr>
        <p:spPr>
          <a:xfrm>
            <a:off x="1045529" y="4029687"/>
            <a:ext cx="7527073" cy="1200329"/>
          </a:xfrm>
          <a:prstGeom prst="rect">
            <a:avLst/>
          </a:prstGeom>
          <a:noFill/>
          <a:ln>
            <a:solidFill>
              <a:schemeClr val="bg1">
                <a:lumMod val="75000"/>
              </a:schemeClr>
            </a:solidFill>
          </a:ln>
        </p:spPr>
        <p:txBody>
          <a:bodyPr wrap="square" rtlCol="0">
            <a:spAutoFit/>
          </a:bodyPr>
          <a:lstStyle/>
          <a:p>
            <a:r>
              <a:rPr lang="en-US" dirty="0"/>
              <a:t>The -pedantic-errors flag is to make sure that your code conforms to the ISO C/C++ standard.  </a:t>
            </a:r>
            <a:r>
              <a:rPr lang="en-US" dirty="0">
                <a:solidFill>
                  <a:schemeClr val="accent6">
                    <a:lumMod val="75000"/>
                  </a:schemeClr>
                </a:solidFill>
              </a:rPr>
              <a:t>We will enforce this in your assignment submission too</a:t>
            </a:r>
            <a:r>
              <a:rPr lang="en-US" dirty="0"/>
              <a:t>.</a:t>
            </a:r>
            <a:br>
              <a:rPr lang="en-US" dirty="0"/>
            </a:br>
            <a:r>
              <a:rPr lang="en-US" dirty="0"/>
              <a:t>For more information about C/C++ standards, you may read </a:t>
            </a:r>
            <a:r>
              <a:rPr lang="en-US" dirty="0">
                <a:hlinkClick r:id="rId2"/>
              </a:rPr>
              <a:t>https://en.wikipedia.org/wiki/ANSI_C</a:t>
            </a:r>
            <a:r>
              <a:rPr lang="en-US" dirty="0"/>
              <a:t> and </a:t>
            </a:r>
            <a:r>
              <a:rPr lang="en-US" dirty="0">
                <a:hlinkClick r:id="rId3"/>
              </a:rPr>
              <a:t>https://isocpp.org/std/the-standard</a:t>
            </a:r>
            <a:r>
              <a:rPr lang="en-US" dirty="0"/>
              <a:t> </a:t>
            </a:r>
          </a:p>
        </p:txBody>
      </p:sp>
    </p:spTree>
    <p:extLst>
      <p:ext uri="{BB962C8B-B14F-4D97-AF65-F5344CB8AC3E}">
        <p14:creationId xmlns:p14="http://schemas.microsoft.com/office/powerpoint/2010/main" val="12556674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F238F-3C5F-5F47-A6E2-E21B71A4083B}"/>
              </a:ext>
            </a:extLst>
          </p:cNvPr>
          <p:cNvSpPr>
            <a:spLocks noGrp="1"/>
          </p:cNvSpPr>
          <p:nvPr>
            <p:ph type="title"/>
          </p:nvPr>
        </p:nvSpPr>
        <p:spPr/>
        <p:txBody>
          <a:bodyPr>
            <a:noAutofit/>
          </a:bodyPr>
          <a:lstStyle/>
          <a:p>
            <a:r>
              <a:rPr lang="en-US" sz="3600" dirty="0"/>
              <a:t>More examples on struct and function</a:t>
            </a:r>
          </a:p>
        </p:txBody>
      </p:sp>
      <p:sp>
        <p:nvSpPr>
          <p:cNvPr id="3" name="Content Placeholder 2">
            <a:extLst>
              <a:ext uri="{FF2B5EF4-FFF2-40B4-BE49-F238E27FC236}">
                <a16:creationId xmlns:a16="http://schemas.microsoft.com/office/drawing/2014/main" id="{5F9B4EE9-64BE-D94A-B0F0-8A2F5BB14272}"/>
              </a:ext>
            </a:extLst>
          </p:cNvPr>
          <p:cNvSpPr>
            <a:spLocks noGrp="1"/>
          </p:cNvSpPr>
          <p:nvPr>
            <p:ph idx="1"/>
          </p:nvPr>
        </p:nvSpPr>
        <p:spPr>
          <a:xfrm>
            <a:off x="457200" y="1375139"/>
            <a:ext cx="8556171" cy="4525963"/>
          </a:xfrm>
        </p:spPr>
        <p:txBody>
          <a:bodyPr>
            <a:normAutofit lnSpcReduction="10000"/>
          </a:bodyPr>
          <a:lstStyle/>
          <a:p>
            <a:pPr marL="0" indent="0">
              <a:buNone/>
            </a:pPr>
            <a:r>
              <a:rPr lang="en-US" dirty="0"/>
              <a:t>Function prototypes</a:t>
            </a:r>
          </a:p>
          <a:p>
            <a:r>
              <a:rPr lang="en-US" dirty="0"/>
              <a:t>Function 1: To compute the area of a circle</a:t>
            </a:r>
          </a:p>
          <a:p>
            <a:pPr lvl="1"/>
            <a:r>
              <a:rPr lang="en-US" dirty="0"/>
              <a:t>Input: a circle, output: the area</a:t>
            </a:r>
          </a:p>
          <a:p>
            <a:pPr lvl="1"/>
            <a:endParaRPr lang="en-US" dirty="0"/>
          </a:p>
          <a:p>
            <a:pPr lvl="1"/>
            <a:endParaRPr lang="en-US" dirty="0"/>
          </a:p>
          <a:p>
            <a:r>
              <a:rPr lang="en-US" dirty="0"/>
              <a:t>Function 2: To enlarge a circle (i.e., increase its radius)</a:t>
            </a:r>
          </a:p>
          <a:p>
            <a:pPr lvl="1"/>
            <a:r>
              <a:rPr lang="en-US" dirty="0"/>
              <a:t>Input: a circle, the increment in radius;  the circle radius needs to be modified</a:t>
            </a:r>
          </a:p>
          <a:p>
            <a:pPr lvl="1"/>
            <a:endParaRPr lang="en-US" dirty="0"/>
          </a:p>
          <a:p>
            <a:pPr lvl="1"/>
            <a:endParaRPr lang="en-US" dirty="0"/>
          </a:p>
          <a:p>
            <a:r>
              <a:rPr lang="en-US" dirty="0"/>
              <a:t>Function 3: To check whether a circle overlaps with another circle</a:t>
            </a:r>
          </a:p>
          <a:p>
            <a:pPr lvl="1"/>
            <a:r>
              <a:rPr lang="en-US" dirty="0"/>
              <a:t>Input: two circles, output: whether they overlaps</a:t>
            </a:r>
          </a:p>
          <a:p>
            <a:pPr marL="0" indent="0">
              <a:buNone/>
            </a:pPr>
            <a:endParaRPr lang="en-US" dirty="0"/>
          </a:p>
        </p:txBody>
      </p:sp>
      <p:sp>
        <p:nvSpPr>
          <p:cNvPr id="4" name="Slide Number Placeholder 3">
            <a:extLst>
              <a:ext uri="{FF2B5EF4-FFF2-40B4-BE49-F238E27FC236}">
                <a16:creationId xmlns:a16="http://schemas.microsoft.com/office/drawing/2014/main" id="{FEB34DBF-5B9D-CE4C-BACB-64649101D100}"/>
              </a:ext>
            </a:extLst>
          </p:cNvPr>
          <p:cNvSpPr>
            <a:spLocks noGrp="1"/>
          </p:cNvSpPr>
          <p:nvPr>
            <p:ph type="sldNum" sz="quarter" idx="12"/>
          </p:nvPr>
        </p:nvSpPr>
        <p:spPr/>
        <p:txBody>
          <a:bodyPr/>
          <a:lstStyle/>
          <a:p>
            <a:fld id="{A2D5F323-9395-A24C-8003-89F99F5948AE}" type="slidenum">
              <a:rPr lang="en-US" smtClean="0"/>
              <a:pPr/>
              <a:t>30</a:t>
            </a:fld>
            <a:endParaRPr lang="en-US" dirty="0"/>
          </a:p>
        </p:txBody>
      </p:sp>
      <p:sp>
        <p:nvSpPr>
          <p:cNvPr id="5" name="TextBox 4">
            <a:extLst>
              <a:ext uri="{FF2B5EF4-FFF2-40B4-BE49-F238E27FC236}">
                <a16:creationId xmlns:a16="http://schemas.microsoft.com/office/drawing/2014/main" id="{7A80D37F-5D31-0549-B97F-96BECDE9F4A5}"/>
              </a:ext>
            </a:extLst>
          </p:cNvPr>
          <p:cNvSpPr txBox="1"/>
          <p:nvPr/>
        </p:nvSpPr>
        <p:spPr>
          <a:xfrm>
            <a:off x="2281409" y="2676490"/>
            <a:ext cx="3483666" cy="307777"/>
          </a:xfrm>
          <a:prstGeom prst="rect">
            <a:avLst/>
          </a:prstGeom>
          <a:solidFill>
            <a:schemeClr val="accent1">
              <a:lumMod val="20000"/>
              <a:lumOff val="80000"/>
            </a:schemeClr>
          </a:solidFill>
          <a:ln>
            <a:solidFill>
              <a:schemeClr val="accent1"/>
            </a:solidFill>
          </a:ln>
        </p:spPr>
        <p:txBody>
          <a:bodyPr wrap="square" rtlCol="0">
            <a:spAutoFit/>
          </a:bodyPr>
          <a:lstStyle/>
          <a:p>
            <a:pPr algn="ctr"/>
            <a:r>
              <a:rPr lang="en-US" sz="1400" dirty="0">
                <a:latin typeface="Consolas" charset="0"/>
                <a:cs typeface="Consolas" charset="0"/>
              </a:rPr>
              <a:t>double </a:t>
            </a:r>
            <a:r>
              <a:rPr lang="en-US" sz="1400" dirty="0" err="1">
                <a:latin typeface="Consolas" charset="0"/>
                <a:cs typeface="Consolas" charset="0"/>
              </a:rPr>
              <a:t>CircleArea</a:t>
            </a:r>
            <a:r>
              <a:rPr lang="en-US" sz="1400" dirty="0">
                <a:latin typeface="Consolas" charset="0"/>
                <a:cs typeface="Consolas" charset="0"/>
              </a:rPr>
              <a:t>(Circle c);</a:t>
            </a:r>
          </a:p>
        </p:txBody>
      </p:sp>
      <p:sp>
        <p:nvSpPr>
          <p:cNvPr id="6" name="TextBox 5">
            <a:extLst>
              <a:ext uri="{FF2B5EF4-FFF2-40B4-BE49-F238E27FC236}">
                <a16:creationId xmlns:a16="http://schemas.microsoft.com/office/drawing/2014/main" id="{342B4A0B-6BCB-9A43-AEED-B440A791F78A}"/>
              </a:ext>
            </a:extLst>
          </p:cNvPr>
          <p:cNvSpPr txBox="1"/>
          <p:nvPr/>
        </p:nvSpPr>
        <p:spPr>
          <a:xfrm>
            <a:off x="1768666" y="4243119"/>
            <a:ext cx="5606668" cy="307777"/>
          </a:xfrm>
          <a:prstGeom prst="rect">
            <a:avLst/>
          </a:prstGeom>
          <a:solidFill>
            <a:schemeClr val="accent1">
              <a:lumMod val="20000"/>
              <a:lumOff val="80000"/>
            </a:schemeClr>
          </a:solidFill>
          <a:ln>
            <a:solidFill>
              <a:schemeClr val="accent1"/>
            </a:solidFill>
          </a:ln>
        </p:spPr>
        <p:txBody>
          <a:bodyPr wrap="square" rtlCol="0">
            <a:spAutoFit/>
          </a:bodyPr>
          <a:lstStyle/>
          <a:p>
            <a:pPr algn="ctr"/>
            <a:r>
              <a:rPr lang="en-US" sz="1400" dirty="0">
                <a:latin typeface="Consolas" charset="0"/>
                <a:cs typeface="Consolas" charset="0"/>
              </a:rPr>
              <a:t>void </a:t>
            </a:r>
            <a:r>
              <a:rPr lang="en-US" sz="1400" dirty="0" err="1">
                <a:latin typeface="Consolas" charset="0"/>
                <a:cs typeface="Consolas" charset="0"/>
              </a:rPr>
              <a:t>EnlargeCircle</a:t>
            </a:r>
            <a:r>
              <a:rPr lang="en-US" sz="1400" dirty="0">
                <a:latin typeface="Consolas" charset="0"/>
                <a:cs typeface="Consolas" charset="0"/>
              </a:rPr>
              <a:t>(Circle &amp;c, double </a:t>
            </a:r>
            <a:r>
              <a:rPr lang="en-US" sz="1400" dirty="0" err="1">
                <a:latin typeface="Consolas" charset="0"/>
                <a:cs typeface="Consolas" charset="0"/>
              </a:rPr>
              <a:t>radius_to_add</a:t>
            </a:r>
            <a:r>
              <a:rPr lang="en-US" sz="1400" dirty="0">
                <a:latin typeface="Consolas" charset="0"/>
                <a:cs typeface="Consolas" charset="0"/>
              </a:rPr>
              <a:t>);</a:t>
            </a:r>
          </a:p>
        </p:txBody>
      </p:sp>
      <p:sp>
        <p:nvSpPr>
          <p:cNvPr id="7" name="TextBox 6">
            <a:extLst>
              <a:ext uri="{FF2B5EF4-FFF2-40B4-BE49-F238E27FC236}">
                <a16:creationId xmlns:a16="http://schemas.microsoft.com/office/drawing/2014/main" id="{86DD21CC-B8C3-8442-AE5B-4A4C1679630A}"/>
              </a:ext>
            </a:extLst>
          </p:cNvPr>
          <p:cNvSpPr txBox="1"/>
          <p:nvPr/>
        </p:nvSpPr>
        <p:spPr>
          <a:xfrm>
            <a:off x="1933066" y="5777820"/>
            <a:ext cx="4903162" cy="307777"/>
          </a:xfrm>
          <a:prstGeom prst="rect">
            <a:avLst/>
          </a:prstGeom>
          <a:solidFill>
            <a:schemeClr val="accent1">
              <a:lumMod val="20000"/>
              <a:lumOff val="80000"/>
            </a:schemeClr>
          </a:solidFill>
          <a:ln>
            <a:solidFill>
              <a:schemeClr val="accent1"/>
            </a:solidFill>
          </a:ln>
        </p:spPr>
        <p:txBody>
          <a:bodyPr wrap="square" rtlCol="0">
            <a:spAutoFit/>
          </a:bodyPr>
          <a:lstStyle/>
          <a:p>
            <a:pPr algn="ctr"/>
            <a:r>
              <a:rPr lang="en-US" sz="1400" dirty="0">
                <a:latin typeface="Consolas" charset="0"/>
                <a:cs typeface="Consolas" charset="0"/>
              </a:rPr>
              <a:t>bool </a:t>
            </a:r>
            <a:r>
              <a:rPr lang="en-US" sz="1400" dirty="0" err="1">
                <a:latin typeface="Consolas" charset="0"/>
                <a:cs typeface="Consolas" charset="0"/>
              </a:rPr>
              <a:t>IsCircleOverlap</a:t>
            </a:r>
            <a:r>
              <a:rPr lang="en-US" sz="1400" dirty="0">
                <a:latin typeface="Consolas" charset="0"/>
                <a:cs typeface="Consolas" charset="0"/>
              </a:rPr>
              <a:t>(Circle c1, Circle c2);</a:t>
            </a:r>
          </a:p>
        </p:txBody>
      </p:sp>
    </p:spTree>
    <p:extLst>
      <p:ext uri="{BB962C8B-B14F-4D97-AF65-F5344CB8AC3E}">
        <p14:creationId xmlns:p14="http://schemas.microsoft.com/office/powerpoint/2010/main" val="16919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A3122-B31A-3647-9268-24A419F33FDA}"/>
              </a:ext>
            </a:extLst>
          </p:cNvPr>
          <p:cNvSpPr>
            <a:spLocks noGrp="1"/>
          </p:cNvSpPr>
          <p:nvPr>
            <p:ph type="title"/>
          </p:nvPr>
        </p:nvSpPr>
        <p:spPr/>
        <p:txBody>
          <a:bodyPr>
            <a:noAutofit/>
          </a:bodyPr>
          <a:lstStyle/>
          <a:p>
            <a:r>
              <a:rPr lang="en-US" sz="3600" dirty="0"/>
              <a:t>More examples on struct and function</a:t>
            </a:r>
          </a:p>
        </p:txBody>
      </p:sp>
      <p:sp>
        <p:nvSpPr>
          <p:cNvPr id="3" name="Content Placeholder 2">
            <a:extLst>
              <a:ext uri="{FF2B5EF4-FFF2-40B4-BE49-F238E27FC236}">
                <a16:creationId xmlns:a16="http://schemas.microsoft.com/office/drawing/2014/main" id="{D0A8FD44-696E-6C4A-830E-6E081F9F6901}"/>
              </a:ext>
            </a:extLst>
          </p:cNvPr>
          <p:cNvSpPr>
            <a:spLocks noGrp="1"/>
          </p:cNvSpPr>
          <p:nvPr>
            <p:ph idx="1"/>
          </p:nvPr>
        </p:nvSpPr>
        <p:spPr/>
        <p:txBody>
          <a:bodyPr/>
          <a:lstStyle/>
          <a:p>
            <a:pPr marL="0" indent="0">
              <a:buNone/>
            </a:pPr>
            <a:r>
              <a:rPr lang="en-US" dirty="0"/>
              <a:t>Implementation of the three functions</a:t>
            </a:r>
          </a:p>
          <a:p>
            <a:pPr marL="0" indent="0">
              <a:buNone/>
            </a:pPr>
            <a:endParaRPr lang="en-US" dirty="0"/>
          </a:p>
          <a:p>
            <a:r>
              <a:rPr lang="en-US" dirty="0"/>
              <a:t>Function 1: To compute the area of a circle</a:t>
            </a:r>
          </a:p>
          <a:p>
            <a:pPr marL="0" indent="0">
              <a:buNone/>
            </a:pPr>
            <a:endParaRPr lang="en-US" dirty="0"/>
          </a:p>
        </p:txBody>
      </p:sp>
      <p:sp>
        <p:nvSpPr>
          <p:cNvPr id="4" name="Slide Number Placeholder 3">
            <a:extLst>
              <a:ext uri="{FF2B5EF4-FFF2-40B4-BE49-F238E27FC236}">
                <a16:creationId xmlns:a16="http://schemas.microsoft.com/office/drawing/2014/main" id="{A6D8672E-C659-1C42-A79B-DC9F63748F05}"/>
              </a:ext>
            </a:extLst>
          </p:cNvPr>
          <p:cNvSpPr>
            <a:spLocks noGrp="1"/>
          </p:cNvSpPr>
          <p:nvPr>
            <p:ph type="sldNum" sz="quarter" idx="12"/>
          </p:nvPr>
        </p:nvSpPr>
        <p:spPr/>
        <p:txBody>
          <a:bodyPr/>
          <a:lstStyle/>
          <a:p>
            <a:fld id="{A2D5F323-9395-A24C-8003-89F99F5948AE}" type="slidenum">
              <a:rPr lang="en-US" smtClean="0"/>
              <a:pPr/>
              <a:t>31</a:t>
            </a:fld>
            <a:endParaRPr lang="en-US" dirty="0"/>
          </a:p>
        </p:txBody>
      </p:sp>
      <p:sp>
        <p:nvSpPr>
          <p:cNvPr id="6" name="Rectangle 5">
            <a:extLst>
              <a:ext uri="{FF2B5EF4-FFF2-40B4-BE49-F238E27FC236}">
                <a16:creationId xmlns:a16="http://schemas.microsoft.com/office/drawing/2014/main" id="{9501014F-54F2-CD4A-8955-7C681A100CAB}"/>
              </a:ext>
            </a:extLst>
          </p:cNvPr>
          <p:cNvSpPr/>
          <p:nvPr/>
        </p:nvSpPr>
        <p:spPr>
          <a:xfrm>
            <a:off x="1631412" y="3240947"/>
            <a:ext cx="5738871" cy="2226941"/>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charset="0"/>
                <a:cs typeface="Consolas" charset="0"/>
              </a:rPr>
              <a:t>double </a:t>
            </a:r>
            <a:r>
              <a:rPr lang="en-US" sz="1600" dirty="0" err="1">
                <a:latin typeface="Consolas" charset="0"/>
                <a:cs typeface="Consolas" charset="0"/>
              </a:rPr>
              <a:t>CircleArea</a:t>
            </a:r>
            <a:r>
              <a:rPr lang="en-US" sz="1600" dirty="0">
                <a:latin typeface="Consolas" charset="0"/>
                <a:cs typeface="Consolas" charset="0"/>
              </a:rPr>
              <a:t>(Circle c) {</a:t>
            </a:r>
          </a:p>
          <a:p>
            <a:r>
              <a:rPr lang="en-US" sz="1600" dirty="0">
                <a:latin typeface="Consolas" charset="0"/>
                <a:cs typeface="Consolas" charset="0"/>
              </a:rPr>
              <a:t>    const double PI = 3.14159265358979323846;</a:t>
            </a:r>
          </a:p>
          <a:p>
            <a:r>
              <a:rPr lang="en-US" sz="1600" dirty="0">
                <a:latin typeface="Consolas" charset="0"/>
                <a:cs typeface="Consolas" charset="0"/>
              </a:rPr>
              <a:t>    return PI * </a:t>
            </a:r>
            <a:r>
              <a:rPr lang="en-US" sz="1600" dirty="0" err="1">
                <a:latin typeface="Consolas" charset="0"/>
                <a:cs typeface="Consolas" charset="0"/>
              </a:rPr>
              <a:t>c.r</a:t>
            </a:r>
            <a:r>
              <a:rPr lang="en-US" sz="1600" dirty="0">
                <a:latin typeface="Consolas" charset="0"/>
                <a:cs typeface="Consolas" charset="0"/>
              </a:rPr>
              <a:t> * </a:t>
            </a:r>
            <a:r>
              <a:rPr lang="en-US" sz="1600" dirty="0" err="1">
                <a:latin typeface="Consolas" charset="0"/>
                <a:cs typeface="Consolas" charset="0"/>
              </a:rPr>
              <a:t>c.r</a:t>
            </a:r>
            <a:r>
              <a:rPr lang="en-US" sz="1600" dirty="0">
                <a:latin typeface="Consolas" charset="0"/>
                <a:cs typeface="Consolas" charset="0"/>
              </a:rPr>
              <a:t>;</a:t>
            </a:r>
          </a:p>
          <a:p>
            <a:r>
              <a:rPr lang="en-US" sz="1600" dirty="0">
                <a:latin typeface="Consolas" charset="0"/>
                <a:cs typeface="Consolas" charset="0"/>
              </a:rPr>
              <a:t>}</a:t>
            </a:r>
          </a:p>
        </p:txBody>
      </p:sp>
      <p:sp>
        <p:nvSpPr>
          <p:cNvPr id="7" name="Rectangle 6">
            <a:extLst>
              <a:ext uri="{FF2B5EF4-FFF2-40B4-BE49-F238E27FC236}">
                <a16:creationId xmlns:a16="http://schemas.microsoft.com/office/drawing/2014/main" id="{5FFD6471-FA0A-D044-AE4E-588B4E40C5AA}"/>
              </a:ext>
            </a:extLst>
          </p:cNvPr>
          <p:cNvSpPr/>
          <p:nvPr/>
        </p:nvSpPr>
        <p:spPr>
          <a:xfrm>
            <a:off x="6687108" y="1417638"/>
            <a:ext cx="2258783" cy="130888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solidFill>
                <a:latin typeface="Consolas" charset="0"/>
                <a:ea typeface="Consolas" charset="0"/>
                <a:cs typeface="Consolas" charset="0"/>
              </a:rPr>
              <a:t>struct</a:t>
            </a:r>
            <a:r>
              <a:rPr lang="en-US" sz="1400" b="1" dirty="0">
                <a:solidFill>
                  <a:schemeClr val="accent6">
                    <a:lumMod val="75000"/>
                  </a:schemeClr>
                </a:solidFill>
                <a:latin typeface="Consolas" charset="0"/>
                <a:ea typeface="Consolas" charset="0"/>
                <a:cs typeface="Consolas" charset="0"/>
              </a:rPr>
              <a:t> </a:t>
            </a:r>
            <a:r>
              <a:rPr lang="en-US" sz="1400" dirty="0">
                <a:solidFill>
                  <a:schemeClr val="tx1"/>
                </a:solidFill>
                <a:latin typeface="Consolas" charset="0"/>
                <a:ea typeface="Consolas" charset="0"/>
                <a:cs typeface="Consolas" charset="0"/>
              </a:rPr>
              <a:t>Circle {</a:t>
            </a:r>
          </a:p>
          <a:p>
            <a:r>
              <a:rPr lang="en-US" sz="1400" dirty="0">
                <a:solidFill>
                  <a:schemeClr val="tx1"/>
                </a:solidFill>
                <a:latin typeface="Consolas" charset="0"/>
                <a:ea typeface="Consolas" charset="0"/>
                <a:cs typeface="Consolas" charset="0"/>
              </a:rPr>
              <a:t>	double x, y;</a:t>
            </a:r>
          </a:p>
          <a:p>
            <a:r>
              <a:rPr lang="en-US" sz="1400" dirty="0">
                <a:solidFill>
                  <a:schemeClr val="tx1"/>
                </a:solidFill>
                <a:latin typeface="Consolas" charset="0"/>
                <a:ea typeface="Consolas" charset="0"/>
                <a:cs typeface="Consolas" charset="0"/>
              </a:rPr>
              <a:t>	double r;</a:t>
            </a:r>
          </a:p>
          <a:p>
            <a:r>
              <a:rPr lang="en-US" sz="1400" dirty="0">
                <a:solidFill>
                  <a:schemeClr val="tx1"/>
                </a:solidFill>
                <a:latin typeface="Consolas" charset="0"/>
                <a:ea typeface="Consolas" charset="0"/>
                <a:cs typeface="Consolas" charset="0"/>
              </a:rPr>
              <a:t>};</a:t>
            </a:r>
            <a:endParaRPr lang="en-US" sz="1400" dirty="0">
              <a:solidFill>
                <a:schemeClr val="accent6">
                  <a:lumMod val="75000"/>
                </a:schemeClr>
              </a:solidFill>
              <a:latin typeface="Consolas" charset="0"/>
              <a:ea typeface="Consolas" charset="0"/>
              <a:cs typeface="Consolas" charset="0"/>
            </a:endParaRPr>
          </a:p>
        </p:txBody>
      </p:sp>
      <p:sp>
        <p:nvSpPr>
          <p:cNvPr id="8" name="TextBox 7">
            <a:extLst>
              <a:ext uri="{FF2B5EF4-FFF2-40B4-BE49-F238E27FC236}">
                <a16:creationId xmlns:a16="http://schemas.microsoft.com/office/drawing/2014/main" id="{BAB2EA7C-FE82-6147-B83C-6FBD88A6259A}"/>
              </a:ext>
            </a:extLst>
          </p:cNvPr>
          <p:cNvSpPr txBox="1"/>
          <p:nvPr/>
        </p:nvSpPr>
        <p:spPr>
          <a:xfrm>
            <a:off x="780736" y="5827062"/>
            <a:ext cx="942887" cy="369332"/>
          </a:xfrm>
          <a:prstGeom prst="rect">
            <a:avLst/>
          </a:prstGeom>
          <a:noFill/>
        </p:spPr>
        <p:txBody>
          <a:bodyPr wrap="none" rtlCol="0">
            <a:spAutoFit/>
          </a:bodyPr>
          <a:lstStyle/>
          <a:p>
            <a:r>
              <a:rPr lang="en-US" dirty="0" err="1">
                <a:latin typeface="Avenir Next Condensed" charset="0"/>
                <a:ea typeface="Avenir Next Condensed" charset="0"/>
                <a:cs typeface="Avenir Next Condensed" charset="0"/>
              </a:rPr>
              <a:t>circle.cpp</a:t>
            </a:r>
            <a:endParaRPr lang="en-US" dirty="0">
              <a:latin typeface="Avenir Next Condensed" charset="0"/>
              <a:ea typeface="Avenir Next Condensed" charset="0"/>
              <a:cs typeface="Avenir Next Condensed" charset="0"/>
            </a:endParaRPr>
          </a:p>
        </p:txBody>
      </p:sp>
    </p:spTree>
    <p:extLst>
      <p:ext uri="{BB962C8B-B14F-4D97-AF65-F5344CB8AC3E}">
        <p14:creationId xmlns:p14="http://schemas.microsoft.com/office/powerpoint/2010/main" val="9817682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A3122-B31A-3647-9268-24A419F33FDA}"/>
              </a:ext>
            </a:extLst>
          </p:cNvPr>
          <p:cNvSpPr>
            <a:spLocks noGrp="1"/>
          </p:cNvSpPr>
          <p:nvPr>
            <p:ph type="title"/>
          </p:nvPr>
        </p:nvSpPr>
        <p:spPr/>
        <p:txBody>
          <a:bodyPr>
            <a:noAutofit/>
          </a:bodyPr>
          <a:lstStyle/>
          <a:p>
            <a:r>
              <a:rPr lang="en-US" sz="3600" dirty="0"/>
              <a:t>More examples on struct and function</a:t>
            </a:r>
          </a:p>
        </p:txBody>
      </p:sp>
      <p:sp>
        <p:nvSpPr>
          <p:cNvPr id="3" name="Content Placeholder 2">
            <a:extLst>
              <a:ext uri="{FF2B5EF4-FFF2-40B4-BE49-F238E27FC236}">
                <a16:creationId xmlns:a16="http://schemas.microsoft.com/office/drawing/2014/main" id="{D0A8FD44-696E-6C4A-830E-6E081F9F6901}"/>
              </a:ext>
            </a:extLst>
          </p:cNvPr>
          <p:cNvSpPr>
            <a:spLocks noGrp="1"/>
          </p:cNvSpPr>
          <p:nvPr>
            <p:ph idx="1"/>
          </p:nvPr>
        </p:nvSpPr>
        <p:spPr/>
        <p:txBody>
          <a:bodyPr/>
          <a:lstStyle/>
          <a:p>
            <a:pPr marL="0" indent="0">
              <a:buNone/>
            </a:pPr>
            <a:r>
              <a:rPr lang="en-US" dirty="0"/>
              <a:t>Implementation of the three functions</a:t>
            </a:r>
          </a:p>
          <a:p>
            <a:pPr marL="0" indent="0">
              <a:buNone/>
            </a:pPr>
            <a:endParaRPr lang="en-US" dirty="0"/>
          </a:p>
          <a:p>
            <a:r>
              <a:rPr lang="en-US" dirty="0"/>
              <a:t>Function 2: To enlarge a circle (i.e., increase its radius)</a:t>
            </a:r>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6D8672E-C659-1C42-A79B-DC9F63748F05}"/>
              </a:ext>
            </a:extLst>
          </p:cNvPr>
          <p:cNvSpPr>
            <a:spLocks noGrp="1"/>
          </p:cNvSpPr>
          <p:nvPr>
            <p:ph type="sldNum" sz="quarter" idx="12"/>
          </p:nvPr>
        </p:nvSpPr>
        <p:spPr/>
        <p:txBody>
          <a:bodyPr/>
          <a:lstStyle/>
          <a:p>
            <a:fld id="{A2D5F323-9395-A24C-8003-89F99F5948AE}" type="slidenum">
              <a:rPr lang="en-US" smtClean="0"/>
              <a:pPr/>
              <a:t>32</a:t>
            </a:fld>
            <a:endParaRPr lang="en-US" dirty="0"/>
          </a:p>
        </p:txBody>
      </p:sp>
      <p:sp>
        <p:nvSpPr>
          <p:cNvPr id="6" name="Rectangle 5">
            <a:extLst>
              <a:ext uri="{FF2B5EF4-FFF2-40B4-BE49-F238E27FC236}">
                <a16:creationId xmlns:a16="http://schemas.microsoft.com/office/drawing/2014/main" id="{9501014F-54F2-CD4A-8955-7C681A100CAB}"/>
              </a:ext>
            </a:extLst>
          </p:cNvPr>
          <p:cNvSpPr/>
          <p:nvPr/>
        </p:nvSpPr>
        <p:spPr>
          <a:xfrm>
            <a:off x="1631412" y="3240948"/>
            <a:ext cx="6477002" cy="1595458"/>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charset="0"/>
                <a:cs typeface="Consolas" charset="0"/>
              </a:rPr>
              <a:t>void </a:t>
            </a:r>
            <a:r>
              <a:rPr lang="en-US" sz="1600" dirty="0" err="1">
                <a:latin typeface="Consolas" charset="0"/>
                <a:cs typeface="Consolas" charset="0"/>
              </a:rPr>
              <a:t>EnlargeCircle</a:t>
            </a:r>
            <a:r>
              <a:rPr lang="en-US" sz="1600" dirty="0">
                <a:latin typeface="Consolas" charset="0"/>
                <a:cs typeface="Consolas" charset="0"/>
              </a:rPr>
              <a:t>(Circle &amp;c, double </a:t>
            </a:r>
            <a:r>
              <a:rPr lang="en-US" sz="1600" dirty="0" err="1">
                <a:latin typeface="Consolas" charset="0"/>
                <a:cs typeface="Consolas" charset="0"/>
              </a:rPr>
              <a:t>radius_to_add</a:t>
            </a:r>
            <a:r>
              <a:rPr lang="en-US" sz="1600" dirty="0">
                <a:latin typeface="Consolas" charset="0"/>
                <a:cs typeface="Consolas" charset="0"/>
              </a:rPr>
              <a:t>) {</a:t>
            </a:r>
          </a:p>
          <a:p>
            <a:r>
              <a:rPr lang="en-US" sz="1600" dirty="0">
                <a:latin typeface="Consolas" charset="0"/>
                <a:cs typeface="Consolas" charset="0"/>
              </a:rPr>
              <a:t>	</a:t>
            </a:r>
            <a:r>
              <a:rPr lang="en-US" sz="1600" dirty="0" err="1">
                <a:latin typeface="Consolas" charset="0"/>
                <a:cs typeface="Consolas" charset="0"/>
              </a:rPr>
              <a:t>c.r</a:t>
            </a:r>
            <a:r>
              <a:rPr lang="en-US" sz="1600" dirty="0">
                <a:latin typeface="Consolas" charset="0"/>
                <a:cs typeface="Consolas" charset="0"/>
              </a:rPr>
              <a:t> += </a:t>
            </a:r>
            <a:r>
              <a:rPr lang="en-US" sz="1600" dirty="0" err="1">
                <a:latin typeface="Consolas" charset="0"/>
                <a:cs typeface="Consolas" charset="0"/>
              </a:rPr>
              <a:t>radius_to_add</a:t>
            </a:r>
            <a:r>
              <a:rPr lang="en-US" sz="1600" dirty="0">
                <a:latin typeface="Consolas" charset="0"/>
                <a:cs typeface="Consolas" charset="0"/>
              </a:rPr>
              <a:t>;</a:t>
            </a:r>
          </a:p>
          <a:p>
            <a:r>
              <a:rPr lang="en-US" sz="1600" dirty="0">
                <a:latin typeface="Consolas" charset="0"/>
                <a:cs typeface="Consolas" charset="0"/>
              </a:rPr>
              <a:t>}</a:t>
            </a:r>
          </a:p>
        </p:txBody>
      </p:sp>
      <p:sp>
        <p:nvSpPr>
          <p:cNvPr id="7" name="Rectangle 6">
            <a:extLst>
              <a:ext uri="{FF2B5EF4-FFF2-40B4-BE49-F238E27FC236}">
                <a16:creationId xmlns:a16="http://schemas.microsoft.com/office/drawing/2014/main" id="{5FFD6471-FA0A-D044-AE4E-588B4E40C5AA}"/>
              </a:ext>
            </a:extLst>
          </p:cNvPr>
          <p:cNvSpPr/>
          <p:nvPr/>
        </p:nvSpPr>
        <p:spPr>
          <a:xfrm>
            <a:off x="6709142" y="1174730"/>
            <a:ext cx="2258783" cy="130888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solidFill>
                <a:latin typeface="Consolas" charset="0"/>
                <a:ea typeface="Consolas" charset="0"/>
                <a:cs typeface="Consolas" charset="0"/>
              </a:rPr>
              <a:t>struct</a:t>
            </a:r>
            <a:r>
              <a:rPr lang="en-US" sz="1400" b="1" dirty="0">
                <a:solidFill>
                  <a:schemeClr val="accent6">
                    <a:lumMod val="75000"/>
                  </a:schemeClr>
                </a:solidFill>
                <a:latin typeface="Consolas" charset="0"/>
                <a:ea typeface="Consolas" charset="0"/>
                <a:cs typeface="Consolas" charset="0"/>
              </a:rPr>
              <a:t> </a:t>
            </a:r>
            <a:r>
              <a:rPr lang="en-US" sz="1400" dirty="0">
                <a:solidFill>
                  <a:schemeClr val="tx1"/>
                </a:solidFill>
                <a:latin typeface="Consolas" charset="0"/>
                <a:ea typeface="Consolas" charset="0"/>
                <a:cs typeface="Consolas" charset="0"/>
              </a:rPr>
              <a:t>Circle {</a:t>
            </a:r>
          </a:p>
          <a:p>
            <a:r>
              <a:rPr lang="en-US" sz="1400" dirty="0">
                <a:solidFill>
                  <a:schemeClr val="tx1"/>
                </a:solidFill>
                <a:latin typeface="Consolas" charset="0"/>
                <a:ea typeface="Consolas" charset="0"/>
                <a:cs typeface="Consolas" charset="0"/>
              </a:rPr>
              <a:t>	double x, y;</a:t>
            </a:r>
          </a:p>
          <a:p>
            <a:r>
              <a:rPr lang="en-US" sz="1400" dirty="0">
                <a:solidFill>
                  <a:schemeClr val="tx1"/>
                </a:solidFill>
                <a:latin typeface="Consolas" charset="0"/>
                <a:ea typeface="Consolas" charset="0"/>
                <a:cs typeface="Consolas" charset="0"/>
              </a:rPr>
              <a:t>	double r;</a:t>
            </a:r>
          </a:p>
          <a:p>
            <a:r>
              <a:rPr lang="en-US" sz="1400" dirty="0">
                <a:solidFill>
                  <a:schemeClr val="tx1"/>
                </a:solidFill>
                <a:latin typeface="Consolas" charset="0"/>
                <a:ea typeface="Consolas" charset="0"/>
                <a:cs typeface="Consolas" charset="0"/>
              </a:rPr>
              <a:t>};</a:t>
            </a:r>
            <a:endParaRPr lang="en-US" sz="1400" dirty="0">
              <a:solidFill>
                <a:schemeClr val="accent6">
                  <a:lumMod val="75000"/>
                </a:schemeClr>
              </a:solidFill>
              <a:latin typeface="Consolas" charset="0"/>
              <a:ea typeface="Consolas" charset="0"/>
              <a:cs typeface="Consolas" charset="0"/>
            </a:endParaRPr>
          </a:p>
        </p:txBody>
      </p:sp>
      <p:sp>
        <p:nvSpPr>
          <p:cNvPr id="8" name="TextBox 7">
            <a:extLst>
              <a:ext uri="{FF2B5EF4-FFF2-40B4-BE49-F238E27FC236}">
                <a16:creationId xmlns:a16="http://schemas.microsoft.com/office/drawing/2014/main" id="{98C228EA-FF2E-2649-8B46-E8B5BE3B4877}"/>
              </a:ext>
            </a:extLst>
          </p:cNvPr>
          <p:cNvSpPr txBox="1"/>
          <p:nvPr/>
        </p:nvSpPr>
        <p:spPr>
          <a:xfrm>
            <a:off x="780736" y="5827062"/>
            <a:ext cx="942887" cy="369332"/>
          </a:xfrm>
          <a:prstGeom prst="rect">
            <a:avLst/>
          </a:prstGeom>
          <a:noFill/>
        </p:spPr>
        <p:txBody>
          <a:bodyPr wrap="none" rtlCol="0">
            <a:spAutoFit/>
          </a:bodyPr>
          <a:lstStyle/>
          <a:p>
            <a:r>
              <a:rPr lang="en-US" dirty="0" err="1">
                <a:latin typeface="Avenir Next Condensed" charset="0"/>
                <a:ea typeface="Avenir Next Condensed" charset="0"/>
                <a:cs typeface="Avenir Next Condensed" charset="0"/>
              </a:rPr>
              <a:t>circle.cpp</a:t>
            </a:r>
            <a:endParaRPr lang="en-US" dirty="0">
              <a:latin typeface="Avenir Next Condensed" charset="0"/>
              <a:ea typeface="Avenir Next Condensed" charset="0"/>
              <a:cs typeface="Avenir Next Condensed" charset="0"/>
            </a:endParaRPr>
          </a:p>
        </p:txBody>
      </p:sp>
    </p:spTree>
    <p:extLst>
      <p:ext uri="{BB962C8B-B14F-4D97-AF65-F5344CB8AC3E}">
        <p14:creationId xmlns:p14="http://schemas.microsoft.com/office/powerpoint/2010/main" val="39024201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A3122-B31A-3647-9268-24A419F33FDA}"/>
              </a:ext>
            </a:extLst>
          </p:cNvPr>
          <p:cNvSpPr>
            <a:spLocks noGrp="1"/>
          </p:cNvSpPr>
          <p:nvPr>
            <p:ph type="title"/>
          </p:nvPr>
        </p:nvSpPr>
        <p:spPr/>
        <p:txBody>
          <a:bodyPr>
            <a:noAutofit/>
          </a:bodyPr>
          <a:lstStyle/>
          <a:p>
            <a:r>
              <a:rPr lang="en-US" sz="3600" dirty="0"/>
              <a:t>More examples on struct and function</a:t>
            </a:r>
          </a:p>
        </p:txBody>
      </p:sp>
      <p:sp>
        <p:nvSpPr>
          <p:cNvPr id="3" name="Content Placeholder 2">
            <a:extLst>
              <a:ext uri="{FF2B5EF4-FFF2-40B4-BE49-F238E27FC236}">
                <a16:creationId xmlns:a16="http://schemas.microsoft.com/office/drawing/2014/main" id="{D0A8FD44-696E-6C4A-830E-6E081F9F6901}"/>
              </a:ext>
            </a:extLst>
          </p:cNvPr>
          <p:cNvSpPr>
            <a:spLocks noGrp="1"/>
          </p:cNvSpPr>
          <p:nvPr>
            <p:ph idx="1"/>
          </p:nvPr>
        </p:nvSpPr>
        <p:spPr/>
        <p:txBody>
          <a:bodyPr/>
          <a:lstStyle/>
          <a:p>
            <a:pPr marL="0" indent="0">
              <a:buNone/>
            </a:pPr>
            <a:r>
              <a:rPr lang="en-US" dirty="0"/>
              <a:t>Implementation of the three functions</a:t>
            </a:r>
          </a:p>
          <a:p>
            <a:pPr marL="0" indent="0">
              <a:buNone/>
            </a:pPr>
            <a:endParaRPr lang="en-US" dirty="0"/>
          </a:p>
          <a:p>
            <a:r>
              <a:rPr lang="en-US" dirty="0"/>
              <a:t>Function 3: To check whether a circle overlaps with another circle</a:t>
            </a:r>
          </a:p>
        </p:txBody>
      </p:sp>
      <p:sp>
        <p:nvSpPr>
          <p:cNvPr id="4" name="Slide Number Placeholder 3">
            <a:extLst>
              <a:ext uri="{FF2B5EF4-FFF2-40B4-BE49-F238E27FC236}">
                <a16:creationId xmlns:a16="http://schemas.microsoft.com/office/drawing/2014/main" id="{A6D8672E-C659-1C42-A79B-DC9F63748F05}"/>
              </a:ext>
            </a:extLst>
          </p:cNvPr>
          <p:cNvSpPr>
            <a:spLocks noGrp="1"/>
          </p:cNvSpPr>
          <p:nvPr>
            <p:ph type="sldNum" sz="quarter" idx="12"/>
          </p:nvPr>
        </p:nvSpPr>
        <p:spPr/>
        <p:txBody>
          <a:bodyPr/>
          <a:lstStyle/>
          <a:p>
            <a:fld id="{A2D5F323-9395-A24C-8003-89F99F5948AE}" type="slidenum">
              <a:rPr lang="en-US" smtClean="0"/>
              <a:pPr/>
              <a:t>33</a:t>
            </a:fld>
            <a:endParaRPr lang="en-US" dirty="0"/>
          </a:p>
        </p:txBody>
      </p:sp>
      <p:sp>
        <p:nvSpPr>
          <p:cNvPr id="6" name="Rectangle 5">
            <a:extLst>
              <a:ext uri="{FF2B5EF4-FFF2-40B4-BE49-F238E27FC236}">
                <a16:creationId xmlns:a16="http://schemas.microsoft.com/office/drawing/2014/main" id="{9501014F-54F2-CD4A-8955-7C681A100CAB}"/>
              </a:ext>
            </a:extLst>
          </p:cNvPr>
          <p:cNvSpPr/>
          <p:nvPr/>
        </p:nvSpPr>
        <p:spPr>
          <a:xfrm>
            <a:off x="1631412" y="3240947"/>
            <a:ext cx="5738871" cy="2157318"/>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charset="0"/>
                <a:cs typeface="Consolas" charset="0"/>
              </a:rPr>
              <a:t>bool </a:t>
            </a:r>
            <a:r>
              <a:rPr lang="en-US" sz="1600" dirty="0" err="1">
                <a:latin typeface="Consolas" charset="0"/>
                <a:cs typeface="Consolas" charset="0"/>
              </a:rPr>
              <a:t>IsCircleOverlap</a:t>
            </a:r>
            <a:r>
              <a:rPr lang="en-US" sz="1600" dirty="0">
                <a:latin typeface="Consolas" charset="0"/>
                <a:cs typeface="Consolas" charset="0"/>
              </a:rPr>
              <a:t>(Circle c1, Circle c2) {</a:t>
            </a:r>
          </a:p>
          <a:p>
            <a:r>
              <a:rPr lang="en-US" sz="1600" dirty="0">
                <a:latin typeface="Consolas" charset="0"/>
                <a:cs typeface="Consolas" charset="0"/>
              </a:rPr>
              <a:t>    double dx = c1.x - c2.x;</a:t>
            </a:r>
          </a:p>
          <a:p>
            <a:r>
              <a:rPr lang="en-US" sz="1600" dirty="0">
                <a:latin typeface="Consolas" charset="0"/>
                <a:cs typeface="Consolas" charset="0"/>
              </a:rPr>
              <a:t>    double </a:t>
            </a:r>
            <a:r>
              <a:rPr lang="en-US" sz="1600" dirty="0" err="1">
                <a:latin typeface="Consolas" charset="0"/>
                <a:cs typeface="Consolas" charset="0"/>
              </a:rPr>
              <a:t>dy</a:t>
            </a:r>
            <a:r>
              <a:rPr lang="en-US" sz="1600" dirty="0">
                <a:latin typeface="Consolas" charset="0"/>
                <a:cs typeface="Consolas" charset="0"/>
              </a:rPr>
              <a:t> = c1.y - c2.y;</a:t>
            </a:r>
          </a:p>
          <a:p>
            <a:r>
              <a:rPr lang="en-US" sz="1600" dirty="0">
                <a:latin typeface="Consolas" charset="0"/>
                <a:cs typeface="Consolas" charset="0"/>
              </a:rPr>
              <a:t>	double </a:t>
            </a:r>
            <a:r>
              <a:rPr lang="en-US" sz="1600" dirty="0" err="1">
                <a:latin typeface="Consolas" charset="0"/>
                <a:cs typeface="Consolas" charset="0"/>
              </a:rPr>
              <a:t>centre_dist</a:t>
            </a:r>
            <a:r>
              <a:rPr lang="en-US" sz="1600" dirty="0">
                <a:latin typeface="Consolas" charset="0"/>
                <a:cs typeface="Consolas" charset="0"/>
              </a:rPr>
              <a:t> = sqrt(dx*dx + </a:t>
            </a:r>
            <a:r>
              <a:rPr lang="en-US" sz="1600" dirty="0" err="1">
                <a:latin typeface="Consolas" charset="0"/>
                <a:cs typeface="Consolas" charset="0"/>
              </a:rPr>
              <a:t>dy</a:t>
            </a:r>
            <a:r>
              <a:rPr lang="en-US" sz="1600" dirty="0">
                <a:latin typeface="Consolas" charset="0"/>
                <a:cs typeface="Consolas" charset="0"/>
              </a:rPr>
              <a:t>*</a:t>
            </a:r>
            <a:r>
              <a:rPr lang="en-US" sz="1600" dirty="0" err="1">
                <a:latin typeface="Consolas" charset="0"/>
                <a:cs typeface="Consolas" charset="0"/>
              </a:rPr>
              <a:t>dy</a:t>
            </a:r>
            <a:r>
              <a:rPr lang="en-US" sz="1600" dirty="0">
                <a:latin typeface="Consolas" charset="0"/>
                <a:cs typeface="Consolas" charset="0"/>
              </a:rPr>
              <a:t>);</a:t>
            </a:r>
          </a:p>
          <a:p>
            <a:r>
              <a:rPr lang="en-US" sz="1600" dirty="0">
                <a:latin typeface="Consolas" charset="0"/>
                <a:cs typeface="Consolas" charset="0"/>
              </a:rPr>
              <a:t>    return (</a:t>
            </a:r>
            <a:r>
              <a:rPr lang="en-US" sz="1600" dirty="0" err="1">
                <a:latin typeface="Consolas" charset="0"/>
                <a:cs typeface="Consolas" charset="0"/>
              </a:rPr>
              <a:t>centre_dist</a:t>
            </a:r>
            <a:r>
              <a:rPr lang="en-US" sz="1600" dirty="0">
                <a:latin typeface="Consolas" charset="0"/>
                <a:cs typeface="Consolas" charset="0"/>
              </a:rPr>
              <a:t> &lt;= (c1.r + c2.r));</a:t>
            </a:r>
          </a:p>
          <a:p>
            <a:r>
              <a:rPr lang="en-US" sz="1600" dirty="0">
                <a:latin typeface="Consolas" charset="0"/>
                <a:cs typeface="Consolas" charset="0"/>
              </a:rPr>
              <a:t>}</a:t>
            </a:r>
          </a:p>
        </p:txBody>
      </p:sp>
      <p:sp>
        <p:nvSpPr>
          <p:cNvPr id="7" name="Rectangle 6">
            <a:extLst>
              <a:ext uri="{FF2B5EF4-FFF2-40B4-BE49-F238E27FC236}">
                <a16:creationId xmlns:a16="http://schemas.microsoft.com/office/drawing/2014/main" id="{5FFD6471-FA0A-D044-AE4E-588B4E40C5AA}"/>
              </a:ext>
            </a:extLst>
          </p:cNvPr>
          <p:cNvSpPr/>
          <p:nvPr/>
        </p:nvSpPr>
        <p:spPr>
          <a:xfrm>
            <a:off x="6742193" y="1186339"/>
            <a:ext cx="2258783" cy="130888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solidFill>
                <a:latin typeface="Consolas" charset="0"/>
                <a:ea typeface="Consolas" charset="0"/>
                <a:cs typeface="Consolas" charset="0"/>
              </a:rPr>
              <a:t>struct</a:t>
            </a:r>
            <a:r>
              <a:rPr lang="en-US" sz="1400" b="1" dirty="0">
                <a:solidFill>
                  <a:schemeClr val="accent6">
                    <a:lumMod val="75000"/>
                  </a:schemeClr>
                </a:solidFill>
                <a:latin typeface="Consolas" charset="0"/>
                <a:ea typeface="Consolas" charset="0"/>
                <a:cs typeface="Consolas" charset="0"/>
              </a:rPr>
              <a:t> </a:t>
            </a:r>
            <a:r>
              <a:rPr lang="en-US" sz="1400" dirty="0">
                <a:solidFill>
                  <a:schemeClr val="tx1"/>
                </a:solidFill>
                <a:latin typeface="Consolas" charset="0"/>
                <a:ea typeface="Consolas" charset="0"/>
                <a:cs typeface="Consolas" charset="0"/>
              </a:rPr>
              <a:t>Circle {</a:t>
            </a:r>
          </a:p>
          <a:p>
            <a:r>
              <a:rPr lang="en-US" sz="1400" dirty="0">
                <a:solidFill>
                  <a:schemeClr val="tx1"/>
                </a:solidFill>
                <a:latin typeface="Consolas" charset="0"/>
                <a:ea typeface="Consolas" charset="0"/>
                <a:cs typeface="Consolas" charset="0"/>
              </a:rPr>
              <a:t>	double x, y;</a:t>
            </a:r>
          </a:p>
          <a:p>
            <a:r>
              <a:rPr lang="en-US" sz="1400" dirty="0">
                <a:solidFill>
                  <a:schemeClr val="tx1"/>
                </a:solidFill>
                <a:latin typeface="Consolas" charset="0"/>
                <a:ea typeface="Consolas" charset="0"/>
                <a:cs typeface="Consolas" charset="0"/>
              </a:rPr>
              <a:t>	double r;</a:t>
            </a:r>
          </a:p>
          <a:p>
            <a:r>
              <a:rPr lang="en-US" sz="1400" dirty="0">
                <a:solidFill>
                  <a:schemeClr val="tx1"/>
                </a:solidFill>
                <a:latin typeface="Consolas" charset="0"/>
                <a:ea typeface="Consolas" charset="0"/>
                <a:cs typeface="Consolas" charset="0"/>
              </a:rPr>
              <a:t>};</a:t>
            </a:r>
            <a:endParaRPr lang="en-US" sz="1400" dirty="0">
              <a:solidFill>
                <a:schemeClr val="accent6">
                  <a:lumMod val="75000"/>
                </a:schemeClr>
              </a:solidFill>
              <a:latin typeface="Consolas" charset="0"/>
              <a:ea typeface="Consolas" charset="0"/>
              <a:cs typeface="Consolas" charset="0"/>
            </a:endParaRPr>
          </a:p>
        </p:txBody>
      </p:sp>
      <p:sp>
        <p:nvSpPr>
          <p:cNvPr id="5" name="TextBox 4">
            <a:extLst>
              <a:ext uri="{FF2B5EF4-FFF2-40B4-BE49-F238E27FC236}">
                <a16:creationId xmlns:a16="http://schemas.microsoft.com/office/drawing/2014/main" id="{CF441263-4A38-8F4B-80DF-FA7723854AF0}"/>
              </a:ext>
            </a:extLst>
          </p:cNvPr>
          <p:cNvSpPr txBox="1"/>
          <p:nvPr/>
        </p:nvSpPr>
        <p:spPr>
          <a:xfrm>
            <a:off x="666551" y="5497954"/>
            <a:ext cx="7381302" cy="923330"/>
          </a:xfrm>
          <a:prstGeom prst="rect">
            <a:avLst/>
          </a:prstGeom>
          <a:noFill/>
        </p:spPr>
        <p:txBody>
          <a:bodyPr wrap="square" rtlCol="0">
            <a:spAutoFit/>
          </a:bodyPr>
          <a:lstStyle/>
          <a:p>
            <a:r>
              <a:rPr lang="en-US" dirty="0"/>
              <a:t>Now, we have implemented a structure Circle and also three functions that operates on the structure.  As mentioned, the structure with member variables only and all three functions are valid in both C and C++.</a:t>
            </a:r>
          </a:p>
        </p:txBody>
      </p:sp>
      <p:sp>
        <p:nvSpPr>
          <p:cNvPr id="8" name="TextBox 7">
            <a:extLst>
              <a:ext uri="{FF2B5EF4-FFF2-40B4-BE49-F238E27FC236}">
                <a16:creationId xmlns:a16="http://schemas.microsoft.com/office/drawing/2014/main" id="{17A417A1-FD9B-AD47-AB88-E1694852F2E3}"/>
              </a:ext>
            </a:extLst>
          </p:cNvPr>
          <p:cNvSpPr txBox="1"/>
          <p:nvPr/>
        </p:nvSpPr>
        <p:spPr>
          <a:xfrm>
            <a:off x="727112" y="4991828"/>
            <a:ext cx="942887" cy="369332"/>
          </a:xfrm>
          <a:prstGeom prst="rect">
            <a:avLst/>
          </a:prstGeom>
          <a:noFill/>
        </p:spPr>
        <p:txBody>
          <a:bodyPr wrap="none" rtlCol="0">
            <a:spAutoFit/>
          </a:bodyPr>
          <a:lstStyle/>
          <a:p>
            <a:r>
              <a:rPr lang="en-US" dirty="0" err="1">
                <a:latin typeface="Avenir Next Condensed" charset="0"/>
                <a:ea typeface="Avenir Next Condensed" charset="0"/>
                <a:cs typeface="Avenir Next Condensed" charset="0"/>
              </a:rPr>
              <a:t>circle.cpp</a:t>
            </a:r>
            <a:endParaRPr lang="en-US" dirty="0">
              <a:latin typeface="Avenir Next Condensed" charset="0"/>
              <a:ea typeface="Avenir Next Condensed" charset="0"/>
              <a:cs typeface="Avenir Next Condensed" charset="0"/>
            </a:endParaRPr>
          </a:p>
        </p:txBody>
      </p:sp>
    </p:spTree>
    <p:extLst>
      <p:ext uri="{BB962C8B-B14F-4D97-AF65-F5344CB8AC3E}">
        <p14:creationId xmlns:p14="http://schemas.microsoft.com/office/powerpoint/2010/main" val="4034285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90DB7-2EDD-8648-B657-F927548797A0}"/>
              </a:ext>
            </a:extLst>
          </p:cNvPr>
          <p:cNvSpPr>
            <a:spLocks noGrp="1"/>
          </p:cNvSpPr>
          <p:nvPr>
            <p:ph type="title"/>
          </p:nvPr>
        </p:nvSpPr>
        <p:spPr/>
        <p:txBody>
          <a:bodyPr>
            <a:noAutofit/>
          </a:bodyPr>
          <a:lstStyle/>
          <a:p>
            <a:r>
              <a:rPr lang="en-US" sz="3600" dirty="0"/>
              <a:t>More examples on struct and function</a:t>
            </a:r>
          </a:p>
        </p:txBody>
      </p:sp>
      <p:sp>
        <p:nvSpPr>
          <p:cNvPr id="3" name="Content Placeholder 2">
            <a:extLst>
              <a:ext uri="{FF2B5EF4-FFF2-40B4-BE49-F238E27FC236}">
                <a16:creationId xmlns:a16="http://schemas.microsoft.com/office/drawing/2014/main" id="{6D231A91-5C8C-1749-B8FE-236844607765}"/>
              </a:ext>
            </a:extLst>
          </p:cNvPr>
          <p:cNvSpPr>
            <a:spLocks noGrp="1"/>
          </p:cNvSpPr>
          <p:nvPr>
            <p:ph idx="1"/>
          </p:nvPr>
        </p:nvSpPr>
        <p:spPr/>
        <p:txBody>
          <a:bodyPr/>
          <a:lstStyle/>
          <a:p>
            <a:r>
              <a:rPr lang="en-US" dirty="0"/>
              <a:t>Example use of the three functions</a:t>
            </a:r>
          </a:p>
        </p:txBody>
      </p:sp>
      <p:sp>
        <p:nvSpPr>
          <p:cNvPr id="4" name="Slide Number Placeholder 3">
            <a:extLst>
              <a:ext uri="{FF2B5EF4-FFF2-40B4-BE49-F238E27FC236}">
                <a16:creationId xmlns:a16="http://schemas.microsoft.com/office/drawing/2014/main" id="{5FF57455-D2EE-4C4B-A744-965665F61144}"/>
              </a:ext>
            </a:extLst>
          </p:cNvPr>
          <p:cNvSpPr>
            <a:spLocks noGrp="1"/>
          </p:cNvSpPr>
          <p:nvPr>
            <p:ph type="sldNum" sz="quarter" idx="12"/>
          </p:nvPr>
        </p:nvSpPr>
        <p:spPr/>
        <p:txBody>
          <a:bodyPr/>
          <a:lstStyle/>
          <a:p>
            <a:fld id="{A2D5F323-9395-A24C-8003-89F99F5948AE}" type="slidenum">
              <a:rPr lang="en-US" smtClean="0"/>
              <a:pPr/>
              <a:t>34</a:t>
            </a:fld>
            <a:endParaRPr lang="en-US" dirty="0"/>
          </a:p>
        </p:txBody>
      </p:sp>
      <p:sp>
        <p:nvSpPr>
          <p:cNvPr id="5" name="Rectangle 4">
            <a:extLst>
              <a:ext uri="{FF2B5EF4-FFF2-40B4-BE49-F238E27FC236}">
                <a16:creationId xmlns:a16="http://schemas.microsoft.com/office/drawing/2014/main" id="{21557312-744D-854E-9315-ED111E6435DE}"/>
              </a:ext>
            </a:extLst>
          </p:cNvPr>
          <p:cNvSpPr/>
          <p:nvPr/>
        </p:nvSpPr>
        <p:spPr>
          <a:xfrm>
            <a:off x="801935" y="2218138"/>
            <a:ext cx="7670036" cy="4138212"/>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charset="0"/>
                <a:cs typeface="Consolas" charset="0"/>
              </a:rPr>
              <a:t>int main() {</a:t>
            </a:r>
          </a:p>
          <a:p>
            <a:r>
              <a:rPr lang="en-US" sz="1600" dirty="0">
                <a:latin typeface="Consolas" charset="0"/>
                <a:cs typeface="Consolas" charset="0"/>
              </a:rPr>
              <a:t>    Circle p = {1,1,2}, q = {2,2,1};</a:t>
            </a:r>
          </a:p>
          <a:p>
            <a:endParaRPr lang="en-US" sz="1600" dirty="0">
              <a:latin typeface="Consolas" charset="0"/>
              <a:cs typeface="Consolas" charset="0"/>
            </a:endParaRPr>
          </a:p>
          <a:p>
            <a:r>
              <a:rPr lang="en-US" sz="1600" dirty="0">
                <a:latin typeface="Consolas" charset="0"/>
                <a:cs typeface="Consolas" charset="0"/>
              </a:rPr>
              <a:t>    </a:t>
            </a:r>
            <a:r>
              <a:rPr lang="en-US" sz="1600" dirty="0" err="1">
                <a:solidFill>
                  <a:schemeClr val="accent6">
                    <a:lumMod val="75000"/>
                  </a:schemeClr>
                </a:solidFill>
                <a:latin typeface="Consolas" charset="0"/>
                <a:cs typeface="Consolas" charset="0"/>
              </a:rPr>
              <a:t>EnlargeCircle</a:t>
            </a:r>
            <a:r>
              <a:rPr lang="en-US" sz="1600" dirty="0">
                <a:solidFill>
                  <a:schemeClr val="accent6">
                    <a:lumMod val="75000"/>
                  </a:schemeClr>
                </a:solidFill>
                <a:latin typeface="Consolas" charset="0"/>
                <a:cs typeface="Consolas" charset="0"/>
              </a:rPr>
              <a:t>(p, 5);</a:t>
            </a:r>
          </a:p>
          <a:p>
            <a:r>
              <a:rPr lang="en-US" sz="1600" dirty="0">
                <a:latin typeface="Consolas" charset="0"/>
                <a:cs typeface="Consolas" charset="0"/>
              </a:rPr>
              <a:t>    </a:t>
            </a:r>
            <a:r>
              <a:rPr lang="en-US" sz="1600" dirty="0" err="1">
                <a:latin typeface="Consolas" charset="0"/>
                <a:cs typeface="Consolas" charset="0"/>
              </a:rPr>
              <a:t>cout</a:t>
            </a:r>
            <a:r>
              <a:rPr lang="en-US" sz="1600" dirty="0">
                <a:latin typeface="Consolas" charset="0"/>
                <a:cs typeface="Consolas" charset="0"/>
              </a:rPr>
              <a:t> &lt;&lt; "new radius of p: " &lt;&lt; </a:t>
            </a:r>
            <a:r>
              <a:rPr lang="en-US" sz="1600" dirty="0" err="1">
                <a:latin typeface="Consolas" charset="0"/>
                <a:cs typeface="Consolas" charset="0"/>
              </a:rPr>
              <a:t>p.r</a:t>
            </a:r>
            <a:r>
              <a:rPr lang="en-US" sz="1600" dirty="0">
                <a:latin typeface="Consolas" charset="0"/>
                <a:cs typeface="Consolas" charset="0"/>
              </a:rPr>
              <a:t> &lt;&lt; </a:t>
            </a:r>
            <a:r>
              <a:rPr lang="en-US" sz="1600" dirty="0" err="1">
                <a:latin typeface="Consolas" charset="0"/>
                <a:cs typeface="Consolas" charset="0"/>
              </a:rPr>
              <a:t>endl</a:t>
            </a:r>
            <a:r>
              <a:rPr lang="en-US" sz="1600" dirty="0">
                <a:latin typeface="Consolas" charset="0"/>
                <a:cs typeface="Consolas" charset="0"/>
              </a:rPr>
              <a:t>;</a:t>
            </a:r>
          </a:p>
          <a:p>
            <a:endParaRPr lang="en-US" sz="1600" dirty="0">
              <a:latin typeface="Consolas" charset="0"/>
              <a:cs typeface="Consolas" charset="0"/>
            </a:endParaRPr>
          </a:p>
          <a:p>
            <a:r>
              <a:rPr lang="en-US" sz="1600" dirty="0">
                <a:latin typeface="Consolas" charset="0"/>
                <a:cs typeface="Consolas" charset="0"/>
              </a:rPr>
              <a:t>    </a:t>
            </a:r>
            <a:r>
              <a:rPr lang="en-US" sz="1600" dirty="0" err="1">
                <a:latin typeface="Consolas" charset="0"/>
                <a:cs typeface="Consolas" charset="0"/>
              </a:rPr>
              <a:t>cout</a:t>
            </a:r>
            <a:r>
              <a:rPr lang="en-US" sz="1600" dirty="0">
                <a:latin typeface="Consolas" charset="0"/>
                <a:cs typeface="Consolas" charset="0"/>
              </a:rPr>
              <a:t> &lt;&lt; "area of q: " &lt;&lt; </a:t>
            </a:r>
            <a:r>
              <a:rPr lang="en-US" sz="1600" dirty="0" err="1">
                <a:solidFill>
                  <a:schemeClr val="accent6">
                    <a:lumMod val="75000"/>
                  </a:schemeClr>
                </a:solidFill>
                <a:latin typeface="Consolas" charset="0"/>
                <a:cs typeface="Consolas" charset="0"/>
              </a:rPr>
              <a:t>CircleArea</a:t>
            </a:r>
            <a:r>
              <a:rPr lang="en-US" sz="1600" dirty="0">
                <a:solidFill>
                  <a:schemeClr val="accent6">
                    <a:lumMod val="75000"/>
                  </a:schemeClr>
                </a:solidFill>
                <a:latin typeface="Consolas" charset="0"/>
                <a:cs typeface="Consolas" charset="0"/>
              </a:rPr>
              <a:t>(q)</a:t>
            </a:r>
            <a:r>
              <a:rPr lang="en-US" sz="1600" dirty="0">
                <a:latin typeface="Consolas" charset="0"/>
                <a:cs typeface="Consolas" charset="0"/>
              </a:rPr>
              <a:t> &lt;&lt; </a:t>
            </a:r>
            <a:r>
              <a:rPr lang="en-US" sz="1600" dirty="0" err="1">
                <a:latin typeface="Consolas" charset="0"/>
                <a:cs typeface="Consolas" charset="0"/>
              </a:rPr>
              <a:t>endl</a:t>
            </a:r>
            <a:r>
              <a:rPr lang="en-US" sz="1600" dirty="0">
                <a:latin typeface="Consolas" charset="0"/>
                <a:cs typeface="Consolas" charset="0"/>
              </a:rPr>
              <a:t>;</a:t>
            </a:r>
          </a:p>
          <a:p>
            <a:endParaRPr lang="en-US" sz="1600" dirty="0">
              <a:latin typeface="Consolas" charset="0"/>
              <a:cs typeface="Consolas" charset="0"/>
            </a:endParaRPr>
          </a:p>
          <a:p>
            <a:r>
              <a:rPr lang="en-US" sz="1600" dirty="0">
                <a:latin typeface="Consolas" charset="0"/>
                <a:cs typeface="Consolas" charset="0"/>
              </a:rPr>
              <a:t>    </a:t>
            </a:r>
            <a:r>
              <a:rPr lang="en-US" sz="1600" dirty="0" err="1">
                <a:latin typeface="Consolas" charset="0"/>
                <a:cs typeface="Consolas" charset="0"/>
              </a:rPr>
              <a:t>cout</a:t>
            </a:r>
            <a:r>
              <a:rPr lang="en-US" sz="1600" dirty="0">
                <a:latin typeface="Consolas" charset="0"/>
                <a:cs typeface="Consolas" charset="0"/>
              </a:rPr>
              <a:t> &lt;&lt; "p and q overlap? " &lt;&lt; </a:t>
            </a:r>
            <a:br>
              <a:rPr lang="en-US" sz="1600" dirty="0">
                <a:latin typeface="Consolas" charset="0"/>
                <a:cs typeface="Consolas" charset="0"/>
              </a:rPr>
            </a:br>
            <a:r>
              <a:rPr lang="en-US" sz="1600" dirty="0">
                <a:latin typeface="Consolas" charset="0"/>
                <a:cs typeface="Consolas" charset="0"/>
              </a:rPr>
              <a:t>            (</a:t>
            </a:r>
            <a:r>
              <a:rPr lang="en-US" sz="1600" dirty="0" err="1">
                <a:solidFill>
                  <a:schemeClr val="accent6">
                    <a:lumMod val="75000"/>
                  </a:schemeClr>
                </a:solidFill>
                <a:latin typeface="Consolas" charset="0"/>
                <a:cs typeface="Consolas" charset="0"/>
              </a:rPr>
              <a:t>IsCircleOverlap</a:t>
            </a:r>
            <a:r>
              <a:rPr lang="en-US" sz="1600" dirty="0">
                <a:solidFill>
                  <a:schemeClr val="accent6">
                    <a:lumMod val="75000"/>
                  </a:schemeClr>
                </a:solidFill>
                <a:latin typeface="Consolas" charset="0"/>
                <a:cs typeface="Consolas" charset="0"/>
              </a:rPr>
              <a:t>(p, q)</a:t>
            </a:r>
            <a:r>
              <a:rPr lang="en-US" sz="1600" dirty="0">
                <a:latin typeface="Consolas" charset="0"/>
                <a:cs typeface="Consolas" charset="0"/>
              </a:rPr>
              <a:t> ? "Yes" : "No") &lt;&lt; </a:t>
            </a:r>
            <a:r>
              <a:rPr lang="en-US" sz="1600" dirty="0" err="1">
                <a:latin typeface="Consolas" charset="0"/>
                <a:cs typeface="Consolas" charset="0"/>
              </a:rPr>
              <a:t>endl</a:t>
            </a:r>
            <a:r>
              <a:rPr lang="en-US" sz="1600" dirty="0">
                <a:latin typeface="Consolas" charset="0"/>
                <a:cs typeface="Consolas" charset="0"/>
              </a:rPr>
              <a:t>;</a:t>
            </a:r>
          </a:p>
          <a:p>
            <a:endParaRPr lang="en-US" sz="1600" dirty="0">
              <a:latin typeface="Consolas" charset="0"/>
              <a:cs typeface="Consolas" charset="0"/>
            </a:endParaRPr>
          </a:p>
          <a:p>
            <a:r>
              <a:rPr lang="en-US" sz="1600" dirty="0">
                <a:latin typeface="Consolas" charset="0"/>
                <a:cs typeface="Consolas" charset="0"/>
              </a:rPr>
              <a:t>    return 0;</a:t>
            </a:r>
          </a:p>
          <a:p>
            <a:r>
              <a:rPr lang="en-US" sz="1600" dirty="0">
                <a:latin typeface="Consolas" charset="0"/>
                <a:cs typeface="Consolas" charset="0"/>
              </a:rPr>
              <a:t>}</a:t>
            </a:r>
          </a:p>
        </p:txBody>
      </p:sp>
      <p:sp>
        <p:nvSpPr>
          <p:cNvPr id="6" name="TextBox 5">
            <a:extLst>
              <a:ext uri="{FF2B5EF4-FFF2-40B4-BE49-F238E27FC236}">
                <a16:creationId xmlns:a16="http://schemas.microsoft.com/office/drawing/2014/main" id="{953C2BB6-B61D-3341-BB5A-EF635B8BB5D3}"/>
              </a:ext>
            </a:extLst>
          </p:cNvPr>
          <p:cNvSpPr txBox="1"/>
          <p:nvPr/>
        </p:nvSpPr>
        <p:spPr>
          <a:xfrm>
            <a:off x="801935" y="6352143"/>
            <a:ext cx="942887" cy="369332"/>
          </a:xfrm>
          <a:prstGeom prst="rect">
            <a:avLst/>
          </a:prstGeom>
          <a:noFill/>
        </p:spPr>
        <p:txBody>
          <a:bodyPr wrap="none" rtlCol="0">
            <a:spAutoFit/>
          </a:bodyPr>
          <a:lstStyle/>
          <a:p>
            <a:r>
              <a:rPr lang="en-US" dirty="0" err="1">
                <a:latin typeface="Avenir Next Condensed" charset="0"/>
                <a:ea typeface="Avenir Next Condensed" charset="0"/>
                <a:cs typeface="Avenir Next Condensed" charset="0"/>
              </a:rPr>
              <a:t>circle.cpp</a:t>
            </a:r>
            <a:endParaRPr lang="en-US" dirty="0">
              <a:latin typeface="Avenir Next Condensed" charset="0"/>
              <a:ea typeface="Avenir Next Condensed" charset="0"/>
              <a:cs typeface="Avenir Next Condensed" charset="0"/>
            </a:endParaRPr>
          </a:p>
        </p:txBody>
      </p:sp>
    </p:spTree>
    <p:extLst>
      <p:ext uri="{BB962C8B-B14F-4D97-AF65-F5344CB8AC3E}">
        <p14:creationId xmlns:p14="http://schemas.microsoft.com/office/powerpoint/2010/main" val="36716639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CC0AC-2F1C-2F4F-9069-3326D8D4A1E5}"/>
              </a:ext>
            </a:extLst>
          </p:cNvPr>
          <p:cNvSpPr>
            <a:spLocks noGrp="1"/>
          </p:cNvSpPr>
          <p:nvPr>
            <p:ph type="title"/>
          </p:nvPr>
        </p:nvSpPr>
        <p:spPr/>
        <p:txBody>
          <a:bodyPr>
            <a:noAutofit/>
          </a:bodyPr>
          <a:lstStyle/>
          <a:p>
            <a:r>
              <a:rPr lang="en-US" sz="3600" dirty="0"/>
              <a:t>Structs with member variables only</a:t>
            </a:r>
          </a:p>
        </p:txBody>
      </p:sp>
      <p:sp>
        <p:nvSpPr>
          <p:cNvPr id="3" name="Content Placeholder 2">
            <a:extLst>
              <a:ext uri="{FF2B5EF4-FFF2-40B4-BE49-F238E27FC236}">
                <a16:creationId xmlns:a16="http://schemas.microsoft.com/office/drawing/2014/main" id="{275961FC-F2D9-3941-953E-490032094A96}"/>
              </a:ext>
            </a:extLst>
          </p:cNvPr>
          <p:cNvSpPr>
            <a:spLocks noGrp="1"/>
          </p:cNvSpPr>
          <p:nvPr>
            <p:ph idx="1"/>
          </p:nvPr>
        </p:nvSpPr>
        <p:spPr>
          <a:xfrm>
            <a:off x="457200" y="1600200"/>
            <a:ext cx="8229600" cy="4983162"/>
          </a:xfrm>
        </p:spPr>
        <p:txBody>
          <a:bodyPr>
            <a:normAutofit/>
          </a:bodyPr>
          <a:lstStyle/>
          <a:p>
            <a:r>
              <a:rPr lang="en-US" dirty="0"/>
              <a:t>The example structs which we can come across so far contain member variables only:</a:t>
            </a:r>
          </a:p>
          <a:p>
            <a:endParaRPr lang="en-US" dirty="0"/>
          </a:p>
          <a:p>
            <a:endParaRPr lang="en-US" dirty="0"/>
          </a:p>
          <a:p>
            <a:endParaRPr lang="en-US" dirty="0"/>
          </a:p>
          <a:p>
            <a:endParaRPr lang="en-US" dirty="0"/>
          </a:p>
          <a:p>
            <a:endParaRPr lang="en-US" dirty="0"/>
          </a:p>
          <a:p>
            <a:endParaRPr lang="en-US" dirty="0"/>
          </a:p>
          <a:p>
            <a:r>
              <a:rPr lang="en-US" dirty="0"/>
              <a:t>In C, a struct can only contain member variable.</a:t>
            </a:r>
          </a:p>
          <a:p>
            <a:r>
              <a:rPr lang="en-US" dirty="0"/>
              <a:t>In C++, you may also define </a:t>
            </a:r>
            <a:r>
              <a:rPr lang="en-US" b="1" dirty="0">
                <a:solidFill>
                  <a:schemeClr val="accent6">
                    <a:lumMod val="75000"/>
                  </a:schemeClr>
                </a:solidFill>
              </a:rPr>
              <a:t>member functions </a:t>
            </a:r>
            <a:r>
              <a:rPr lang="en-US" dirty="0"/>
              <a:t>for struct. </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97EB936E-9E3D-334E-BEB7-EDB37432F12C}"/>
              </a:ext>
            </a:extLst>
          </p:cNvPr>
          <p:cNvSpPr>
            <a:spLocks noGrp="1"/>
          </p:cNvSpPr>
          <p:nvPr>
            <p:ph type="sldNum" sz="quarter" idx="12"/>
          </p:nvPr>
        </p:nvSpPr>
        <p:spPr/>
        <p:txBody>
          <a:bodyPr/>
          <a:lstStyle/>
          <a:p>
            <a:fld id="{A2D5F323-9395-A24C-8003-89F99F5948AE}" type="slidenum">
              <a:rPr lang="en-US" smtClean="0"/>
              <a:pPr/>
              <a:t>35</a:t>
            </a:fld>
            <a:endParaRPr lang="en-US" dirty="0"/>
          </a:p>
        </p:txBody>
      </p:sp>
      <p:sp>
        <p:nvSpPr>
          <p:cNvPr id="7" name="Rectangle 6">
            <a:extLst>
              <a:ext uri="{FF2B5EF4-FFF2-40B4-BE49-F238E27FC236}">
                <a16:creationId xmlns:a16="http://schemas.microsoft.com/office/drawing/2014/main" id="{E57DB193-58FA-2C4F-ABD4-BA944F31E855}"/>
              </a:ext>
            </a:extLst>
          </p:cNvPr>
          <p:cNvSpPr/>
          <p:nvPr/>
        </p:nvSpPr>
        <p:spPr>
          <a:xfrm>
            <a:off x="745674" y="2533130"/>
            <a:ext cx="2258783" cy="1669742"/>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400" dirty="0" err="1">
                <a:solidFill>
                  <a:schemeClr val="tx1"/>
                </a:solidFill>
                <a:latin typeface="Consolas" charset="0"/>
                <a:ea typeface="Consolas" charset="0"/>
                <a:cs typeface="Consolas" charset="0"/>
              </a:rPr>
              <a:t>struct</a:t>
            </a:r>
            <a:r>
              <a:rPr lang="en-US" sz="1400" dirty="0">
                <a:solidFill>
                  <a:schemeClr val="tx1"/>
                </a:solidFill>
                <a:latin typeface="Consolas" charset="0"/>
                <a:ea typeface="Consolas" charset="0"/>
                <a:cs typeface="Consolas" charset="0"/>
              </a:rPr>
              <a:t> Student {</a:t>
            </a:r>
          </a:p>
          <a:p>
            <a:r>
              <a:rPr lang="en-US" sz="1400" dirty="0">
                <a:solidFill>
                  <a:schemeClr val="tx1"/>
                </a:solidFill>
                <a:latin typeface="Consolas" charset="0"/>
                <a:ea typeface="Consolas" charset="0"/>
                <a:cs typeface="Consolas" charset="0"/>
              </a:rPr>
              <a:t>	</a:t>
            </a:r>
            <a:r>
              <a:rPr lang="en-US" sz="1400" dirty="0" err="1">
                <a:solidFill>
                  <a:schemeClr val="tx1"/>
                </a:solidFill>
                <a:latin typeface="Consolas" charset="0"/>
                <a:ea typeface="Consolas" charset="0"/>
                <a:cs typeface="Consolas" charset="0"/>
              </a:rPr>
              <a:t>int</a:t>
            </a:r>
            <a:r>
              <a:rPr lang="en-US" sz="1400" dirty="0">
                <a:solidFill>
                  <a:schemeClr val="tx1"/>
                </a:solidFill>
                <a:latin typeface="Consolas" charset="0"/>
                <a:ea typeface="Consolas" charset="0"/>
                <a:cs typeface="Consolas" charset="0"/>
              </a:rPr>
              <a:t> id;</a:t>
            </a:r>
          </a:p>
          <a:p>
            <a:r>
              <a:rPr lang="en-US" sz="1400" dirty="0">
                <a:solidFill>
                  <a:schemeClr val="tx1"/>
                </a:solidFill>
                <a:latin typeface="Consolas" charset="0"/>
                <a:ea typeface="Consolas" charset="0"/>
                <a:cs typeface="Consolas" charset="0"/>
              </a:rPr>
              <a:t>	string name;</a:t>
            </a:r>
          </a:p>
          <a:p>
            <a:r>
              <a:rPr lang="en-US" sz="1400" dirty="0">
                <a:solidFill>
                  <a:schemeClr val="tx1"/>
                </a:solidFill>
                <a:latin typeface="Consolas" charset="0"/>
                <a:ea typeface="Consolas" charset="0"/>
                <a:cs typeface="Consolas" charset="0"/>
              </a:rPr>
              <a:t>	char sex;</a:t>
            </a:r>
          </a:p>
          <a:p>
            <a:r>
              <a:rPr lang="en-US" sz="1400" dirty="0">
                <a:solidFill>
                  <a:schemeClr val="tx1"/>
                </a:solidFill>
                <a:latin typeface="Consolas" charset="0"/>
                <a:ea typeface="Consolas" charset="0"/>
                <a:cs typeface="Consolas" charset="0"/>
              </a:rPr>
              <a:t>	double GPA;</a:t>
            </a:r>
          </a:p>
          <a:p>
            <a:r>
              <a:rPr lang="en-US" sz="1400" dirty="0">
                <a:solidFill>
                  <a:schemeClr val="tx1"/>
                </a:solidFill>
                <a:latin typeface="Consolas" charset="0"/>
                <a:ea typeface="Consolas" charset="0"/>
                <a:cs typeface="Consolas" charset="0"/>
              </a:rPr>
              <a:t>};</a:t>
            </a:r>
          </a:p>
        </p:txBody>
      </p:sp>
      <p:sp>
        <p:nvSpPr>
          <p:cNvPr id="8" name="Rectangle 7">
            <a:extLst>
              <a:ext uri="{FF2B5EF4-FFF2-40B4-BE49-F238E27FC236}">
                <a16:creationId xmlns:a16="http://schemas.microsoft.com/office/drawing/2014/main" id="{5597F1D6-135A-AB40-B1B7-C515451A4AD6}"/>
              </a:ext>
            </a:extLst>
          </p:cNvPr>
          <p:cNvSpPr/>
          <p:nvPr/>
        </p:nvSpPr>
        <p:spPr>
          <a:xfrm>
            <a:off x="3190667" y="2533130"/>
            <a:ext cx="2583118" cy="2226941"/>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solidFill>
                <a:latin typeface="Consolas" charset="0"/>
                <a:ea typeface="Consolas" charset="0"/>
                <a:cs typeface="Consolas" charset="0"/>
              </a:rPr>
              <a:t>struct</a:t>
            </a:r>
            <a:r>
              <a:rPr lang="en-US" sz="1400" b="1" dirty="0">
                <a:solidFill>
                  <a:schemeClr val="accent6">
                    <a:lumMod val="75000"/>
                  </a:schemeClr>
                </a:solidFill>
                <a:latin typeface="Consolas" charset="0"/>
                <a:ea typeface="Consolas" charset="0"/>
                <a:cs typeface="Consolas" charset="0"/>
              </a:rPr>
              <a:t> </a:t>
            </a:r>
            <a:r>
              <a:rPr lang="en-US" sz="1400" dirty="0">
                <a:solidFill>
                  <a:schemeClr val="tx1"/>
                </a:solidFill>
                <a:latin typeface="Consolas" charset="0"/>
                <a:ea typeface="Consolas" charset="0"/>
                <a:cs typeface="Consolas" charset="0"/>
              </a:rPr>
              <a:t>Product {</a:t>
            </a:r>
          </a:p>
          <a:p>
            <a:r>
              <a:rPr lang="en-US" sz="1400" dirty="0">
                <a:solidFill>
                  <a:schemeClr val="tx1"/>
                </a:solidFill>
                <a:latin typeface="Consolas" charset="0"/>
                <a:ea typeface="Consolas" charset="0"/>
                <a:cs typeface="Consolas" charset="0"/>
              </a:rPr>
              <a:t>	</a:t>
            </a:r>
            <a:r>
              <a:rPr lang="en-US" sz="1400" dirty="0" err="1">
                <a:solidFill>
                  <a:schemeClr val="tx1"/>
                </a:solidFill>
                <a:latin typeface="Consolas" charset="0"/>
                <a:ea typeface="Consolas" charset="0"/>
                <a:cs typeface="Consolas" charset="0"/>
              </a:rPr>
              <a:t>int</a:t>
            </a:r>
            <a:r>
              <a:rPr lang="en-US" sz="1400" dirty="0">
                <a:solidFill>
                  <a:schemeClr val="tx1"/>
                </a:solidFill>
                <a:latin typeface="Consolas" charset="0"/>
                <a:ea typeface="Consolas" charset="0"/>
                <a:cs typeface="Consolas" charset="0"/>
              </a:rPr>
              <a:t> </a:t>
            </a:r>
            <a:r>
              <a:rPr lang="en-US" sz="1400" dirty="0" err="1">
                <a:solidFill>
                  <a:schemeClr val="tx1"/>
                </a:solidFill>
                <a:latin typeface="Consolas" charset="0"/>
                <a:ea typeface="Consolas" charset="0"/>
                <a:cs typeface="Consolas" charset="0"/>
              </a:rPr>
              <a:t>productID</a:t>
            </a:r>
            <a:r>
              <a:rPr lang="en-US" sz="1400" dirty="0">
                <a:solidFill>
                  <a:schemeClr val="tx1"/>
                </a:solidFill>
                <a:latin typeface="Consolas" charset="0"/>
                <a:ea typeface="Consolas" charset="0"/>
                <a:cs typeface="Consolas" charset="0"/>
              </a:rPr>
              <a:t>;</a:t>
            </a:r>
          </a:p>
          <a:p>
            <a:r>
              <a:rPr lang="en-US" sz="1400" dirty="0">
                <a:solidFill>
                  <a:schemeClr val="tx1"/>
                </a:solidFill>
                <a:latin typeface="Consolas" charset="0"/>
                <a:ea typeface="Consolas" charset="0"/>
                <a:cs typeface="Consolas" charset="0"/>
              </a:rPr>
              <a:t>	double price;</a:t>
            </a:r>
          </a:p>
          <a:p>
            <a:r>
              <a:rPr lang="en-US" sz="1400" dirty="0">
                <a:solidFill>
                  <a:schemeClr val="tx1"/>
                </a:solidFill>
                <a:latin typeface="Consolas" charset="0"/>
                <a:ea typeface="Consolas" charset="0"/>
                <a:cs typeface="Consolas" charset="0"/>
              </a:rPr>
              <a:t>};</a:t>
            </a:r>
          </a:p>
          <a:p>
            <a:endParaRPr lang="en-US" sz="1400" dirty="0">
              <a:solidFill>
                <a:schemeClr val="tx1"/>
              </a:solidFill>
              <a:latin typeface="Consolas" charset="0"/>
              <a:ea typeface="Consolas" charset="0"/>
              <a:cs typeface="Consolas" charset="0"/>
            </a:endParaRPr>
          </a:p>
          <a:p>
            <a:r>
              <a:rPr lang="en-US" sz="1400" dirty="0">
                <a:solidFill>
                  <a:schemeClr val="tx1"/>
                </a:solidFill>
                <a:latin typeface="Consolas" charset="0"/>
                <a:ea typeface="Consolas" charset="0"/>
                <a:cs typeface="Consolas" charset="0"/>
              </a:rPr>
              <a:t>struct</a:t>
            </a:r>
            <a:r>
              <a:rPr lang="en-US" sz="1400" b="1" dirty="0">
                <a:solidFill>
                  <a:schemeClr val="accent6">
                    <a:lumMod val="75000"/>
                  </a:schemeClr>
                </a:solidFill>
                <a:latin typeface="Consolas" charset="0"/>
                <a:ea typeface="Consolas" charset="0"/>
                <a:cs typeface="Consolas" charset="0"/>
              </a:rPr>
              <a:t> </a:t>
            </a:r>
            <a:r>
              <a:rPr lang="en-US" sz="1400" dirty="0">
                <a:solidFill>
                  <a:schemeClr val="tx1"/>
                </a:solidFill>
                <a:latin typeface="Consolas" charset="0"/>
                <a:ea typeface="Consolas" charset="0"/>
                <a:cs typeface="Consolas" charset="0"/>
              </a:rPr>
              <a:t>Point {</a:t>
            </a:r>
          </a:p>
          <a:p>
            <a:r>
              <a:rPr lang="en-US" sz="1400" dirty="0">
                <a:solidFill>
                  <a:schemeClr val="tx1"/>
                </a:solidFill>
                <a:latin typeface="Consolas" charset="0"/>
                <a:ea typeface="Consolas" charset="0"/>
                <a:cs typeface="Consolas" charset="0"/>
              </a:rPr>
              <a:t>	double x;</a:t>
            </a:r>
          </a:p>
          <a:p>
            <a:r>
              <a:rPr lang="en-US" sz="1400" dirty="0">
                <a:solidFill>
                  <a:schemeClr val="tx1"/>
                </a:solidFill>
                <a:latin typeface="Consolas" charset="0"/>
                <a:ea typeface="Consolas" charset="0"/>
                <a:cs typeface="Consolas" charset="0"/>
              </a:rPr>
              <a:t>	double y;</a:t>
            </a:r>
          </a:p>
          <a:p>
            <a:r>
              <a:rPr lang="en-US" sz="1400" dirty="0">
                <a:solidFill>
                  <a:schemeClr val="tx1"/>
                </a:solidFill>
                <a:latin typeface="Consolas" charset="0"/>
                <a:ea typeface="Consolas" charset="0"/>
                <a:cs typeface="Consolas" charset="0"/>
              </a:rPr>
              <a:t>};</a:t>
            </a:r>
          </a:p>
        </p:txBody>
      </p:sp>
      <p:sp>
        <p:nvSpPr>
          <p:cNvPr id="9" name="TextBox 8">
            <a:extLst>
              <a:ext uri="{FF2B5EF4-FFF2-40B4-BE49-F238E27FC236}">
                <a16:creationId xmlns:a16="http://schemas.microsoft.com/office/drawing/2014/main" id="{B4B559D3-9174-C84E-ABEF-869DBCF3A2F2}"/>
              </a:ext>
            </a:extLst>
          </p:cNvPr>
          <p:cNvSpPr txBox="1"/>
          <p:nvPr/>
        </p:nvSpPr>
        <p:spPr>
          <a:xfrm>
            <a:off x="5878267" y="3931973"/>
            <a:ext cx="3093335" cy="646331"/>
          </a:xfrm>
          <a:prstGeom prst="rect">
            <a:avLst/>
          </a:prstGeom>
          <a:noFill/>
        </p:spPr>
        <p:txBody>
          <a:bodyPr wrap="square" rtlCol="0">
            <a:spAutoFit/>
          </a:bodyPr>
          <a:lstStyle/>
          <a:p>
            <a:r>
              <a:rPr lang="en-US" dirty="0"/>
              <a:t>So these structure definitions are valid in both C and C++.</a:t>
            </a:r>
          </a:p>
        </p:txBody>
      </p:sp>
      <p:sp>
        <p:nvSpPr>
          <p:cNvPr id="10" name="Rectangle 9">
            <a:extLst>
              <a:ext uri="{FF2B5EF4-FFF2-40B4-BE49-F238E27FC236}">
                <a16:creationId xmlns:a16="http://schemas.microsoft.com/office/drawing/2014/main" id="{31547434-1BDE-9F48-B7E2-93403BF5FA93}"/>
              </a:ext>
            </a:extLst>
          </p:cNvPr>
          <p:cNvSpPr/>
          <p:nvPr/>
        </p:nvSpPr>
        <p:spPr>
          <a:xfrm>
            <a:off x="5959995" y="2533130"/>
            <a:ext cx="2258783" cy="130888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solidFill>
                <a:latin typeface="Consolas" charset="0"/>
                <a:ea typeface="Consolas" charset="0"/>
                <a:cs typeface="Consolas" charset="0"/>
              </a:rPr>
              <a:t>struct</a:t>
            </a:r>
            <a:r>
              <a:rPr lang="en-US" sz="1400" b="1" dirty="0">
                <a:solidFill>
                  <a:schemeClr val="accent6">
                    <a:lumMod val="75000"/>
                  </a:schemeClr>
                </a:solidFill>
                <a:latin typeface="Consolas" charset="0"/>
                <a:ea typeface="Consolas" charset="0"/>
                <a:cs typeface="Consolas" charset="0"/>
              </a:rPr>
              <a:t> </a:t>
            </a:r>
            <a:r>
              <a:rPr lang="en-US" sz="1400" dirty="0">
                <a:solidFill>
                  <a:schemeClr val="tx1"/>
                </a:solidFill>
                <a:latin typeface="Consolas" charset="0"/>
                <a:ea typeface="Consolas" charset="0"/>
                <a:cs typeface="Consolas" charset="0"/>
              </a:rPr>
              <a:t>Circle {</a:t>
            </a:r>
          </a:p>
          <a:p>
            <a:r>
              <a:rPr lang="en-US" sz="1400" dirty="0">
                <a:solidFill>
                  <a:schemeClr val="tx1"/>
                </a:solidFill>
                <a:latin typeface="Consolas" charset="0"/>
                <a:ea typeface="Consolas" charset="0"/>
                <a:cs typeface="Consolas" charset="0"/>
              </a:rPr>
              <a:t>	double x, y;</a:t>
            </a:r>
          </a:p>
          <a:p>
            <a:r>
              <a:rPr lang="en-US" sz="1400" dirty="0">
                <a:solidFill>
                  <a:schemeClr val="tx1"/>
                </a:solidFill>
                <a:latin typeface="Consolas" charset="0"/>
                <a:ea typeface="Consolas" charset="0"/>
                <a:cs typeface="Consolas" charset="0"/>
              </a:rPr>
              <a:t>	double r;</a:t>
            </a:r>
          </a:p>
          <a:p>
            <a:r>
              <a:rPr lang="en-US" sz="1400" dirty="0">
                <a:solidFill>
                  <a:schemeClr val="tx1"/>
                </a:solidFill>
                <a:latin typeface="Consolas" charset="0"/>
                <a:ea typeface="Consolas" charset="0"/>
                <a:cs typeface="Consolas" charset="0"/>
              </a:rPr>
              <a:t>};</a:t>
            </a:r>
            <a:endParaRPr lang="en-US" sz="1400" dirty="0">
              <a:solidFill>
                <a:schemeClr val="accent6">
                  <a:lumMod val="75000"/>
                </a:schemeClr>
              </a:solidFill>
              <a:latin typeface="Consolas" charset="0"/>
              <a:ea typeface="Consolas" charset="0"/>
              <a:cs typeface="Consolas" charset="0"/>
            </a:endParaRPr>
          </a:p>
        </p:txBody>
      </p:sp>
    </p:spTree>
    <p:extLst>
      <p:ext uri="{BB962C8B-B14F-4D97-AF65-F5344CB8AC3E}">
        <p14:creationId xmlns:p14="http://schemas.microsoft.com/office/powerpoint/2010/main" val="22078678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2283C-176E-9946-8F23-20FF53E94AD7}"/>
              </a:ext>
            </a:extLst>
          </p:cNvPr>
          <p:cNvSpPr>
            <a:spLocks noGrp="1"/>
          </p:cNvSpPr>
          <p:nvPr>
            <p:ph type="title"/>
          </p:nvPr>
        </p:nvSpPr>
        <p:spPr/>
        <p:txBody>
          <a:bodyPr/>
          <a:lstStyle/>
          <a:p>
            <a:r>
              <a:rPr lang="en-US" dirty="0"/>
              <a:t>Structs with Member Functions</a:t>
            </a:r>
          </a:p>
        </p:txBody>
      </p:sp>
      <p:sp>
        <p:nvSpPr>
          <p:cNvPr id="3" name="Content Placeholder 2">
            <a:extLst>
              <a:ext uri="{FF2B5EF4-FFF2-40B4-BE49-F238E27FC236}">
                <a16:creationId xmlns:a16="http://schemas.microsoft.com/office/drawing/2014/main" id="{670715DD-672A-F741-946D-2F7B770BB6B7}"/>
              </a:ext>
            </a:extLst>
          </p:cNvPr>
          <p:cNvSpPr>
            <a:spLocks noGrp="1"/>
          </p:cNvSpPr>
          <p:nvPr>
            <p:ph idx="1"/>
          </p:nvPr>
        </p:nvSpPr>
        <p:spPr/>
        <p:txBody>
          <a:bodyPr/>
          <a:lstStyle/>
          <a:p>
            <a:r>
              <a:rPr lang="en-US" dirty="0"/>
              <a:t>Let’s take a look at how we can implement member functions for structure in C++.</a:t>
            </a:r>
          </a:p>
          <a:p>
            <a:r>
              <a:rPr lang="en-US" dirty="0"/>
              <a:t>Again consider the structure Circle:</a:t>
            </a:r>
          </a:p>
          <a:p>
            <a:endParaRPr lang="en-US" dirty="0"/>
          </a:p>
          <a:p>
            <a:endParaRPr lang="en-US" dirty="0"/>
          </a:p>
          <a:p>
            <a:endParaRPr lang="en-US" dirty="0"/>
          </a:p>
          <a:p>
            <a:endParaRPr lang="en-US" dirty="0"/>
          </a:p>
          <a:p>
            <a:r>
              <a:rPr lang="en-US" dirty="0"/>
              <a:t>We can implement a </a:t>
            </a:r>
            <a:r>
              <a:rPr lang="en-US" b="1" dirty="0">
                <a:solidFill>
                  <a:schemeClr val="accent6">
                    <a:lumMod val="75000"/>
                  </a:schemeClr>
                </a:solidFill>
              </a:rPr>
              <a:t>member function </a:t>
            </a:r>
            <a:r>
              <a:rPr lang="en-US" dirty="0"/>
              <a:t>for the structure to compute the area of the circle.</a:t>
            </a:r>
          </a:p>
        </p:txBody>
      </p:sp>
      <p:sp>
        <p:nvSpPr>
          <p:cNvPr id="4" name="Slide Number Placeholder 3">
            <a:extLst>
              <a:ext uri="{FF2B5EF4-FFF2-40B4-BE49-F238E27FC236}">
                <a16:creationId xmlns:a16="http://schemas.microsoft.com/office/drawing/2014/main" id="{2EBFEDA5-6B90-1044-A0F6-2146F576DF02}"/>
              </a:ext>
            </a:extLst>
          </p:cNvPr>
          <p:cNvSpPr>
            <a:spLocks noGrp="1"/>
          </p:cNvSpPr>
          <p:nvPr>
            <p:ph type="sldNum" sz="quarter" idx="12"/>
          </p:nvPr>
        </p:nvSpPr>
        <p:spPr/>
        <p:txBody>
          <a:bodyPr/>
          <a:lstStyle/>
          <a:p>
            <a:fld id="{A2D5F323-9395-A24C-8003-89F99F5948AE}" type="slidenum">
              <a:rPr lang="en-US" smtClean="0"/>
              <a:pPr/>
              <a:t>36</a:t>
            </a:fld>
            <a:endParaRPr lang="en-US" dirty="0"/>
          </a:p>
        </p:txBody>
      </p:sp>
      <p:sp>
        <p:nvSpPr>
          <p:cNvPr id="5" name="Rectangle 4">
            <a:extLst>
              <a:ext uri="{FF2B5EF4-FFF2-40B4-BE49-F238E27FC236}">
                <a16:creationId xmlns:a16="http://schemas.microsoft.com/office/drawing/2014/main" id="{6BB2A657-06AA-F64B-B1FD-DB68CE232458}"/>
              </a:ext>
            </a:extLst>
          </p:cNvPr>
          <p:cNvSpPr/>
          <p:nvPr/>
        </p:nvSpPr>
        <p:spPr>
          <a:xfrm>
            <a:off x="1971889" y="2907704"/>
            <a:ext cx="2258783" cy="130888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solidFill>
                <a:latin typeface="Consolas" charset="0"/>
                <a:ea typeface="Consolas" charset="0"/>
                <a:cs typeface="Consolas" charset="0"/>
              </a:rPr>
              <a:t>struct</a:t>
            </a:r>
            <a:r>
              <a:rPr lang="en-US" sz="1400" b="1" dirty="0">
                <a:solidFill>
                  <a:schemeClr val="accent6">
                    <a:lumMod val="75000"/>
                  </a:schemeClr>
                </a:solidFill>
                <a:latin typeface="Consolas" charset="0"/>
                <a:ea typeface="Consolas" charset="0"/>
                <a:cs typeface="Consolas" charset="0"/>
              </a:rPr>
              <a:t> </a:t>
            </a:r>
            <a:r>
              <a:rPr lang="en-US" sz="1400" dirty="0">
                <a:solidFill>
                  <a:schemeClr val="tx1"/>
                </a:solidFill>
                <a:latin typeface="Consolas" charset="0"/>
                <a:ea typeface="Consolas" charset="0"/>
                <a:cs typeface="Consolas" charset="0"/>
              </a:rPr>
              <a:t>Circle {</a:t>
            </a:r>
          </a:p>
          <a:p>
            <a:r>
              <a:rPr lang="en-US" sz="1400" dirty="0">
                <a:solidFill>
                  <a:schemeClr val="tx1"/>
                </a:solidFill>
                <a:latin typeface="Consolas" charset="0"/>
                <a:ea typeface="Consolas" charset="0"/>
                <a:cs typeface="Consolas" charset="0"/>
              </a:rPr>
              <a:t>	double x, y;</a:t>
            </a:r>
          </a:p>
          <a:p>
            <a:r>
              <a:rPr lang="en-US" sz="1400" dirty="0">
                <a:solidFill>
                  <a:schemeClr val="tx1"/>
                </a:solidFill>
                <a:latin typeface="Consolas" charset="0"/>
                <a:ea typeface="Consolas" charset="0"/>
                <a:cs typeface="Consolas" charset="0"/>
              </a:rPr>
              <a:t>	double r;</a:t>
            </a:r>
          </a:p>
          <a:p>
            <a:r>
              <a:rPr lang="en-US" sz="1400" dirty="0">
                <a:solidFill>
                  <a:schemeClr val="tx1"/>
                </a:solidFill>
                <a:latin typeface="Consolas" charset="0"/>
                <a:ea typeface="Consolas" charset="0"/>
                <a:cs typeface="Consolas" charset="0"/>
              </a:rPr>
              <a:t>};</a:t>
            </a:r>
            <a:endParaRPr lang="en-US" sz="1400" dirty="0">
              <a:solidFill>
                <a:schemeClr val="accent6">
                  <a:lumMod val="75000"/>
                </a:schemeClr>
              </a:solidFill>
              <a:latin typeface="Consolas" charset="0"/>
              <a:ea typeface="Consolas" charset="0"/>
              <a:cs typeface="Consolas" charset="0"/>
            </a:endParaRPr>
          </a:p>
        </p:txBody>
      </p:sp>
    </p:spTree>
    <p:extLst>
      <p:ext uri="{BB962C8B-B14F-4D97-AF65-F5344CB8AC3E}">
        <p14:creationId xmlns:p14="http://schemas.microsoft.com/office/powerpoint/2010/main" val="27421133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5EC10-F72C-194E-8BB9-F2FA732CD66D}"/>
              </a:ext>
            </a:extLst>
          </p:cNvPr>
          <p:cNvSpPr>
            <a:spLocks noGrp="1"/>
          </p:cNvSpPr>
          <p:nvPr>
            <p:ph type="title"/>
          </p:nvPr>
        </p:nvSpPr>
        <p:spPr/>
        <p:txBody>
          <a:bodyPr/>
          <a:lstStyle/>
          <a:p>
            <a:r>
              <a:rPr lang="en-US" dirty="0"/>
              <a:t>Structs with Member Functions</a:t>
            </a:r>
          </a:p>
        </p:txBody>
      </p:sp>
      <p:sp>
        <p:nvSpPr>
          <p:cNvPr id="6" name="Content Placeholder 5">
            <a:extLst>
              <a:ext uri="{FF2B5EF4-FFF2-40B4-BE49-F238E27FC236}">
                <a16:creationId xmlns:a16="http://schemas.microsoft.com/office/drawing/2014/main" id="{566D5D7E-22DF-4B41-A772-46370808566E}"/>
              </a:ext>
            </a:extLst>
          </p:cNvPr>
          <p:cNvSpPr>
            <a:spLocks noGrp="1"/>
          </p:cNvSpPr>
          <p:nvPr>
            <p:ph idx="1"/>
          </p:nvPr>
        </p:nvSpPr>
        <p:spPr>
          <a:xfrm>
            <a:off x="457200" y="4318612"/>
            <a:ext cx="8229600" cy="2159306"/>
          </a:xfrm>
        </p:spPr>
        <p:txBody>
          <a:bodyPr>
            <a:normAutofit fontScale="92500" lnSpcReduction="10000"/>
          </a:bodyPr>
          <a:lstStyle/>
          <a:p>
            <a:r>
              <a:rPr lang="en-US" dirty="0"/>
              <a:t>Note how we may define a function within a struct body. </a:t>
            </a:r>
          </a:p>
          <a:p>
            <a:r>
              <a:rPr lang="en-US" dirty="0"/>
              <a:t>The member function can access the member variable of the structure.</a:t>
            </a:r>
          </a:p>
          <a:p>
            <a:r>
              <a:rPr lang="en-US" dirty="0"/>
              <a:t>Therefore, the function Area() does not need to take any input, and it can use the member variable r directly to compute the area.</a:t>
            </a:r>
          </a:p>
          <a:p>
            <a:r>
              <a:rPr lang="en-US" dirty="0"/>
              <a:t>Compare this to the </a:t>
            </a:r>
            <a:r>
              <a:rPr lang="en-US" dirty="0">
                <a:hlinkClick r:id="rId2" action="ppaction://hlinksldjump"/>
              </a:rPr>
              <a:t>implementation of Function 1</a:t>
            </a:r>
            <a:r>
              <a:rPr lang="en-US" dirty="0"/>
              <a:t>. </a:t>
            </a:r>
          </a:p>
        </p:txBody>
      </p:sp>
      <p:sp>
        <p:nvSpPr>
          <p:cNvPr id="4" name="Slide Number Placeholder 3">
            <a:extLst>
              <a:ext uri="{FF2B5EF4-FFF2-40B4-BE49-F238E27FC236}">
                <a16:creationId xmlns:a16="http://schemas.microsoft.com/office/drawing/2014/main" id="{A822FE15-A931-3A4E-AE1E-A13A7AD728A9}"/>
              </a:ext>
            </a:extLst>
          </p:cNvPr>
          <p:cNvSpPr>
            <a:spLocks noGrp="1"/>
          </p:cNvSpPr>
          <p:nvPr>
            <p:ph type="sldNum" sz="quarter" idx="12"/>
          </p:nvPr>
        </p:nvSpPr>
        <p:spPr/>
        <p:txBody>
          <a:bodyPr/>
          <a:lstStyle/>
          <a:p>
            <a:fld id="{A2D5F323-9395-A24C-8003-89F99F5948AE}" type="slidenum">
              <a:rPr lang="en-US" smtClean="0"/>
              <a:pPr/>
              <a:t>37</a:t>
            </a:fld>
            <a:endParaRPr lang="en-US" dirty="0"/>
          </a:p>
        </p:txBody>
      </p:sp>
      <p:sp>
        <p:nvSpPr>
          <p:cNvPr id="5" name="Rectangle 4">
            <a:extLst>
              <a:ext uri="{FF2B5EF4-FFF2-40B4-BE49-F238E27FC236}">
                <a16:creationId xmlns:a16="http://schemas.microsoft.com/office/drawing/2014/main" id="{81FCEAEA-1994-4E48-8629-A49A2648D58C}"/>
              </a:ext>
            </a:extLst>
          </p:cNvPr>
          <p:cNvSpPr/>
          <p:nvPr/>
        </p:nvSpPr>
        <p:spPr>
          <a:xfrm>
            <a:off x="649864" y="1417638"/>
            <a:ext cx="5993307" cy="279903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struct</a:t>
            </a:r>
            <a:r>
              <a:rPr lang="en-US" sz="1600" b="1" dirty="0">
                <a:solidFill>
                  <a:schemeClr val="accent6">
                    <a:lumMod val="75000"/>
                  </a:schemeClr>
                </a:solidFill>
                <a:latin typeface="Consolas" charset="0"/>
                <a:ea typeface="Consolas" charset="0"/>
                <a:cs typeface="Consolas" charset="0"/>
              </a:rPr>
              <a:t> </a:t>
            </a:r>
            <a:r>
              <a:rPr lang="en-US" sz="1600" dirty="0">
                <a:solidFill>
                  <a:schemeClr val="tx1"/>
                </a:solidFill>
                <a:latin typeface="Consolas" charset="0"/>
                <a:ea typeface="Consolas" charset="0"/>
                <a:cs typeface="Consolas" charset="0"/>
              </a:rPr>
              <a:t>Circle {</a:t>
            </a:r>
          </a:p>
          <a:p>
            <a:r>
              <a:rPr lang="en-US" sz="1600" dirty="0">
                <a:solidFill>
                  <a:schemeClr val="tx1"/>
                </a:solidFill>
                <a:latin typeface="Consolas" charset="0"/>
                <a:ea typeface="Consolas" charset="0"/>
                <a:cs typeface="Consolas" charset="0"/>
              </a:rPr>
              <a:t>    double x, y;</a:t>
            </a:r>
          </a:p>
          <a:p>
            <a:r>
              <a:rPr lang="en-US" sz="1600" dirty="0">
                <a:solidFill>
                  <a:schemeClr val="tx1"/>
                </a:solidFill>
                <a:latin typeface="Consolas" charset="0"/>
                <a:ea typeface="Consolas" charset="0"/>
                <a:cs typeface="Consolas" charset="0"/>
              </a:rPr>
              <a:t>    double r;</a:t>
            </a:r>
          </a:p>
          <a:p>
            <a:endParaRPr lang="en-US" sz="1600" dirty="0">
              <a:solidFill>
                <a:schemeClr val="tx1"/>
              </a:solidFill>
              <a:latin typeface="Consolas" charset="0"/>
              <a:ea typeface="Consolas" charset="0"/>
              <a:cs typeface="Consolas" charset="0"/>
            </a:endParaRPr>
          </a:p>
          <a:p>
            <a:r>
              <a:rPr lang="en-US" sz="1600" dirty="0">
                <a:solidFill>
                  <a:schemeClr val="accent6">
                    <a:lumMod val="75000"/>
                  </a:schemeClr>
                </a:solidFill>
                <a:latin typeface="Consolas" charset="0"/>
                <a:ea typeface="Consolas" charset="0"/>
                <a:cs typeface="Consolas" charset="0"/>
              </a:rPr>
              <a:t>    </a:t>
            </a:r>
            <a:r>
              <a:rPr lang="en-US" sz="1600" dirty="0">
                <a:solidFill>
                  <a:schemeClr val="accent6">
                    <a:lumMod val="75000"/>
                  </a:schemeClr>
                </a:solidFill>
                <a:latin typeface="Consolas" charset="0"/>
                <a:cs typeface="Consolas" charset="0"/>
              </a:rPr>
              <a:t>double Area() {</a:t>
            </a:r>
          </a:p>
          <a:p>
            <a:r>
              <a:rPr lang="en-US" sz="1600" dirty="0">
                <a:solidFill>
                  <a:schemeClr val="accent6">
                    <a:lumMod val="75000"/>
                  </a:schemeClr>
                </a:solidFill>
                <a:latin typeface="Consolas" charset="0"/>
                <a:cs typeface="Consolas" charset="0"/>
              </a:rPr>
              <a:t>        const double PI = 3.14159265358979323846;</a:t>
            </a:r>
          </a:p>
          <a:p>
            <a:r>
              <a:rPr lang="en-US" sz="1600" dirty="0">
                <a:solidFill>
                  <a:schemeClr val="accent6">
                    <a:lumMod val="75000"/>
                  </a:schemeClr>
                </a:solidFill>
                <a:latin typeface="Consolas" charset="0"/>
                <a:cs typeface="Consolas" charset="0"/>
              </a:rPr>
              <a:t>        return PI * r * r;</a:t>
            </a:r>
          </a:p>
          <a:p>
            <a:r>
              <a:rPr lang="en-US" sz="1600" dirty="0">
                <a:solidFill>
                  <a:schemeClr val="accent6">
                    <a:lumMod val="75000"/>
                  </a:schemeClr>
                </a:solidFill>
                <a:latin typeface="Consolas" charset="0"/>
                <a:cs typeface="Consolas" charset="0"/>
              </a:rPr>
              <a:t>    }</a:t>
            </a:r>
            <a:endParaRPr lang="en-US" sz="1600" dirty="0">
              <a:solidFill>
                <a:schemeClr val="accent6">
                  <a:lumMod val="75000"/>
                </a:schemeClr>
              </a:solidFill>
              <a:latin typeface="Consolas" charset="0"/>
              <a:ea typeface="Consolas" charset="0"/>
              <a:cs typeface="Consolas" charset="0"/>
            </a:endParaRPr>
          </a:p>
          <a:p>
            <a:r>
              <a:rPr lang="en-US" sz="1600" dirty="0">
                <a:solidFill>
                  <a:schemeClr val="tx1"/>
                </a:solidFill>
                <a:latin typeface="Consolas" charset="0"/>
                <a:ea typeface="Consolas" charset="0"/>
                <a:cs typeface="Consolas" charset="0"/>
              </a:rPr>
              <a:t>};</a:t>
            </a:r>
            <a:endParaRPr lang="en-US" sz="1600" dirty="0">
              <a:solidFill>
                <a:schemeClr val="accent6">
                  <a:lumMod val="75000"/>
                </a:schemeClr>
              </a:solidFill>
              <a:latin typeface="Consolas" charset="0"/>
              <a:ea typeface="Consolas" charset="0"/>
              <a:cs typeface="Consolas" charset="0"/>
            </a:endParaRPr>
          </a:p>
        </p:txBody>
      </p:sp>
      <p:sp>
        <p:nvSpPr>
          <p:cNvPr id="7" name="Rectangle 6">
            <a:extLst>
              <a:ext uri="{FF2B5EF4-FFF2-40B4-BE49-F238E27FC236}">
                <a16:creationId xmlns:a16="http://schemas.microsoft.com/office/drawing/2014/main" id="{037AEC9B-3D58-C343-BF73-1209DB23C131}"/>
              </a:ext>
            </a:extLst>
          </p:cNvPr>
          <p:cNvSpPr/>
          <p:nvPr/>
        </p:nvSpPr>
        <p:spPr>
          <a:xfrm>
            <a:off x="6643950" y="3784453"/>
            <a:ext cx="1850186" cy="369332"/>
          </a:xfrm>
          <a:prstGeom prst="rect">
            <a:avLst/>
          </a:prstGeom>
          <a:noFill/>
        </p:spPr>
        <p:txBody>
          <a:bodyPr wrap="none" rtlCol="0">
            <a:spAutoFit/>
          </a:bodyPr>
          <a:lstStyle/>
          <a:p>
            <a:r>
              <a:rPr lang="en-US" dirty="0" err="1">
                <a:latin typeface="Avenir Next Condensed" charset="0"/>
              </a:rPr>
              <a:t>circle_structfunc.cpp</a:t>
            </a:r>
            <a:endParaRPr lang="en-US" dirty="0">
              <a:latin typeface="Avenir Next Condensed" charset="0"/>
            </a:endParaRPr>
          </a:p>
        </p:txBody>
      </p:sp>
    </p:spTree>
    <p:extLst>
      <p:ext uri="{BB962C8B-B14F-4D97-AF65-F5344CB8AC3E}">
        <p14:creationId xmlns:p14="http://schemas.microsoft.com/office/powerpoint/2010/main" val="2440996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20CE3-48B7-1041-AECF-1EB3DB8C7B83}"/>
              </a:ext>
            </a:extLst>
          </p:cNvPr>
          <p:cNvSpPr>
            <a:spLocks noGrp="1"/>
          </p:cNvSpPr>
          <p:nvPr>
            <p:ph type="title"/>
          </p:nvPr>
        </p:nvSpPr>
        <p:spPr/>
        <p:txBody>
          <a:bodyPr/>
          <a:lstStyle/>
          <a:p>
            <a:r>
              <a:rPr lang="en-US" dirty="0"/>
              <a:t>Structs with Member Functions</a:t>
            </a:r>
          </a:p>
        </p:txBody>
      </p:sp>
      <p:sp>
        <p:nvSpPr>
          <p:cNvPr id="3" name="Content Placeholder 2">
            <a:extLst>
              <a:ext uri="{FF2B5EF4-FFF2-40B4-BE49-F238E27FC236}">
                <a16:creationId xmlns:a16="http://schemas.microsoft.com/office/drawing/2014/main" id="{8076BE89-3F85-0D49-93BF-4F7DA93FAF2C}"/>
              </a:ext>
            </a:extLst>
          </p:cNvPr>
          <p:cNvSpPr>
            <a:spLocks noGrp="1"/>
          </p:cNvSpPr>
          <p:nvPr>
            <p:ph idx="1"/>
          </p:nvPr>
        </p:nvSpPr>
        <p:spPr/>
        <p:txBody>
          <a:bodyPr/>
          <a:lstStyle/>
          <a:p>
            <a:r>
              <a:rPr lang="en-US" dirty="0"/>
              <a:t>We may also write only the function prototype inside the struct and move the function definition move outside of the struct:</a:t>
            </a:r>
          </a:p>
        </p:txBody>
      </p:sp>
      <p:sp>
        <p:nvSpPr>
          <p:cNvPr id="4" name="Slide Number Placeholder 3">
            <a:extLst>
              <a:ext uri="{FF2B5EF4-FFF2-40B4-BE49-F238E27FC236}">
                <a16:creationId xmlns:a16="http://schemas.microsoft.com/office/drawing/2014/main" id="{974A02BC-95F5-0240-A401-48710CEAF121}"/>
              </a:ext>
            </a:extLst>
          </p:cNvPr>
          <p:cNvSpPr>
            <a:spLocks noGrp="1"/>
          </p:cNvSpPr>
          <p:nvPr>
            <p:ph type="sldNum" sz="quarter" idx="12"/>
          </p:nvPr>
        </p:nvSpPr>
        <p:spPr/>
        <p:txBody>
          <a:bodyPr/>
          <a:lstStyle/>
          <a:p>
            <a:fld id="{A2D5F323-9395-A24C-8003-89F99F5948AE}" type="slidenum">
              <a:rPr lang="en-US" smtClean="0"/>
              <a:pPr/>
              <a:t>38</a:t>
            </a:fld>
            <a:endParaRPr lang="en-US" dirty="0"/>
          </a:p>
        </p:txBody>
      </p:sp>
      <p:sp>
        <p:nvSpPr>
          <p:cNvPr id="5" name="Rectangle 4">
            <a:extLst>
              <a:ext uri="{FF2B5EF4-FFF2-40B4-BE49-F238E27FC236}">
                <a16:creationId xmlns:a16="http://schemas.microsoft.com/office/drawing/2014/main" id="{84BAA071-532F-3944-99D9-B230394464A0}"/>
              </a:ext>
            </a:extLst>
          </p:cNvPr>
          <p:cNvSpPr/>
          <p:nvPr/>
        </p:nvSpPr>
        <p:spPr>
          <a:xfrm>
            <a:off x="921614" y="3003684"/>
            <a:ext cx="5993307" cy="3535228"/>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struct</a:t>
            </a:r>
            <a:r>
              <a:rPr lang="en-US" sz="1600" b="1" dirty="0">
                <a:solidFill>
                  <a:schemeClr val="accent6">
                    <a:lumMod val="75000"/>
                  </a:schemeClr>
                </a:solidFill>
                <a:latin typeface="Consolas" charset="0"/>
                <a:ea typeface="Consolas" charset="0"/>
                <a:cs typeface="Consolas" charset="0"/>
              </a:rPr>
              <a:t> </a:t>
            </a:r>
            <a:r>
              <a:rPr lang="en-US" sz="1600" dirty="0">
                <a:solidFill>
                  <a:schemeClr val="tx1"/>
                </a:solidFill>
                <a:latin typeface="Consolas" charset="0"/>
                <a:ea typeface="Consolas" charset="0"/>
                <a:cs typeface="Consolas" charset="0"/>
              </a:rPr>
              <a:t>Circle {</a:t>
            </a:r>
          </a:p>
          <a:p>
            <a:r>
              <a:rPr lang="en-US" sz="1600" dirty="0">
                <a:solidFill>
                  <a:schemeClr val="tx1"/>
                </a:solidFill>
                <a:latin typeface="Consolas" charset="0"/>
                <a:ea typeface="Consolas" charset="0"/>
                <a:cs typeface="Consolas" charset="0"/>
              </a:rPr>
              <a:t>    double x, y;</a:t>
            </a:r>
          </a:p>
          <a:p>
            <a:r>
              <a:rPr lang="en-US" sz="1600" dirty="0">
                <a:solidFill>
                  <a:schemeClr val="tx1"/>
                </a:solidFill>
                <a:latin typeface="Consolas" charset="0"/>
                <a:ea typeface="Consolas" charset="0"/>
                <a:cs typeface="Consolas" charset="0"/>
              </a:rPr>
              <a:t>    double r;</a:t>
            </a:r>
          </a:p>
          <a:p>
            <a:endParaRPr lang="en-US" sz="1600" dirty="0">
              <a:solidFill>
                <a:schemeClr val="tx1"/>
              </a:solidFill>
              <a:latin typeface="Consolas" charset="0"/>
              <a:ea typeface="Consolas" charset="0"/>
              <a:cs typeface="Consolas" charset="0"/>
            </a:endParaRPr>
          </a:p>
          <a:p>
            <a:r>
              <a:rPr lang="en-US" sz="1600" dirty="0">
                <a:solidFill>
                  <a:schemeClr val="accent6">
                    <a:lumMod val="75000"/>
                  </a:schemeClr>
                </a:solidFill>
                <a:latin typeface="Consolas" charset="0"/>
                <a:ea typeface="Consolas" charset="0"/>
                <a:cs typeface="Consolas" charset="0"/>
              </a:rPr>
              <a:t>    </a:t>
            </a:r>
            <a:r>
              <a:rPr lang="en-US" sz="1600" dirty="0">
                <a:solidFill>
                  <a:schemeClr val="accent6">
                    <a:lumMod val="75000"/>
                  </a:schemeClr>
                </a:solidFill>
                <a:latin typeface="Consolas" charset="0"/>
                <a:cs typeface="Consolas" charset="0"/>
              </a:rPr>
              <a:t>double Area();</a:t>
            </a:r>
          </a:p>
          <a:p>
            <a:r>
              <a:rPr lang="en-US" sz="1600" dirty="0">
                <a:solidFill>
                  <a:schemeClr val="tx1"/>
                </a:solidFill>
                <a:latin typeface="Consolas" charset="0"/>
                <a:ea typeface="Consolas" charset="0"/>
                <a:cs typeface="Consolas" charset="0"/>
              </a:rPr>
              <a:t>};</a:t>
            </a:r>
          </a:p>
          <a:p>
            <a:endParaRPr lang="en-US" sz="1600" dirty="0">
              <a:solidFill>
                <a:schemeClr val="tx1"/>
              </a:solidFill>
              <a:latin typeface="Consolas" charset="0"/>
              <a:ea typeface="Consolas" charset="0"/>
              <a:cs typeface="Consolas" charset="0"/>
            </a:endParaRPr>
          </a:p>
          <a:p>
            <a:r>
              <a:rPr lang="en-US" sz="1600" dirty="0">
                <a:solidFill>
                  <a:schemeClr val="accent6">
                    <a:lumMod val="75000"/>
                  </a:schemeClr>
                </a:solidFill>
                <a:latin typeface="Consolas" charset="0"/>
                <a:ea typeface="Consolas" charset="0"/>
                <a:cs typeface="Consolas" charset="0"/>
              </a:rPr>
              <a:t>double Circle::Area()</a:t>
            </a:r>
          </a:p>
          <a:p>
            <a:r>
              <a:rPr lang="en-US" sz="1600" dirty="0">
                <a:solidFill>
                  <a:schemeClr val="accent6">
                    <a:lumMod val="75000"/>
                  </a:schemeClr>
                </a:solidFill>
                <a:latin typeface="Consolas" charset="0"/>
                <a:cs typeface="Consolas" charset="0"/>
              </a:rPr>
              <a:t>{</a:t>
            </a:r>
          </a:p>
          <a:p>
            <a:r>
              <a:rPr lang="en-US" sz="1600" dirty="0">
                <a:solidFill>
                  <a:schemeClr val="accent6">
                    <a:lumMod val="75000"/>
                  </a:schemeClr>
                </a:solidFill>
                <a:latin typeface="Consolas" charset="0"/>
                <a:cs typeface="Consolas" charset="0"/>
              </a:rPr>
              <a:t>    const double PI = 3.14159265358979323846;</a:t>
            </a:r>
          </a:p>
          <a:p>
            <a:r>
              <a:rPr lang="en-US" sz="1600" dirty="0">
                <a:solidFill>
                  <a:schemeClr val="accent6">
                    <a:lumMod val="75000"/>
                  </a:schemeClr>
                </a:solidFill>
                <a:latin typeface="Consolas" charset="0"/>
                <a:cs typeface="Consolas" charset="0"/>
              </a:rPr>
              <a:t>    return PI * r * r;</a:t>
            </a:r>
          </a:p>
          <a:p>
            <a:r>
              <a:rPr lang="en-US" sz="1600" dirty="0">
                <a:solidFill>
                  <a:schemeClr val="accent6">
                    <a:lumMod val="75000"/>
                  </a:schemeClr>
                </a:solidFill>
                <a:latin typeface="Consolas" charset="0"/>
                <a:cs typeface="Consolas" charset="0"/>
              </a:rPr>
              <a:t>}</a:t>
            </a:r>
            <a:endParaRPr lang="en-US" sz="1600" dirty="0">
              <a:solidFill>
                <a:schemeClr val="accent6">
                  <a:lumMod val="75000"/>
                </a:schemeClr>
              </a:solidFill>
              <a:latin typeface="Consolas" charset="0"/>
              <a:ea typeface="Consolas" charset="0"/>
              <a:cs typeface="Consolas" charset="0"/>
            </a:endParaRPr>
          </a:p>
          <a:p>
            <a:endParaRPr lang="en-US" sz="1600" dirty="0">
              <a:solidFill>
                <a:schemeClr val="accent6">
                  <a:lumMod val="75000"/>
                </a:schemeClr>
              </a:solidFill>
              <a:latin typeface="Consolas" charset="0"/>
              <a:ea typeface="Consolas" charset="0"/>
              <a:cs typeface="Consolas" charset="0"/>
            </a:endParaRPr>
          </a:p>
        </p:txBody>
      </p:sp>
      <p:sp>
        <p:nvSpPr>
          <p:cNvPr id="6" name="Rounded Rectangle 5">
            <a:extLst>
              <a:ext uri="{FF2B5EF4-FFF2-40B4-BE49-F238E27FC236}">
                <a16:creationId xmlns:a16="http://schemas.microsoft.com/office/drawing/2014/main" id="{9678416D-02F3-2749-8C3C-5F50DC898551}"/>
              </a:ext>
            </a:extLst>
          </p:cNvPr>
          <p:cNvSpPr/>
          <p:nvPr/>
        </p:nvSpPr>
        <p:spPr>
          <a:xfrm>
            <a:off x="3918267" y="3748817"/>
            <a:ext cx="3341511" cy="102248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1600" dirty="0">
                <a:latin typeface="Avenir Next Condensed" charset="0"/>
                <a:ea typeface="Avenir Next Condensed" charset="0"/>
                <a:cs typeface="Avenir Next Condensed" charset="0"/>
              </a:rPr>
              <a:t>The scope resolution operator "::" indicates that this function Area() belongs to the structure Circle</a:t>
            </a:r>
          </a:p>
        </p:txBody>
      </p:sp>
      <p:cxnSp>
        <p:nvCxnSpPr>
          <p:cNvPr id="8" name="Straight Arrow Connector 7">
            <a:extLst>
              <a:ext uri="{FF2B5EF4-FFF2-40B4-BE49-F238E27FC236}">
                <a16:creationId xmlns:a16="http://schemas.microsoft.com/office/drawing/2014/main" id="{4C1C9479-70C8-2247-987D-7978C6DDCB88}"/>
              </a:ext>
            </a:extLst>
          </p:cNvPr>
          <p:cNvCxnSpPr>
            <a:stCxn id="6" idx="1"/>
          </p:cNvCxnSpPr>
          <p:nvPr/>
        </p:nvCxnSpPr>
        <p:spPr>
          <a:xfrm flipH="1">
            <a:off x="2610998" y="4260058"/>
            <a:ext cx="1307269" cy="62041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9" name="Rectangle 8">
            <a:extLst>
              <a:ext uri="{FF2B5EF4-FFF2-40B4-BE49-F238E27FC236}">
                <a16:creationId xmlns:a16="http://schemas.microsoft.com/office/drawing/2014/main" id="{508012E2-D1D0-C549-A141-840B39BDF9E0}"/>
              </a:ext>
            </a:extLst>
          </p:cNvPr>
          <p:cNvSpPr/>
          <p:nvPr/>
        </p:nvSpPr>
        <p:spPr>
          <a:xfrm>
            <a:off x="6914921" y="6090295"/>
            <a:ext cx="1850186" cy="369332"/>
          </a:xfrm>
          <a:prstGeom prst="rect">
            <a:avLst/>
          </a:prstGeom>
          <a:noFill/>
        </p:spPr>
        <p:txBody>
          <a:bodyPr wrap="none" rtlCol="0">
            <a:spAutoFit/>
          </a:bodyPr>
          <a:lstStyle/>
          <a:p>
            <a:r>
              <a:rPr lang="en-US" dirty="0" err="1">
                <a:latin typeface="Avenir Next Condensed" charset="0"/>
              </a:rPr>
              <a:t>circle_structfunc.cpp</a:t>
            </a:r>
            <a:endParaRPr lang="en-US" dirty="0">
              <a:latin typeface="Avenir Next Condensed" charset="0"/>
            </a:endParaRPr>
          </a:p>
        </p:txBody>
      </p:sp>
    </p:spTree>
    <p:extLst>
      <p:ext uri="{BB962C8B-B14F-4D97-AF65-F5344CB8AC3E}">
        <p14:creationId xmlns:p14="http://schemas.microsoft.com/office/powerpoint/2010/main" val="2916619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F2BC-4B33-434D-A86B-0716FFF1251B}"/>
              </a:ext>
            </a:extLst>
          </p:cNvPr>
          <p:cNvSpPr>
            <a:spLocks noGrp="1"/>
          </p:cNvSpPr>
          <p:nvPr>
            <p:ph type="title"/>
          </p:nvPr>
        </p:nvSpPr>
        <p:spPr/>
        <p:txBody>
          <a:bodyPr/>
          <a:lstStyle/>
          <a:p>
            <a:r>
              <a:rPr lang="en-US" dirty="0"/>
              <a:t>Structs with Member Functions</a:t>
            </a:r>
          </a:p>
        </p:txBody>
      </p:sp>
      <p:sp>
        <p:nvSpPr>
          <p:cNvPr id="3" name="Content Placeholder 2">
            <a:extLst>
              <a:ext uri="{FF2B5EF4-FFF2-40B4-BE49-F238E27FC236}">
                <a16:creationId xmlns:a16="http://schemas.microsoft.com/office/drawing/2014/main" id="{51A91CAB-099D-FB44-B1A9-1668C588CBE2}"/>
              </a:ext>
            </a:extLst>
          </p:cNvPr>
          <p:cNvSpPr>
            <a:spLocks noGrp="1"/>
          </p:cNvSpPr>
          <p:nvPr>
            <p:ph idx="1"/>
          </p:nvPr>
        </p:nvSpPr>
        <p:spPr/>
        <p:txBody>
          <a:bodyPr/>
          <a:lstStyle/>
          <a:p>
            <a:r>
              <a:rPr lang="en-US" dirty="0"/>
              <a:t>To implement </a:t>
            </a:r>
            <a:r>
              <a:rPr lang="en-US" dirty="0">
                <a:hlinkClick r:id="rId2" action="ppaction://hlinksldjump"/>
              </a:rPr>
              <a:t>Function 2</a:t>
            </a:r>
            <a:r>
              <a:rPr lang="en-US" dirty="0"/>
              <a:t> as a member function of Circle:</a:t>
            </a:r>
          </a:p>
        </p:txBody>
      </p:sp>
      <p:sp>
        <p:nvSpPr>
          <p:cNvPr id="4" name="Slide Number Placeholder 3">
            <a:extLst>
              <a:ext uri="{FF2B5EF4-FFF2-40B4-BE49-F238E27FC236}">
                <a16:creationId xmlns:a16="http://schemas.microsoft.com/office/drawing/2014/main" id="{3F98EDC3-1C7F-6446-B2B7-FF68EC0FE56A}"/>
              </a:ext>
            </a:extLst>
          </p:cNvPr>
          <p:cNvSpPr>
            <a:spLocks noGrp="1"/>
          </p:cNvSpPr>
          <p:nvPr>
            <p:ph type="sldNum" sz="quarter" idx="12"/>
          </p:nvPr>
        </p:nvSpPr>
        <p:spPr/>
        <p:txBody>
          <a:bodyPr/>
          <a:lstStyle/>
          <a:p>
            <a:fld id="{A2D5F323-9395-A24C-8003-89F99F5948AE}" type="slidenum">
              <a:rPr lang="en-US" smtClean="0"/>
              <a:pPr/>
              <a:t>39</a:t>
            </a:fld>
            <a:endParaRPr lang="en-US" dirty="0"/>
          </a:p>
        </p:txBody>
      </p:sp>
      <p:sp>
        <p:nvSpPr>
          <p:cNvPr id="6" name="Rectangle 5">
            <a:extLst>
              <a:ext uri="{FF2B5EF4-FFF2-40B4-BE49-F238E27FC236}">
                <a16:creationId xmlns:a16="http://schemas.microsoft.com/office/drawing/2014/main" id="{9C0769DD-EDA9-AF49-B342-F581A78EF2EA}"/>
              </a:ext>
            </a:extLst>
          </p:cNvPr>
          <p:cNvSpPr/>
          <p:nvPr/>
        </p:nvSpPr>
        <p:spPr>
          <a:xfrm>
            <a:off x="822462" y="2177418"/>
            <a:ext cx="5993307" cy="4405943"/>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struct</a:t>
            </a:r>
            <a:r>
              <a:rPr lang="en-US" sz="1600" b="1" dirty="0">
                <a:solidFill>
                  <a:schemeClr val="accent6">
                    <a:lumMod val="75000"/>
                  </a:schemeClr>
                </a:solidFill>
                <a:latin typeface="Consolas" charset="0"/>
                <a:ea typeface="Consolas" charset="0"/>
                <a:cs typeface="Consolas" charset="0"/>
              </a:rPr>
              <a:t> </a:t>
            </a:r>
            <a:r>
              <a:rPr lang="en-US" sz="1600" dirty="0">
                <a:solidFill>
                  <a:schemeClr val="tx1"/>
                </a:solidFill>
                <a:latin typeface="Consolas" charset="0"/>
                <a:ea typeface="Consolas" charset="0"/>
                <a:cs typeface="Consolas" charset="0"/>
              </a:rPr>
              <a:t>Circle {</a:t>
            </a:r>
          </a:p>
          <a:p>
            <a:r>
              <a:rPr lang="en-US" sz="1600" dirty="0">
                <a:solidFill>
                  <a:schemeClr val="tx1"/>
                </a:solidFill>
                <a:latin typeface="Consolas" charset="0"/>
                <a:ea typeface="Consolas" charset="0"/>
                <a:cs typeface="Consolas" charset="0"/>
              </a:rPr>
              <a:t>    double x, y;</a:t>
            </a:r>
          </a:p>
          <a:p>
            <a:r>
              <a:rPr lang="en-US" sz="1600" dirty="0">
                <a:solidFill>
                  <a:schemeClr val="tx1"/>
                </a:solidFill>
                <a:latin typeface="Consolas" charset="0"/>
                <a:ea typeface="Consolas" charset="0"/>
                <a:cs typeface="Consolas" charset="0"/>
              </a:rPr>
              <a:t>    double r;</a:t>
            </a:r>
          </a:p>
          <a:p>
            <a:endParaRPr lang="en-US" sz="1600" dirty="0">
              <a:solidFill>
                <a:schemeClr val="tx1"/>
              </a:solidFill>
              <a:latin typeface="Consolas" charset="0"/>
              <a:ea typeface="Consolas" charset="0"/>
              <a:cs typeface="Consolas" charset="0"/>
            </a:endParaRPr>
          </a:p>
          <a:p>
            <a:r>
              <a:rPr lang="en-US" sz="1600" dirty="0">
                <a:solidFill>
                  <a:schemeClr val="accent6">
                    <a:lumMod val="75000"/>
                  </a:schemeClr>
                </a:solidFill>
                <a:latin typeface="Consolas" charset="0"/>
                <a:ea typeface="Consolas" charset="0"/>
                <a:cs typeface="Consolas" charset="0"/>
              </a:rPr>
              <a:t>    </a:t>
            </a:r>
            <a:r>
              <a:rPr lang="en-US" sz="1600" dirty="0">
                <a:solidFill>
                  <a:schemeClr val="tx1"/>
                </a:solidFill>
                <a:latin typeface="Consolas" charset="0"/>
                <a:cs typeface="Consolas" charset="0"/>
              </a:rPr>
              <a:t>double Area();</a:t>
            </a:r>
          </a:p>
          <a:p>
            <a:endParaRPr lang="en-US" sz="1600" dirty="0">
              <a:solidFill>
                <a:schemeClr val="tx1"/>
              </a:solidFill>
              <a:latin typeface="Consolas" charset="0"/>
              <a:cs typeface="Consolas" charset="0"/>
            </a:endParaRPr>
          </a:p>
          <a:p>
            <a:r>
              <a:rPr lang="en-US" sz="1600" dirty="0">
                <a:solidFill>
                  <a:schemeClr val="tx1"/>
                </a:solidFill>
                <a:latin typeface="Consolas" charset="0"/>
                <a:cs typeface="Consolas" charset="0"/>
              </a:rPr>
              <a:t>    </a:t>
            </a:r>
            <a:r>
              <a:rPr lang="en-US" sz="1600" dirty="0">
                <a:solidFill>
                  <a:schemeClr val="accent6">
                    <a:lumMod val="75000"/>
                  </a:schemeClr>
                </a:solidFill>
                <a:latin typeface="Consolas" charset="0"/>
                <a:cs typeface="Consolas" charset="0"/>
              </a:rPr>
              <a:t>void </a:t>
            </a:r>
            <a:r>
              <a:rPr lang="en-US" sz="1600" dirty="0" err="1">
                <a:solidFill>
                  <a:schemeClr val="accent6">
                    <a:lumMod val="75000"/>
                  </a:schemeClr>
                </a:solidFill>
                <a:latin typeface="Consolas" charset="0"/>
                <a:cs typeface="Consolas" charset="0"/>
              </a:rPr>
              <a:t>EnlargeCircle</a:t>
            </a:r>
            <a:r>
              <a:rPr lang="en-US" sz="1600" dirty="0">
                <a:solidFill>
                  <a:schemeClr val="accent6">
                    <a:lumMod val="75000"/>
                  </a:schemeClr>
                </a:solidFill>
                <a:latin typeface="Consolas" charset="0"/>
                <a:cs typeface="Consolas" charset="0"/>
              </a:rPr>
              <a:t>(double </a:t>
            </a:r>
            <a:r>
              <a:rPr lang="en-US" sz="1600" dirty="0" err="1">
                <a:solidFill>
                  <a:schemeClr val="accent6">
                    <a:lumMod val="75000"/>
                  </a:schemeClr>
                </a:solidFill>
                <a:latin typeface="Consolas" charset="0"/>
                <a:cs typeface="Consolas" charset="0"/>
              </a:rPr>
              <a:t>radius_to_add</a:t>
            </a:r>
            <a:r>
              <a:rPr lang="en-US" sz="1600" dirty="0">
                <a:solidFill>
                  <a:schemeClr val="accent6">
                    <a:lumMod val="75000"/>
                  </a:schemeClr>
                </a:solidFill>
                <a:latin typeface="Consolas" charset="0"/>
                <a:cs typeface="Consolas" charset="0"/>
              </a:rPr>
              <a:t>) {</a:t>
            </a:r>
          </a:p>
          <a:p>
            <a:r>
              <a:rPr lang="en-US" sz="1600" dirty="0">
                <a:solidFill>
                  <a:schemeClr val="accent6">
                    <a:lumMod val="75000"/>
                  </a:schemeClr>
                </a:solidFill>
                <a:latin typeface="Consolas" charset="0"/>
                <a:cs typeface="Consolas" charset="0"/>
              </a:rPr>
              <a:t>        r += </a:t>
            </a:r>
            <a:r>
              <a:rPr lang="en-US" sz="1600" dirty="0" err="1">
                <a:solidFill>
                  <a:schemeClr val="accent6">
                    <a:lumMod val="75000"/>
                  </a:schemeClr>
                </a:solidFill>
                <a:latin typeface="Consolas" charset="0"/>
                <a:cs typeface="Consolas" charset="0"/>
              </a:rPr>
              <a:t>radius_to_add</a:t>
            </a:r>
            <a:r>
              <a:rPr lang="en-US" sz="1600" dirty="0">
                <a:solidFill>
                  <a:schemeClr val="accent6">
                    <a:lumMod val="75000"/>
                  </a:schemeClr>
                </a:solidFill>
                <a:latin typeface="Consolas" charset="0"/>
                <a:cs typeface="Consolas" charset="0"/>
              </a:rPr>
              <a:t>;</a:t>
            </a:r>
          </a:p>
          <a:p>
            <a:r>
              <a:rPr lang="en-US" sz="1600" dirty="0">
                <a:solidFill>
                  <a:schemeClr val="accent6">
                    <a:lumMod val="75000"/>
                  </a:schemeClr>
                </a:solidFill>
                <a:latin typeface="Consolas" charset="0"/>
                <a:cs typeface="Consolas" charset="0"/>
              </a:rPr>
              <a:t>    };</a:t>
            </a:r>
          </a:p>
          <a:p>
            <a:r>
              <a:rPr lang="en-US" sz="1600" dirty="0">
                <a:solidFill>
                  <a:schemeClr val="tx1"/>
                </a:solidFill>
                <a:latin typeface="Consolas" charset="0"/>
                <a:ea typeface="Consolas" charset="0"/>
                <a:cs typeface="Consolas" charset="0"/>
              </a:rPr>
              <a:t>}</a:t>
            </a:r>
          </a:p>
          <a:p>
            <a:endParaRPr lang="en-US" sz="1600" dirty="0">
              <a:solidFill>
                <a:schemeClr val="tx1"/>
              </a:solidFill>
              <a:latin typeface="Consolas" charset="0"/>
              <a:ea typeface="Consolas" charset="0"/>
              <a:cs typeface="Consolas" charset="0"/>
            </a:endParaRPr>
          </a:p>
          <a:p>
            <a:r>
              <a:rPr lang="en-US" sz="1600" dirty="0">
                <a:solidFill>
                  <a:schemeClr val="tx1"/>
                </a:solidFill>
                <a:latin typeface="Consolas" charset="0"/>
                <a:ea typeface="Consolas" charset="0"/>
                <a:cs typeface="Consolas" charset="0"/>
              </a:rPr>
              <a:t>double Circle::Area()</a:t>
            </a:r>
          </a:p>
          <a:p>
            <a:r>
              <a:rPr lang="en-US" sz="1600" dirty="0">
                <a:solidFill>
                  <a:schemeClr val="tx1"/>
                </a:solidFill>
                <a:latin typeface="Consolas" charset="0"/>
                <a:cs typeface="Consolas" charset="0"/>
              </a:rPr>
              <a:t>{</a:t>
            </a:r>
          </a:p>
          <a:p>
            <a:r>
              <a:rPr lang="en-US" sz="1600" dirty="0">
                <a:solidFill>
                  <a:schemeClr val="tx1"/>
                </a:solidFill>
                <a:latin typeface="Consolas" charset="0"/>
                <a:cs typeface="Consolas" charset="0"/>
              </a:rPr>
              <a:t>    const double PI = 3.14159265358979323846;</a:t>
            </a:r>
          </a:p>
          <a:p>
            <a:r>
              <a:rPr lang="en-US" sz="1600" dirty="0">
                <a:solidFill>
                  <a:schemeClr val="tx1"/>
                </a:solidFill>
                <a:latin typeface="Consolas" charset="0"/>
                <a:cs typeface="Consolas" charset="0"/>
              </a:rPr>
              <a:t>    return PI * r * r;</a:t>
            </a:r>
          </a:p>
          <a:p>
            <a:r>
              <a:rPr lang="en-US" sz="1600" dirty="0">
                <a:solidFill>
                  <a:schemeClr val="tx1"/>
                </a:solidFill>
                <a:latin typeface="Consolas" charset="0"/>
                <a:cs typeface="Consolas" charset="0"/>
              </a:rPr>
              <a:t>}</a:t>
            </a:r>
            <a:endParaRPr lang="en-US" sz="1600" dirty="0">
              <a:solidFill>
                <a:schemeClr val="tx1"/>
              </a:solidFill>
              <a:latin typeface="Consolas" charset="0"/>
              <a:ea typeface="Consolas" charset="0"/>
              <a:cs typeface="Consolas" charset="0"/>
            </a:endParaRPr>
          </a:p>
          <a:p>
            <a:endParaRPr lang="en-US" sz="1600" dirty="0">
              <a:solidFill>
                <a:schemeClr val="accent6">
                  <a:lumMod val="75000"/>
                </a:schemeClr>
              </a:solidFill>
              <a:latin typeface="Consolas" charset="0"/>
              <a:ea typeface="Consolas" charset="0"/>
              <a:cs typeface="Consolas" charset="0"/>
            </a:endParaRPr>
          </a:p>
        </p:txBody>
      </p:sp>
      <p:sp>
        <p:nvSpPr>
          <p:cNvPr id="7" name="Rounded Rectangle 6">
            <a:extLst>
              <a:ext uri="{FF2B5EF4-FFF2-40B4-BE49-F238E27FC236}">
                <a16:creationId xmlns:a16="http://schemas.microsoft.com/office/drawing/2014/main" id="{6D8BA860-BD74-9D42-B0B2-37904F584C7A}"/>
              </a:ext>
            </a:extLst>
          </p:cNvPr>
          <p:cNvSpPr/>
          <p:nvPr/>
        </p:nvSpPr>
        <p:spPr>
          <a:xfrm>
            <a:off x="5143444" y="4263528"/>
            <a:ext cx="1409756" cy="54258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1600" dirty="0">
                <a:latin typeface="Avenir Next Condensed" charset="0"/>
                <a:ea typeface="Avenir Next Condensed" charset="0"/>
                <a:cs typeface="Avenir Next Condensed" charset="0"/>
              </a:rPr>
              <a:t>Update r directly</a:t>
            </a:r>
          </a:p>
        </p:txBody>
      </p:sp>
      <p:cxnSp>
        <p:nvCxnSpPr>
          <p:cNvPr id="8" name="Straight Arrow Connector 7">
            <a:extLst>
              <a:ext uri="{FF2B5EF4-FFF2-40B4-BE49-F238E27FC236}">
                <a16:creationId xmlns:a16="http://schemas.microsoft.com/office/drawing/2014/main" id="{03DAB861-96E2-554C-B1E0-C3B49ACB27EB}"/>
              </a:ext>
            </a:extLst>
          </p:cNvPr>
          <p:cNvCxnSpPr>
            <a:cxnSpLocks/>
            <a:stCxn id="7" idx="1"/>
          </p:cNvCxnSpPr>
          <p:nvPr/>
        </p:nvCxnSpPr>
        <p:spPr>
          <a:xfrm flipH="1" flipV="1">
            <a:off x="1927952" y="4263529"/>
            <a:ext cx="3215492" cy="27129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5" name="Rounded Rectangle 14">
            <a:extLst>
              <a:ext uri="{FF2B5EF4-FFF2-40B4-BE49-F238E27FC236}">
                <a16:creationId xmlns:a16="http://schemas.microsoft.com/office/drawing/2014/main" id="{49D0FE4C-436E-534E-A70C-ABA3ECF782D8}"/>
              </a:ext>
            </a:extLst>
          </p:cNvPr>
          <p:cNvSpPr/>
          <p:nvPr/>
        </p:nvSpPr>
        <p:spPr>
          <a:xfrm>
            <a:off x="6679893" y="2961167"/>
            <a:ext cx="2133600" cy="130236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1600" dirty="0">
                <a:latin typeface="Avenir Next Condensed" charset="0"/>
                <a:ea typeface="Avenir Next Condensed" charset="0"/>
                <a:cs typeface="Avenir Next Condensed" charset="0"/>
              </a:rPr>
              <a:t>We’ll just leave this member function here inside the struct body, without moving it out</a:t>
            </a:r>
          </a:p>
        </p:txBody>
      </p:sp>
      <p:cxnSp>
        <p:nvCxnSpPr>
          <p:cNvPr id="16" name="Straight Arrow Connector 15">
            <a:extLst>
              <a:ext uri="{FF2B5EF4-FFF2-40B4-BE49-F238E27FC236}">
                <a16:creationId xmlns:a16="http://schemas.microsoft.com/office/drawing/2014/main" id="{65B3082E-2FA3-C44D-9438-51EB2786729D}"/>
              </a:ext>
            </a:extLst>
          </p:cNvPr>
          <p:cNvCxnSpPr>
            <a:cxnSpLocks/>
            <a:stCxn id="15" idx="1"/>
          </p:cNvCxnSpPr>
          <p:nvPr/>
        </p:nvCxnSpPr>
        <p:spPr>
          <a:xfrm flipH="1">
            <a:off x="6095085" y="3612348"/>
            <a:ext cx="584808" cy="19398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3" name="Rectangle 22">
            <a:extLst>
              <a:ext uri="{FF2B5EF4-FFF2-40B4-BE49-F238E27FC236}">
                <a16:creationId xmlns:a16="http://schemas.microsoft.com/office/drawing/2014/main" id="{68B0308D-DF2C-DD40-8D41-5D652E68153D}"/>
              </a:ext>
            </a:extLst>
          </p:cNvPr>
          <p:cNvSpPr/>
          <p:nvPr/>
        </p:nvSpPr>
        <p:spPr>
          <a:xfrm>
            <a:off x="6821600" y="5871925"/>
            <a:ext cx="1850186" cy="369332"/>
          </a:xfrm>
          <a:prstGeom prst="rect">
            <a:avLst/>
          </a:prstGeom>
          <a:noFill/>
        </p:spPr>
        <p:txBody>
          <a:bodyPr wrap="none" rtlCol="0">
            <a:spAutoFit/>
          </a:bodyPr>
          <a:lstStyle/>
          <a:p>
            <a:r>
              <a:rPr lang="en-US" dirty="0" err="1">
                <a:latin typeface="Avenir Next Condensed" charset="0"/>
              </a:rPr>
              <a:t>circle_structfunc.cpp</a:t>
            </a:r>
            <a:endParaRPr lang="en-US" dirty="0">
              <a:latin typeface="Avenir Next Condensed" charset="0"/>
            </a:endParaRPr>
          </a:p>
        </p:txBody>
      </p:sp>
    </p:spTree>
    <p:extLst>
      <p:ext uri="{BB962C8B-B14F-4D97-AF65-F5344CB8AC3E}">
        <p14:creationId xmlns:p14="http://schemas.microsoft.com/office/powerpoint/2010/main" val="283656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13679-D4BA-4279-8E65-D209D270E332}"/>
              </a:ext>
            </a:extLst>
          </p:cNvPr>
          <p:cNvSpPr>
            <a:spLocks noGrp="1"/>
          </p:cNvSpPr>
          <p:nvPr>
            <p:ph type="title"/>
          </p:nvPr>
        </p:nvSpPr>
        <p:spPr/>
        <p:txBody>
          <a:bodyPr>
            <a:noAutofit/>
          </a:bodyPr>
          <a:lstStyle/>
          <a:p>
            <a:r>
              <a:rPr lang="en-US" sz="4000" dirty="0"/>
              <a:t>How to Use this Guidance Notes</a:t>
            </a:r>
          </a:p>
        </p:txBody>
      </p:sp>
      <p:sp>
        <p:nvSpPr>
          <p:cNvPr id="3" name="Content Placeholder 2">
            <a:extLst>
              <a:ext uri="{FF2B5EF4-FFF2-40B4-BE49-F238E27FC236}">
                <a16:creationId xmlns:a16="http://schemas.microsoft.com/office/drawing/2014/main" id="{3E5EE4CF-9921-442E-931D-A95BA9DCA719}"/>
              </a:ext>
            </a:extLst>
          </p:cNvPr>
          <p:cNvSpPr>
            <a:spLocks noGrp="1"/>
          </p:cNvSpPr>
          <p:nvPr>
            <p:ph idx="1"/>
          </p:nvPr>
        </p:nvSpPr>
        <p:spPr/>
        <p:txBody>
          <a:bodyPr>
            <a:normAutofit lnSpcReduction="10000"/>
          </a:bodyPr>
          <a:lstStyle/>
          <a:p>
            <a:pPr>
              <a:lnSpc>
                <a:spcPct val="110000"/>
              </a:lnSpc>
              <a:spcBef>
                <a:spcPts val="900"/>
              </a:spcBef>
            </a:pPr>
            <a:r>
              <a:rPr lang="en-US" dirty="0"/>
              <a:t>This guidance notes aim to lead you through the learning of the C/C++ materials.  It also defines the scope of this course, i.e., what we expect you should know for the purpose of this course.  (and which should not limit what you should know about C/C++ programming.)</a:t>
            </a:r>
          </a:p>
          <a:p>
            <a:pPr>
              <a:lnSpc>
                <a:spcPct val="110000"/>
              </a:lnSpc>
              <a:spcBef>
                <a:spcPts val="900"/>
              </a:spcBef>
            </a:pPr>
            <a:r>
              <a:rPr lang="en-US" dirty="0"/>
              <a:t>Pages marked with “Reference Only” means that they are not in the scope of assessment for this course.</a:t>
            </a:r>
          </a:p>
          <a:p>
            <a:pPr>
              <a:lnSpc>
                <a:spcPct val="110000"/>
              </a:lnSpc>
              <a:spcBef>
                <a:spcPts val="900"/>
              </a:spcBef>
            </a:pPr>
            <a:r>
              <a:rPr lang="en-US" dirty="0"/>
              <a:t>The corresponding textbook chapters that we expect you to read will also be given.  The textbook may contain more details and information than we have here in this notes, and these extra textbook materials are considered references only.</a:t>
            </a:r>
          </a:p>
          <a:p>
            <a:pPr>
              <a:lnSpc>
                <a:spcPct val="110000"/>
              </a:lnSpc>
              <a:spcBef>
                <a:spcPts val="900"/>
              </a:spcBef>
            </a:pPr>
            <a:endParaRPr lang="en-US" dirty="0"/>
          </a:p>
        </p:txBody>
      </p:sp>
      <p:sp>
        <p:nvSpPr>
          <p:cNvPr id="4" name="Slide Number Placeholder 3">
            <a:extLst>
              <a:ext uri="{FF2B5EF4-FFF2-40B4-BE49-F238E27FC236}">
                <a16:creationId xmlns:a16="http://schemas.microsoft.com/office/drawing/2014/main" id="{5FE8F894-DFD0-46AA-876F-CFC99E0713C8}"/>
              </a:ext>
            </a:extLst>
          </p:cNvPr>
          <p:cNvSpPr>
            <a:spLocks noGrp="1"/>
          </p:cNvSpPr>
          <p:nvPr>
            <p:ph type="sldNum" sz="quarter" idx="12"/>
          </p:nvPr>
        </p:nvSpPr>
        <p:spPr/>
        <p:txBody>
          <a:bodyPr/>
          <a:lstStyle/>
          <a:p>
            <a:fld id="{A2D5F323-9395-A24C-8003-89F99F5948AE}" type="slidenum">
              <a:rPr lang="en-US" smtClean="0"/>
              <a:pPr/>
              <a:t>4</a:t>
            </a:fld>
            <a:endParaRPr lang="en-US" dirty="0"/>
          </a:p>
        </p:txBody>
      </p:sp>
    </p:spTree>
    <p:extLst>
      <p:ext uri="{BB962C8B-B14F-4D97-AF65-F5344CB8AC3E}">
        <p14:creationId xmlns:p14="http://schemas.microsoft.com/office/powerpoint/2010/main" val="8159683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ED1F-A3C6-CA4C-A0A2-B73BBC7B0829}"/>
              </a:ext>
            </a:extLst>
          </p:cNvPr>
          <p:cNvSpPr>
            <a:spLocks noGrp="1"/>
          </p:cNvSpPr>
          <p:nvPr>
            <p:ph type="title"/>
          </p:nvPr>
        </p:nvSpPr>
        <p:spPr/>
        <p:txBody>
          <a:bodyPr/>
          <a:lstStyle/>
          <a:p>
            <a:r>
              <a:rPr lang="en-US" dirty="0"/>
              <a:t>Structs with Member Functions</a:t>
            </a:r>
          </a:p>
        </p:txBody>
      </p:sp>
      <p:sp>
        <p:nvSpPr>
          <p:cNvPr id="3" name="Content Placeholder 2">
            <a:extLst>
              <a:ext uri="{FF2B5EF4-FFF2-40B4-BE49-F238E27FC236}">
                <a16:creationId xmlns:a16="http://schemas.microsoft.com/office/drawing/2014/main" id="{09246FEA-9295-4C48-BF08-E94DECC76C38}"/>
              </a:ext>
            </a:extLst>
          </p:cNvPr>
          <p:cNvSpPr>
            <a:spLocks noGrp="1"/>
          </p:cNvSpPr>
          <p:nvPr>
            <p:ph idx="1"/>
          </p:nvPr>
        </p:nvSpPr>
        <p:spPr>
          <a:xfrm>
            <a:off x="457200" y="1311591"/>
            <a:ext cx="8229600" cy="4525963"/>
          </a:xfrm>
        </p:spPr>
        <p:txBody>
          <a:bodyPr/>
          <a:lstStyle/>
          <a:p>
            <a:r>
              <a:rPr lang="en-US" dirty="0"/>
              <a:t>To implement </a:t>
            </a:r>
            <a:r>
              <a:rPr lang="en-US" dirty="0">
                <a:hlinkClick r:id="rId2" action="ppaction://hlinksldjump"/>
              </a:rPr>
              <a:t>Function 3</a:t>
            </a:r>
            <a:r>
              <a:rPr lang="en-US" dirty="0"/>
              <a:t> as a member function of Circle:</a:t>
            </a:r>
          </a:p>
          <a:p>
            <a:endParaRPr lang="en-US" dirty="0"/>
          </a:p>
        </p:txBody>
      </p:sp>
      <p:sp>
        <p:nvSpPr>
          <p:cNvPr id="4" name="Slide Number Placeholder 3">
            <a:extLst>
              <a:ext uri="{FF2B5EF4-FFF2-40B4-BE49-F238E27FC236}">
                <a16:creationId xmlns:a16="http://schemas.microsoft.com/office/drawing/2014/main" id="{FC6AAE29-6C8B-494F-A0ED-0ACA9ED5A22D}"/>
              </a:ext>
            </a:extLst>
          </p:cNvPr>
          <p:cNvSpPr>
            <a:spLocks noGrp="1"/>
          </p:cNvSpPr>
          <p:nvPr>
            <p:ph type="sldNum" sz="quarter" idx="12"/>
          </p:nvPr>
        </p:nvSpPr>
        <p:spPr/>
        <p:txBody>
          <a:bodyPr/>
          <a:lstStyle/>
          <a:p>
            <a:fld id="{A2D5F323-9395-A24C-8003-89F99F5948AE}" type="slidenum">
              <a:rPr lang="en-US" smtClean="0"/>
              <a:pPr/>
              <a:t>40</a:t>
            </a:fld>
            <a:endParaRPr lang="en-US" dirty="0"/>
          </a:p>
        </p:txBody>
      </p:sp>
      <p:sp>
        <p:nvSpPr>
          <p:cNvPr id="5" name="Rectangle 4">
            <a:extLst>
              <a:ext uri="{FF2B5EF4-FFF2-40B4-BE49-F238E27FC236}">
                <a16:creationId xmlns:a16="http://schemas.microsoft.com/office/drawing/2014/main" id="{D8D38DD8-9E3A-D049-8DBE-9BE463045CA1}"/>
              </a:ext>
            </a:extLst>
          </p:cNvPr>
          <p:cNvSpPr/>
          <p:nvPr/>
        </p:nvSpPr>
        <p:spPr>
          <a:xfrm>
            <a:off x="625994" y="1893954"/>
            <a:ext cx="5993307" cy="475848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struct</a:t>
            </a:r>
            <a:r>
              <a:rPr lang="en-US" sz="1600" b="1" dirty="0">
                <a:solidFill>
                  <a:schemeClr val="accent6">
                    <a:lumMod val="75000"/>
                  </a:schemeClr>
                </a:solidFill>
                <a:latin typeface="Consolas" charset="0"/>
                <a:ea typeface="Consolas" charset="0"/>
                <a:cs typeface="Consolas" charset="0"/>
              </a:rPr>
              <a:t> </a:t>
            </a:r>
            <a:r>
              <a:rPr lang="en-US" sz="1600" dirty="0">
                <a:solidFill>
                  <a:schemeClr val="tx1"/>
                </a:solidFill>
                <a:latin typeface="Consolas" charset="0"/>
                <a:ea typeface="Consolas" charset="0"/>
                <a:cs typeface="Consolas" charset="0"/>
              </a:rPr>
              <a:t>Circle {</a:t>
            </a:r>
          </a:p>
          <a:p>
            <a:r>
              <a:rPr lang="en-US" sz="1600" dirty="0">
                <a:solidFill>
                  <a:schemeClr val="tx1"/>
                </a:solidFill>
                <a:latin typeface="Consolas" charset="0"/>
                <a:ea typeface="Consolas" charset="0"/>
                <a:cs typeface="Consolas" charset="0"/>
              </a:rPr>
              <a:t>    double x, y;</a:t>
            </a:r>
          </a:p>
          <a:p>
            <a:r>
              <a:rPr lang="en-US" sz="1600" dirty="0">
                <a:solidFill>
                  <a:schemeClr val="tx1"/>
                </a:solidFill>
                <a:latin typeface="Consolas" charset="0"/>
                <a:ea typeface="Consolas" charset="0"/>
                <a:cs typeface="Consolas" charset="0"/>
              </a:rPr>
              <a:t>    double r;</a:t>
            </a:r>
          </a:p>
          <a:p>
            <a:endParaRPr lang="en-US" sz="1600" dirty="0">
              <a:solidFill>
                <a:schemeClr val="tx1"/>
              </a:solidFill>
              <a:latin typeface="Consolas" charset="0"/>
              <a:ea typeface="Consolas" charset="0"/>
              <a:cs typeface="Consolas" charset="0"/>
            </a:endParaRPr>
          </a:p>
          <a:p>
            <a:r>
              <a:rPr lang="en-US" sz="1600" dirty="0">
                <a:solidFill>
                  <a:schemeClr val="accent6">
                    <a:lumMod val="75000"/>
                  </a:schemeClr>
                </a:solidFill>
                <a:latin typeface="Consolas" charset="0"/>
                <a:ea typeface="Consolas" charset="0"/>
                <a:cs typeface="Consolas" charset="0"/>
              </a:rPr>
              <a:t>    </a:t>
            </a:r>
            <a:r>
              <a:rPr lang="en-US" sz="1600" dirty="0">
                <a:solidFill>
                  <a:schemeClr val="tx1"/>
                </a:solidFill>
                <a:latin typeface="Consolas" charset="0"/>
                <a:cs typeface="Consolas" charset="0"/>
              </a:rPr>
              <a:t>double Area();</a:t>
            </a:r>
          </a:p>
          <a:p>
            <a:r>
              <a:rPr lang="en-US" sz="1600" dirty="0">
                <a:solidFill>
                  <a:schemeClr val="tx1"/>
                </a:solidFill>
                <a:latin typeface="Consolas" charset="0"/>
                <a:cs typeface="Consolas" charset="0"/>
              </a:rPr>
              <a:t>    void </a:t>
            </a:r>
            <a:r>
              <a:rPr lang="en-US" sz="1600" dirty="0" err="1">
                <a:solidFill>
                  <a:schemeClr val="tx1"/>
                </a:solidFill>
                <a:latin typeface="Consolas" charset="0"/>
                <a:cs typeface="Consolas" charset="0"/>
              </a:rPr>
              <a:t>EnlargeCircle</a:t>
            </a:r>
            <a:r>
              <a:rPr lang="en-US" sz="1600" dirty="0">
                <a:solidFill>
                  <a:schemeClr val="tx1"/>
                </a:solidFill>
                <a:latin typeface="Consolas" charset="0"/>
                <a:cs typeface="Consolas" charset="0"/>
              </a:rPr>
              <a:t>(double </a:t>
            </a:r>
            <a:r>
              <a:rPr lang="en-US" sz="1600" dirty="0" err="1">
                <a:solidFill>
                  <a:schemeClr val="tx1"/>
                </a:solidFill>
                <a:latin typeface="Consolas" charset="0"/>
                <a:cs typeface="Consolas" charset="0"/>
              </a:rPr>
              <a:t>radius_to_add</a:t>
            </a:r>
            <a:r>
              <a:rPr lang="en-US" sz="1600" dirty="0">
                <a:solidFill>
                  <a:schemeClr val="tx1"/>
                </a:solidFill>
                <a:latin typeface="Consolas" charset="0"/>
                <a:cs typeface="Consolas" charset="0"/>
              </a:rPr>
              <a:t>) {</a:t>
            </a:r>
          </a:p>
          <a:p>
            <a:r>
              <a:rPr lang="en-US" sz="1600" dirty="0">
                <a:solidFill>
                  <a:schemeClr val="tx1"/>
                </a:solidFill>
                <a:latin typeface="Consolas" charset="0"/>
                <a:cs typeface="Consolas" charset="0"/>
              </a:rPr>
              <a:t>        r += </a:t>
            </a:r>
            <a:r>
              <a:rPr lang="en-US" sz="1600" dirty="0" err="1">
                <a:solidFill>
                  <a:schemeClr val="tx1"/>
                </a:solidFill>
                <a:latin typeface="Consolas" charset="0"/>
                <a:cs typeface="Consolas" charset="0"/>
              </a:rPr>
              <a:t>radius_to_add</a:t>
            </a:r>
            <a:r>
              <a:rPr lang="en-US" sz="1600" dirty="0">
                <a:solidFill>
                  <a:schemeClr val="tx1"/>
                </a:solidFill>
                <a:latin typeface="Consolas" charset="0"/>
                <a:cs typeface="Consolas" charset="0"/>
              </a:rPr>
              <a:t>;</a:t>
            </a:r>
          </a:p>
          <a:p>
            <a:r>
              <a:rPr lang="en-US" sz="1600" dirty="0">
                <a:solidFill>
                  <a:schemeClr val="tx1"/>
                </a:solidFill>
                <a:latin typeface="Consolas" charset="0"/>
                <a:cs typeface="Consolas" charset="0"/>
              </a:rPr>
              <a:t>    };</a:t>
            </a:r>
          </a:p>
          <a:p>
            <a:endParaRPr lang="en-US" sz="1600" dirty="0">
              <a:solidFill>
                <a:schemeClr val="accent6">
                  <a:lumMod val="75000"/>
                </a:schemeClr>
              </a:solidFill>
              <a:latin typeface="Consolas" charset="0"/>
              <a:cs typeface="Consolas" charset="0"/>
            </a:endParaRPr>
          </a:p>
          <a:p>
            <a:r>
              <a:rPr lang="en-US" sz="1600" dirty="0">
                <a:solidFill>
                  <a:schemeClr val="accent6">
                    <a:lumMod val="75000"/>
                  </a:schemeClr>
                </a:solidFill>
                <a:latin typeface="Consolas" charset="0"/>
                <a:cs typeface="Consolas" charset="0"/>
              </a:rPr>
              <a:t>    bool </a:t>
            </a:r>
            <a:r>
              <a:rPr lang="en-US" sz="1600" dirty="0" err="1">
                <a:solidFill>
                  <a:schemeClr val="accent6">
                    <a:lumMod val="75000"/>
                  </a:schemeClr>
                </a:solidFill>
                <a:latin typeface="Consolas" charset="0"/>
                <a:cs typeface="Consolas" charset="0"/>
              </a:rPr>
              <a:t>IsOverlap</a:t>
            </a:r>
            <a:r>
              <a:rPr lang="en-US" sz="1600" dirty="0">
                <a:solidFill>
                  <a:schemeClr val="accent6">
                    <a:lumMod val="75000"/>
                  </a:schemeClr>
                </a:solidFill>
                <a:latin typeface="Consolas" charset="0"/>
                <a:cs typeface="Consolas" charset="0"/>
              </a:rPr>
              <a:t>(Circle c); </a:t>
            </a:r>
          </a:p>
          <a:p>
            <a:r>
              <a:rPr lang="en-US" sz="1600" dirty="0">
                <a:solidFill>
                  <a:schemeClr val="tx1"/>
                </a:solidFill>
                <a:latin typeface="Consolas" charset="0"/>
                <a:ea typeface="Consolas" charset="0"/>
                <a:cs typeface="Consolas" charset="0"/>
              </a:rPr>
              <a:t>};</a:t>
            </a:r>
          </a:p>
          <a:p>
            <a:endParaRPr lang="en-US" sz="1600" dirty="0">
              <a:solidFill>
                <a:schemeClr val="tx1"/>
              </a:solidFill>
              <a:latin typeface="Consolas" charset="0"/>
              <a:ea typeface="Consolas" charset="0"/>
              <a:cs typeface="Consolas" charset="0"/>
            </a:endParaRPr>
          </a:p>
          <a:p>
            <a:r>
              <a:rPr lang="en-US" sz="1600" dirty="0">
                <a:solidFill>
                  <a:schemeClr val="accent6">
                    <a:lumMod val="75000"/>
                  </a:schemeClr>
                </a:solidFill>
                <a:latin typeface="Consolas" charset="0"/>
                <a:cs typeface="Consolas" charset="0"/>
              </a:rPr>
              <a:t>bool Circle::</a:t>
            </a:r>
            <a:r>
              <a:rPr lang="en-US" sz="1600" dirty="0" err="1">
                <a:solidFill>
                  <a:schemeClr val="accent6">
                    <a:lumMod val="75000"/>
                  </a:schemeClr>
                </a:solidFill>
                <a:latin typeface="Consolas" charset="0"/>
                <a:cs typeface="Consolas" charset="0"/>
              </a:rPr>
              <a:t>IsOverlap</a:t>
            </a:r>
            <a:r>
              <a:rPr lang="en-US" sz="1600" dirty="0">
                <a:solidFill>
                  <a:schemeClr val="accent6">
                    <a:lumMod val="75000"/>
                  </a:schemeClr>
                </a:solidFill>
                <a:latin typeface="Consolas" charset="0"/>
                <a:cs typeface="Consolas" charset="0"/>
              </a:rPr>
              <a:t>(Circle c) {</a:t>
            </a:r>
          </a:p>
          <a:p>
            <a:r>
              <a:rPr lang="en-US" sz="1600" dirty="0">
                <a:solidFill>
                  <a:schemeClr val="accent6">
                    <a:lumMod val="75000"/>
                  </a:schemeClr>
                </a:solidFill>
                <a:latin typeface="Consolas" charset="0"/>
                <a:cs typeface="Consolas" charset="0"/>
              </a:rPr>
              <a:t>    double dx = x - </a:t>
            </a:r>
            <a:r>
              <a:rPr lang="en-US" sz="1600" dirty="0" err="1">
                <a:solidFill>
                  <a:schemeClr val="accent6">
                    <a:lumMod val="75000"/>
                  </a:schemeClr>
                </a:solidFill>
                <a:latin typeface="Consolas" charset="0"/>
                <a:cs typeface="Consolas" charset="0"/>
              </a:rPr>
              <a:t>c.x</a:t>
            </a:r>
            <a:r>
              <a:rPr lang="en-US" sz="1600" dirty="0">
                <a:solidFill>
                  <a:schemeClr val="accent6">
                    <a:lumMod val="75000"/>
                  </a:schemeClr>
                </a:solidFill>
                <a:latin typeface="Consolas" charset="0"/>
                <a:cs typeface="Consolas" charset="0"/>
              </a:rPr>
              <a:t>;</a:t>
            </a:r>
          </a:p>
          <a:p>
            <a:r>
              <a:rPr lang="en-US" sz="1600" dirty="0">
                <a:solidFill>
                  <a:schemeClr val="accent6">
                    <a:lumMod val="75000"/>
                  </a:schemeClr>
                </a:solidFill>
                <a:latin typeface="Consolas" charset="0"/>
                <a:cs typeface="Consolas" charset="0"/>
              </a:rPr>
              <a:t>    double </a:t>
            </a:r>
            <a:r>
              <a:rPr lang="en-US" sz="1600" dirty="0" err="1">
                <a:solidFill>
                  <a:schemeClr val="accent6">
                    <a:lumMod val="75000"/>
                  </a:schemeClr>
                </a:solidFill>
                <a:latin typeface="Consolas" charset="0"/>
                <a:cs typeface="Consolas" charset="0"/>
              </a:rPr>
              <a:t>dy</a:t>
            </a:r>
            <a:r>
              <a:rPr lang="en-US" sz="1600" dirty="0">
                <a:solidFill>
                  <a:schemeClr val="accent6">
                    <a:lumMod val="75000"/>
                  </a:schemeClr>
                </a:solidFill>
                <a:latin typeface="Consolas" charset="0"/>
                <a:cs typeface="Consolas" charset="0"/>
              </a:rPr>
              <a:t> = y - </a:t>
            </a:r>
            <a:r>
              <a:rPr lang="en-US" sz="1600" dirty="0" err="1">
                <a:solidFill>
                  <a:schemeClr val="accent6">
                    <a:lumMod val="75000"/>
                  </a:schemeClr>
                </a:solidFill>
                <a:latin typeface="Consolas" charset="0"/>
                <a:cs typeface="Consolas" charset="0"/>
              </a:rPr>
              <a:t>c.y</a:t>
            </a:r>
            <a:r>
              <a:rPr lang="en-US" sz="1600" dirty="0">
                <a:solidFill>
                  <a:schemeClr val="accent6">
                    <a:lumMod val="75000"/>
                  </a:schemeClr>
                </a:solidFill>
                <a:latin typeface="Consolas" charset="0"/>
                <a:cs typeface="Consolas" charset="0"/>
              </a:rPr>
              <a:t>;</a:t>
            </a:r>
          </a:p>
          <a:p>
            <a:r>
              <a:rPr lang="en-US" sz="1600" dirty="0">
                <a:solidFill>
                  <a:schemeClr val="accent6">
                    <a:lumMod val="75000"/>
                  </a:schemeClr>
                </a:solidFill>
                <a:latin typeface="Consolas" charset="0"/>
                <a:cs typeface="Consolas" charset="0"/>
              </a:rPr>
              <a:t>	double </a:t>
            </a:r>
            <a:r>
              <a:rPr lang="en-US" sz="1600" dirty="0" err="1">
                <a:solidFill>
                  <a:schemeClr val="accent6">
                    <a:lumMod val="75000"/>
                  </a:schemeClr>
                </a:solidFill>
                <a:latin typeface="Consolas" charset="0"/>
                <a:cs typeface="Consolas" charset="0"/>
              </a:rPr>
              <a:t>centre_dist</a:t>
            </a:r>
            <a:r>
              <a:rPr lang="en-US" sz="1600" dirty="0">
                <a:solidFill>
                  <a:schemeClr val="accent6">
                    <a:lumMod val="75000"/>
                  </a:schemeClr>
                </a:solidFill>
                <a:latin typeface="Consolas" charset="0"/>
                <a:cs typeface="Consolas" charset="0"/>
              </a:rPr>
              <a:t> = sqrt(dx*dx + </a:t>
            </a:r>
            <a:r>
              <a:rPr lang="en-US" sz="1600" dirty="0" err="1">
                <a:solidFill>
                  <a:schemeClr val="accent6">
                    <a:lumMod val="75000"/>
                  </a:schemeClr>
                </a:solidFill>
                <a:latin typeface="Consolas" charset="0"/>
                <a:cs typeface="Consolas" charset="0"/>
              </a:rPr>
              <a:t>dy</a:t>
            </a:r>
            <a:r>
              <a:rPr lang="en-US" sz="1600" dirty="0">
                <a:solidFill>
                  <a:schemeClr val="accent6">
                    <a:lumMod val="75000"/>
                  </a:schemeClr>
                </a:solidFill>
                <a:latin typeface="Consolas" charset="0"/>
                <a:cs typeface="Consolas" charset="0"/>
              </a:rPr>
              <a:t>*</a:t>
            </a:r>
            <a:r>
              <a:rPr lang="en-US" sz="1600" dirty="0" err="1">
                <a:solidFill>
                  <a:schemeClr val="accent6">
                    <a:lumMod val="75000"/>
                  </a:schemeClr>
                </a:solidFill>
                <a:latin typeface="Consolas" charset="0"/>
                <a:cs typeface="Consolas" charset="0"/>
              </a:rPr>
              <a:t>dy</a:t>
            </a:r>
            <a:r>
              <a:rPr lang="en-US" sz="1600" dirty="0">
                <a:solidFill>
                  <a:schemeClr val="accent6">
                    <a:lumMod val="75000"/>
                  </a:schemeClr>
                </a:solidFill>
                <a:latin typeface="Consolas" charset="0"/>
                <a:cs typeface="Consolas" charset="0"/>
              </a:rPr>
              <a:t>);</a:t>
            </a:r>
          </a:p>
          <a:p>
            <a:r>
              <a:rPr lang="en-US" sz="1600" dirty="0">
                <a:solidFill>
                  <a:schemeClr val="accent6">
                    <a:lumMod val="75000"/>
                  </a:schemeClr>
                </a:solidFill>
                <a:latin typeface="Consolas" charset="0"/>
                <a:cs typeface="Consolas" charset="0"/>
              </a:rPr>
              <a:t>    return (</a:t>
            </a:r>
            <a:r>
              <a:rPr lang="en-US" sz="1600" dirty="0" err="1">
                <a:solidFill>
                  <a:schemeClr val="accent6">
                    <a:lumMod val="75000"/>
                  </a:schemeClr>
                </a:solidFill>
                <a:latin typeface="Consolas" charset="0"/>
                <a:cs typeface="Consolas" charset="0"/>
              </a:rPr>
              <a:t>centre_dist</a:t>
            </a:r>
            <a:r>
              <a:rPr lang="en-US" sz="1600" dirty="0">
                <a:solidFill>
                  <a:schemeClr val="accent6">
                    <a:lumMod val="75000"/>
                  </a:schemeClr>
                </a:solidFill>
                <a:latin typeface="Consolas" charset="0"/>
                <a:cs typeface="Consolas" charset="0"/>
              </a:rPr>
              <a:t> &lt;= (r + </a:t>
            </a:r>
            <a:r>
              <a:rPr lang="en-US" sz="1600" dirty="0" err="1">
                <a:solidFill>
                  <a:schemeClr val="accent6">
                    <a:lumMod val="75000"/>
                  </a:schemeClr>
                </a:solidFill>
                <a:latin typeface="Consolas" charset="0"/>
                <a:cs typeface="Consolas" charset="0"/>
              </a:rPr>
              <a:t>c.r</a:t>
            </a:r>
            <a:r>
              <a:rPr lang="en-US" sz="1600" dirty="0">
                <a:solidFill>
                  <a:schemeClr val="accent6">
                    <a:lumMod val="75000"/>
                  </a:schemeClr>
                </a:solidFill>
                <a:latin typeface="Consolas" charset="0"/>
                <a:cs typeface="Consolas" charset="0"/>
              </a:rPr>
              <a:t>));</a:t>
            </a:r>
          </a:p>
          <a:p>
            <a:r>
              <a:rPr lang="en-US" sz="1600" dirty="0">
                <a:solidFill>
                  <a:schemeClr val="accent6">
                    <a:lumMod val="75000"/>
                  </a:schemeClr>
                </a:solidFill>
                <a:latin typeface="Consolas" charset="0"/>
                <a:cs typeface="Consolas" charset="0"/>
              </a:rPr>
              <a:t>}</a:t>
            </a:r>
          </a:p>
        </p:txBody>
      </p:sp>
      <p:sp>
        <p:nvSpPr>
          <p:cNvPr id="7" name="Rounded Rectangle 6">
            <a:extLst>
              <a:ext uri="{FF2B5EF4-FFF2-40B4-BE49-F238E27FC236}">
                <a16:creationId xmlns:a16="http://schemas.microsoft.com/office/drawing/2014/main" id="{E40720A5-BDD9-F240-BDA6-1423AB558AFE}"/>
              </a:ext>
            </a:extLst>
          </p:cNvPr>
          <p:cNvSpPr/>
          <p:nvPr/>
        </p:nvSpPr>
        <p:spPr>
          <a:xfrm>
            <a:off x="5786481" y="4120309"/>
            <a:ext cx="2900319" cy="92541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1600" dirty="0">
                <a:latin typeface="Avenir Next Condensed" charset="0"/>
                <a:ea typeface="Avenir Next Condensed" charset="0"/>
                <a:cs typeface="Avenir Next Condensed" charset="0"/>
              </a:rPr>
              <a:t>Check if this circle (i.e., the circle whose member function is called) overlaps with the input circle c</a:t>
            </a:r>
          </a:p>
        </p:txBody>
      </p:sp>
      <p:cxnSp>
        <p:nvCxnSpPr>
          <p:cNvPr id="8" name="Straight Arrow Connector 7">
            <a:extLst>
              <a:ext uri="{FF2B5EF4-FFF2-40B4-BE49-F238E27FC236}">
                <a16:creationId xmlns:a16="http://schemas.microsoft.com/office/drawing/2014/main" id="{2389108D-EDDB-124A-AE2A-71E212A3B532}"/>
              </a:ext>
            </a:extLst>
          </p:cNvPr>
          <p:cNvCxnSpPr>
            <a:cxnSpLocks/>
            <a:stCxn id="7" idx="1"/>
          </p:cNvCxnSpPr>
          <p:nvPr/>
        </p:nvCxnSpPr>
        <p:spPr>
          <a:xfrm flipH="1" flipV="1">
            <a:off x="3999123" y="4395730"/>
            <a:ext cx="1787358" cy="18728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2" name="Rectangle 11">
            <a:extLst>
              <a:ext uri="{FF2B5EF4-FFF2-40B4-BE49-F238E27FC236}">
                <a16:creationId xmlns:a16="http://schemas.microsoft.com/office/drawing/2014/main" id="{34D585AD-7A5A-7046-93C6-ED4CE9628310}"/>
              </a:ext>
            </a:extLst>
          </p:cNvPr>
          <p:cNvSpPr/>
          <p:nvPr/>
        </p:nvSpPr>
        <p:spPr>
          <a:xfrm>
            <a:off x="6619301" y="6171684"/>
            <a:ext cx="1850186" cy="369332"/>
          </a:xfrm>
          <a:prstGeom prst="rect">
            <a:avLst/>
          </a:prstGeom>
          <a:noFill/>
        </p:spPr>
        <p:txBody>
          <a:bodyPr wrap="none" rtlCol="0">
            <a:spAutoFit/>
          </a:bodyPr>
          <a:lstStyle/>
          <a:p>
            <a:r>
              <a:rPr lang="en-US" dirty="0" err="1">
                <a:latin typeface="Avenir Next Condensed" charset="0"/>
              </a:rPr>
              <a:t>circle_structfunc.cpp</a:t>
            </a:r>
            <a:endParaRPr lang="en-US" dirty="0">
              <a:latin typeface="Avenir Next Condensed" charset="0"/>
            </a:endParaRPr>
          </a:p>
        </p:txBody>
      </p:sp>
    </p:spTree>
    <p:extLst>
      <p:ext uri="{BB962C8B-B14F-4D97-AF65-F5344CB8AC3E}">
        <p14:creationId xmlns:p14="http://schemas.microsoft.com/office/powerpoint/2010/main" val="114957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032B0-8031-274A-A802-9C58521505E3}"/>
              </a:ext>
            </a:extLst>
          </p:cNvPr>
          <p:cNvSpPr>
            <a:spLocks noGrp="1"/>
          </p:cNvSpPr>
          <p:nvPr>
            <p:ph type="title"/>
          </p:nvPr>
        </p:nvSpPr>
        <p:spPr/>
        <p:txBody>
          <a:bodyPr/>
          <a:lstStyle/>
          <a:p>
            <a:r>
              <a:rPr lang="en-US" dirty="0"/>
              <a:t>Structs with Member Functions</a:t>
            </a:r>
          </a:p>
        </p:txBody>
      </p:sp>
      <p:sp>
        <p:nvSpPr>
          <p:cNvPr id="3" name="Content Placeholder 2">
            <a:extLst>
              <a:ext uri="{FF2B5EF4-FFF2-40B4-BE49-F238E27FC236}">
                <a16:creationId xmlns:a16="http://schemas.microsoft.com/office/drawing/2014/main" id="{595C4BBE-381C-464A-88D6-DB9AE0B46E9B}"/>
              </a:ext>
            </a:extLst>
          </p:cNvPr>
          <p:cNvSpPr>
            <a:spLocks noGrp="1"/>
          </p:cNvSpPr>
          <p:nvPr>
            <p:ph idx="1"/>
          </p:nvPr>
        </p:nvSpPr>
        <p:spPr/>
        <p:txBody>
          <a:bodyPr/>
          <a:lstStyle/>
          <a:p>
            <a:r>
              <a:rPr lang="en-US" dirty="0"/>
              <a:t>Example use of the three member functions</a:t>
            </a:r>
          </a:p>
        </p:txBody>
      </p:sp>
      <p:sp>
        <p:nvSpPr>
          <p:cNvPr id="4" name="Slide Number Placeholder 3">
            <a:extLst>
              <a:ext uri="{FF2B5EF4-FFF2-40B4-BE49-F238E27FC236}">
                <a16:creationId xmlns:a16="http://schemas.microsoft.com/office/drawing/2014/main" id="{DBDEB697-D5E3-7F43-A005-4A0E4BF5AA7C}"/>
              </a:ext>
            </a:extLst>
          </p:cNvPr>
          <p:cNvSpPr>
            <a:spLocks noGrp="1"/>
          </p:cNvSpPr>
          <p:nvPr>
            <p:ph type="sldNum" sz="quarter" idx="12"/>
          </p:nvPr>
        </p:nvSpPr>
        <p:spPr/>
        <p:txBody>
          <a:bodyPr/>
          <a:lstStyle/>
          <a:p>
            <a:fld id="{A2D5F323-9395-A24C-8003-89F99F5948AE}" type="slidenum">
              <a:rPr lang="en-US" smtClean="0"/>
              <a:pPr/>
              <a:t>41</a:t>
            </a:fld>
            <a:endParaRPr lang="en-US" dirty="0"/>
          </a:p>
        </p:txBody>
      </p:sp>
      <p:sp>
        <p:nvSpPr>
          <p:cNvPr id="5" name="Rectangle 4">
            <a:extLst>
              <a:ext uri="{FF2B5EF4-FFF2-40B4-BE49-F238E27FC236}">
                <a16:creationId xmlns:a16="http://schemas.microsoft.com/office/drawing/2014/main" id="{7C93189F-ACBB-DC45-B1C7-A2C8805265E2}"/>
              </a:ext>
            </a:extLst>
          </p:cNvPr>
          <p:cNvSpPr/>
          <p:nvPr/>
        </p:nvSpPr>
        <p:spPr>
          <a:xfrm>
            <a:off x="801935" y="2218139"/>
            <a:ext cx="7670036" cy="390802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charset="0"/>
                <a:cs typeface="Consolas" charset="0"/>
              </a:rPr>
              <a:t>int main() {</a:t>
            </a:r>
          </a:p>
          <a:p>
            <a:endParaRPr lang="en-US" sz="1600" dirty="0">
              <a:latin typeface="Consolas" charset="0"/>
              <a:cs typeface="Consolas" charset="0"/>
            </a:endParaRPr>
          </a:p>
          <a:p>
            <a:r>
              <a:rPr lang="en-US" sz="1600" dirty="0">
                <a:latin typeface="Consolas" charset="0"/>
                <a:cs typeface="Consolas" charset="0"/>
              </a:rPr>
              <a:t>    Circle p = {1,1,2}, q = {2,2,1};</a:t>
            </a:r>
          </a:p>
          <a:p>
            <a:endParaRPr lang="en-US" sz="1600" dirty="0">
              <a:latin typeface="Consolas" charset="0"/>
              <a:cs typeface="Consolas" charset="0"/>
            </a:endParaRPr>
          </a:p>
          <a:p>
            <a:r>
              <a:rPr lang="en-US" sz="1600" dirty="0">
                <a:latin typeface="Consolas" charset="0"/>
                <a:cs typeface="Consolas" charset="0"/>
              </a:rPr>
              <a:t>    </a:t>
            </a:r>
            <a:r>
              <a:rPr lang="en-US" sz="1600" dirty="0" err="1">
                <a:solidFill>
                  <a:schemeClr val="accent6">
                    <a:lumMod val="75000"/>
                  </a:schemeClr>
                </a:solidFill>
                <a:latin typeface="Consolas" charset="0"/>
                <a:cs typeface="Consolas" charset="0"/>
              </a:rPr>
              <a:t>p.EnlargeCircle</a:t>
            </a:r>
            <a:r>
              <a:rPr lang="en-US" sz="1600" dirty="0">
                <a:solidFill>
                  <a:schemeClr val="accent6">
                    <a:lumMod val="75000"/>
                  </a:schemeClr>
                </a:solidFill>
                <a:latin typeface="Consolas" charset="0"/>
                <a:cs typeface="Consolas" charset="0"/>
              </a:rPr>
              <a:t>(5)</a:t>
            </a:r>
            <a:r>
              <a:rPr lang="en-US" sz="1600" dirty="0">
                <a:latin typeface="Consolas" charset="0"/>
                <a:cs typeface="Consolas" charset="0"/>
              </a:rPr>
              <a:t>;</a:t>
            </a:r>
          </a:p>
          <a:p>
            <a:r>
              <a:rPr lang="en-US" sz="1600" dirty="0">
                <a:latin typeface="Consolas" charset="0"/>
                <a:cs typeface="Consolas" charset="0"/>
              </a:rPr>
              <a:t>    </a:t>
            </a:r>
            <a:r>
              <a:rPr lang="en-US" sz="1600" dirty="0" err="1">
                <a:latin typeface="Consolas" charset="0"/>
                <a:cs typeface="Consolas" charset="0"/>
              </a:rPr>
              <a:t>cout</a:t>
            </a:r>
            <a:r>
              <a:rPr lang="en-US" sz="1600" dirty="0">
                <a:latin typeface="Consolas" charset="0"/>
                <a:cs typeface="Consolas" charset="0"/>
              </a:rPr>
              <a:t> &lt;&lt; "new radius of p: " &lt;&lt; </a:t>
            </a:r>
            <a:r>
              <a:rPr lang="en-US" sz="1600" dirty="0" err="1">
                <a:latin typeface="Consolas" charset="0"/>
                <a:cs typeface="Consolas" charset="0"/>
              </a:rPr>
              <a:t>p.r</a:t>
            </a:r>
            <a:r>
              <a:rPr lang="en-US" sz="1600" dirty="0">
                <a:latin typeface="Consolas" charset="0"/>
                <a:cs typeface="Consolas" charset="0"/>
              </a:rPr>
              <a:t> &lt;&lt; </a:t>
            </a:r>
            <a:r>
              <a:rPr lang="en-US" sz="1600" dirty="0" err="1">
                <a:latin typeface="Consolas" charset="0"/>
                <a:cs typeface="Consolas" charset="0"/>
              </a:rPr>
              <a:t>endl</a:t>
            </a:r>
            <a:r>
              <a:rPr lang="en-US" sz="1600" dirty="0">
                <a:latin typeface="Consolas" charset="0"/>
                <a:cs typeface="Consolas" charset="0"/>
              </a:rPr>
              <a:t>;</a:t>
            </a:r>
          </a:p>
          <a:p>
            <a:endParaRPr lang="en-US" sz="1600" dirty="0">
              <a:latin typeface="Consolas" charset="0"/>
              <a:cs typeface="Consolas" charset="0"/>
            </a:endParaRPr>
          </a:p>
          <a:p>
            <a:r>
              <a:rPr lang="en-US" sz="1600" dirty="0">
                <a:latin typeface="Consolas" charset="0"/>
                <a:cs typeface="Consolas" charset="0"/>
              </a:rPr>
              <a:t>    </a:t>
            </a:r>
            <a:r>
              <a:rPr lang="en-US" sz="1600" dirty="0" err="1">
                <a:latin typeface="Consolas" charset="0"/>
                <a:cs typeface="Consolas" charset="0"/>
              </a:rPr>
              <a:t>cout</a:t>
            </a:r>
            <a:r>
              <a:rPr lang="en-US" sz="1600" dirty="0">
                <a:latin typeface="Consolas" charset="0"/>
                <a:cs typeface="Consolas" charset="0"/>
              </a:rPr>
              <a:t> &lt;&lt; "area of q: " &lt;&lt; </a:t>
            </a:r>
            <a:r>
              <a:rPr lang="en-US" sz="1600" dirty="0" err="1">
                <a:solidFill>
                  <a:schemeClr val="accent6">
                    <a:lumMod val="75000"/>
                  </a:schemeClr>
                </a:solidFill>
                <a:latin typeface="Consolas" charset="0"/>
                <a:cs typeface="Consolas" charset="0"/>
              </a:rPr>
              <a:t>q.Area</a:t>
            </a:r>
            <a:r>
              <a:rPr lang="en-US" sz="1600" dirty="0">
                <a:solidFill>
                  <a:schemeClr val="accent6">
                    <a:lumMod val="75000"/>
                  </a:schemeClr>
                </a:solidFill>
                <a:latin typeface="Consolas" charset="0"/>
                <a:cs typeface="Consolas" charset="0"/>
              </a:rPr>
              <a:t>()</a:t>
            </a:r>
            <a:r>
              <a:rPr lang="en-US" sz="1600" dirty="0">
                <a:latin typeface="Consolas" charset="0"/>
                <a:cs typeface="Consolas" charset="0"/>
              </a:rPr>
              <a:t> &lt;&lt; </a:t>
            </a:r>
            <a:r>
              <a:rPr lang="en-US" sz="1600" dirty="0" err="1">
                <a:latin typeface="Consolas" charset="0"/>
                <a:cs typeface="Consolas" charset="0"/>
              </a:rPr>
              <a:t>endl</a:t>
            </a:r>
            <a:r>
              <a:rPr lang="en-US" sz="1600" dirty="0">
                <a:latin typeface="Consolas" charset="0"/>
                <a:cs typeface="Consolas" charset="0"/>
              </a:rPr>
              <a:t>;</a:t>
            </a:r>
          </a:p>
          <a:p>
            <a:endParaRPr lang="en-US" sz="1600" dirty="0">
              <a:latin typeface="Consolas" charset="0"/>
              <a:cs typeface="Consolas" charset="0"/>
            </a:endParaRPr>
          </a:p>
          <a:p>
            <a:r>
              <a:rPr lang="en-US" sz="1600" dirty="0">
                <a:latin typeface="Consolas" charset="0"/>
                <a:cs typeface="Consolas" charset="0"/>
              </a:rPr>
              <a:t>    </a:t>
            </a:r>
            <a:r>
              <a:rPr lang="en-US" sz="1600" dirty="0" err="1">
                <a:latin typeface="Consolas" charset="0"/>
                <a:cs typeface="Consolas" charset="0"/>
              </a:rPr>
              <a:t>cout</a:t>
            </a:r>
            <a:r>
              <a:rPr lang="en-US" sz="1600" dirty="0">
                <a:latin typeface="Consolas" charset="0"/>
                <a:cs typeface="Consolas" charset="0"/>
              </a:rPr>
              <a:t> &lt;&lt; "p and q overlap? " &lt;&lt; </a:t>
            </a:r>
            <a:br>
              <a:rPr lang="en-US" sz="1600" dirty="0">
                <a:latin typeface="Consolas" charset="0"/>
                <a:cs typeface="Consolas" charset="0"/>
              </a:rPr>
            </a:br>
            <a:r>
              <a:rPr lang="en-US" sz="1600" dirty="0">
                <a:latin typeface="Consolas" charset="0"/>
                <a:cs typeface="Consolas" charset="0"/>
              </a:rPr>
              <a:t>            (</a:t>
            </a:r>
            <a:r>
              <a:rPr lang="en-US" sz="1600" dirty="0" err="1">
                <a:solidFill>
                  <a:schemeClr val="accent6">
                    <a:lumMod val="75000"/>
                  </a:schemeClr>
                </a:solidFill>
                <a:latin typeface="Consolas" charset="0"/>
                <a:cs typeface="Consolas" charset="0"/>
              </a:rPr>
              <a:t>p.IsOverlap</a:t>
            </a:r>
            <a:r>
              <a:rPr lang="en-US" sz="1600" dirty="0">
                <a:solidFill>
                  <a:schemeClr val="accent6">
                    <a:lumMod val="75000"/>
                  </a:schemeClr>
                </a:solidFill>
                <a:latin typeface="Consolas" charset="0"/>
                <a:cs typeface="Consolas" charset="0"/>
              </a:rPr>
              <a:t>(q)</a:t>
            </a:r>
            <a:r>
              <a:rPr lang="en-US" sz="1600" dirty="0">
                <a:latin typeface="Consolas" charset="0"/>
                <a:cs typeface="Consolas" charset="0"/>
              </a:rPr>
              <a:t> ? "Yes" : "No") &lt;&lt; </a:t>
            </a:r>
            <a:r>
              <a:rPr lang="en-US" sz="1600" dirty="0" err="1">
                <a:latin typeface="Consolas" charset="0"/>
                <a:cs typeface="Consolas" charset="0"/>
              </a:rPr>
              <a:t>endl</a:t>
            </a:r>
            <a:r>
              <a:rPr lang="en-US" sz="1600" dirty="0">
                <a:latin typeface="Consolas" charset="0"/>
                <a:cs typeface="Consolas" charset="0"/>
              </a:rPr>
              <a:t>;</a:t>
            </a:r>
          </a:p>
          <a:p>
            <a:endParaRPr lang="en-US" sz="1600" dirty="0">
              <a:latin typeface="Consolas" charset="0"/>
              <a:cs typeface="Consolas" charset="0"/>
            </a:endParaRPr>
          </a:p>
          <a:p>
            <a:r>
              <a:rPr lang="en-US" sz="1600" dirty="0">
                <a:latin typeface="Consolas" charset="0"/>
                <a:cs typeface="Consolas" charset="0"/>
              </a:rPr>
              <a:t>    return 0;</a:t>
            </a:r>
          </a:p>
          <a:p>
            <a:r>
              <a:rPr lang="en-US" sz="1600" dirty="0">
                <a:latin typeface="Consolas" charset="0"/>
                <a:cs typeface="Consolas" charset="0"/>
              </a:rPr>
              <a:t>}</a:t>
            </a:r>
          </a:p>
        </p:txBody>
      </p:sp>
      <p:sp>
        <p:nvSpPr>
          <p:cNvPr id="7" name="Rounded Rectangle 6">
            <a:extLst>
              <a:ext uri="{FF2B5EF4-FFF2-40B4-BE49-F238E27FC236}">
                <a16:creationId xmlns:a16="http://schemas.microsoft.com/office/drawing/2014/main" id="{6DE19C65-13A9-7B43-81EE-6E1A5752BCDF}"/>
              </a:ext>
            </a:extLst>
          </p:cNvPr>
          <p:cNvSpPr/>
          <p:nvPr/>
        </p:nvSpPr>
        <p:spPr>
          <a:xfrm>
            <a:off x="5684705" y="2503584"/>
            <a:ext cx="2787266" cy="92541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1600" dirty="0">
                <a:latin typeface="Avenir Next Condensed" charset="0"/>
                <a:ea typeface="Avenir Next Condensed" charset="0"/>
                <a:cs typeface="Avenir Next Condensed" charset="0"/>
              </a:rPr>
              <a:t>Again we use the dot operator . to access the member functions of a structure</a:t>
            </a:r>
          </a:p>
        </p:txBody>
      </p:sp>
      <p:cxnSp>
        <p:nvCxnSpPr>
          <p:cNvPr id="8" name="Straight Arrow Connector 7">
            <a:extLst>
              <a:ext uri="{FF2B5EF4-FFF2-40B4-BE49-F238E27FC236}">
                <a16:creationId xmlns:a16="http://schemas.microsoft.com/office/drawing/2014/main" id="{7F9613C5-90D8-5846-95C1-12E508E4C461}"/>
              </a:ext>
            </a:extLst>
          </p:cNvPr>
          <p:cNvCxnSpPr>
            <a:cxnSpLocks/>
            <a:stCxn id="7" idx="1"/>
          </p:cNvCxnSpPr>
          <p:nvPr/>
        </p:nvCxnSpPr>
        <p:spPr>
          <a:xfrm flipH="1">
            <a:off x="4307595" y="2966292"/>
            <a:ext cx="1377110" cy="119808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5" name="Rectangle 14">
            <a:extLst>
              <a:ext uri="{FF2B5EF4-FFF2-40B4-BE49-F238E27FC236}">
                <a16:creationId xmlns:a16="http://schemas.microsoft.com/office/drawing/2014/main" id="{19237E63-8228-A44C-A074-A189F519F8F2}"/>
              </a:ext>
            </a:extLst>
          </p:cNvPr>
          <p:cNvSpPr/>
          <p:nvPr/>
        </p:nvSpPr>
        <p:spPr>
          <a:xfrm>
            <a:off x="740615" y="6169580"/>
            <a:ext cx="1850186" cy="369332"/>
          </a:xfrm>
          <a:prstGeom prst="rect">
            <a:avLst/>
          </a:prstGeom>
          <a:noFill/>
        </p:spPr>
        <p:txBody>
          <a:bodyPr wrap="none" rtlCol="0">
            <a:spAutoFit/>
          </a:bodyPr>
          <a:lstStyle/>
          <a:p>
            <a:r>
              <a:rPr lang="en-US" dirty="0" err="1">
                <a:latin typeface="Avenir Next Condensed" charset="0"/>
              </a:rPr>
              <a:t>circle_structfunc.cpp</a:t>
            </a:r>
            <a:endParaRPr lang="en-US" dirty="0">
              <a:latin typeface="Avenir Next Condensed" charset="0"/>
            </a:endParaRPr>
          </a:p>
        </p:txBody>
      </p:sp>
    </p:spTree>
    <p:extLst>
      <p:ext uri="{BB962C8B-B14F-4D97-AF65-F5344CB8AC3E}">
        <p14:creationId xmlns:p14="http://schemas.microsoft.com/office/powerpoint/2010/main" val="72510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Classes</a:t>
            </a:r>
          </a:p>
        </p:txBody>
      </p:sp>
      <p:sp>
        <p:nvSpPr>
          <p:cNvPr id="6" name="Text Placeholder 5"/>
          <p:cNvSpPr>
            <a:spLocks noGrp="1"/>
          </p:cNvSpPr>
          <p:nvPr>
            <p:ph type="body" idx="1"/>
          </p:nvPr>
        </p:nvSpPr>
        <p:spPr/>
        <p:txBody>
          <a:bodyPr/>
          <a:lstStyle/>
          <a:p>
            <a:r>
              <a:rPr lang="en-US" b="1" dirty="0">
                <a:solidFill>
                  <a:schemeClr val="accent5">
                    <a:lumMod val="75000"/>
                  </a:schemeClr>
                </a:solidFill>
              </a:rPr>
              <a:t>Important</a:t>
            </a:r>
            <a:r>
              <a:rPr lang="en-US" dirty="0">
                <a:solidFill>
                  <a:schemeClr val="accent5">
                    <a:lumMod val="75000"/>
                  </a:schemeClr>
                </a:solidFill>
              </a:rPr>
              <a:t>: This topic on “Classes” are optional but highly recommended. Students are not required to write code to implement a class at this stage, but it would be helpful if you can understand codes for class implementation.  </a:t>
            </a:r>
          </a:p>
        </p:txBody>
      </p:sp>
      <p:sp>
        <p:nvSpPr>
          <p:cNvPr id="4" name="Slide Number Placeholder 3"/>
          <p:cNvSpPr>
            <a:spLocks noGrp="1"/>
          </p:cNvSpPr>
          <p:nvPr>
            <p:ph type="sldNum" sz="quarter" idx="12"/>
          </p:nvPr>
        </p:nvSpPr>
        <p:spPr/>
        <p:txBody>
          <a:bodyPr/>
          <a:lstStyle/>
          <a:p>
            <a:fld id="{A2D5F323-9395-A24C-8003-89F99F5948AE}" type="slidenum">
              <a:rPr lang="en-US" smtClean="0"/>
              <a:pPr/>
              <a:t>42</a:t>
            </a:fld>
            <a:endParaRPr lang="en-US" dirty="0"/>
          </a:p>
        </p:txBody>
      </p:sp>
    </p:spTree>
    <p:extLst>
      <p:ext uri="{BB962C8B-B14F-4D97-AF65-F5344CB8AC3E}">
        <p14:creationId xmlns:p14="http://schemas.microsoft.com/office/powerpoint/2010/main" val="5508022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Data Types</a:t>
            </a:r>
          </a:p>
        </p:txBody>
      </p:sp>
      <p:sp>
        <p:nvSpPr>
          <p:cNvPr id="3" name="Content Placeholder 2"/>
          <p:cNvSpPr>
            <a:spLocks noGrp="1"/>
          </p:cNvSpPr>
          <p:nvPr>
            <p:ph idx="1"/>
          </p:nvPr>
        </p:nvSpPr>
        <p:spPr/>
        <p:txBody>
          <a:bodyPr>
            <a:normAutofit/>
          </a:bodyPr>
          <a:lstStyle/>
          <a:p>
            <a:r>
              <a:rPr lang="en-US" dirty="0"/>
              <a:t>Sometimes we would like a certain data type to be associated with specific operations.</a:t>
            </a:r>
          </a:p>
          <a:p>
            <a:pPr lvl="1"/>
            <a:r>
              <a:rPr lang="en-US" dirty="0"/>
              <a:t>Integers:  +, </a:t>
            </a:r>
            <a:r>
              <a:rPr lang="en-US" dirty="0">
                <a:sym typeface="Symbol"/>
              </a:rPr>
              <a:t></a:t>
            </a:r>
            <a:r>
              <a:rPr lang="en-US" dirty="0"/>
              <a:t>, *, /</a:t>
            </a:r>
          </a:p>
          <a:p>
            <a:pPr lvl="1"/>
            <a:r>
              <a:rPr lang="en-US" dirty="0"/>
              <a:t>Points: translate, distance</a:t>
            </a:r>
          </a:p>
          <a:p>
            <a:pPr lvl="1"/>
            <a:r>
              <a:rPr lang="en-US" dirty="0"/>
              <a:t>Strings: length, substring, replace</a:t>
            </a:r>
          </a:p>
          <a:p>
            <a:r>
              <a:rPr lang="en-US" dirty="0"/>
              <a:t>An </a:t>
            </a:r>
            <a:r>
              <a:rPr lang="en-US" b="1" dirty="0">
                <a:solidFill>
                  <a:schemeClr val="accent6">
                    <a:lumMod val="75000"/>
                  </a:schemeClr>
                </a:solidFill>
              </a:rPr>
              <a:t>abstract data type </a:t>
            </a:r>
            <a:r>
              <a:rPr lang="en-US" dirty="0"/>
              <a:t>(ADT) encapsulates both the </a:t>
            </a:r>
            <a:r>
              <a:rPr lang="en-US" dirty="0">
                <a:solidFill>
                  <a:schemeClr val="accent5">
                    <a:lumMod val="75000"/>
                  </a:schemeClr>
                </a:solidFill>
              </a:rPr>
              <a:t>data</a:t>
            </a:r>
            <a:r>
              <a:rPr lang="en-US" dirty="0"/>
              <a:t> and the </a:t>
            </a:r>
            <a:r>
              <a:rPr lang="en-US" dirty="0">
                <a:solidFill>
                  <a:schemeClr val="accent5">
                    <a:lumMod val="75000"/>
                  </a:schemeClr>
                </a:solidFill>
              </a:rPr>
              <a:t>methods</a:t>
            </a:r>
            <a:r>
              <a:rPr lang="en-US" dirty="0"/>
              <a:t> (i.e., operations) of into a package, so that users are restricted to perform only certain operations against the data inside.  Also, the implementation details (how the data is stored, how the operations are carried out) of an ADT is hidden from the user (aka </a:t>
            </a:r>
            <a:r>
              <a:rPr lang="en-US" dirty="0">
                <a:solidFill>
                  <a:schemeClr val="accent6">
                    <a:lumMod val="75000"/>
                  </a:schemeClr>
                </a:solidFill>
              </a:rPr>
              <a:t>encapsulation</a:t>
            </a:r>
            <a:r>
              <a:rPr lang="en-US" dirty="0"/>
              <a:t> or </a:t>
            </a:r>
            <a:r>
              <a:rPr lang="en-US" dirty="0">
                <a:solidFill>
                  <a:schemeClr val="accent6">
                    <a:lumMod val="75000"/>
                  </a:schemeClr>
                </a:solidFill>
              </a:rPr>
              <a:t>information hiding</a:t>
            </a:r>
            <a:r>
              <a:rPr lang="en-US" dirty="0"/>
              <a:t>).</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43</a:t>
            </a:fld>
            <a:endParaRPr lang="en-US"/>
          </a:p>
        </p:txBody>
      </p:sp>
      <p:sp>
        <p:nvSpPr>
          <p:cNvPr id="6" name="Rounded Rectangle 5">
            <a:extLst>
              <a:ext uri="{FF2B5EF4-FFF2-40B4-BE49-F238E27FC236}">
                <a16:creationId xmlns:a16="http://schemas.microsoft.com/office/drawing/2014/main" id="{61915F52-8805-41B8-A4C0-7CEB1ED5044A}"/>
              </a:ext>
            </a:extLst>
          </p:cNvPr>
          <p:cNvSpPr/>
          <p:nvPr/>
        </p:nvSpPr>
        <p:spPr>
          <a:xfrm>
            <a:off x="6389512" y="92076"/>
            <a:ext cx="2649174" cy="46364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b="1" dirty="0">
                <a:latin typeface="Avenir Next Condensed" charset="0"/>
                <a:ea typeface="Avenir Next Condensed" charset="0"/>
                <a:cs typeface="Avenir Next Condensed" charset="0"/>
              </a:rPr>
              <a:t>Optional but Recommended</a:t>
            </a:r>
          </a:p>
        </p:txBody>
      </p:sp>
    </p:spTree>
    <p:extLst>
      <p:ext uri="{BB962C8B-B14F-4D97-AF65-F5344CB8AC3E}">
        <p14:creationId xmlns:p14="http://schemas.microsoft.com/office/powerpoint/2010/main" val="35921089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b="1" dirty="0"/>
              <a:t>When you want to use an ADT to solve a problem</a:t>
            </a:r>
            <a:r>
              <a:rPr lang="en-US" sz="2400" dirty="0"/>
              <a:t>, we only care about </a:t>
            </a:r>
            <a:r>
              <a:rPr lang="en-US" sz="2400" b="1" dirty="0">
                <a:solidFill>
                  <a:schemeClr val="accent6">
                    <a:lumMod val="75000"/>
                  </a:schemeClr>
                </a:solidFill>
              </a:rPr>
              <a:t>what</a:t>
            </a:r>
            <a:r>
              <a:rPr lang="en-US" sz="2400" dirty="0"/>
              <a:t> can be done with them (i.e., the operations /</a:t>
            </a:r>
            <a:r>
              <a:rPr lang="en-US" sz="2400" dirty="0">
                <a:solidFill>
                  <a:schemeClr val="accent5">
                    <a:lumMod val="75000"/>
                  </a:schemeClr>
                </a:solidFill>
              </a:rPr>
              <a:t> interface </a:t>
            </a:r>
            <a:r>
              <a:rPr lang="en-US" sz="2400" dirty="0"/>
              <a:t>), but </a:t>
            </a:r>
            <a:r>
              <a:rPr lang="en-US" sz="2400" dirty="0">
                <a:solidFill>
                  <a:srgbClr val="FF0000"/>
                </a:solidFill>
              </a:rPr>
              <a:t>not</a:t>
            </a:r>
            <a:r>
              <a:rPr lang="en-US" sz="2400" dirty="0"/>
              <a:t> </a:t>
            </a:r>
            <a:r>
              <a:rPr lang="en-US" sz="2400" b="1" dirty="0">
                <a:solidFill>
                  <a:schemeClr val="accent6">
                    <a:lumMod val="75000"/>
                  </a:schemeClr>
                </a:solidFill>
              </a:rPr>
              <a:t>how</a:t>
            </a:r>
            <a:r>
              <a:rPr lang="en-US" sz="2400" dirty="0"/>
              <a:t> they are done (i.e., the </a:t>
            </a:r>
            <a:r>
              <a:rPr lang="en-US" sz="2400" dirty="0">
                <a:solidFill>
                  <a:schemeClr val="accent5">
                    <a:lumMod val="75000"/>
                  </a:schemeClr>
                </a:solidFill>
              </a:rPr>
              <a:t>implementation</a:t>
            </a:r>
            <a:r>
              <a:rPr lang="en-US" sz="2400" dirty="0"/>
              <a:t>).</a:t>
            </a:r>
          </a:p>
        </p:txBody>
      </p:sp>
      <p:sp>
        <p:nvSpPr>
          <p:cNvPr id="14" name="Rounded Rectangle 13"/>
          <p:cNvSpPr/>
          <p:nvPr/>
        </p:nvSpPr>
        <p:spPr>
          <a:xfrm>
            <a:off x="6015190" y="4621087"/>
            <a:ext cx="3023495" cy="142538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1600" b="1" dirty="0">
                <a:latin typeface="Avenir Next Condensed" charset="0"/>
                <a:ea typeface="Avenir Next Condensed" charset="0"/>
                <a:cs typeface="Avenir Next Condensed" charset="0"/>
              </a:rPr>
              <a:t>As a user for the string class, we only care about what operations are available.</a:t>
            </a:r>
          </a:p>
        </p:txBody>
      </p:sp>
      <p:sp>
        <p:nvSpPr>
          <p:cNvPr id="2" name="Title 1"/>
          <p:cNvSpPr>
            <a:spLocks noGrp="1"/>
          </p:cNvSpPr>
          <p:nvPr>
            <p:ph type="title"/>
          </p:nvPr>
        </p:nvSpPr>
        <p:spPr/>
        <p:txBody>
          <a:bodyPr/>
          <a:lstStyle/>
          <a:p>
            <a:r>
              <a:rPr lang="en-US" dirty="0"/>
              <a:t>Abstract Data Types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44</a:t>
            </a:fld>
            <a:endParaRPr lang="en-US" dirty="0"/>
          </a:p>
        </p:txBody>
      </p:sp>
      <p:sp>
        <p:nvSpPr>
          <p:cNvPr id="6" name="Rounded Rectangle 5"/>
          <p:cNvSpPr/>
          <p:nvPr/>
        </p:nvSpPr>
        <p:spPr>
          <a:xfrm>
            <a:off x="1200588" y="5257800"/>
            <a:ext cx="4122312" cy="144126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a:latin typeface="Avenir Next Condensed" charset="0"/>
                <a:ea typeface="Avenir Next Condensed" charset="0"/>
                <a:cs typeface="Avenir Next Condensed" charset="0"/>
              </a:rPr>
              <a:t>This is like when we use a function, we only need to know what it does by looking at its prototype, e.g., </a:t>
            </a:r>
            <a:br>
              <a:rPr lang="en-US" sz="1600" dirty="0">
                <a:latin typeface="Avenir Next Condensed" charset="0"/>
                <a:ea typeface="Avenir Next Condensed" charset="0"/>
                <a:cs typeface="Avenir Next Condensed" charset="0"/>
              </a:rPr>
            </a:br>
            <a:r>
              <a:rPr lang="en-US" sz="1400" dirty="0">
                <a:solidFill>
                  <a:schemeClr val="accent4"/>
                </a:solidFill>
                <a:latin typeface="Menlo" pitchFamily="49" charset="0"/>
                <a:ea typeface="Menlo" pitchFamily="49" charset="0"/>
                <a:cs typeface="Menlo" pitchFamily="49" charset="0"/>
              </a:rPr>
              <a:t>double </a:t>
            </a:r>
            <a:r>
              <a:rPr lang="en-US" sz="1400" dirty="0" err="1">
                <a:solidFill>
                  <a:schemeClr val="accent4"/>
                </a:solidFill>
                <a:latin typeface="Menlo" pitchFamily="49" charset="0"/>
                <a:ea typeface="Menlo" pitchFamily="49" charset="0"/>
                <a:cs typeface="Menlo" pitchFamily="49" charset="0"/>
              </a:rPr>
              <a:t>sqrt</a:t>
            </a:r>
            <a:r>
              <a:rPr lang="en-US" sz="1400" dirty="0">
                <a:solidFill>
                  <a:schemeClr val="accent4"/>
                </a:solidFill>
                <a:latin typeface="Menlo" pitchFamily="49" charset="0"/>
                <a:ea typeface="Menlo" pitchFamily="49" charset="0"/>
                <a:cs typeface="Menlo" pitchFamily="49" charset="0"/>
              </a:rPr>
              <a:t>( double x);</a:t>
            </a:r>
            <a:br>
              <a:rPr lang="en-US" sz="1400" dirty="0">
                <a:latin typeface="Segoe Print" pitchFamily="2" charset="0"/>
              </a:rPr>
            </a:br>
            <a:r>
              <a:rPr lang="en-US" sz="1600" dirty="0">
                <a:latin typeface="Avenir Next Condensed" charset="0"/>
                <a:ea typeface="Avenir Next Condensed" charset="0"/>
                <a:cs typeface="Avenir Next Condensed" charset="0"/>
              </a:rPr>
              <a:t>but we don't care about how it comes up with the result.</a:t>
            </a:r>
          </a:p>
        </p:txBody>
      </p:sp>
      <p:sp>
        <p:nvSpPr>
          <p:cNvPr id="12" name="Rectangle 11"/>
          <p:cNvSpPr/>
          <p:nvPr/>
        </p:nvSpPr>
        <p:spPr>
          <a:xfrm>
            <a:off x="1200588" y="3236900"/>
            <a:ext cx="4363426" cy="1805747"/>
          </a:xfrm>
          <a:prstGeom prst="rect">
            <a:avLst/>
          </a:prstGeom>
          <a:solidFill>
            <a:schemeClr val="accent5">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string s = "I am mysterious";</a:t>
            </a:r>
          </a:p>
          <a:p>
            <a:endParaRPr lang="en-US" sz="1600" dirty="0">
              <a:solidFill>
                <a:schemeClr val="tx1"/>
              </a:solidFill>
              <a:latin typeface="Consolas" charset="0"/>
              <a:ea typeface="Consolas" charset="0"/>
              <a:cs typeface="Consolas" charset="0"/>
            </a:endParaRPr>
          </a:p>
          <a:p>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dirty="0" err="1">
                <a:solidFill>
                  <a:schemeClr val="tx1"/>
                </a:solidFill>
                <a:latin typeface="Consolas" charset="0"/>
                <a:ea typeface="Consolas" charset="0"/>
                <a:cs typeface="Consolas" charset="0"/>
              </a:rPr>
              <a:t>s.length</a:t>
            </a:r>
            <a:r>
              <a:rPr lang="en-US" sz="1600" dirty="0">
                <a:solidFill>
                  <a:schemeClr val="tx1"/>
                </a:solidFill>
                <a:latin typeface="Consolas" charset="0"/>
                <a:ea typeface="Consolas" charset="0"/>
                <a:cs typeface="Consolas" charset="0"/>
              </a:rPr>
              <a:t>()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dirty="0" err="1">
                <a:solidFill>
                  <a:schemeClr val="tx1"/>
                </a:solidFill>
                <a:latin typeface="Consolas" charset="0"/>
                <a:ea typeface="Consolas" charset="0"/>
                <a:cs typeface="Consolas" charset="0"/>
              </a:rPr>
              <a:t>s.substr</a:t>
            </a:r>
            <a:r>
              <a:rPr lang="en-US" sz="1600" dirty="0">
                <a:solidFill>
                  <a:schemeClr val="tx1"/>
                </a:solidFill>
                <a:latin typeface="Consolas" charset="0"/>
                <a:ea typeface="Consolas" charset="0"/>
                <a:cs typeface="Consolas" charset="0"/>
              </a:rPr>
              <a:t>(0, 5)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dirty="0" err="1">
                <a:solidFill>
                  <a:schemeClr val="tx1"/>
                </a:solidFill>
                <a:latin typeface="Consolas" charset="0"/>
                <a:ea typeface="Consolas" charset="0"/>
                <a:cs typeface="Consolas" charset="0"/>
              </a:rPr>
              <a:t>s.find</a:t>
            </a:r>
            <a:r>
              <a:rPr lang="en-US" sz="1600" dirty="0">
                <a:solidFill>
                  <a:schemeClr val="tx1"/>
                </a:solidFill>
                <a:latin typeface="Consolas" charset="0"/>
                <a:ea typeface="Consolas" charset="0"/>
                <a:cs typeface="Consolas" charset="0"/>
              </a:rPr>
              <a:t>("am")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p:txBody>
      </p:sp>
      <p:sp>
        <p:nvSpPr>
          <p:cNvPr id="13" name="Rounded Rectangle 12"/>
          <p:cNvSpPr/>
          <p:nvPr/>
        </p:nvSpPr>
        <p:spPr>
          <a:xfrm>
            <a:off x="5293360" y="3391642"/>
            <a:ext cx="3573075" cy="134470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600" dirty="0">
                <a:latin typeface="Avenir Next Condensed" charset="0"/>
                <a:ea typeface="Avenir Next Condensed" charset="0"/>
                <a:cs typeface="Avenir Next Condensed" charset="0"/>
              </a:rPr>
              <a:t>When you use a string object, do you need to know how the string is stored internally, and how a substring is extracted by the .</a:t>
            </a:r>
            <a:r>
              <a:rPr lang="en-US" sz="1600" dirty="0" err="1">
                <a:latin typeface="Avenir Next Condensed" charset="0"/>
                <a:ea typeface="Avenir Next Condensed" charset="0"/>
                <a:cs typeface="Avenir Next Condensed" charset="0"/>
              </a:rPr>
              <a:t>substr</a:t>
            </a:r>
            <a:r>
              <a:rPr lang="en-US" sz="1600" dirty="0">
                <a:latin typeface="Avenir Next Condensed" charset="0"/>
                <a:ea typeface="Avenir Next Condensed" charset="0"/>
                <a:cs typeface="Avenir Next Condensed" charset="0"/>
              </a:rPr>
              <a:t>() function?</a:t>
            </a:r>
          </a:p>
        </p:txBody>
      </p:sp>
      <p:sp>
        <p:nvSpPr>
          <p:cNvPr id="10" name="Rounded Rectangle 9">
            <a:extLst>
              <a:ext uri="{FF2B5EF4-FFF2-40B4-BE49-F238E27FC236}">
                <a16:creationId xmlns:a16="http://schemas.microsoft.com/office/drawing/2014/main" id="{64031D8A-C7B0-E04D-954D-47B5C96C8B58}"/>
              </a:ext>
            </a:extLst>
          </p:cNvPr>
          <p:cNvSpPr/>
          <p:nvPr/>
        </p:nvSpPr>
        <p:spPr>
          <a:xfrm>
            <a:off x="6389512" y="92076"/>
            <a:ext cx="2649174" cy="46364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b="1" dirty="0">
                <a:latin typeface="Avenir Next Condensed" charset="0"/>
                <a:ea typeface="Avenir Next Condensed" charset="0"/>
                <a:cs typeface="Avenir Next Condensed" charset="0"/>
              </a:rPr>
              <a:t>Optional but Recommended</a:t>
            </a:r>
          </a:p>
        </p:txBody>
      </p:sp>
    </p:spTree>
    <p:extLst>
      <p:ext uri="{BB962C8B-B14F-4D97-AF65-F5344CB8AC3E}">
        <p14:creationId xmlns:p14="http://schemas.microsoft.com/office/powerpoint/2010/main" val="1784901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Data Types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45</a:t>
            </a:fld>
            <a:endParaRPr lang="en-US" dirty="0"/>
          </a:p>
        </p:txBody>
      </p:sp>
      <p:sp>
        <p:nvSpPr>
          <p:cNvPr id="9" name="Rounded Rectangle 8"/>
          <p:cNvSpPr/>
          <p:nvPr/>
        </p:nvSpPr>
        <p:spPr>
          <a:xfrm>
            <a:off x="656069" y="1337022"/>
            <a:ext cx="5035066" cy="149070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600" dirty="0">
                <a:latin typeface="Avenir Next Condensed" charset="0"/>
                <a:ea typeface="Avenir Next Condensed" charset="0"/>
                <a:cs typeface="Avenir Next Condensed" charset="0"/>
              </a:rPr>
              <a:t>Compare with this: When we use</a:t>
            </a:r>
            <a:r>
              <a:rPr lang="en-US" sz="1600" dirty="0">
                <a:latin typeface="Segoe Print" pitchFamily="2" charset="0"/>
              </a:rPr>
              <a:t> </a:t>
            </a:r>
            <a:r>
              <a:rPr lang="en-US" sz="1600" dirty="0">
                <a:latin typeface="Menlo" pitchFamily="49" charset="0"/>
                <a:ea typeface="Menlo" pitchFamily="49" charset="0"/>
                <a:cs typeface="Menlo" pitchFamily="49" charset="0"/>
              </a:rPr>
              <a:t>struct Point</a:t>
            </a:r>
            <a:r>
              <a:rPr lang="en-US" sz="1600" dirty="0">
                <a:latin typeface="Avenir Next Condensed" charset="0"/>
                <a:ea typeface="Avenir Next Condensed" charset="0"/>
                <a:cs typeface="Avenir Next Condensed" charset="0"/>
              </a:rPr>
              <a:t>, we need to know how the coordinates are stored if we need to write a function to do anything on them.</a:t>
            </a:r>
          </a:p>
        </p:txBody>
      </p:sp>
      <p:sp>
        <p:nvSpPr>
          <p:cNvPr id="8" name="Rectangle 7"/>
          <p:cNvSpPr/>
          <p:nvPr/>
        </p:nvSpPr>
        <p:spPr>
          <a:xfrm>
            <a:off x="2982809" y="2733117"/>
            <a:ext cx="5632397" cy="1769727"/>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bg1">
                    <a:lumMod val="50000"/>
                  </a:schemeClr>
                </a:solidFill>
                <a:latin typeface="Consolas" charset="0"/>
                <a:ea typeface="Consolas" charset="0"/>
                <a:cs typeface="Consolas" charset="0"/>
              </a:rPr>
              <a:t>// distance between two points p and q</a:t>
            </a:r>
          </a:p>
          <a:p>
            <a:r>
              <a:rPr lang="en-US" sz="1600" dirty="0">
                <a:solidFill>
                  <a:schemeClr val="tx1"/>
                </a:solidFill>
                <a:latin typeface="Consolas" charset="0"/>
                <a:ea typeface="Consolas" charset="0"/>
                <a:cs typeface="Consolas" charset="0"/>
              </a:rPr>
              <a:t>double </a:t>
            </a:r>
            <a:r>
              <a:rPr lang="en-US" sz="1600" dirty="0" err="1">
                <a:solidFill>
                  <a:schemeClr val="tx1"/>
                </a:solidFill>
                <a:latin typeface="Consolas" charset="0"/>
                <a:ea typeface="Consolas" charset="0"/>
                <a:cs typeface="Consolas" charset="0"/>
              </a:rPr>
              <a:t>point_distance</a:t>
            </a:r>
            <a:r>
              <a:rPr lang="en-US" sz="1600" dirty="0">
                <a:solidFill>
                  <a:schemeClr val="tx1"/>
                </a:solidFill>
                <a:latin typeface="Consolas" charset="0"/>
                <a:ea typeface="Consolas" charset="0"/>
                <a:cs typeface="Consolas" charset="0"/>
              </a:rPr>
              <a:t>( Point p, Point q ) {</a:t>
            </a:r>
          </a:p>
          <a:p>
            <a:r>
              <a:rPr lang="en-US" sz="1600" dirty="0">
                <a:solidFill>
                  <a:schemeClr val="tx1"/>
                </a:solidFill>
                <a:latin typeface="Consolas" charset="0"/>
                <a:ea typeface="Consolas" charset="0"/>
                <a:cs typeface="Consolas" charset="0"/>
              </a:rPr>
              <a:t>	double </a:t>
            </a:r>
            <a:r>
              <a:rPr lang="en-US" sz="1600" dirty="0" err="1">
                <a:solidFill>
                  <a:schemeClr val="tx1"/>
                </a:solidFill>
                <a:latin typeface="Consolas" charset="0"/>
                <a:ea typeface="Consolas" charset="0"/>
                <a:cs typeface="Consolas" charset="0"/>
              </a:rPr>
              <a:t>dx</a:t>
            </a:r>
            <a:r>
              <a:rPr lang="en-US" sz="1600" dirty="0">
                <a:solidFill>
                  <a:schemeClr val="tx1"/>
                </a:solidFill>
                <a:latin typeface="Consolas" charset="0"/>
                <a:ea typeface="Consolas" charset="0"/>
                <a:cs typeface="Consolas" charset="0"/>
              </a:rPr>
              <a:t> = </a:t>
            </a:r>
            <a:r>
              <a:rPr lang="en-US" sz="1600" dirty="0" err="1">
                <a:solidFill>
                  <a:schemeClr val="tx1"/>
                </a:solidFill>
                <a:latin typeface="Consolas" charset="0"/>
                <a:ea typeface="Consolas" charset="0"/>
                <a:cs typeface="Consolas" charset="0"/>
              </a:rPr>
              <a:t>p.x</a:t>
            </a:r>
            <a:r>
              <a:rPr lang="en-US" sz="1600" dirty="0">
                <a:solidFill>
                  <a:schemeClr val="tx1"/>
                </a:solidFill>
                <a:latin typeface="Consolas" charset="0"/>
                <a:ea typeface="Consolas" charset="0"/>
                <a:cs typeface="Consolas" charset="0"/>
              </a:rPr>
              <a:t> – </a:t>
            </a:r>
            <a:r>
              <a:rPr lang="en-US" sz="1600" dirty="0" err="1">
                <a:solidFill>
                  <a:schemeClr val="tx1"/>
                </a:solidFill>
                <a:latin typeface="Consolas" charset="0"/>
                <a:ea typeface="Consolas" charset="0"/>
                <a:cs typeface="Consolas" charset="0"/>
              </a:rPr>
              <a:t>q.x</a:t>
            </a:r>
            <a:r>
              <a:rPr lang="en-US" sz="1600" dirty="0">
                <a:solidFill>
                  <a:schemeClr val="tx1"/>
                </a:solidFill>
                <a:latin typeface="Consolas" charset="0"/>
                <a:ea typeface="Consolas" charset="0"/>
                <a:cs typeface="Consolas" charset="0"/>
              </a:rPr>
              <a:t>;</a:t>
            </a:r>
          </a:p>
          <a:p>
            <a:r>
              <a:rPr lang="en-US" sz="1600" dirty="0">
                <a:solidFill>
                  <a:schemeClr val="tx1"/>
                </a:solidFill>
                <a:latin typeface="Consolas" charset="0"/>
                <a:ea typeface="Consolas" charset="0"/>
                <a:cs typeface="Consolas" charset="0"/>
              </a:rPr>
              <a:t>	double </a:t>
            </a:r>
            <a:r>
              <a:rPr lang="en-US" sz="1600" dirty="0" err="1">
                <a:solidFill>
                  <a:schemeClr val="tx1"/>
                </a:solidFill>
                <a:latin typeface="Consolas" charset="0"/>
                <a:ea typeface="Consolas" charset="0"/>
                <a:cs typeface="Consolas" charset="0"/>
              </a:rPr>
              <a:t>dy</a:t>
            </a:r>
            <a:r>
              <a:rPr lang="en-US" sz="1600" dirty="0">
                <a:solidFill>
                  <a:schemeClr val="tx1"/>
                </a:solidFill>
                <a:latin typeface="Consolas" charset="0"/>
                <a:ea typeface="Consolas" charset="0"/>
                <a:cs typeface="Consolas" charset="0"/>
              </a:rPr>
              <a:t> = </a:t>
            </a:r>
            <a:r>
              <a:rPr lang="en-US" sz="1600" dirty="0" err="1">
                <a:solidFill>
                  <a:schemeClr val="tx1"/>
                </a:solidFill>
                <a:latin typeface="Consolas" charset="0"/>
                <a:ea typeface="Consolas" charset="0"/>
                <a:cs typeface="Consolas" charset="0"/>
              </a:rPr>
              <a:t>p.y</a:t>
            </a:r>
            <a:r>
              <a:rPr lang="en-US" sz="1600" dirty="0">
                <a:solidFill>
                  <a:schemeClr val="tx1"/>
                </a:solidFill>
                <a:latin typeface="Consolas" charset="0"/>
                <a:ea typeface="Consolas" charset="0"/>
                <a:cs typeface="Consolas" charset="0"/>
              </a:rPr>
              <a:t> – </a:t>
            </a:r>
            <a:r>
              <a:rPr lang="en-US" sz="1600" dirty="0" err="1">
                <a:solidFill>
                  <a:schemeClr val="tx1"/>
                </a:solidFill>
                <a:latin typeface="Consolas" charset="0"/>
                <a:ea typeface="Consolas" charset="0"/>
                <a:cs typeface="Consolas" charset="0"/>
              </a:rPr>
              <a:t>q.y</a:t>
            </a:r>
            <a:r>
              <a:rPr lang="en-US" sz="1600" dirty="0">
                <a:solidFill>
                  <a:schemeClr val="tx1"/>
                </a:solidFill>
                <a:latin typeface="Consolas" charset="0"/>
                <a:ea typeface="Consolas" charset="0"/>
                <a:cs typeface="Consolas" charset="0"/>
              </a:rPr>
              <a:t>;</a:t>
            </a:r>
          </a:p>
          <a:p>
            <a:r>
              <a:rPr lang="en-US" sz="1600" dirty="0">
                <a:solidFill>
                  <a:schemeClr val="tx1"/>
                </a:solidFill>
                <a:latin typeface="Consolas" charset="0"/>
                <a:ea typeface="Consolas" charset="0"/>
                <a:cs typeface="Consolas" charset="0"/>
              </a:rPr>
              <a:t>	return </a:t>
            </a:r>
            <a:r>
              <a:rPr lang="en-US" sz="1600" dirty="0" err="1">
                <a:solidFill>
                  <a:schemeClr val="tx1"/>
                </a:solidFill>
                <a:latin typeface="Consolas" charset="0"/>
                <a:ea typeface="Consolas" charset="0"/>
                <a:cs typeface="Consolas" charset="0"/>
              </a:rPr>
              <a:t>sqrt</a:t>
            </a: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dx</a:t>
            </a:r>
            <a:r>
              <a:rPr lang="en-US" sz="1600" dirty="0">
                <a:solidFill>
                  <a:schemeClr val="tx1"/>
                </a:solidFill>
                <a:latin typeface="Consolas" charset="0"/>
                <a:ea typeface="Consolas" charset="0"/>
                <a:cs typeface="Consolas" charset="0"/>
              </a:rPr>
              <a:t> * </a:t>
            </a:r>
            <a:r>
              <a:rPr lang="en-US" sz="1600" dirty="0" err="1">
                <a:solidFill>
                  <a:schemeClr val="tx1"/>
                </a:solidFill>
                <a:latin typeface="Consolas" charset="0"/>
                <a:ea typeface="Consolas" charset="0"/>
                <a:cs typeface="Consolas" charset="0"/>
              </a:rPr>
              <a:t>dx</a:t>
            </a:r>
            <a:r>
              <a:rPr lang="en-US" sz="1600" dirty="0">
                <a:solidFill>
                  <a:schemeClr val="tx1"/>
                </a:solidFill>
                <a:latin typeface="Consolas" charset="0"/>
                <a:ea typeface="Consolas" charset="0"/>
                <a:cs typeface="Consolas" charset="0"/>
              </a:rPr>
              <a:t> + </a:t>
            </a:r>
            <a:r>
              <a:rPr lang="en-US" sz="1600" dirty="0" err="1">
                <a:solidFill>
                  <a:schemeClr val="tx1"/>
                </a:solidFill>
                <a:latin typeface="Consolas" charset="0"/>
                <a:ea typeface="Consolas" charset="0"/>
                <a:cs typeface="Consolas" charset="0"/>
              </a:rPr>
              <a:t>dy</a:t>
            </a:r>
            <a:r>
              <a:rPr lang="en-US" sz="1600" dirty="0">
                <a:solidFill>
                  <a:schemeClr val="tx1"/>
                </a:solidFill>
                <a:latin typeface="Consolas" charset="0"/>
                <a:ea typeface="Consolas" charset="0"/>
                <a:cs typeface="Consolas" charset="0"/>
              </a:rPr>
              <a:t> * </a:t>
            </a:r>
            <a:r>
              <a:rPr lang="en-US" sz="1600" dirty="0" err="1">
                <a:solidFill>
                  <a:schemeClr val="tx1"/>
                </a:solidFill>
                <a:latin typeface="Consolas" charset="0"/>
                <a:ea typeface="Consolas" charset="0"/>
                <a:cs typeface="Consolas" charset="0"/>
              </a:rPr>
              <a:t>dy</a:t>
            </a:r>
            <a:r>
              <a:rPr lang="en-US" sz="1600" dirty="0">
                <a:solidFill>
                  <a:schemeClr val="tx1"/>
                </a:solidFill>
                <a:latin typeface="Consolas" charset="0"/>
                <a:ea typeface="Consolas" charset="0"/>
                <a:cs typeface="Consolas" charset="0"/>
              </a:rPr>
              <a:t> );</a:t>
            </a:r>
          </a:p>
          <a:p>
            <a:r>
              <a:rPr lang="en-US" sz="1600" dirty="0">
                <a:solidFill>
                  <a:schemeClr val="tx1"/>
                </a:solidFill>
                <a:latin typeface="Consolas" charset="0"/>
                <a:ea typeface="Consolas" charset="0"/>
                <a:cs typeface="Consolas" charset="0"/>
              </a:rPr>
              <a:t>}</a:t>
            </a:r>
          </a:p>
        </p:txBody>
      </p:sp>
      <p:sp>
        <p:nvSpPr>
          <p:cNvPr id="7" name="Rectangle 6"/>
          <p:cNvSpPr/>
          <p:nvPr/>
        </p:nvSpPr>
        <p:spPr>
          <a:xfrm>
            <a:off x="845263" y="2733117"/>
            <a:ext cx="2011869" cy="135904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err="1">
                <a:solidFill>
                  <a:schemeClr val="tx1"/>
                </a:solidFill>
                <a:latin typeface="Consolas" charset="0"/>
                <a:ea typeface="Consolas" charset="0"/>
                <a:cs typeface="Consolas" charset="0"/>
              </a:rPr>
              <a:t>struct</a:t>
            </a:r>
            <a:r>
              <a:rPr lang="en-US" sz="1600" b="1" dirty="0">
                <a:solidFill>
                  <a:schemeClr val="accent6">
                    <a:lumMod val="75000"/>
                  </a:schemeClr>
                </a:solidFill>
                <a:latin typeface="Consolas" charset="0"/>
                <a:ea typeface="Consolas" charset="0"/>
                <a:cs typeface="Consolas" charset="0"/>
              </a:rPr>
              <a:t> </a:t>
            </a:r>
            <a:r>
              <a:rPr lang="en-US" sz="1600" dirty="0">
                <a:solidFill>
                  <a:schemeClr val="tx1"/>
                </a:solidFill>
                <a:latin typeface="Consolas" charset="0"/>
                <a:ea typeface="Consolas" charset="0"/>
                <a:cs typeface="Consolas" charset="0"/>
              </a:rPr>
              <a:t>Point {</a:t>
            </a:r>
          </a:p>
          <a:p>
            <a:r>
              <a:rPr lang="en-US" sz="1600" dirty="0">
                <a:solidFill>
                  <a:schemeClr val="tx1"/>
                </a:solidFill>
                <a:latin typeface="Consolas" charset="0"/>
                <a:ea typeface="Consolas" charset="0"/>
                <a:cs typeface="Consolas" charset="0"/>
              </a:rPr>
              <a:t>	double x;</a:t>
            </a:r>
          </a:p>
          <a:p>
            <a:r>
              <a:rPr lang="en-US" sz="1600" dirty="0">
                <a:solidFill>
                  <a:schemeClr val="tx1"/>
                </a:solidFill>
                <a:latin typeface="Consolas" charset="0"/>
                <a:ea typeface="Consolas" charset="0"/>
                <a:cs typeface="Consolas" charset="0"/>
              </a:rPr>
              <a:t>	double y;</a:t>
            </a:r>
          </a:p>
          <a:p>
            <a:r>
              <a:rPr lang="en-US" sz="1600" dirty="0">
                <a:solidFill>
                  <a:schemeClr val="tx1"/>
                </a:solidFill>
                <a:latin typeface="Consolas" charset="0"/>
                <a:ea typeface="Consolas" charset="0"/>
                <a:cs typeface="Consolas" charset="0"/>
              </a:rPr>
              <a:t>};</a:t>
            </a:r>
          </a:p>
        </p:txBody>
      </p:sp>
      <p:sp>
        <p:nvSpPr>
          <p:cNvPr id="10" name="Rounded Rectangle 9"/>
          <p:cNvSpPr/>
          <p:nvPr/>
        </p:nvSpPr>
        <p:spPr>
          <a:xfrm>
            <a:off x="1168958" y="4683672"/>
            <a:ext cx="5140618" cy="94130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What if we later change our mind and want to use an array of 2 doubles instead to store x and y?  Then any function making use of Point (e.g., </a:t>
            </a:r>
            <a:r>
              <a:rPr lang="en-US" sz="1600" dirty="0" err="1">
                <a:latin typeface="Avenir Next Condensed" charset="0"/>
                <a:ea typeface="Avenir Next Condensed" charset="0"/>
                <a:cs typeface="Avenir Next Condensed" charset="0"/>
              </a:rPr>
              <a:t>point_distance</a:t>
            </a:r>
            <a:r>
              <a:rPr lang="en-US" sz="1600" dirty="0">
                <a:latin typeface="Avenir Next Condensed" charset="0"/>
                <a:ea typeface="Avenir Next Condensed" charset="0"/>
                <a:cs typeface="Avenir Next Condensed" charset="0"/>
              </a:rPr>
              <a:t>()) will need to be modified.</a:t>
            </a:r>
          </a:p>
        </p:txBody>
      </p:sp>
      <p:sp>
        <p:nvSpPr>
          <p:cNvPr id="14" name="Rounded Rectangle 13">
            <a:extLst>
              <a:ext uri="{FF2B5EF4-FFF2-40B4-BE49-F238E27FC236}">
                <a16:creationId xmlns:a16="http://schemas.microsoft.com/office/drawing/2014/main" id="{ED3CA306-A6E3-AF49-B05F-561494651BBC}"/>
              </a:ext>
            </a:extLst>
          </p:cNvPr>
          <p:cNvSpPr/>
          <p:nvPr/>
        </p:nvSpPr>
        <p:spPr>
          <a:xfrm>
            <a:off x="338666" y="5616625"/>
            <a:ext cx="5970909" cy="114299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Hence, it would be great if an ADT can provide “interfaces” for accessing its data, so other developers who want to use the ADT do not need to care about the internal representation/implementation (i.e., even if these changes, one doesn’t need to change his code that uses the ADT).</a:t>
            </a:r>
          </a:p>
        </p:txBody>
      </p:sp>
      <p:sp>
        <p:nvSpPr>
          <p:cNvPr id="11" name="Rectangle 10"/>
          <p:cNvSpPr/>
          <p:nvPr/>
        </p:nvSpPr>
        <p:spPr>
          <a:xfrm>
            <a:off x="6234245" y="4604830"/>
            <a:ext cx="2133600" cy="889599"/>
          </a:xfrm>
          <a:prstGeom prst="rect">
            <a:avLst/>
          </a:prstGeom>
          <a:solidFill>
            <a:schemeClr val="accent3">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400" dirty="0" err="1">
                <a:solidFill>
                  <a:schemeClr val="tx1"/>
                </a:solidFill>
                <a:latin typeface="Menlo" pitchFamily="49" charset="0"/>
                <a:ea typeface="Menlo" pitchFamily="49" charset="0"/>
                <a:cs typeface="Menlo" pitchFamily="49" charset="0"/>
              </a:rPr>
              <a:t>struct</a:t>
            </a:r>
            <a:r>
              <a:rPr lang="en-US" sz="1400" b="1" dirty="0">
                <a:solidFill>
                  <a:schemeClr val="accent6">
                    <a:lumMod val="75000"/>
                  </a:schemeClr>
                </a:solidFill>
                <a:latin typeface="Menlo" pitchFamily="49" charset="0"/>
                <a:ea typeface="Menlo" pitchFamily="49" charset="0"/>
                <a:cs typeface="Menlo" pitchFamily="49" charset="0"/>
              </a:rPr>
              <a:t> </a:t>
            </a:r>
            <a:r>
              <a:rPr lang="en-US" sz="1400" dirty="0">
                <a:solidFill>
                  <a:schemeClr val="tx1"/>
                </a:solidFill>
                <a:latin typeface="Menlo" pitchFamily="49" charset="0"/>
                <a:ea typeface="Menlo" pitchFamily="49" charset="0"/>
                <a:cs typeface="Menlo" pitchFamily="49" charset="0"/>
              </a:rPr>
              <a:t>Point {</a:t>
            </a:r>
          </a:p>
          <a:p>
            <a:r>
              <a:rPr lang="en-US" sz="1400" dirty="0">
                <a:solidFill>
                  <a:schemeClr val="tx1"/>
                </a:solidFill>
                <a:latin typeface="Menlo" pitchFamily="49" charset="0"/>
                <a:ea typeface="Menlo" pitchFamily="49" charset="0"/>
                <a:cs typeface="Menlo" pitchFamily="49" charset="0"/>
              </a:rPr>
              <a:t>	double v[2];</a:t>
            </a:r>
          </a:p>
          <a:p>
            <a:r>
              <a:rPr lang="en-US" sz="1400" dirty="0">
                <a:solidFill>
                  <a:schemeClr val="tx1"/>
                </a:solidFill>
                <a:latin typeface="Menlo" pitchFamily="49" charset="0"/>
                <a:ea typeface="Menlo" pitchFamily="49" charset="0"/>
                <a:cs typeface="Menlo" pitchFamily="49" charset="0"/>
              </a:rPr>
              <a:t>};</a:t>
            </a:r>
          </a:p>
        </p:txBody>
      </p:sp>
      <p:sp>
        <p:nvSpPr>
          <p:cNvPr id="12" name="Rounded Rectangle 11">
            <a:extLst>
              <a:ext uri="{FF2B5EF4-FFF2-40B4-BE49-F238E27FC236}">
                <a16:creationId xmlns:a16="http://schemas.microsoft.com/office/drawing/2014/main" id="{CBBBC901-663D-4941-82A0-65F78CCB7D3B}"/>
              </a:ext>
            </a:extLst>
          </p:cNvPr>
          <p:cNvSpPr/>
          <p:nvPr/>
        </p:nvSpPr>
        <p:spPr>
          <a:xfrm>
            <a:off x="6389512" y="92076"/>
            <a:ext cx="2649174" cy="46364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b="1" dirty="0">
                <a:latin typeface="Avenir Next Condensed" charset="0"/>
                <a:ea typeface="Avenir Next Condensed" charset="0"/>
                <a:cs typeface="Avenir Next Condensed" charset="0"/>
              </a:rPr>
              <a:t>Optional but Recommended</a:t>
            </a:r>
          </a:p>
        </p:txBody>
      </p:sp>
    </p:spTree>
    <p:extLst>
      <p:ext uri="{BB962C8B-B14F-4D97-AF65-F5344CB8AC3E}">
        <p14:creationId xmlns:p14="http://schemas.microsoft.com/office/powerpoint/2010/main" val="343865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5024"/>
            <a:ext cx="8229600" cy="4791139"/>
          </a:xfrm>
        </p:spPr>
        <p:txBody>
          <a:bodyPr>
            <a:normAutofit/>
          </a:bodyPr>
          <a:lstStyle/>
          <a:p>
            <a:r>
              <a:rPr lang="en-US" sz="2400" dirty="0"/>
              <a:t>ADTs are implemented using </a:t>
            </a:r>
            <a:r>
              <a:rPr lang="en-US" sz="2400" b="1" dirty="0">
                <a:solidFill>
                  <a:schemeClr val="accent6">
                    <a:lumMod val="75000"/>
                  </a:schemeClr>
                </a:solidFill>
              </a:rPr>
              <a:t>classes</a:t>
            </a:r>
            <a:r>
              <a:rPr lang="en-US" sz="2400" dirty="0"/>
              <a:t> in C++.  A class contains data (</a:t>
            </a:r>
            <a:r>
              <a:rPr lang="en-US" sz="2400" dirty="0">
                <a:solidFill>
                  <a:schemeClr val="accent5">
                    <a:lumMod val="75000"/>
                  </a:schemeClr>
                </a:solidFill>
              </a:rPr>
              <a:t>member variables</a:t>
            </a:r>
            <a:r>
              <a:rPr lang="en-US" sz="2400" dirty="0"/>
              <a:t>) and methods (</a:t>
            </a:r>
            <a:r>
              <a:rPr lang="en-US" sz="2400" dirty="0">
                <a:solidFill>
                  <a:schemeClr val="accent5">
                    <a:lumMod val="75000"/>
                  </a:schemeClr>
                </a:solidFill>
              </a:rPr>
              <a:t>member functions</a:t>
            </a:r>
            <a:r>
              <a:rPr lang="en-US" sz="2400" dirty="0"/>
              <a:t>) and is divided into two sections.</a:t>
            </a:r>
          </a:p>
          <a:p>
            <a:endParaRPr lang="en-US" dirty="0"/>
          </a:p>
        </p:txBody>
      </p:sp>
      <p:sp>
        <p:nvSpPr>
          <p:cNvPr id="13" name="Rectangle 12"/>
          <p:cNvSpPr/>
          <p:nvPr/>
        </p:nvSpPr>
        <p:spPr>
          <a:xfrm>
            <a:off x="5407378" y="3860800"/>
            <a:ext cx="3396344" cy="2632516"/>
          </a:xfrm>
          <a:prstGeom prst="rect">
            <a:avLst/>
          </a:prstGeom>
          <a:effectLst/>
        </p:spPr>
        <p:style>
          <a:lnRef idx="2">
            <a:schemeClr val="accent6"/>
          </a:lnRef>
          <a:fillRef idx="1">
            <a:schemeClr val="lt1"/>
          </a:fillRef>
          <a:effectRef idx="0">
            <a:schemeClr val="accent6"/>
          </a:effectRef>
          <a:fontRef idx="minor">
            <a:schemeClr val="dk1"/>
          </a:fontRef>
        </p:style>
        <p:txBody>
          <a:bodyPr lIns="91440" rIns="91440" rtlCol="0" anchor="ctr"/>
          <a:lstStyle/>
          <a:p>
            <a:r>
              <a:rPr lang="en-US" sz="1600" dirty="0">
                <a:latin typeface="Avenir Next Condensed" charset="0"/>
                <a:ea typeface="Avenir Next Condensed" charset="0"/>
                <a:cs typeface="Avenir Next Condensed" charset="0"/>
              </a:rPr>
              <a:t>The public and private sections may contain both member variables and functions.  However, we should </a:t>
            </a:r>
            <a:r>
              <a:rPr lang="en-US" sz="1600" dirty="0">
                <a:solidFill>
                  <a:schemeClr val="accent6">
                    <a:lumMod val="75000"/>
                  </a:schemeClr>
                </a:solidFill>
                <a:latin typeface="Avenir Next Condensed" charset="0"/>
                <a:ea typeface="Avenir Next Condensed" charset="0"/>
                <a:cs typeface="Avenir Next Condensed" charset="0"/>
              </a:rPr>
              <a:t>avoid defining member variables in the public section </a:t>
            </a:r>
            <a:r>
              <a:rPr lang="en-US" sz="1600" dirty="0">
                <a:latin typeface="Avenir Next Condensed" charset="0"/>
                <a:ea typeface="Avenir Next Condensed" charset="0"/>
                <a:cs typeface="Avenir Next Condensed" charset="0"/>
              </a:rPr>
              <a:t>in order to enforce access of ADT internal data via member functions.  Hence the member functions serve as the “interfaces” which we mentioned earlier. You will learn more about class design in the Object Oriented Programming (OOP) course.</a:t>
            </a:r>
          </a:p>
        </p:txBody>
      </p:sp>
      <p:sp>
        <p:nvSpPr>
          <p:cNvPr id="2" name="Title 1"/>
          <p:cNvSpPr>
            <a:spLocks noGrp="1"/>
          </p:cNvSpPr>
          <p:nvPr>
            <p:ph type="title"/>
          </p:nvPr>
        </p:nvSpPr>
        <p:spPr/>
        <p:txBody>
          <a:bodyPr/>
          <a:lstStyle/>
          <a:p>
            <a:r>
              <a:rPr lang="en-US" dirty="0"/>
              <a:t>Classes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46</a:t>
            </a:fld>
            <a:endParaRPr lang="en-US" dirty="0"/>
          </a:p>
        </p:txBody>
      </p:sp>
      <p:sp>
        <p:nvSpPr>
          <p:cNvPr id="6" name="Rectangle 5"/>
          <p:cNvSpPr/>
          <p:nvPr/>
        </p:nvSpPr>
        <p:spPr>
          <a:xfrm>
            <a:off x="714618" y="2680073"/>
            <a:ext cx="4548948" cy="3548339"/>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spcAft>
                <a:spcPts val="200"/>
              </a:spcAft>
            </a:pPr>
            <a:r>
              <a:rPr lang="en-US" sz="1600" b="1" dirty="0">
                <a:solidFill>
                  <a:schemeClr val="accent6">
                    <a:lumMod val="75000"/>
                  </a:schemeClr>
                </a:solidFill>
                <a:latin typeface="Consolas" charset="0"/>
                <a:ea typeface="Consolas" charset="0"/>
                <a:cs typeface="Consolas" charset="0"/>
              </a:rPr>
              <a:t>class </a:t>
            </a:r>
            <a:r>
              <a:rPr lang="en-US" sz="1600" dirty="0">
                <a:solidFill>
                  <a:schemeClr val="tx1"/>
                </a:solidFill>
                <a:latin typeface="Consolas" charset="0"/>
                <a:ea typeface="Consolas" charset="0"/>
                <a:cs typeface="Consolas" charset="0"/>
              </a:rPr>
              <a:t>Point {</a:t>
            </a:r>
          </a:p>
          <a:p>
            <a:pPr>
              <a:spcAft>
                <a:spcPts val="200"/>
              </a:spcAft>
            </a:pPr>
            <a:r>
              <a:rPr lang="en-US" sz="1600" dirty="0">
                <a:solidFill>
                  <a:schemeClr val="accent5">
                    <a:lumMod val="75000"/>
                  </a:schemeClr>
                </a:solidFill>
                <a:latin typeface="Consolas" charset="0"/>
                <a:ea typeface="Consolas" charset="0"/>
                <a:cs typeface="Consolas" charset="0"/>
              </a:rPr>
              <a:t>public:</a:t>
            </a:r>
            <a:r>
              <a:rPr lang="en-US" sz="1600" dirty="0">
                <a:solidFill>
                  <a:schemeClr val="tx1"/>
                </a:solidFill>
                <a:latin typeface="Consolas" charset="0"/>
                <a:ea typeface="Consolas" charset="0"/>
                <a:cs typeface="Consolas" charset="0"/>
              </a:rPr>
              <a:t> </a:t>
            </a:r>
          </a:p>
          <a:p>
            <a:pPr>
              <a:spcAft>
                <a:spcPts val="200"/>
              </a:spcAft>
            </a:pPr>
            <a:r>
              <a:rPr lang="en-US" sz="1600" dirty="0">
                <a:solidFill>
                  <a:schemeClr val="tx1"/>
                </a:solidFill>
                <a:latin typeface="Consolas" charset="0"/>
                <a:ea typeface="Consolas" charset="0"/>
                <a:cs typeface="Consolas" charset="0"/>
              </a:rPr>
              <a:t>	double </a:t>
            </a:r>
            <a:r>
              <a:rPr lang="en-US" sz="1600" dirty="0" err="1">
                <a:solidFill>
                  <a:schemeClr val="tx1"/>
                </a:solidFill>
                <a:latin typeface="Consolas" charset="0"/>
                <a:ea typeface="Consolas" charset="0"/>
                <a:cs typeface="Consolas" charset="0"/>
              </a:rPr>
              <a:t>getX</a:t>
            </a:r>
            <a:r>
              <a:rPr lang="en-US" sz="1600" dirty="0">
                <a:solidFill>
                  <a:schemeClr val="tx1"/>
                </a:solidFill>
                <a:latin typeface="Consolas" charset="0"/>
                <a:ea typeface="Consolas" charset="0"/>
                <a:cs typeface="Consolas" charset="0"/>
              </a:rPr>
              <a:t>();</a:t>
            </a:r>
          </a:p>
          <a:p>
            <a:pPr>
              <a:spcAft>
                <a:spcPts val="200"/>
              </a:spcAft>
            </a:pPr>
            <a:r>
              <a:rPr lang="en-US" sz="1600" dirty="0">
                <a:solidFill>
                  <a:schemeClr val="tx1"/>
                </a:solidFill>
                <a:latin typeface="Consolas" charset="0"/>
                <a:ea typeface="Consolas" charset="0"/>
                <a:cs typeface="Consolas" charset="0"/>
              </a:rPr>
              <a:t>	double </a:t>
            </a:r>
            <a:r>
              <a:rPr lang="en-US" sz="1600" dirty="0" err="1">
                <a:solidFill>
                  <a:schemeClr val="tx1"/>
                </a:solidFill>
                <a:latin typeface="Consolas" charset="0"/>
                <a:ea typeface="Consolas" charset="0"/>
                <a:cs typeface="Consolas" charset="0"/>
              </a:rPr>
              <a:t>getY</a:t>
            </a:r>
            <a:r>
              <a:rPr lang="en-US" sz="1600" dirty="0">
                <a:solidFill>
                  <a:schemeClr val="tx1"/>
                </a:solidFill>
                <a:latin typeface="Consolas" charset="0"/>
                <a:ea typeface="Consolas" charset="0"/>
                <a:cs typeface="Consolas" charset="0"/>
              </a:rPr>
              <a:t>();</a:t>
            </a:r>
          </a:p>
          <a:p>
            <a:pPr>
              <a:spcAft>
                <a:spcPts val="200"/>
              </a:spcAft>
            </a:pPr>
            <a:r>
              <a:rPr lang="en-US" sz="1600" dirty="0">
                <a:solidFill>
                  <a:schemeClr val="tx1"/>
                </a:solidFill>
                <a:latin typeface="Consolas" charset="0"/>
                <a:ea typeface="Consolas" charset="0"/>
                <a:cs typeface="Consolas" charset="0"/>
              </a:rPr>
              <a:t>	double distance(Point &amp; p);</a:t>
            </a:r>
          </a:p>
          <a:p>
            <a:pPr>
              <a:spcAft>
                <a:spcPts val="200"/>
              </a:spcAft>
            </a:pPr>
            <a:r>
              <a:rPr lang="en-US" sz="1600" dirty="0">
                <a:solidFill>
                  <a:schemeClr val="tx1"/>
                </a:solidFill>
                <a:latin typeface="Consolas" charset="0"/>
                <a:ea typeface="Consolas" charset="0"/>
                <a:cs typeface="Consolas" charset="0"/>
              </a:rPr>
              <a:t>	void   translate(Point &amp; p);</a:t>
            </a:r>
          </a:p>
          <a:p>
            <a:pPr>
              <a:spcAft>
                <a:spcPts val="200"/>
              </a:spcAft>
            </a:pPr>
            <a:endParaRPr lang="en-US" sz="1600" dirty="0">
              <a:solidFill>
                <a:schemeClr val="tx1"/>
              </a:solidFill>
              <a:latin typeface="Consolas" charset="0"/>
              <a:ea typeface="Consolas" charset="0"/>
              <a:cs typeface="Consolas" charset="0"/>
            </a:endParaRPr>
          </a:p>
          <a:p>
            <a:pPr>
              <a:spcAft>
                <a:spcPts val="200"/>
              </a:spcAft>
            </a:pPr>
            <a:r>
              <a:rPr lang="en-US" sz="1600" dirty="0">
                <a:solidFill>
                  <a:schemeClr val="accent5">
                    <a:lumMod val="75000"/>
                  </a:schemeClr>
                </a:solidFill>
                <a:latin typeface="Consolas" charset="0"/>
                <a:ea typeface="Consolas" charset="0"/>
                <a:cs typeface="Consolas" charset="0"/>
              </a:rPr>
              <a:t>private:</a:t>
            </a:r>
          </a:p>
          <a:p>
            <a:pPr>
              <a:spcAft>
                <a:spcPts val="200"/>
              </a:spcAft>
            </a:pPr>
            <a:r>
              <a:rPr lang="en-US" sz="1600" dirty="0">
                <a:solidFill>
                  <a:schemeClr val="tx1"/>
                </a:solidFill>
                <a:latin typeface="Consolas" charset="0"/>
                <a:ea typeface="Consolas" charset="0"/>
                <a:cs typeface="Consolas" charset="0"/>
              </a:rPr>
              <a:t>	double x;</a:t>
            </a:r>
          </a:p>
          <a:p>
            <a:pPr>
              <a:spcAft>
                <a:spcPts val="200"/>
              </a:spcAft>
            </a:pPr>
            <a:r>
              <a:rPr lang="en-US" sz="1600" dirty="0">
                <a:solidFill>
                  <a:schemeClr val="tx1"/>
                </a:solidFill>
                <a:latin typeface="Consolas" charset="0"/>
                <a:ea typeface="Consolas" charset="0"/>
                <a:cs typeface="Consolas" charset="0"/>
              </a:rPr>
              <a:t>	double y;</a:t>
            </a:r>
          </a:p>
          <a:p>
            <a:pPr>
              <a:spcAft>
                <a:spcPts val="200"/>
              </a:spcAft>
            </a:pPr>
            <a:endParaRPr lang="en-US" sz="1600" dirty="0">
              <a:solidFill>
                <a:schemeClr val="tx1"/>
              </a:solidFill>
              <a:latin typeface="Consolas" charset="0"/>
              <a:ea typeface="Consolas" charset="0"/>
              <a:cs typeface="Consolas" charset="0"/>
            </a:endParaRPr>
          </a:p>
          <a:p>
            <a:pPr>
              <a:spcAft>
                <a:spcPts val="200"/>
              </a:spcAft>
            </a:pPr>
            <a:r>
              <a:rPr lang="en-US" sz="1600" dirty="0">
                <a:solidFill>
                  <a:schemeClr val="tx1"/>
                </a:solidFill>
                <a:latin typeface="Consolas" charset="0"/>
                <a:ea typeface="Consolas" charset="0"/>
                <a:cs typeface="Consolas" charset="0"/>
              </a:rPr>
              <a:t>};</a:t>
            </a:r>
          </a:p>
        </p:txBody>
      </p:sp>
      <p:sp>
        <p:nvSpPr>
          <p:cNvPr id="9" name="Right Brace 8"/>
          <p:cNvSpPr/>
          <p:nvPr/>
        </p:nvSpPr>
        <p:spPr>
          <a:xfrm>
            <a:off x="4633476" y="3273398"/>
            <a:ext cx="514830" cy="1352389"/>
          </a:xfrm>
          <a:prstGeom prst="rightBrace">
            <a:avLst/>
          </a:prstGeom>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10" name="Right Brace 9"/>
          <p:cNvSpPr/>
          <p:nvPr/>
        </p:nvSpPr>
        <p:spPr>
          <a:xfrm>
            <a:off x="2478744" y="4986938"/>
            <a:ext cx="310563" cy="837559"/>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Rounded Rectangle 10"/>
          <p:cNvSpPr/>
          <p:nvPr/>
        </p:nvSpPr>
        <p:spPr>
          <a:xfrm>
            <a:off x="5676230" y="2219129"/>
            <a:ext cx="2962023" cy="1438570"/>
          </a:xfrm>
          <a:prstGeom prst="roundRect">
            <a:avLst/>
          </a:prstGeom>
          <a:effectLst/>
        </p:spPr>
        <p:style>
          <a:lnRef idx="2">
            <a:schemeClr val="accent4"/>
          </a:lnRef>
          <a:fillRef idx="1">
            <a:schemeClr val="lt1"/>
          </a:fillRef>
          <a:effectRef idx="0">
            <a:schemeClr val="accent4"/>
          </a:effectRef>
          <a:fontRef idx="minor">
            <a:schemeClr val="dk1"/>
          </a:fontRef>
        </p:style>
        <p:txBody>
          <a:bodyPr rtlCol="0" anchor="ctr"/>
          <a:lstStyle/>
          <a:p>
            <a:r>
              <a:rPr lang="en-US" sz="1600" dirty="0">
                <a:solidFill>
                  <a:schemeClr val="accent6">
                    <a:lumMod val="75000"/>
                  </a:schemeClr>
                </a:solidFill>
                <a:latin typeface="Avenir Next Condensed" charset="0"/>
                <a:ea typeface="Avenir Next Condensed" charset="0"/>
                <a:cs typeface="Avenir Next Condensed" charset="0"/>
              </a:rPr>
              <a:t>Public Section</a:t>
            </a:r>
          </a:p>
          <a:p>
            <a:r>
              <a:rPr lang="en-US" sz="1600" dirty="0">
                <a:latin typeface="Avenir Next Condensed" charset="0"/>
                <a:ea typeface="Avenir Next Condensed" charset="0"/>
                <a:cs typeface="Avenir Next Condensed" charset="0"/>
              </a:rPr>
              <a:t>Data/methods here are accessible by the application program/code using an object of this class.</a:t>
            </a:r>
          </a:p>
          <a:p>
            <a:r>
              <a:rPr lang="en-US" sz="1600" dirty="0">
                <a:solidFill>
                  <a:schemeClr val="accent5">
                    <a:lumMod val="75000"/>
                  </a:schemeClr>
                </a:solidFill>
                <a:latin typeface="Avenir Next Condensed" charset="0"/>
                <a:ea typeface="Avenir Next Condensed" charset="0"/>
                <a:cs typeface="Avenir Next Condensed" charset="0"/>
              </a:rPr>
              <a:t>Abstraction of the ADT</a:t>
            </a:r>
          </a:p>
        </p:txBody>
      </p:sp>
      <p:sp>
        <p:nvSpPr>
          <p:cNvPr id="12" name="Rounded Rectangle 11"/>
          <p:cNvSpPr/>
          <p:nvPr/>
        </p:nvSpPr>
        <p:spPr>
          <a:xfrm>
            <a:off x="2789308" y="4779469"/>
            <a:ext cx="2511748" cy="1390811"/>
          </a:xfrm>
          <a:prstGeom prst="roundRect">
            <a:avLst/>
          </a:prstGeom>
          <a:effectLst/>
        </p:spPr>
        <p:style>
          <a:lnRef idx="2">
            <a:schemeClr val="accent1"/>
          </a:lnRef>
          <a:fillRef idx="1">
            <a:schemeClr val="lt1"/>
          </a:fillRef>
          <a:effectRef idx="0">
            <a:schemeClr val="accent1"/>
          </a:effectRef>
          <a:fontRef idx="minor">
            <a:schemeClr val="dk1"/>
          </a:fontRef>
        </p:style>
        <p:txBody>
          <a:bodyPr rtlCol="0" anchor="ctr"/>
          <a:lstStyle/>
          <a:p>
            <a:r>
              <a:rPr lang="en-US" sz="1600" dirty="0">
                <a:solidFill>
                  <a:schemeClr val="accent6">
                    <a:lumMod val="75000"/>
                  </a:schemeClr>
                </a:solidFill>
                <a:latin typeface="Avenir Next Condensed" charset="0"/>
                <a:ea typeface="Avenir Next Condensed" charset="0"/>
                <a:cs typeface="Avenir Next Condensed" charset="0"/>
              </a:rPr>
              <a:t>Private Section</a:t>
            </a:r>
          </a:p>
          <a:p>
            <a:r>
              <a:rPr lang="en-US" sz="1600" dirty="0">
                <a:latin typeface="Avenir Next Condensed" charset="0"/>
                <a:ea typeface="Avenir Next Condensed" charset="0"/>
                <a:cs typeface="Avenir Next Condensed" charset="0"/>
              </a:rPr>
              <a:t>Data/methods here can only be accessible by the member functions of the same class.</a:t>
            </a:r>
          </a:p>
          <a:p>
            <a:r>
              <a:rPr lang="en-US" sz="1600" dirty="0">
                <a:solidFill>
                  <a:schemeClr val="accent5">
                    <a:lumMod val="75000"/>
                  </a:schemeClr>
                </a:solidFill>
                <a:latin typeface="Avenir Next Condensed" charset="0"/>
                <a:ea typeface="Avenir Next Condensed" charset="0"/>
                <a:cs typeface="Avenir Next Condensed" charset="0"/>
              </a:rPr>
              <a:t>Implementation of the ADT</a:t>
            </a:r>
          </a:p>
        </p:txBody>
      </p:sp>
      <p:sp>
        <p:nvSpPr>
          <p:cNvPr id="14" name="Rounded Rectangle 13"/>
          <p:cNvSpPr/>
          <p:nvPr/>
        </p:nvSpPr>
        <p:spPr>
          <a:xfrm>
            <a:off x="3124200" y="2535434"/>
            <a:ext cx="2037200" cy="382843"/>
          </a:xfrm>
          <a:prstGeom prst="roundRect">
            <a:avLst/>
          </a:prstGeom>
          <a:solidFill>
            <a:schemeClr val="accent3">
              <a:lumMod val="20000"/>
              <a:lumOff val="80000"/>
            </a:schemeClr>
          </a:solidFill>
          <a:effectLst/>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member functions</a:t>
            </a:r>
          </a:p>
        </p:txBody>
      </p:sp>
      <p:cxnSp>
        <p:nvCxnSpPr>
          <p:cNvPr id="16" name="Straight Arrow Connector 15"/>
          <p:cNvCxnSpPr/>
          <p:nvPr/>
        </p:nvCxnSpPr>
        <p:spPr>
          <a:xfrm flipH="1">
            <a:off x="3012141" y="2918277"/>
            <a:ext cx="1121869" cy="61637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752107" y="6170280"/>
            <a:ext cx="2037200" cy="382843"/>
          </a:xfrm>
          <a:prstGeom prst="roundRect">
            <a:avLst/>
          </a:prstGeom>
          <a:solidFill>
            <a:schemeClr val="accent3">
              <a:lumMod val="20000"/>
              <a:lumOff val="80000"/>
            </a:schemeClr>
          </a:solidFill>
          <a:effectLst/>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member variables</a:t>
            </a:r>
          </a:p>
        </p:txBody>
      </p:sp>
      <p:cxnSp>
        <p:nvCxnSpPr>
          <p:cNvPr id="19" name="Straight Arrow Connector 18"/>
          <p:cNvCxnSpPr>
            <a:stCxn id="18" idx="0"/>
          </p:cNvCxnSpPr>
          <p:nvPr/>
        </p:nvCxnSpPr>
        <p:spPr>
          <a:xfrm flipV="1">
            <a:off x="1770707" y="5509452"/>
            <a:ext cx="250194" cy="66082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33CE497E-C718-4542-BF63-CBB602A04094}"/>
              </a:ext>
            </a:extLst>
          </p:cNvPr>
          <p:cNvCxnSpPr>
            <a:cxnSpLocks/>
            <a:stCxn id="9" idx="1"/>
            <a:endCxn id="11" idx="1"/>
          </p:cNvCxnSpPr>
          <p:nvPr/>
        </p:nvCxnSpPr>
        <p:spPr>
          <a:xfrm flipV="1">
            <a:off x="5148306" y="2938414"/>
            <a:ext cx="527924" cy="1011179"/>
          </a:xfrm>
          <a:prstGeom prst="straightConnector1">
            <a:avLst/>
          </a:prstGeom>
          <a:ln>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17" name="Rounded Rectangle 16">
            <a:extLst>
              <a:ext uri="{FF2B5EF4-FFF2-40B4-BE49-F238E27FC236}">
                <a16:creationId xmlns:a16="http://schemas.microsoft.com/office/drawing/2014/main" id="{A4831C71-71C5-3044-A511-752E6F9D1A33}"/>
              </a:ext>
            </a:extLst>
          </p:cNvPr>
          <p:cNvSpPr/>
          <p:nvPr/>
        </p:nvSpPr>
        <p:spPr>
          <a:xfrm>
            <a:off x="6389512" y="92076"/>
            <a:ext cx="2649174" cy="46364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b="1" dirty="0">
                <a:latin typeface="Avenir Next Condensed" charset="0"/>
                <a:ea typeface="Avenir Next Condensed" charset="0"/>
                <a:cs typeface="Avenir Next Condensed" charset="0"/>
              </a:rPr>
              <a:t>Optional but Recommended</a:t>
            </a:r>
          </a:p>
        </p:txBody>
      </p:sp>
      <p:sp>
        <p:nvSpPr>
          <p:cNvPr id="4" name="TextBox 3">
            <a:extLst>
              <a:ext uri="{FF2B5EF4-FFF2-40B4-BE49-F238E27FC236}">
                <a16:creationId xmlns:a16="http://schemas.microsoft.com/office/drawing/2014/main" id="{1905D8B5-6859-5F42-AFA1-CBEDA36CDDD2}"/>
              </a:ext>
            </a:extLst>
          </p:cNvPr>
          <p:cNvSpPr txBox="1"/>
          <p:nvPr/>
        </p:nvSpPr>
        <p:spPr>
          <a:xfrm>
            <a:off x="554536" y="6578128"/>
            <a:ext cx="7690439" cy="523220"/>
          </a:xfrm>
          <a:prstGeom prst="rect">
            <a:avLst/>
          </a:prstGeom>
          <a:noFill/>
        </p:spPr>
        <p:txBody>
          <a:bodyPr wrap="none" rtlCol="0">
            <a:spAutoFit/>
          </a:bodyPr>
          <a:lstStyle/>
          <a:p>
            <a:r>
              <a:rPr lang="en-US" sz="1400" dirty="0"/>
              <a:t>For C++ struct, member variables and functions are by default, while they are by default private for class.</a:t>
            </a:r>
          </a:p>
          <a:p>
            <a:endParaRPr lang="en-US" sz="1400" dirty="0"/>
          </a:p>
        </p:txBody>
      </p:sp>
    </p:spTree>
    <p:extLst>
      <p:ext uri="{BB962C8B-B14F-4D97-AF65-F5344CB8AC3E}">
        <p14:creationId xmlns:p14="http://schemas.microsoft.com/office/powerpoint/2010/main" val="3160612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animBg="1"/>
      <p:bldP spid="10" grpId="0" animBg="1"/>
      <p:bldP spid="11" grpId="0" animBg="1"/>
      <p:bldP spid="12" grpId="0" animBg="1"/>
      <p:bldP spid="14" grpId="0" animBg="1"/>
      <p:bldP spid="1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r>
              <a:rPr lang="en-US" dirty="0"/>
              <a:t>Class Definitions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47</a:t>
            </a:fld>
            <a:endParaRPr lang="en-US" dirty="0"/>
          </a:p>
        </p:txBody>
      </p:sp>
      <p:sp>
        <p:nvSpPr>
          <p:cNvPr id="7" name="Rectangle 6"/>
          <p:cNvSpPr/>
          <p:nvPr/>
        </p:nvSpPr>
        <p:spPr>
          <a:xfrm>
            <a:off x="1605834" y="1789354"/>
            <a:ext cx="5149755" cy="4631502"/>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spcAft>
                <a:spcPts val="100"/>
              </a:spcAft>
            </a:pPr>
            <a:r>
              <a:rPr lang="en-US" sz="1600" b="1" dirty="0">
                <a:solidFill>
                  <a:schemeClr val="accent6">
                    <a:lumMod val="75000"/>
                  </a:schemeClr>
                </a:solidFill>
                <a:latin typeface="Consolas" charset="0"/>
                <a:ea typeface="Consolas" charset="0"/>
                <a:cs typeface="Consolas" charset="0"/>
              </a:rPr>
              <a:t>class </a:t>
            </a:r>
            <a:r>
              <a:rPr lang="en-US" sz="1600" dirty="0">
                <a:solidFill>
                  <a:schemeClr val="tx1"/>
                </a:solidFill>
                <a:latin typeface="Consolas" charset="0"/>
                <a:ea typeface="Consolas" charset="0"/>
                <a:cs typeface="Consolas" charset="0"/>
              </a:rPr>
              <a:t>Point {</a:t>
            </a:r>
          </a:p>
          <a:p>
            <a:pPr>
              <a:spcAft>
                <a:spcPts val="100"/>
              </a:spcAft>
            </a:pPr>
            <a:r>
              <a:rPr lang="en-US" sz="1600" dirty="0">
                <a:solidFill>
                  <a:schemeClr val="accent5">
                    <a:lumMod val="75000"/>
                  </a:schemeClr>
                </a:solidFill>
                <a:latin typeface="Consolas" charset="0"/>
                <a:ea typeface="Consolas" charset="0"/>
                <a:cs typeface="Consolas" charset="0"/>
              </a:rPr>
              <a:t>public:</a:t>
            </a:r>
            <a:r>
              <a:rPr lang="en-US" sz="1600" dirty="0">
                <a:solidFill>
                  <a:schemeClr val="tx1"/>
                </a:solidFill>
                <a:latin typeface="Consolas" charset="0"/>
                <a:ea typeface="Consolas" charset="0"/>
                <a:cs typeface="Consolas" charset="0"/>
              </a:rPr>
              <a:t> </a:t>
            </a:r>
          </a:p>
          <a:p>
            <a:pPr>
              <a:spcAft>
                <a:spcPts val="100"/>
              </a:spcAft>
            </a:pPr>
            <a:r>
              <a:rPr lang="en-US" sz="1600" dirty="0">
                <a:solidFill>
                  <a:schemeClr val="tx1"/>
                </a:solidFill>
                <a:latin typeface="Consolas" charset="0"/>
                <a:ea typeface="Consolas" charset="0"/>
                <a:cs typeface="Consolas" charset="0"/>
              </a:rPr>
              <a:t>	double </a:t>
            </a:r>
            <a:r>
              <a:rPr lang="en-US" sz="1600" dirty="0" err="1">
                <a:solidFill>
                  <a:schemeClr val="tx1"/>
                </a:solidFill>
                <a:latin typeface="Consolas" charset="0"/>
                <a:ea typeface="Consolas" charset="0"/>
                <a:cs typeface="Consolas" charset="0"/>
              </a:rPr>
              <a:t>getX</a:t>
            </a:r>
            <a:r>
              <a:rPr lang="en-US" sz="1600" dirty="0">
                <a:solidFill>
                  <a:schemeClr val="tx1"/>
                </a:solidFill>
                <a:latin typeface="Consolas" charset="0"/>
                <a:ea typeface="Consolas" charset="0"/>
                <a:cs typeface="Consolas" charset="0"/>
              </a:rPr>
              <a:t>() { return x; }</a:t>
            </a:r>
          </a:p>
          <a:p>
            <a:pPr>
              <a:spcAft>
                <a:spcPts val="100"/>
              </a:spcAft>
            </a:pPr>
            <a:r>
              <a:rPr lang="en-US" sz="1600" dirty="0">
                <a:solidFill>
                  <a:schemeClr val="tx1"/>
                </a:solidFill>
                <a:latin typeface="Consolas" charset="0"/>
                <a:ea typeface="Consolas" charset="0"/>
                <a:cs typeface="Consolas" charset="0"/>
              </a:rPr>
              <a:t>	double </a:t>
            </a:r>
            <a:r>
              <a:rPr lang="en-US" sz="1600" dirty="0" err="1">
                <a:solidFill>
                  <a:schemeClr val="tx1"/>
                </a:solidFill>
                <a:latin typeface="Consolas" charset="0"/>
                <a:ea typeface="Consolas" charset="0"/>
                <a:cs typeface="Consolas" charset="0"/>
              </a:rPr>
              <a:t>getY</a:t>
            </a:r>
            <a:r>
              <a:rPr lang="en-US" sz="1600" dirty="0">
                <a:solidFill>
                  <a:schemeClr val="tx1"/>
                </a:solidFill>
                <a:latin typeface="Consolas" charset="0"/>
                <a:ea typeface="Consolas" charset="0"/>
                <a:cs typeface="Consolas" charset="0"/>
              </a:rPr>
              <a:t>() { return y; }</a:t>
            </a:r>
          </a:p>
          <a:p>
            <a:pPr>
              <a:spcAft>
                <a:spcPts val="100"/>
              </a:spcAft>
            </a:pPr>
            <a:r>
              <a:rPr lang="en-US" sz="1600" dirty="0">
                <a:solidFill>
                  <a:schemeClr val="tx1"/>
                </a:solidFill>
                <a:latin typeface="Consolas" charset="0"/>
                <a:ea typeface="Consolas" charset="0"/>
                <a:cs typeface="Consolas" charset="0"/>
              </a:rPr>
              <a:t>	void </a:t>
            </a:r>
            <a:r>
              <a:rPr lang="en-US" sz="1600" dirty="0" err="1">
                <a:solidFill>
                  <a:schemeClr val="tx1"/>
                </a:solidFill>
                <a:latin typeface="Consolas" charset="0"/>
                <a:ea typeface="Consolas" charset="0"/>
                <a:cs typeface="Consolas" charset="0"/>
              </a:rPr>
              <a:t>setCoord</a:t>
            </a:r>
            <a:r>
              <a:rPr lang="en-US" sz="1600" dirty="0">
                <a:solidFill>
                  <a:schemeClr val="tx1"/>
                </a:solidFill>
                <a:latin typeface="Consolas" charset="0"/>
                <a:ea typeface="Consolas" charset="0"/>
                <a:cs typeface="Consolas" charset="0"/>
              </a:rPr>
              <a:t>(double s, double t) {</a:t>
            </a:r>
          </a:p>
          <a:p>
            <a:pPr>
              <a:spcAft>
                <a:spcPts val="100"/>
              </a:spcAft>
            </a:pPr>
            <a:r>
              <a:rPr lang="en-US" sz="1600" dirty="0">
                <a:solidFill>
                  <a:schemeClr val="tx1"/>
                </a:solidFill>
                <a:latin typeface="Consolas" charset="0"/>
                <a:ea typeface="Consolas" charset="0"/>
                <a:cs typeface="Consolas" charset="0"/>
              </a:rPr>
              <a:t>		x = s;</a:t>
            </a:r>
          </a:p>
          <a:p>
            <a:pPr>
              <a:spcAft>
                <a:spcPts val="100"/>
              </a:spcAft>
            </a:pPr>
            <a:r>
              <a:rPr lang="en-US" sz="1600" dirty="0">
                <a:solidFill>
                  <a:schemeClr val="tx1"/>
                </a:solidFill>
                <a:latin typeface="Consolas" charset="0"/>
                <a:ea typeface="Consolas" charset="0"/>
                <a:cs typeface="Consolas" charset="0"/>
              </a:rPr>
              <a:t>		y = t;</a:t>
            </a:r>
          </a:p>
          <a:p>
            <a:pPr>
              <a:spcAft>
                <a:spcPts val="100"/>
              </a:spcAft>
            </a:pPr>
            <a:r>
              <a:rPr lang="en-US" sz="1600" dirty="0">
                <a:solidFill>
                  <a:schemeClr val="tx1"/>
                </a:solidFill>
                <a:latin typeface="Consolas" charset="0"/>
                <a:ea typeface="Consolas" charset="0"/>
                <a:cs typeface="Consolas" charset="0"/>
              </a:rPr>
              <a:t>	}</a:t>
            </a:r>
          </a:p>
          <a:p>
            <a:pPr>
              <a:spcAft>
                <a:spcPts val="100"/>
              </a:spcAft>
            </a:pPr>
            <a:endParaRPr lang="en-US" sz="1600" dirty="0">
              <a:solidFill>
                <a:schemeClr val="tx1"/>
              </a:solidFill>
              <a:latin typeface="Consolas" charset="0"/>
              <a:ea typeface="Consolas" charset="0"/>
              <a:cs typeface="Consolas" charset="0"/>
            </a:endParaRPr>
          </a:p>
          <a:p>
            <a:pPr>
              <a:spcAft>
                <a:spcPts val="100"/>
              </a:spcAft>
            </a:pPr>
            <a:r>
              <a:rPr lang="en-US" sz="1600" dirty="0">
                <a:solidFill>
                  <a:schemeClr val="tx1"/>
                </a:solidFill>
                <a:latin typeface="Consolas" charset="0"/>
                <a:ea typeface="Consolas" charset="0"/>
                <a:cs typeface="Consolas" charset="0"/>
              </a:rPr>
              <a:t>	double distance(Point &amp; p);</a:t>
            </a:r>
          </a:p>
          <a:p>
            <a:pPr>
              <a:spcAft>
                <a:spcPts val="100"/>
              </a:spcAft>
            </a:pPr>
            <a:r>
              <a:rPr lang="en-US" sz="1600" dirty="0">
                <a:solidFill>
                  <a:schemeClr val="tx1"/>
                </a:solidFill>
                <a:latin typeface="Consolas" charset="0"/>
                <a:ea typeface="Consolas" charset="0"/>
                <a:cs typeface="Consolas" charset="0"/>
              </a:rPr>
              <a:t>	void   translate(Point &amp; p);</a:t>
            </a:r>
          </a:p>
          <a:p>
            <a:pPr>
              <a:spcAft>
                <a:spcPts val="100"/>
              </a:spcAft>
            </a:pPr>
            <a:r>
              <a:rPr lang="en-US" sz="1600" dirty="0">
                <a:solidFill>
                  <a:schemeClr val="tx1"/>
                </a:solidFill>
                <a:latin typeface="Consolas" charset="0"/>
                <a:ea typeface="Consolas" charset="0"/>
                <a:cs typeface="Consolas" charset="0"/>
              </a:rPr>
              <a:t>	</a:t>
            </a:r>
          </a:p>
          <a:p>
            <a:pPr>
              <a:spcAft>
                <a:spcPts val="100"/>
              </a:spcAft>
            </a:pPr>
            <a:r>
              <a:rPr lang="en-US" sz="1600" dirty="0">
                <a:solidFill>
                  <a:schemeClr val="accent5">
                    <a:lumMod val="75000"/>
                  </a:schemeClr>
                </a:solidFill>
                <a:latin typeface="Consolas" charset="0"/>
                <a:ea typeface="Consolas" charset="0"/>
                <a:cs typeface="Consolas" charset="0"/>
              </a:rPr>
              <a:t>private:</a:t>
            </a:r>
          </a:p>
          <a:p>
            <a:pPr>
              <a:spcAft>
                <a:spcPts val="100"/>
              </a:spcAft>
            </a:pPr>
            <a:r>
              <a:rPr lang="en-US" sz="1600" dirty="0">
                <a:solidFill>
                  <a:schemeClr val="tx1"/>
                </a:solidFill>
                <a:latin typeface="Consolas" charset="0"/>
                <a:ea typeface="Consolas" charset="0"/>
                <a:cs typeface="Consolas" charset="0"/>
              </a:rPr>
              <a:t>	double x;</a:t>
            </a:r>
          </a:p>
          <a:p>
            <a:pPr>
              <a:spcAft>
                <a:spcPts val="100"/>
              </a:spcAft>
            </a:pPr>
            <a:r>
              <a:rPr lang="en-US" sz="1600" dirty="0">
                <a:solidFill>
                  <a:schemeClr val="tx1"/>
                </a:solidFill>
                <a:latin typeface="Consolas" charset="0"/>
                <a:ea typeface="Consolas" charset="0"/>
                <a:cs typeface="Consolas" charset="0"/>
              </a:rPr>
              <a:t>	double y;</a:t>
            </a:r>
          </a:p>
          <a:p>
            <a:pPr>
              <a:spcAft>
                <a:spcPts val="100"/>
              </a:spcAft>
            </a:pPr>
            <a:endParaRPr lang="en-US" sz="1600" dirty="0">
              <a:solidFill>
                <a:schemeClr val="tx1"/>
              </a:solidFill>
              <a:latin typeface="Consolas" charset="0"/>
              <a:ea typeface="Consolas" charset="0"/>
              <a:cs typeface="Consolas" charset="0"/>
            </a:endParaRPr>
          </a:p>
          <a:p>
            <a:pPr>
              <a:spcAft>
                <a:spcPts val="100"/>
              </a:spcAft>
            </a:pPr>
            <a:r>
              <a:rPr lang="en-US" sz="1600" dirty="0">
                <a:solidFill>
                  <a:schemeClr val="tx1"/>
                </a:solidFill>
                <a:latin typeface="Consolas" charset="0"/>
                <a:ea typeface="Consolas" charset="0"/>
                <a:cs typeface="Consolas" charset="0"/>
              </a:rPr>
              <a:t>};</a:t>
            </a:r>
          </a:p>
        </p:txBody>
      </p:sp>
      <p:sp>
        <p:nvSpPr>
          <p:cNvPr id="8" name="Rounded Rectangle 7"/>
          <p:cNvSpPr/>
          <p:nvPr/>
        </p:nvSpPr>
        <p:spPr>
          <a:xfrm>
            <a:off x="192949" y="1288765"/>
            <a:ext cx="2254844" cy="483779"/>
          </a:xfrm>
          <a:prstGeom prst="roundRect">
            <a:avLst/>
          </a:prstGeom>
          <a:effectLst/>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Keyword for defining a class</a:t>
            </a:r>
          </a:p>
        </p:txBody>
      </p:sp>
      <p:sp>
        <p:nvSpPr>
          <p:cNvPr id="9" name="Rounded Rectangle 8"/>
          <p:cNvSpPr/>
          <p:nvPr/>
        </p:nvSpPr>
        <p:spPr>
          <a:xfrm>
            <a:off x="192948" y="2788279"/>
            <a:ext cx="1350695" cy="483779"/>
          </a:xfrm>
          <a:prstGeom prst="roundRect">
            <a:avLst/>
          </a:prstGeom>
          <a:effectLst/>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Access </a:t>
            </a:r>
            <a:r>
              <a:rPr lang="en-US" sz="1600" dirty="0" err="1">
                <a:latin typeface="Avenir Next Condensed" charset="0"/>
                <a:ea typeface="Avenir Next Condensed" charset="0"/>
                <a:cs typeface="Avenir Next Condensed" charset="0"/>
              </a:rPr>
              <a:t>specifier</a:t>
            </a:r>
            <a:endParaRPr lang="en-US" sz="1600" dirty="0">
              <a:latin typeface="Avenir Next Condensed" charset="0"/>
              <a:ea typeface="Avenir Next Condensed" charset="0"/>
              <a:cs typeface="Avenir Next Condensed" charset="0"/>
            </a:endParaRPr>
          </a:p>
        </p:txBody>
      </p:sp>
      <p:cxnSp>
        <p:nvCxnSpPr>
          <p:cNvPr id="11" name="Straight Arrow Connector 10"/>
          <p:cNvCxnSpPr>
            <a:cxnSpLocks/>
            <a:stCxn id="8" idx="2"/>
          </p:cNvCxnSpPr>
          <p:nvPr/>
        </p:nvCxnSpPr>
        <p:spPr>
          <a:xfrm>
            <a:off x="1320371" y="1772544"/>
            <a:ext cx="364974" cy="315363"/>
          </a:xfrm>
          <a:prstGeom prst="straightConnector1">
            <a:avLst/>
          </a:prstGeom>
          <a:ln>
            <a:tailEnd type="arrow"/>
          </a:ln>
          <a:effectLst/>
        </p:spPr>
        <p:style>
          <a:lnRef idx="2">
            <a:schemeClr val="accent4"/>
          </a:lnRef>
          <a:fillRef idx="0">
            <a:schemeClr val="accent4"/>
          </a:fillRef>
          <a:effectRef idx="1">
            <a:schemeClr val="accent4"/>
          </a:effectRef>
          <a:fontRef idx="minor">
            <a:schemeClr val="tx1"/>
          </a:fontRef>
        </p:style>
      </p:cxnSp>
      <p:cxnSp>
        <p:nvCxnSpPr>
          <p:cNvPr id="12" name="Straight Arrow Connector 11"/>
          <p:cNvCxnSpPr>
            <a:cxnSpLocks/>
            <a:stCxn id="9" idx="3"/>
          </p:cNvCxnSpPr>
          <p:nvPr/>
        </p:nvCxnSpPr>
        <p:spPr>
          <a:xfrm flipV="1">
            <a:off x="1543643" y="2453423"/>
            <a:ext cx="285463" cy="576746"/>
          </a:xfrm>
          <a:prstGeom prst="straightConnector1">
            <a:avLst/>
          </a:prstGeom>
          <a:ln>
            <a:tailEnd type="arrow"/>
          </a:ln>
          <a:effectLst/>
        </p:spPr>
        <p:style>
          <a:lnRef idx="2">
            <a:schemeClr val="accent4"/>
          </a:lnRef>
          <a:fillRef idx="0">
            <a:schemeClr val="accent4"/>
          </a:fillRef>
          <a:effectRef idx="1">
            <a:schemeClr val="accent4"/>
          </a:effectRef>
          <a:fontRef idx="minor">
            <a:schemeClr val="tx1"/>
          </a:fontRef>
        </p:style>
      </p:cxnSp>
      <p:cxnSp>
        <p:nvCxnSpPr>
          <p:cNvPr id="14" name="Straight Arrow Connector 13"/>
          <p:cNvCxnSpPr>
            <a:cxnSpLocks/>
            <a:stCxn id="9" idx="3"/>
          </p:cNvCxnSpPr>
          <p:nvPr/>
        </p:nvCxnSpPr>
        <p:spPr>
          <a:xfrm>
            <a:off x="1543643" y="3030169"/>
            <a:ext cx="389023" cy="1948231"/>
          </a:xfrm>
          <a:prstGeom prst="straightConnector1">
            <a:avLst/>
          </a:prstGeom>
          <a:ln>
            <a:tailEnd type="arrow"/>
          </a:ln>
          <a:effectLst/>
        </p:spPr>
        <p:style>
          <a:lnRef idx="2">
            <a:schemeClr val="accent4"/>
          </a:lnRef>
          <a:fillRef idx="0">
            <a:schemeClr val="accent4"/>
          </a:fillRef>
          <a:effectRef idx="1">
            <a:schemeClr val="accent4"/>
          </a:effectRef>
          <a:fontRef idx="minor">
            <a:schemeClr val="tx1"/>
          </a:fontRef>
        </p:style>
      </p:cxnSp>
      <p:sp>
        <p:nvSpPr>
          <p:cNvPr id="20" name="Rounded Rectangle 19"/>
          <p:cNvSpPr/>
          <p:nvPr/>
        </p:nvSpPr>
        <p:spPr>
          <a:xfrm>
            <a:off x="187890" y="6240379"/>
            <a:ext cx="1355754" cy="483779"/>
          </a:xfrm>
          <a:prstGeom prst="roundRect">
            <a:avLst/>
          </a:prstGeom>
          <a:effectLst/>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Ends with a ;</a:t>
            </a:r>
          </a:p>
        </p:txBody>
      </p:sp>
      <p:cxnSp>
        <p:nvCxnSpPr>
          <p:cNvPr id="21" name="Straight Arrow Connector 20"/>
          <p:cNvCxnSpPr>
            <a:cxnSpLocks/>
            <a:stCxn id="20" idx="3"/>
          </p:cNvCxnSpPr>
          <p:nvPr/>
        </p:nvCxnSpPr>
        <p:spPr>
          <a:xfrm flipV="1">
            <a:off x="1543644" y="6240379"/>
            <a:ext cx="285462" cy="241890"/>
          </a:xfrm>
          <a:prstGeom prst="straightConnector1">
            <a:avLst/>
          </a:prstGeom>
          <a:ln>
            <a:tailEnd type="arrow"/>
          </a:ln>
          <a:effectLst/>
        </p:spPr>
        <p:style>
          <a:lnRef idx="2">
            <a:schemeClr val="accent4"/>
          </a:lnRef>
          <a:fillRef idx="0">
            <a:schemeClr val="accent4"/>
          </a:fillRef>
          <a:effectRef idx="1">
            <a:schemeClr val="accent4"/>
          </a:effectRef>
          <a:fontRef idx="minor">
            <a:schemeClr val="tx1"/>
          </a:fontRef>
        </p:style>
      </p:cxnSp>
      <p:sp>
        <p:nvSpPr>
          <p:cNvPr id="25" name="Rounded Rectangle 24"/>
          <p:cNvSpPr/>
          <p:nvPr/>
        </p:nvSpPr>
        <p:spPr>
          <a:xfrm>
            <a:off x="3300445" y="6026268"/>
            <a:ext cx="2037200" cy="572192"/>
          </a:xfrm>
          <a:prstGeom prst="roundRect">
            <a:avLst/>
          </a:prstGeom>
          <a:effectLst/>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Member variable declarations</a:t>
            </a:r>
          </a:p>
        </p:txBody>
      </p:sp>
      <p:cxnSp>
        <p:nvCxnSpPr>
          <p:cNvPr id="27" name="Straight Arrow Connector 26"/>
          <p:cNvCxnSpPr>
            <a:cxnSpLocks/>
          </p:cNvCxnSpPr>
          <p:nvPr/>
        </p:nvCxnSpPr>
        <p:spPr>
          <a:xfrm flipH="1" flipV="1">
            <a:off x="3172178" y="5441244"/>
            <a:ext cx="1131637" cy="58502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8" name="Rounded Rectangle 27"/>
          <p:cNvSpPr/>
          <p:nvPr/>
        </p:nvSpPr>
        <p:spPr>
          <a:xfrm>
            <a:off x="5548045" y="3399080"/>
            <a:ext cx="3490640" cy="117657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Member function prototypes.  Note that these functions are not defined yet (i.e., we need to define them somewhere else).</a:t>
            </a:r>
          </a:p>
        </p:txBody>
      </p:sp>
      <p:cxnSp>
        <p:nvCxnSpPr>
          <p:cNvPr id="30" name="Straight Arrow Connector 29"/>
          <p:cNvCxnSpPr>
            <a:cxnSpLocks/>
            <a:stCxn id="28" idx="1"/>
          </p:cNvCxnSpPr>
          <p:nvPr/>
        </p:nvCxnSpPr>
        <p:spPr>
          <a:xfrm flipH="1">
            <a:off x="5159022" y="3987369"/>
            <a:ext cx="389023" cy="34756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1" name="Rounded Rectangle 30"/>
          <p:cNvSpPr/>
          <p:nvPr/>
        </p:nvSpPr>
        <p:spPr>
          <a:xfrm>
            <a:off x="6812371" y="2087907"/>
            <a:ext cx="2037200" cy="67508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Member function definitions</a:t>
            </a:r>
          </a:p>
        </p:txBody>
      </p:sp>
      <p:cxnSp>
        <p:nvCxnSpPr>
          <p:cNvPr id="33" name="Straight Arrow Connector 32"/>
          <p:cNvCxnSpPr>
            <a:cxnSpLocks/>
            <a:stCxn id="31" idx="1"/>
          </p:cNvCxnSpPr>
          <p:nvPr/>
        </p:nvCxnSpPr>
        <p:spPr>
          <a:xfrm flipH="1">
            <a:off x="3577971" y="2425447"/>
            <a:ext cx="3234400" cy="98285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4" name="Rounded Rectangle 33"/>
          <p:cNvSpPr/>
          <p:nvPr/>
        </p:nvSpPr>
        <p:spPr>
          <a:xfrm>
            <a:off x="4940819" y="708156"/>
            <a:ext cx="3928534" cy="1206309"/>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A member function can access the private variable of the class. Since it is defined under the public section, others can have </a:t>
            </a:r>
            <a:br>
              <a:rPr lang="en-US" sz="1600" dirty="0">
                <a:latin typeface="Avenir Next Condensed" charset="0"/>
                <a:ea typeface="Avenir Next Condensed" charset="0"/>
                <a:cs typeface="Avenir Next Condensed" charset="0"/>
              </a:rPr>
            </a:br>
            <a:r>
              <a:rPr lang="en-US" sz="1600" dirty="0">
                <a:latin typeface="Avenir Next Condensed" charset="0"/>
                <a:ea typeface="Avenir Next Condensed" charset="0"/>
                <a:cs typeface="Avenir Next Condensed" charset="0"/>
              </a:rPr>
              <a:t>“access” to the private variables via this function.</a:t>
            </a:r>
          </a:p>
        </p:txBody>
      </p:sp>
      <p:cxnSp>
        <p:nvCxnSpPr>
          <p:cNvPr id="36" name="Straight Arrow Connector 35"/>
          <p:cNvCxnSpPr>
            <a:cxnSpLocks/>
            <a:stCxn id="34" idx="2"/>
          </p:cNvCxnSpPr>
          <p:nvPr/>
        </p:nvCxnSpPr>
        <p:spPr>
          <a:xfrm flipH="1">
            <a:off x="3649612" y="1914465"/>
            <a:ext cx="3255474" cy="538958"/>
          </a:xfrm>
          <a:prstGeom prst="straightConnector1">
            <a:avLst/>
          </a:prstGeom>
          <a:ln>
            <a:tailEnd type="arrow"/>
          </a:ln>
          <a:effectLst/>
        </p:spPr>
        <p:style>
          <a:lnRef idx="2">
            <a:schemeClr val="accent6"/>
          </a:lnRef>
          <a:fillRef idx="0">
            <a:schemeClr val="accent6"/>
          </a:fillRef>
          <a:effectRef idx="1">
            <a:schemeClr val="accent6"/>
          </a:effectRef>
          <a:fontRef idx="minor">
            <a:schemeClr val="tx1"/>
          </a:fontRef>
        </p:style>
      </p:cxnSp>
      <p:sp>
        <p:nvSpPr>
          <p:cNvPr id="54" name="Rounded Rectangle 53">
            <a:extLst>
              <a:ext uri="{FF2B5EF4-FFF2-40B4-BE49-F238E27FC236}">
                <a16:creationId xmlns:a16="http://schemas.microsoft.com/office/drawing/2014/main" id="{1DAE4CBF-E2A0-B846-A7CD-DF48C2AFDD0A}"/>
              </a:ext>
            </a:extLst>
          </p:cNvPr>
          <p:cNvSpPr/>
          <p:nvPr/>
        </p:nvSpPr>
        <p:spPr>
          <a:xfrm>
            <a:off x="5418667" y="4600205"/>
            <a:ext cx="3620018" cy="175614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As designer of a class, you may choose whether to include the definition or just the prototype for a member function inside a class definition.  There are some design considerations, but we won’t go in the details here (again we’ll leave it to the OOP course).   </a:t>
            </a:r>
          </a:p>
        </p:txBody>
      </p:sp>
      <p:sp>
        <p:nvSpPr>
          <p:cNvPr id="22" name="Rounded Rectangle 21">
            <a:extLst>
              <a:ext uri="{FF2B5EF4-FFF2-40B4-BE49-F238E27FC236}">
                <a16:creationId xmlns:a16="http://schemas.microsoft.com/office/drawing/2014/main" id="{09608B34-C9BE-8D4C-A481-72D7535277F6}"/>
              </a:ext>
            </a:extLst>
          </p:cNvPr>
          <p:cNvSpPr/>
          <p:nvPr/>
        </p:nvSpPr>
        <p:spPr>
          <a:xfrm>
            <a:off x="6389512" y="92076"/>
            <a:ext cx="2649174" cy="46364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b="1" dirty="0">
                <a:latin typeface="Avenir Next Condensed" charset="0"/>
                <a:ea typeface="Avenir Next Condensed" charset="0"/>
                <a:cs typeface="Avenir Next Condensed" charset="0"/>
              </a:rPr>
              <a:t>Optional but Recommended</a:t>
            </a:r>
          </a:p>
        </p:txBody>
      </p:sp>
    </p:spTree>
    <p:extLst>
      <p:ext uri="{BB962C8B-B14F-4D97-AF65-F5344CB8AC3E}">
        <p14:creationId xmlns:p14="http://schemas.microsoft.com/office/powerpoint/2010/main" val="908569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0" grpId="0" animBg="1"/>
      <p:bldP spid="25" grpId="0" animBg="1"/>
      <p:bldP spid="28" grpId="0" animBg="1"/>
      <p:bldP spid="31" grpId="0" animBg="1"/>
      <p:bldP spid="34" grpId="0" animBg="1"/>
      <p:bldP spid="5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Functions</a:t>
            </a:r>
          </a:p>
        </p:txBody>
      </p:sp>
      <p:sp>
        <p:nvSpPr>
          <p:cNvPr id="3" name="Content Placeholder 2"/>
          <p:cNvSpPr>
            <a:spLocks noGrp="1"/>
          </p:cNvSpPr>
          <p:nvPr>
            <p:ph idx="1"/>
          </p:nvPr>
        </p:nvSpPr>
        <p:spPr>
          <a:xfrm>
            <a:off x="457200" y="1553350"/>
            <a:ext cx="8229600" cy="4525963"/>
          </a:xfrm>
        </p:spPr>
        <p:txBody>
          <a:bodyPr>
            <a:normAutofit/>
          </a:bodyPr>
          <a:lstStyle/>
          <a:p>
            <a:pPr marL="0" indent="0">
              <a:buNone/>
            </a:pPr>
            <a:r>
              <a:rPr lang="en-US" sz="2400" dirty="0"/>
              <a:t>Member functions can be defined outside the class body:</a:t>
            </a:r>
          </a:p>
        </p:txBody>
      </p:sp>
      <p:sp>
        <p:nvSpPr>
          <p:cNvPr id="5" name="Slide Number Placeholder 4"/>
          <p:cNvSpPr>
            <a:spLocks noGrp="1"/>
          </p:cNvSpPr>
          <p:nvPr>
            <p:ph type="sldNum" sz="quarter" idx="12"/>
          </p:nvPr>
        </p:nvSpPr>
        <p:spPr/>
        <p:txBody>
          <a:bodyPr/>
          <a:lstStyle/>
          <a:p>
            <a:fld id="{A2D5F323-9395-A24C-8003-89F99F5948AE}" type="slidenum">
              <a:rPr lang="en-US" smtClean="0"/>
              <a:pPr/>
              <a:t>48</a:t>
            </a:fld>
            <a:endParaRPr lang="en-US" dirty="0"/>
          </a:p>
        </p:txBody>
      </p:sp>
      <p:sp>
        <p:nvSpPr>
          <p:cNvPr id="6" name="Rectangle 5"/>
          <p:cNvSpPr/>
          <p:nvPr/>
        </p:nvSpPr>
        <p:spPr>
          <a:xfrm>
            <a:off x="2903199" y="3351656"/>
            <a:ext cx="5303823" cy="3414263"/>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spcAft>
                <a:spcPts val="100"/>
              </a:spcAft>
            </a:pPr>
            <a:r>
              <a:rPr lang="en-US" sz="1600" dirty="0">
                <a:solidFill>
                  <a:schemeClr val="bg1">
                    <a:lumMod val="50000"/>
                  </a:schemeClr>
                </a:solidFill>
                <a:latin typeface="Consolas" charset="0"/>
                <a:ea typeface="Consolas" charset="0"/>
                <a:cs typeface="Consolas" charset="0"/>
              </a:rPr>
              <a:t>// distance between this point and point p</a:t>
            </a:r>
          </a:p>
          <a:p>
            <a:pPr>
              <a:spcAft>
                <a:spcPts val="100"/>
              </a:spcAft>
            </a:pPr>
            <a:r>
              <a:rPr lang="en-US" sz="1600" dirty="0">
                <a:solidFill>
                  <a:schemeClr val="tx1"/>
                </a:solidFill>
                <a:latin typeface="Consolas" charset="0"/>
                <a:ea typeface="Consolas" charset="0"/>
                <a:cs typeface="Consolas" charset="0"/>
              </a:rPr>
              <a:t>double Point</a:t>
            </a:r>
            <a:r>
              <a:rPr lang="en-US" sz="1600" b="1" dirty="0">
                <a:solidFill>
                  <a:schemeClr val="accent6">
                    <a:lumMod val="75000"/>
                  </a:schemeClr>
                </a:solidFill>
                <a:latin typeface="Consolas" charset="0"/>
                <a:ea typeface="Consolas" charset="0"/>
                <a:cs typeface="Consolas" charset="0"/>
              </a:rPr>
              <a:t>::</a:t>
            </a:r>
            <a:r>
              <a:rPr lang="en-US" sz="1600" dirty="0">
                <a:solidFill>
                  <a:schemeClr val="tx1"/>
                </a:solidFill>
                <a:latin typeface="Consolas" charset="0"/>
                <a:ea typeface="Consolas" charset="0"/>
                <a:cs typeface="Consolas" charset="0"/>
              </a:rPr>
              <a:t>distance(Point &amp; p) {</a:t>
            </a:r>
          </a:p>
          <a:p>
            <a:r>
              <a:rPr lang="en-US" sz="1600" dirty="0">
                <a:solidFill>
                  <a:schemeClr val="tx1"/>
                </a:solidFill>
                <a:latin typeface="Consolas" charset="0"/>
                <a:ea typeface="Consolas" charset="0"/>
                <a:cs typeface="Consolas" charset="0"/>
              </a:rPr>
              <a:t>	double </a:t>
            </a:r>
            <a:r>
              <a:rPr lang="en-US" sz="1600" dirty="0" err="1">
                <a:solidFill>
                  <a:schemeClr val="tx1"/>
                </a:solidFill>
                <a:latin typeface="Consolas" charset="0"/>
                <a:ea typeface="Consolas" charset="0"/>
                <a:cs typeface="Consolas" charset="0"/>
              </a:rPr>
              <a:t>dx</a:t>
            </a:r>
            <a:r>
              <a:rPr lang="en-US" sz="1600" dirty="0">
                <a:solidFill>
                  <a:schemeClr val="tx1"/>
                </a:solidFill>
                <a:latin typeface="Consolas" charset="0"/>
                <a:ea typeface="Consolas" charset="0"/>
                <a:cs typeface="Consolas" charset="0"/>
              </a:rPr>
              <a:t> = </a:t>
            </a:r>
            <a:r>
              <a:rPr lang="en-US" sz="1600" dirty="0" err="1">
                <a:solidFill>
                  <a:schemeClr val="tx1"/>
                </a:solidFill>
                <a:latin typeface="Consolas" charset="0"/>
                <a:ea typeface="Consolas" charset="0"/>
                <a:cs typeface="Consolas" charset="0"/>
              </a:rPr>
              <a:t>p.x</a:t>
            </a:r>
            <a:r>
              <a:rPr lang="en-US" sz="1600" dirty="0">
                <a:solidFill>
                  <a:schemeClr val="tx1"/>
                </a:solidFill>
                <a:latin typeface="Consolas" charset="0"/>
                <a:ea typeface="Consolas" charset="0"/>
                <a:cs typeface="Consolas" charset="0"/>
              </a:rPr>
              <a:t> – x;</a:t>
            </a:r>
          </a:p>
          <a:p>
            <a:r>
              <a:rPr lang="en-US" sz="1600" dirty="0">
                <a:solidFill>
                  <a:schemeClr val="tx1"/>
                </a:solidFill>
                <a:latin typeface="Consolas" charset="0"/>
                <a:ea typeface="Consolas" charset="0"/>
                <a:cs typeface="Consolas" charset="0"/>
              </a:rPr>
              <a:t>	double </a:t>
            </a:r>
            <a:r>
              <a:rPr lang="en-US" sz="1600" dirty="0" err="1">
                <a:solidFill>
                  <a:schemeClr val="tx1"/>
                </a:solidFill>
                <a:latin typeface="Consolas" charset="0"/>
                <a:ea typeface="Consolas" charset="0"/>
                <a:cs typeface="Consolas" charset="0"/>
              </a:rPr>
              <a:t>dy</a:t>
            </a:r>
            <a:r>
              <a:rPr lang="en-US" sz="1600" dirty="0">
                <a:solidFill>
                  <a:schemeClr val="tx1"/>
                </a:solidFill>
                <a:latin typeface="Consolas" charset="0"/>
                <a:ea typeface="Consolas" charset="0"/>
                <a:cs typeface="Consolas" charset="0"/>
              </a:rPr>
              <a:t> = </a:t>
            </a:r>
            <a:r>
              <a:rPr lang="en-US" sz="1600" dirty="0" err="1">
                <a:solidFill>
                  <a:schemeClr val="tx1"/>
                </a:solidFill>
                <a:latin typeface="Consolas" charset="0"/>
                <a:ea typeface="Consolas" charset="0"/>
                <a:cs typeface="Consolas" charset="0"/>
              </a:rPr>
              <a:t>p.y</a:t>
            </a:r>
            <a:r>
              <a:rPr lang="en-US" sz="1600" dirty="0">
                <a:solidFill>
                  <a:schemeClr val="tx1"/>
                </a:solidFill>
                <a:latin typeface="Consolas" charset="0"/>
                <a:ea typeface="Consolas" charset="0"/>
                <a:cs typeface="Consolas" charset="0"/>
              </a:rPr>
              <a:t> – y;</a:t>
            </a:r>
          </a:p>
          <a:p>
            <a:r>
              <a:rPr lang="en-US" sz="1600" dirty="0">
                <a:solidFill>
                  <a:schemeClr val="tx1"/>
                </a:solidFill>
                <a:latin typeface="Consolas" charset="0"/>
                <a:ea typeface="Consolas" charset="0"/>
                <a:cs typeface="Consolas" charset="0"/>
              </a:rPr>
              <a:t>	return </a:t>
            </a:r>
            <a:r>
              <a:rPr lang="en-US" sz="1600" dirty="0" err="1">
                <a:solidFill>
                  <a:schemeClr val="tx1"/>
                </a:solidFill>
                <a:latin typeface="Consolas" charset="0"/>
                <a:ea typeface="Consolas" charset="0"/>
                <a:cs typeface="Consolas" charset="0"/>
              </a:rPr>
              <a:t>sqrt</a:t>
            </a: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dx</a:t>
            </a:r>
            <a:r>
              <a:rPr lang="en-US" sz="1600" dirty="0">
                <a:solidFill>
                  <a:schemeClr val="tx1"/>
                </a:solidFill>
                <a:latin typeface="Consolas" charset="0"/>
                <a:ea typeface="Consolas" charset="0"/>
                <a:cs typeface="Consolas" charset="0"/>
              </a:rPr>
              <a:t> * </a:t>
            </a:r>
            <a:r>
              <a:rPr lang="en-US" sz="1600" dirty="0" err="1">
                <a:solidFill>
                  <a:schemeClr val="tx1"/>
                </a:solidFill>
                <a:latin typeface="Consolas" charset="0"/>
                <a:ea typeface="Consolas" charset="0"/>
                <a:cs typeface="Consolas" charset="0"/>
              </a:rPr>
              <a:t>dx</a:t>
            </a:r>
            <a:r>
              <a:rPr lang="en-US" sz="1600" dirty="0">
                <a:solidFill>
                  <a:schemeClr val="tx1"/>
                </a:solidFill>
                <a:latin typeface="Consolas" charset="0"/>
                <a:ea typeface="Consolas" charset="0"/>
                <a:cs typeface="Consolas" charset="0"/>
              </a:rPr>
              <a:t> + </a:t>
            </a:r>
            <a:r>
              <a:rPr lang="en-US" sz="1600" dirty="0" err="1">
                <a:solidFill>
                  <a:schemeClr val="tx1"/>
                </a:solidFill>
                <a:latin typeface="Consolas" charset="0"/>
                <a:ea typeface="Consolas" charset="0"/>
                <a:cs typeface="Consolas" charset="0"/>
              </a:rPr>
              <a:t>dy</a:t>
            </a:r>
            <a:r>
              <a:rPr lang="en-US" sz="1600" dirty="0">
                <a:solidFill>
                  <a:schemeClr val="tx1"/>
                </a:solidFill>
                <a:latin typeface="Consolas" charset="0"/>
                <a:ea typeface="Consolas" charset="0"/>
                <a:cs typeface="Consolas" charset="0"/>
              </a:rPr>
              <a:t> * </a:t>
            </a:r>
            <a:r>
              <a:rPr lang="en-US" sz="1600" dirty="0" err="1">
                <a:solidFill>
                  <a:schemeClr val="tx1"/>
                </a:solidFill>
                <a:latin typeface="Consolas" charset="0"/>
                <a:ea typeface="Consolas" charset="0"/>
                <a:cs typeface="Consolas" charset="0"/>
              </a:rPr>
              <a:t>dy</a:t>
            </a:r>
            <a:r>
              <a:rPr lang="en-US" sz="1600" dirty="0">
                <a:solidFill>
                  <a:schemeClr val="tx1"/>
                </a:solidFill>
                <a:latin typeface="Consolas" charset="0"/>
                <a:ea typeface="Consolas" charset="0"/>
                <a:cs typeface="Consolas" charset="0"/>
              </a:rPr>
              <a:t>);</a:t>
            </a:r>
          </a:p>
          <a:p>
            <a:pPr>
              <a:spcAft>
                <a:spcPts val="100"/>
              </a:spcAft>
            </a:pPr>
            <a:r>
              <a:rPr lang="en-US" sz="1600" dirty="0">
                <a:solidFill>
                  <a:schemeClr val="tx1"/>
                </a:solidFill>
                <a:latin typeface="Consolas" charset="0"/>
                <a:ea typeface="Consolas" charset="0"/>
                <a:cs typeface="Consolas" charset="0"/>
              </a:rPr>
              <a:t>}</a:t>
            </a:r>
          </a:p>
          <a:p>
            <a:pPr>
              <a:spcAft>
                <a:spcPts val="100"/>
              </a:spcAft>
            </a:pPr>
            <a:endParaRPr lang="en-US" sz="1600" dirty="0">
              <a:solidFill>
                <a:schemeClr val="tx1"/>
              </a:solidFill>
              <a:latin typeface="Consolas" charset="0"/>
              <a:ea typeface="Consolas" charset="0"/>
              <a:cs typeface="Consolas" charset="0"/>
            </a:endParaRPr>
          </a:p>
          <a:p>
            <a:pPr>
              <a:spcAft>
                <a:spcPts val="100"/>
              </a:spcAft>
            </a:pPr>
            <a:r>
              <a:rPr lang="en-US" sz="1600" dirty="0">
                <a:solidFill>
                  <a:schemeClr val="bg1">
                    <a:lumMod val="50000"/>
                  </a:schemeClr>
                </a:solidFill>
                <a:latin typeface="Consolas" charset="0"/>
                <a:ea typeface="Consolas" charset="0"/>
                <a:cs typeface="Consolas" charset="0"/>
              </a:rPr>
              <a:t>// translate this point by an offset p</a:t>
            </a:r>
            <a:endParaRPr lang="en-US" sz="1600" dirty="0">
              <a:solidFill>
                <a:schemeClr val="tx1"/>
              </a:solidFill>
              <a:latin typeface="Consolas" charset="0"/>
              <a:ea typeface="Consolas" charset="0"/>
              <a:cs typeface="Consolas" charset="0"/>
            </a:endParaRPr>
          </a:p>
          <a:p>
            <a:pPr>
              <a:spcAft>
                <a:spcPts val="100"/>
              </a:spcAft>
            </a:pPr>
            <a:r>
              <a:rPr lang="en-US" sz="1600" dirty="0">
                <a:solidFill>
                  <a:schemeClr val="tx1"/>
                </a:solidFill>
                <a:latin typeface="Consolas" charset="0"/>
                <a:ea typeface="Consolas" charset="0"/>
                <a:cs typeface="Consolas" charset="0"/>
              </a:rPr>
              <a:t>void Point</a:t>
            </a:r>
            <a:r>
              <a:rPr lang="en-US" sz="1600" b="1" dirty="0">
                <a:solidFill>
                  <a:schemeClr val="accent6">
                    <a:lumMod val="75000"/>
                  </a:schemeClr>
                </a:solidFill>
                <a:latin typeface="Consolas" charset="0"/>
                <a:ea typeface="Consolas" charset="0"/>
                <a:cs typeface="Consolas" charset="0"/>
              </a:rPr>
              <a:t>::</a:t>
            </a:r>
            <a:r>
              <a:rPr lang="en-US" sz="1600" dirty="0">
                <a:solidFill>
                  <a:schemeClr val="tx1"/>
                </a:solidFill>
                <a:latin typeface="Consolas" charset="0"/>
                <a:ea typeface="Consolas" charset="0"/>
                <a:cs typeface="Consolas" charset="0"/>
              </a:rPr>
              <a:t>translate(Point &amp; p) {</a:t>
            </a:r>
          </a:p>
          <a:p>
            <a:pPr>
              <a:spcAft>
                <a:spcPts val="100"/>
              </a:spcAft>
            </a:pPr>
            <a:r>
              <a:rPr lang="en-US" sz="1600" dirty="0">
                <a:solidFill>
                  <a:schemeClr val="tx1"/>
                </a:solidFill>
                <a:latin typeface="Consolas" charset="0"/>
                <a:ea typeface="Consolas" charset="0"/>
                <a:cs typeface="Consolas" charset="0"/>
              </a:rPr>
              <a:t>	x += </a:t>
            </a:r>
            <a:r>
              <a:rPr lang="en-US" sz="1600" dirty="0" err="1">
                <a:solidFill>
                  <a:schemeClr val="tx1"/>
                </a:solidFill>
                <a:latin typeface="Consolas" charset="0"/>
                <a:ea typeface="Consolas" charset="0"/>
                <a:cs typeface="Consolas" charset="0"/>
              </a:rPr>
              <a:t>p.x</a:t>
            </a:r>
            <a:r>
              <a:rPr lang="en-US" sz="1600" dirty="0">
                <a:solidFill>
                  <a:schemeClr val="tx1"/>
                </a:solidFill>
                <a:latin typeface="Consolas" charset="0"/>
                <a:ea typeface="Consolas" charset="0"/>
                <a:cs typeface="Consolas" charset="0"/>
              </a:rPr>
              <a:t>;</a:t>
            </a:r>
          </a:p>
          <a:p>
            <a:pPr>
              <a:spcAft>
                <a:spcPts val="100"/>
              </a:spcAft>
            </a:pPr>
            <a:r>
              <a:rPr lang="en-US" sz="1600" dirty="0">
                <a:solidFill>
                  <a:schemeClr val="tx1"/>
                </a:solidFill>
                <a:latin typeface="Consolas" charset="0"/>
                <a:ea typeface="Consolas" charset="0"/>
                <a:cs typeface="Consolas" charset="0"/>
              </a:rPr>
              <a:t>	y += </a:t>
            </a:r>
            <a:r>
              <a:rPr lang="en-US" sz="1600" dirty="0" err="1">
                <a:solidFill>
                  <a:schemeClr val="tx1"/>
                </a:solidFill>
                <a:latin typeface="Consolas" charset="0"/>
                <a:ea typeface="Consolas" charset="0"/>
                <a:cs typeface="Consolas" charset="0"/>
              </a:rPr>
              <a:t>p.y</a:t>
            </a:r>
            <a:r>
              <a:rPr lang="en-US" sz="1600" dirty="0">
                <a:solidFill>
                  <a:schemeClr val="tx1"/>
                </a:solidFill>
                <a:latin typeface="Consolas" charset="0"/>
                <a:ea typeface="Consolas" charset="0"/>
                <a:cs typeface="Consolas" charset="0"/>
              </a:rPr>
              <a:t>;</a:t>
            </a:r>
          </a:p>
          <a:p>
            <a:pPr>
              <a:spcAft>
                <a:spcPts val="100"/>
              </a:spcAft>
            </a:pPr>
            <a:r>
              <a:rPr lang="en-US" sz="1600" dirty="0">
                <a:solidFill>
                  <a:schemeClr val="tx1"/>
                </a:solidFill>
                <a:latin typeface="Consolas" charset="0"/>
                <a:ea typeface="Consolas" charset="0"/>
                <a:cs typeface="Consolas" charset="0"/>
              </a:rPr>
              <a:t>}</a:t>
            </a:r>
          </a:p>
        </p:txBody>
      </p:sp>
      <p:sp>
        <p:nvSpPr>
          <p:cNvPr id="7" name="Oval 6"/>
          <p:cNvSpPr/>
          <p:nvPr/>
        </p:nvSpPr>
        <p:spPr>
          <a:xfrm>
            <a:off x="5385796" y="4077487"/>
            <a:ext cx="338098" cy="253573"/>
          </a:xfrm>
          <a:prstGeom prst="ellipse">
            <a:avLst/>
          </a:prstGeom>
          <a:noFill/>
          <a:ln w="190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3310362" y="5835897"/>
            <a:ext cx="338098" cy="253573"/>
          </a:xfrm>
          <a:prstGeom prst="ellipse">
            <a:avLst/>
          </a:prstGeom>
          <a:noFill/>
          <a:ln w="1905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p:cNvSpPr/>
          <p:nvPr/>
        </p:nvSpPr>
        <p:spPr>
          <a:xfrm>
            <a:off x="457200" y="5789610"/>
            <a:ext cx="2037200" cy="594506"/>
          </a:xfrm>
          <a:prstGeom prst="roundRect">
            <a:avLst/>
          </a:prstGeom>
          <a:effectLst/>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Member</a:t>
            </a:r>
            <a:r>
              <a:rPr lang="en-US" sz="1400" b="1" dirty="0">
                <a:solidFill>
                  <a:schemeClr val="accent1">
                    <a:lumMod val="75000"/>
                  </a:schemeClr>
                </a:solidFill>
                <a:latin typeface="Segoe Print" pitchFamily="2" charset="0"/>
              </a:rPr>
              <a:t> </a:t>
            </a:r>
            <a:r>
              <a:rPr lang="en-US" sz="1600" dirty="0">
                <a:latin typeface="Avenir Next Condensed" charset="0"/>
                <a:ea typeface="Avenir Next Condensed" charset="0"/>
                <a:cs typeface="Avenir Next Condensed" charset="0"/>
              </a:rPr>
              <a:t>variable "x" of "this" Point</a:t>
            </a:r>
          </a:p>
        </p:txBody>
      </p:sp>
      <p:cxnSp>
        <p:nvCxnSpPr>
          <p:cNvPr id="13" name="Straight Arrow Connector 12"/>
          <p:cNvCxnSpPr>
            <a:stCxn id="11" idx="3"/>
            <a:endCxn id="7" idx="3"/>
          </p:cNvCxnSpPr>
          <p:nvPr/>
        </p:nvCxnSpPr>
        <p:spPr>
          <a:xfrm flipV="1">
            <a:off x="2494400" y="4293925"/>
            <a:ext cx="2940909" cy="1792938"/>
          </a:xfrm>
          <a:prstGeom prst="straightConnector1">
            <a:avLst/>
          </a:prstGeom>
          <a:ln w="19050">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1" idx="3"/>
            <a:endCxn id="8" idx="2"/>
          </p:cNvCxnSpPr>
          <p:nvPr/>
        </p:nvCxnSpPr>
        <p:spPr>
          <a:xfrm flipV="1">
            <a:off x="2494400" y="5962684"/>
            <a:ext cx="815962" cy="124179"/>
          </a:xfrm>
          <a:prstGeom prst="straightConnector1">
            <a:avLst/>
          </a:prstGeom>
          <a:ln w="19050">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457200" y="4610547"/>
            <a:ext cx="2218387" cy="851799"/>
          </a:xfrm>
          <a:prstGeom prst="roundRect">
            <a:avLst/>
          </a:prstGeom>
          <a:effectLst/>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Member variable "x" of the input Point "p"</a:t>
            </a:r>
          </a:p>
        </p:txBody>
      </p:sp>
      <p:cxnSp>
        <p:nvCxnSpPr>
          <p:cNvPr id="19" name="Straight Arrow Connector 18"/>
          <p:cNvCxnSpPr>
            <a:stCxn id="18" idx="3"/>
            <a:endCxn id="22" idx="3"/>
          </p:cNvCxnSpPr>
          <p:nvPr/>
        </p:nvCxnSpPr>
        <p:spPr>
          <a:xfrm flipV="1">
            <a:off x="2675587" y="4289158"/>
            <a:ext cx="2069397" cy="747289"/>
          </a:xfrm>
          <a:prstGeom prst="straightConnector1">
            <a:avLst/>
          </a:prstGeom>
          <a:ln w="19050">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Oval 21"/>
          <p:cNvSpPr/>
          <p:nvPr/>
        </p:nvSpPr>
        <p:spPr>
          <a:xfrm>
            <a:off x="4674090" y="4072720"/>
            <a:ext cx="484094" cy="253573"/>
          </a:xfrm>
          <a:prstGeom prst="ellipse">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3911776" y="5820837"/>
            <a:ext cx="484094" cy="253573"/>
          </a:xfrm>
          <a:prstGeom prst="ellipse">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Arrow Connector 24"/>
          <p:cNvCxnSpPr>
            <a:stCxn id="18" idx="3"/>
            <a:endCxn id="24" idx="1"/>
          </p:cNvCxnSpPr>
          <p:nvPr/>
        </p:nvCxnSpPr>
        <p:spPr>
          <a:xfrm>
            <a:off x="2675587" y="5036447"/>
            <a:ext cx="1307083" cy="821525"/>
          </a:xfrm>
          <a:prstGeom prst="straightConnector1">
            <a:avLst/>
          </a:prstGeom>
          <a:ln w="19050">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sp>
        <p:nvSpPr>
          <p:cNvPr id="36" name="Rounded Rectangle 35"/>
          <p:cNvSpPr/>
          <p:nvPr/>
        </p:nvSpPr>
        <p:spPr>
          <a:xfrm>
            <a:off x="5435309" y="2193463"/>
            <a:ext cx="3341511" cy="102248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1600" dirty="0">
                <a:latin typeface="Avenir Next Condensed" charset="0"/>
                <a:ea typeface="Avenir Next Condensed" charset="0"/>
                <a:cs typeface="Avenir Next Condensed" charset="0"/>
              </a:rPr>
              <a:t>The scope resolution operator "::" indicates variable/function membership of a class</a:t>
            </a:r>
          </a:p>
          <a:p>
            <a:r>
              <a:rPr lang="en-US" sz="1600" dirty="0">
                <a:latin typeface="Avenir Next Condensed" charset="0"/>
                <a:ea typeface="Avenir Next Condensed" charset="0"/>
                <a:cs typeface="Avenir Next Condensed" charset="0"/>
              </a:rPr>
              <a:t>Recall – </a:t>
            </a:r>
            <a:r>
              <a:rPr lang="en-US" sz="1200" dirty="0">
                <a:solidFill>
                  <a:schemeClr val="bg2">
                    <a:lumMod val="25000"/>
                  </a:schemeClr>
                </a:solidFill>
                <a:latin typeface="Menlo" pitchFamily="49" charset="0"/>
                <a:ea typeface="Menlo" pitchFamily="49" charset="0"/>
                <a:cs typeface="Menlo" pitchFamily="49" charset="0"/>
              </a:rPr>
              <a:t>std::</a:t>
            </a:r>
            <a:r>
              <a:rPr lang="en-US" sz="1200" dirty="0" err="1">
                <a:solidFill>
                  <a:schemeClr val="bg2">
                    <a:lumMod val="25000"/>
                  </a:schemeClr>
                </a:solidFill>
                <a:latin typeface="Menlo" pitchFamily="49" charset="0"/>
                <a:ea typeface="Menlo" pitchFamily="49" charset="0"/>
                <a:cs typeface="Menlo" pitchFamily="49" charset="0"/>
              </a:rPr>
              <a:t>endl</a:t>
            </a:r>
            <a:endParaRPr lang="en-US" sz="1400" dirty="0">
              <a:solidFill>
                <a:schemeClr val="bg2">
                  <a:lumMod val="25000"/>
                </a:schemeClr>
              </a:solidFill>
              <a:latin typeface="Menlo" pitchFamily="49" charset="0"/>
              <a:ea typeface="Menlo" pitchFamily="49" charset="0"/>
              <a:cs typeface="Menlo" pitchFamily="49" charset="0"/>
            </a:endParaRPr>
          </a:p>
        </p:txBody>
      </p:sp>
      <p:cxnSp>
        <p:nvCxnSpPr>
          <p:cNvPr id="23" name="Straight Arrow Connector 22">
            <a:extLst>
              <a:ext uri="{FF2B5EF4-FFF2-40B4-BE49-F238E27FC236}">
                <a16:creationId xmlns:a16="http://schemas.microsoft.com/office/drawing/2014/main" id="{0E31A644-1DF4-044E-985C-933B7EFAEAD8}"/>
              </a:ext>
            </a:extLst>
          </p:cNvPr>
          <p:cNvCxnSpPr>
            <a:cxnSpLocks/>
            <a:stCxn id="36" idx="1"/>
          </p:cNvCxnSpPr>
          <p:nvPr/>
        </p:nvCxnSpPr>
        <p:spPr>
          <a:xfrm flipH="1">
            <a:off x="4456903" y="2704704"/>
            <a:ext cx="978406" cy="1192650"/>
          </a:xfrm>
          <a:prstGeom prst="straightConnector1">
            <a:avLst/>
          </a:prstGeom>
          <a:ln w="19050">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sp>
        <p:nvSpPr>
          <p:cNvPr id="28" name="Rounded Rectangle 27">
            <a:extLst>
              <a:ext uri="{FF2B5EF4-FFF2-40B4-BE49-F238E27FC236}">
                <a16:creationId xmlns:a16="http://schemas.microsoft.com/office/drawing/2014/main" id="{BE3DA36D-D444-8843-8132-A9839DE79D1D}"/>
              </a:ext>
            </a:extLst>
          </p:cNvPr>
          <p:cNvSpPr/>
          <p:nvPr/>
        </p:nvSpPr>
        <p:spPr>
          <a:xfrm>
            <a:off x="296186" y="2158174"/>
            <a:ext cx="4448798" cy="133153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1600" dirty="0">
                <a:latin typeface="Avenir Next Condensed" charset="0"/>
                <a:ea typeface="Avenir Next Condensed" charset="0"/>
                <a:cs typeface="Avenir Next Condensed" charset="0"/>
              </a:rPr>
              <a:t>The function distance() is a member function of Point.  Suppose we have a variable (object), say “q”, of type Point. Then  the distance() function of “q” can access the x, y coordinates of “q”.  Here, “this point” means the point “q”.</a:t>
            </a:r>
            <a:endParaRPr lang="en-US" sz="1400" dirty="0">
              <a:solidFill>
                <a:schemeClr val="bg2">
                  <a:lumMod val="25000"/>
                </a:schemeClr>
              </a:solidFill>
              <a:latin typeface="Menlo" pitchFamily="49" charset="0"/>
              <a:ea typeface="Menlo" pitchFamily="49" charset="0"/>
              <a:cs typeface="Menlo" pitchFamily="49" charset="0"/>
            </a:endParaRPr>
          </a:p>
        </p:txBody>
      </p:sp>
      <p:cxnSp>
        <p:nvCxnSpPr>
          <p:cNvPr id="41" name="Straight Arrow Connector 40">
            <a:extLst>
              <a:ext uri="{FF2B5EF4-FFF2-40B4-BE49-F238E27FC236}">
                <a16:creationId xmlns:a16="http://schemas.microsoft.com/office/drawing/2014/main" id="{6B3D951A-5D22-904F-940A-2319C3842D89}"/>
              </a:ext>
            </a:extLst>
          </p:cNvPr>
          <p:cNvCxnSpPr>
            <a:cxnSpLocks/>
            <a:stCxn id="28" idx="3"/>
          </p:cNvCxnSpPr>
          <p:nvPr/>
        </p:nvCxnSpPr>
        <p:spPr>
          <a:xfrm>
            <a:off x="4744984" y="2823941"/>
            <a:ext cx="917937" cy="747289"/>
          </a:xfrm>
          <a:prstGeom prst="straightConnector1">
            <a:avLst/>
          </a:prstGeom>
          <a:ln w="19050">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Rounded Rectangle 25">
            <a:extLst>
              <a:ext uri="{FF2B5EF4-FFF2-40B4-BE49-F238E27FC236}">
                <a16:creationId xmlns:a16="http://schemas.microsoft.com/office/drawing/2014/main" id="{B24E29C2-5FD0-A741-ABD2-D09E7A5DD72B}"/>
              </a:ext>
            </a:extLst>
          </p:cNvPr>
          <p:cNvSpPr/>
          <p:nvPr/>
        </p:nvSpPr>
        <p:spPr>
          <a:xfrm>
            <a:off x="6389512" y="92076"/>
            <a:ext cx="2649174" cy="46364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b="1" dirty="0">
                <a:latin typeface="Avenir Next Condensed" charset="0"/>
                <a:ea typeface="Avenir Next Condensed" charset="0"/>
                <a:cs typeface="Avenir Next Condensed" charset="0"/>
              </a:rPr>
              <a:t>Optional but Recommended</a:t>
            </a:r>
          </a:p>
        </p:txBody>
      </p:sp>
    </p:spTree>
    <p:extLst>
      <p:ext uri="{BB962C8B-B14F-4D97-AF65-F5344CB8AC3E}">
        <p14:creationId xmlns:p14="http://schemas.microsoft.com/office/powerpoint/2010/main" val="207146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8" grpId="0" animBg="1"/>
      <p:bldP spid="22" grpId="0" animBg="1"/>
      <p:bldP spid="24" grpId="0" animBg="1"/>
      <p:bldP spid="36" grpId="0" animBg="1"/>
      <p:bldP spid="2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Declaration</a:t>
            </a:r>
          </a:p>
        </p:txBody>
      </p:sp>
      <p:sp>
        <p:nvSpPr>
          <p:cNvPr id="3" name="Content Placeholder 2"/>
          <p:cNvSpPr>
            <a:spLocks noGrp="1"/>
          </p:cNvSpPr>
          <p:nvPr>
            <p:ph idx="1"/>
          </p:nvPr>
        </p:nvSpPr>
        <p:spPr/>
        <p:txBody>
          <a:bodyPr/>
          <a:lstStyle/>
          <a:p>
            <a:r>
              <a:rPr lang="en-US" sz="2400" dirty="0"/>
              <a:t>To declare an object (variable) for a class:</a:t>
            </a:r>
          </a:p>
          <a:p>
            <a:endParaRPr lang="en-US" dirty="0"/>
          </a:p>
          <a:p>
            <a:endParaRPr lang="en-US" dirty="0"/>
          </a:p>
          <a:p>
            <a:endParaRPr lang="en-US" dirty="0"/>
          </a:p>
          <a:p>
            <a:endParaRPr lang="en-US" sz="2400" dirty="0"/>
          </a:p>
          <a:p>
            <a:endParaRPr lang="en-US" sz="2400" dirty="0"/>
          </a:p>
          <a:p>
            <a:r>
              <a:rPr lang="en-US" sz="2400" dirty="0"/>
              <a:t>Each object can then retain their own values for each member variables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49</a:t>
            </a:fld>
            <a:endParaRPr lang="en-US"/>
          </a:p>
        </p:txBody>
      </p:sp>
      <p:sp>
        <p:nvSpPr>
          <p:cNvPr id="6" name="Rectangle 5"/>
          <p:cNvSpPr/>
          <p:nvPr/>
        </p:nvSpPr>
        <p:spPr>
          <a:xfrm>
            <a:off x="2067005" y="2041816"/>
            <a:ext cx="5009990" cy="522514"/>
          </a:xfrm>
          <a:prstGeom prst="rect">
            <a:avLst/>
          </a:prstGeom>
          <a:solidFill>
            <a:schemeClr val="accent3">
              <a:lumMod val="20000"/>
              <a:lumOff val="80000"/>
            </a:schemeClr>
          </a:solidFill>
          <a:effectLst/>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b="1" dirty="0" err="1">
                <a:solidFill>
                  <a:schemeClr val="accent6">
                    <a:lumMod val="75000"/>
                  </a:schemeClr>
                </a:solidFill>
                <a:latin typeface="Consolas" charset="0"/>
                <a:ea typeface="Consolas" charset="0"/>
                <a:cs typeface="Consolas" charset="0"/>
              </a:rPr>
              <a:t>Class_name</a:t>
            </a:r>
            <a:r>
              <a:rPr lang="en-US" sz="1400" b="1" dirty="0">
                <a:solidFill>
                  <a:schemeClr val="accent1">
                    <a:lumMod val="75000"/>
                  </a:schemeClr>
                </a:solidFill>
                <a:latin typeface="Consolas" charset="0"/>
                <a:ea typeface="Consolas" charset="0"/>
                <a:cs typeface="Consolas" charset="0"/>
              </a:rPr>
              <a:t>	</a:t>
            </a:r>
            <a:r>
              <a:rPr lang="en-US" sz="1400" b="1" dirty="0">
                <a:solidFill>
                  <a:schemeClr val="accent5">
                    <a:lumMod val="75000"/>
                  </a:schemeClr>
                </a:solidFill>
                <a:latin typeface="Consolas" charset="0"/>
                <a:ea typeface="Consolas" charset="0"/>
                <a:cs typeface="Consolas" charset="0"/>
              </a:rPr>
              <a:t>object_name1, object_name2, …;</a:t>
            </a:r>
          </a:p>
        </p:txBody>
      </p:sp>
      <p:sp>
        <p:nvSpPr>
          <p:cNvPr id="7" name="Rectangle 6"/>
          <p:cNvSpPr/>
          <p:nvPr/>
        </p:nvSpPr>
        <p:spPr>
          <a:xfrm>
            <a:off x="2067005" y="2746892"/>
            <a:ext cx="2637076" cy="983556"/>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spcAft>
                <a:spcPts val="100"/>
              </a:spcAft>
            </a:pPr>
            <a:r>
              <a:rPr lang="en-US" sz="1600" dirty="0">
                <a:solidFill>
                  <a:schemeClr val="tx1"/>
                </a:solidFill>
                <a:latin typeface="Consolas" charset="0"/>
                <a:ea typeface="Consolas" charset="0"/>
                <a:cs typeface="Consolas" charset="0"/>
              </a:rPr>
              <a:t>Point p1, p2;</a:t>
            </a:r>
          </a:p>
          <a:p>
            <a:pPr>
              <a:spcAft>
                <a:spcPts val="100"/>
              </a:spcAft>
            </a:pPr>
            <a:r>
              <a:rPr lang="en-US" sz="1600" dirty="0">
                <a:solidFill>
                  <a:schemeClr val="tx1"/>
                </a:solidFill>
                <a:latin typeface="Consolas" charset="0"/>
                <a:ea typeface="Consolas" charset="0"/>
                <a:cs typeface="Consolas" charset="0"/>
              </a:rPr>
              <a:t>string s1("</a:t>
            </a:r>
            <a:r>
              <a:rPr lang="en-US" sz="1600" dirty="0" err="1">
                <a:solidFill>
                  <a:schemeClr val="tx1"/>
                </a:solidFill>
                <a:latin typeface="Consolas" charset="0"/>
                <a:ea typeface="Consolas" charset="0"/>
                <a:cs typeface="Consolas" charset="0"/>
              </a:rPr>
              <a:t>abc</a:t>
            </a:r>
            <a:r>
              <a:rPr lang="en-US" sz="1600" dirty="0">
                <a:solidFill>
                  <a:schemeClr val="tx1"/>
                </a:solidFill>
                <a:latin typeface="Consolas" charset="0"/>
                <a:ea typeface="Consolas" charset="0"/>
                <a:cs typeface="Consolas" charset="0"/>
              </a:rPr>
              <a:t>");</a:t>
            </a:r>
          </a:p>
        </p:txBody>
      </p:sp>
      <p:sp>
        <p:nvSpPr>
          <p:cNvPr id="8" name="TextBox 7"/>
          <p:cNvSpPr txBox="1"/>
          <p:nvPr/>
        </p:nvSpPr>
        <p:spPr>
          <a:xfrm>
            <a:off x="952821" y="2766004"/>
            <a:ext cx="944489" cy="369332"/>
          </a:xfrm>
          <a:prstGeom prst="rect">
            <a:avLst/>
          </a:prstGeom>
          <a:noFill/>
          <a:effectLst/>
        </p:spPr>
        <p:txBody>
          <a:bodyPr wrap="none" rtlCol="0">
            <a:spAutoFit/>
          </a:bodyPr>
          <a:lstStyle/>
          <a:p>
            <a:r>
              <a:rPr lang="en-US" sz="1600" dirty="0">
                <a:solidFill>
                  <a:schemeClr val="dk1"/>
                </a:solidFill>
                <a:latin typeface="Avenir Next Condensed" charset="0"/>
                <a:ea typeface="Avenir Next Condensed" charset="0"/>
                <a:cs typeface="Avenir Next Condensed" charset="0"/>
              </a:rPr>
              <a:t>Examples</a:t>
            </a:r>
            <a:r>
              <a:rPr lang="en-US" dirty="0">
                <a:latin typeface="Segoe Print" pitchFamily="2" charset="0"/>
              </a:rPr>
              <a:t>:</a:t>
            </a:r>
          </a:p>
        </p:txBody>
      </p:sp>
      <p:sp>
        <p:nvSpPr>
          <p:cNvPr id="9" name="Rounded Rectangle 8"/>
          <p:cNvSpPr/>
          <p:nvPr/>
        </p:nvSpPr>
        <p:spPr>
          <a:xfrm>
            <a:off x="4796880" y="3429000"/>
            <a:ext cx="3889919" cy="69924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"p1", "p2" are Point </a:t>
            </a:r>
            <a:r>
              <a:rPr lang="en-US" sz="1600" b="1" dirty="0">
                <a:latin typeface="Avenir Next Condensed" charset="0"/>
                <a:ea typeface="Avenir Next Condensed" charset="0"/>
                <a:cs typeface="Avenir Next Condensed" charset="0"/>
              </a:rPr>
              <a:t>objects</a:t>
            </a:r>
            <a:r>
              <a:rPr lang="en-US" sz="1600" dirty="0">
                <a:latin typeface="Avenir Next Condensed" charset="0"/>
                <a:ea typeface="Avenir Next Condensed" charset="0"/>
                <a:cs typeface="Avenir Next Condensed" charset="0"/>
              </a:rPr>
              <a:t>, </a:t>
            </a:r>
            <a:br>
              <a:rPr lang="en-US" sz="1600" dirty="0">
                <a:latin typeface="Avenir Next Condensed" charset="0"/>
                <a:ea typeface="Avenir Next Condensed" charset="0"/>
                <a:cs typeface="Avenir Next Condensed" charset="0"/>
              </a:rPr>
            </a:br>
            <a:r>
              <a:rPr lang="en-US" sz="1600" dirty="0">
                <a:latin typeface="Avenir Next Condensed" charset="0"/>
                <a:ea typeface="Avenir Next Condensed" charset="0"/>
                <a:cs typeface="Avenir Next Condensed" charset="0"/>
              </a:rPr>
              <a:t>"s1" is a string </a:t>
            </a:r>
            <a:r>
              <a:rPr lang="en-US" sz="1600" b="1" dirty="0">
                <a:latin typeface="Avenir Next Condensed" charset="0"/>
                <a:ea typeface="Avenir Next Condensed" charset="0"/>
                <a:cs typeface="Avenir Next Condensed" charset="0"/>
              </a:rPr>
              <a:t>object</a:t>
            </a:r>
            <a:r>
              <a:rPr lang="en-US" sz="1600" dirty="0">
                <a:latin typeface="Avenir Next Condensed" charset="0"/>
                <a:ea typeface="Avenir Next Condensed" charset="0"/>
                <a:cs typeface="Avenir Next Condensed" charset="0"/>
              </a:rPr>
              <a:t> (YES, string is just a class)</a:t>
            </a:r>
          </a:p>
        </p:txBody>
      </p:sp>
      <p:sp>
        <p:nvSpPr>
          <p:cNvPr id="10" name="Rectangle 9"/>
          <p:cNvSpPr/>
          <p:nvPr/>
        </p:nvSpPr>
        <p:spPr>
          <a:xfrm>
            <a:off x="2448859" y="5040726"/>
            <a:ext cx="2637076" cy="983556"/>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spcAft>
                <a:spcPts val="100"/>
              </a:spcAft>
            </a:pPr>
            <a:r>
              <a:rPr lang="en-US" sz="1600" dirty="0">
                <a:solidFill>
                  <a:schemeClr val="tx1"/>
                </a:solidFill>
                <a:latin typeface="Consolas" charset="0"/>
                <a:ea typeface="Consolas" charset="0"/>
                <a:cs typeface="Consolas" charset="0"/>
              </a:rPr>
              <a:t>p1.setCoord(1, 2);</a:t>
            </a:r>
          </a:p>
          <a:p>
            <a:pPr>
              <a:spcAft>
                <a:spcPts val="100"/>
              </a:spcAft>
            </a:pPr>
            <a:r>
              <a:rPr lang="en-US" sz="1600" dirty="0">
                <a:solidFill>
                  <a:schemeClr val="tx1"/>
                </a:solidFill>
                <a:latin typeface="Consolas" charset="0"/>
                <a:ea typeface="Consolas" charset="0"/>
                <a:cs typeface="Consolas" charset="0"/>
              </a:rPr>
              <a:t>p2.setCoord(4, 5);</a:t>
            </a:r>
          </a:p>
        </p:txBody>
      </p:sp>
      <p:sp>
        <p:nvSpPr>
          <p:cNvPr id="11" name="TextBox 10"/>
          <p:cNvSpPr txBox="1"/>
          <p:nvPr/>
        </p:nvSpPr>
        <p:spPr>
          <a:xfrm>
            <a:off x="969920" y="5247945"/>
            <a:ext cx="944489" cy="369332"/>
          </a:xfrm>
          <a:prstGeom prst="rect">
            <a:avLst/>
          </a:prstGeom>
          <a:noFill/>
          <a:effectLst/>
        </p:spPr>
        <p:txBody>
          <a:bodyPr wrap="none" rtlCol="0">
            <a:spAutoFit/>
          </a:bodyPr>
          <a:lstStyle/>
          <a:p>
            <a:r>
              <a:rPr lang="en-US" sz="1600" dirty="0">
                <a:solidFill>
                  <a:schemeClr val="dk1"/>
                </a:solidFill>
                <a:latin typeface="Avenir Next Condensed" charset="0"/>
                <a:ea typeface="Avenir Next Condensed" charset="0"/>
                <a:cs typeface="Avenir Next Condensed" charset="0"/>
              </a:rPr>
              <a:t>Examples</a:t>
            </a:r>
            <a:r>
              <a:rPr lang="en-US" dirty="0">
                <a:latin typeface="Segoe Print" pitchFamily="2" charset="0"/>
              </a:rPr>
              <a:t>:</a:t>
            </a:r>
          </a:p>
        </p:txBody>
      </p:sp>
      <p:sp>
        <p:nvSpPr>
          <p:cNvPr id="12" name="Rectangle 11"/>
          <p:cNvSpPr/>
          <p:nvPr/>
        </p:nvSpPr>
        <p:spPr>
          <a:xfrm>
            <a:off x="5800171" y="5179448"/>
            <a:ext cx="1162770" cy="801278"/>
          </a:xfrm>
          <a:prstGeom prst="rect">
            <a:avLst/>
          </a:prstGeom>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atin typeface="Consolas" charset="0"/>
              <a:ea typeface="Consolas" charset="0"/>
              <a:cs typeface="Consolas" charset="0"/>
            </a:endParaRPr>
          </a:p>
        </p:txBody>
      </p:sp>
      <p:sp>
        <p:nvSpPr>
          <p:cNvPr id="13" name="TextBox 12"/>
          <p:cNvSpPr txBox="1"/>
          <p:nvPr/>
        </p:nvSpPr>
        <p:spPr>
          <a:xfrm>
            <a:off x="6077513" y="4810116"/>
            <a:ext cx="437940" cy="369332"/>
          </a:xfrm>
          <a:prstGeom prst="rect">
            <a:avLst/>
          </a:prstGeom>
          <a:noFill/>
          <a:effectLst/>
        </p:spPr>
        <p:txBody>
          <a:bodyPr wrap="none" rtlCol="0">
            <a:spAutoFit/>
          </a:bodyPr>
          <a:lstStyle/>
          <a:p>
            <a:r>
              <a:rPr lang="en-US" dirty="0">
                <a:latin typeface="Consolas" charset="0"/>
                <a:ea typeface="Consolas" charset="0"/>
                <a:cs typeface="Consolas" charset="0"/>
              </a:rPr>
              <a:t>p1</a:t>
            </a:r>
          </a:p>
        </p:txBody>
      </p:sp>
      <p:sp>
        <p:nvSpPr>
          <p:cNvPr id="14" name="TextBox 13"/>
          <p:cNvSpPr txBox="1"/>
          <p:nvPr/>
        </p:nvSpPr>
        <p:spPr>
          <a:xfrm>
            <a:off x="5885657" y="5229955"/>
            <a:ext cx="311304" cy="369332"/>
          </a:xfrm>
          <a:prstGeom prst="rect">
            <a:avLst/>
          </a:prstGeom>
          <a:noFill/>
          <a:effectLst/>
        </p:spPr>
        <p:txBody>
          <a:bodyPr wrap="none" rtlCol="0">
            <a:spAutoFit/>
          </a:bodyPr>
          <a:lstStyle/>
          <a:p>
            <a:r>
              <a:rPr lang="en-US" dirty="0">
                <a:latin typeface="Consolas" charset="0"/>
                <a:ea typeface="Consolas" charset="0"/>
                <a:cs typeface="Consolas" charset="0"/>
              </a:rPr>
              <a:t>x</a:t>
            </a:r>
          </a:p>
        </p:txBody>
      </p:sp>
      <p:sp>
        <p:nvSpPr>
          <p:cNvPr id="15" name="TextBox 14"/>
          <p:cNvSpPr txBox="1"/>
          <p:nvPr/>
        </p:nvSpPr>
        <p:spPr>
          <a:xfrm>
            <a:off x="5885657" y="5539353"/>
            <a:ext cx="311304" cy="369332"/>
          </a:xfrm>
          <a:prstGeom prst="rect">
            <a:avLst/>
          </a:prstGeom>
          <a:noFill/>
          <a:effectLst/>
        </p:spPr>
        <p:txBody>
          <a:bodyPr wrap="none" rtlCol="0">
            <a:spAutoFit/>
          </a:bodyPr>
          <a:lstStyle/>
          <a:p>
            <a:r>
              <a:rPr lang="en-US" dirty="0">
                <a:latin typeface="Consolas" charset="0"/>
                <a:ea typeface="Consolas" charset="0"/>
                <a:cs typeface="Consolas" charset="0"/>
              </a:rPr>
              <a:t>y</a:t>
            </a:r>
          </a:p>
        </p:txBody>
      </p:sp>
      <p:sp>
        <p:nvSpPr>
          <p:cNvPr id="16" name="Rectangle 15"/>
          <p:cNvSpPr/>
          <p:nvPr/>
        </p:nvSpPr>
        <p:spPr>
          <a:xfrm>
            <a:off x="6256920" y="5248809"/>
            <a:ext cx="514165" cy="309398"/>
          </a:xfrm>
          <a:prstGeom prst="rect">
            <a:avLst/>
          </a:prstGeom>
          <a:solidFill>
            <a:schemeClr val="bg1">
              <a:lumMod val="85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latin typeface="Consolas" charset="0"/>
                <a:ea typeface="Consolas" charset="0"/>
                <a:cs typeface="Consolas" charset="0"/>
              </a:rPr>
              <a:t>1</a:t>
            </a:r>
          </a:p>
        </p:txBody>
      </p:sp>
      <p:sp>
        <p:nvSpPr>
          <p:cNvPr id="17" name="Rectangle 16"/>
          <p:cNvSpPr/>
          <p:nvPr/>
        </p:nvSpPr>
        <p:spPr>
          <a:xfrm>
            <a:off x="6256920" y="5599287"/>
            <a:ext cx="514165" cy="309398"/>
          </a:xfrm>
          <a:prstGeom prst="rect">
            <a:avLst/>
          </a:prstGeom>
          <a:solidFill>
            <a:schemeClr val="bg1">
              <a:lumMod val="85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latin typeface="Consolas" charset="0"/>
                <a:ea typeface="Consolas" charset="0"/>
                <a:cs typeface="Consolas" charset="0"/>
              </a:rPr>
              <a:t>2</a:t>
            </a:r>
          </a:p>
        </p:txBody>
      </p:sp>
      <p:sp>
        <p:nvSpPr>
          <p:cNvPr id="18" name="Rectangle 17"/>
          <p:cNvSpPr/>
          <p:nvPr/>
        </p:nvSpPr>
        <p:spPr>
          <a:xfrm>
            <a:off x="7258149" y="5179448"/>
            <a:ext cx="1162770" cy="8012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atin typeface="Consolas" charset="0"/>
              <a:ea typeface="Consolas" charset="0"/>
              <a:cs typeface="Consolas" charset="0"/>
            </a:endParaRPr>
          </a:p>
        </p:txBody>
      </p:sp>
      <p:sp>
        <p:nvSpPr>
          <p:cNvPr id="19" name="TextBox 18"/>
          <p:cNvSpPr txBox="1"/>
          <p:nvPr/>
        </p:nvSpPr>
        <p:spPr>
          <a:xfrm>
            <a:off x="7535491" y="4810116"/>
            <a:ext cx="437940" cy="369332"/>
          </a:xfrm>
          <a:prstGeom prst="rect">
            <a:avLst/>
          </a:prstGeom>
          <a:noFill/>
          <a:effectLst/>
        </p:spPr>
        <p:txBody>
          <a:bodyPr wrap="none" rtlCol="0">
            <a:spAutoFit/>
          </a:bodyPr>
          <a:lstStyle/>
          <a:p>
            <a:r>
              <a:rPr lang="en-US" dirty="0">
                <a:latin typeface="Consolas" charset="0"/>
                <a:ea typeface="Consolas" charset="0"/>
                <a:cs typeface="Consolas" charset="0"/>
              </a:rPr>
              <a:t>p2</a:t>
            </a:r>
          </a:p>
        </p:txBody>
      </p:sp>
      <p:sp>
        <p:nvSpPr>
          <p:cNvPr id="20" name="TextBox 19"/>
          <p:cNvSpPr txBox="1"/>
          <p:nvPr/>
        </p:nvSpPr>
        <p:spPr>
          <a:xfrm>
            <a:off x="7343635" y="5229955"/>
            <a:ext cx="311304" cy="369332"/>
          </a:xfrm>
          <a:prstGeom prst="rect">
            <a:avLst/>
          </a:prstGeom>
          <a:noFill/>
          <a:effectLst/>
        </p:spPr>
        <p:txBody>
          <a:bodyPr wrap="none" rtlCol="0">
            <a:spAutoFit/>
          </a:bodyPr>
          <a:lstStyle/>
          <a:p>
            <a:r>
              <a:rPr lang="en-US" dirty="0">
                <a:latin typeface="Consolas" charset="0"/>
                <a:ea typeface="Consolas" charset="0"/>
                <a:cs typeface="Consolas" charset="0"/>
              </a:rPr>
              <a:t>x</a:t>
            </a:r>
          </a:p>
        </p:txBody>
      </p:sp>
      <p:sp>
        <p:nvSpPr>
          <p:cNvPr id="21" name="TextBox 20"/>
          <p:cNvSpPr txBox="1"/>
          <p:nvPr/>
        </p:nvSpPr>
        <p:spPr>
          <a:xfrm>
            <a:off x="7343635" y="5539353"/>
            <a:ext cx="311304" cy="369332"/>
          </a:xfrm>
          <a:prstGeom prst="rect">
            <a:avLst/>
          </a:prstGeom>
          <a:noFill/>
          <a:effectLst/>
        </p:spPr>
        <p:txBody>
          <a:bodyPr wrap="none" rtlCol="0">
            <a:spAutoFit/>
          </a:bodyPr>
          <a:lstStyle/>
          <a:p>
            <a:r>
              <a:rPr lang="en-US" dirty="0">
                <a:latin typeface="Consolas" charset="0"/>
                <a:ea typeface="Consolas" charset="0"/>
                <a:cs typeface="Consolas" charset="0"/>
              </a:rPr>
              <a:t>y</a:t>
            </a:r>
          </a:p>
        </p:txBody>
      </p:sp>
      <p:sp>
        <p:nvSpPr>
          <p:cNvPr id="22" name="Rectangle 21"/>
          <p:cNvSpPr/>
          <p:nvPr/>
        </p:nvSpPr>
        <p:spPr>
          <a:xfrm>
            <a:off x="7714898" y="5248809"/>
            <a:ext cx="514165" cy="309398"/>
          </a:xfrm>
          <a:prstGeom prst="rect">
            <a:avLst/>
          </a:prstGeom>
          <a:solidFill>
            <a:schemeClr val="bg1">
              <a:lumMod val="85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latin typeface="Consolas" charset="0"/>
                <a:ea typeface="Consolas" charset="0"/>
                <a:cs typeface="Consolas" charset="0"/>
              </a:rPr>
              <a:t>4</a:t>
            </a:r>
          </a:p>
        </p:txBody>
      </p:sp>
      <p:sp>
        <p:nvSpPr>
          <p:cNvPr id="23" name="Rectangle 22"/>
          <p:cNvSpPr/>
          <p:nvPr/>
        </p:nvSpPr>
        <p:spPr>
          <a:xfrm>
            <a:off x="7714898" y="5599287"/>
            <a:ext cx="514165" cy="309398"/>
          </a:xfrm>
          <a:prstGeom prst="rect">
            <a:avLst/>
          </a:prstGeom>
          <a:solidFill>
            <a:schemeClr val="bg1">
              <a:lumMod val="85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latin typeface="Consolas" charset="0"/>
                <a:ea typeface="Consolas" charset="0"/>
                <a:cs typeface="Consolas" charset="0"/>
              </a:rPr>
              <a:t>5</a:t>
            </a:r>
          </a:p>
        </p:txBody>
      </p:sp>
      <p:sp>
        <p:nvSpPr>
          <p:cNvPr id="26" name="Rounded Rectangle 25">
            <a:extLst>
              <a:ext uri="{FF2B5EF4-FFF2-40B4-BE49-F238E27FC236}">
                <a16:creationId xmlns:a16="http://schemas.microsoft.com/office/drawing/2014/main" id="{439C1EC9-1903-F34A-B190-C3B155BF2559}"/>
              </a:ext>
            </a:extLst>
          </p:cNvPr>
          <p:cNvSpPr/>
          <p:nvPr/>
        </p:nvSpPr>
        <p:spPr>
          <a:xfrm>
            <a:off x="4796881" y="2614837"/>
            <a:ext cx="4059614" cy="80127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Since class are just user-defined data types, you can declare just like how you declare an int, a double, etc.</a:t>
            </a:r>
          </a:p>
        </p:txBody>
      </p:sp>
      <p:sp>
        <p:nvSpPr>
          <p:cNvPr id="27" name="Rounded Rectangle 26">
            <a:extLst>
              <a:ext uri="{FF2B5EF4-FFF2-40B4-BE49-F238E27FC236}">
                <a16:creationId xmlns:a16="http://schemas.microsoft.com/office/drawing/2014/main" id="{23DBCAA3-7D70-9442-A036-A74BD044ADA5}"/>
              </a:ext>
            </a:extLst>
          </p:cNvPr>
          <p:cNvSpPr/>
          <p:nvPr/>
        </p:nvSpPr>
        <p:spPr>
          <a:xfrm>
            <a:off x="6389512" y="92076"/>
            <a:ext cx="2649174" cy="46364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b="1" dirty="0">
                <a:latin typeface="Avenir Next Condensed" charset="0"/>
                <a:ea typeface="Avenir Next Condensed" charset="0"/>
                <a:cs typeface="Avenir Next Condensed" charset="0"/>
              </a:rPr>
              <a:t>Optional but Recommended</a:t>
            </a:r>
          </a:p>
        </p:txBody>
      </p:sp>
    </p:spTree>
    <p:extLst>
      <p:ext uri="{BB962C8B-B14F-4D97-AF65-F5344CB8AC3E}">
        <p14:creationId xmlns:p14="http://schemas.microsoft.com/office/powerpoint/2010/main" val="157554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P spid="15" grpId="0"/>
      <p:bldP spid="16" grpId="0" animBg="1"/>
      <p:bldP spid="17" grpId="0" animBg="1"/>
      <p:bldP spid="18" grpId="0" animBg="1"/>
      <p:bldP spid="19" grpId="0"/>
      <p:bldP spid="20" grpId="0"/>
      <p:bldP spid="21" grpId="0"/>
      <p:bldP spid="22"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B2AB-0992-4578-A533-FF83E703DB91}"/>
              </a:ext>
            </a:extLst>
          </p:cNvPr>
          <p:cNvSpPr>
            <a:spLocks noGrp="1"/>
          </p:cNvSpPr>
          <p:nvPr>
            <p:ph type="title"/>
          </p:nvPr>
        </p:nvSpPr>
        <p:spPr/>
        <p:txBody>
          <a:bodyPr>
            <a:noAutofit/>
          </a:bodyPr>
          <a:lstStyle/>
          <a:p>
            <a:r>
              <a:rPr lang="en-US" sz="4000" dirty="0"/>
              <a:t>How to Use this Guidance Notes</a:t>
            </a:r>
          </a:p>
        </p:txBody>
      </p:sp>
      <p:sp>
        <p:nvSpPr>
          <p:cNvPr id="3" name="Content Placeholder 2">
            <a:extLst>
              <a:ext uri="{FF2B5EF4-FFF2-40B4-BE49-F238E27FC236}">
                <a16:creationId xmlns:a16="http://schemas.microsoft.com/office/drawing/2014/main" id="{708164E9-AFCF-492D-B4FA-7AA3062CA660}"/>
              </a:ext>
            </a:extLst>
          </p:cNvPr>
          <p:cNvSpPr>
            <a:spLocks noGrp="1"/>
          </p:cNvSpPr>
          <p:nvPr>
            <p:ph idx="1"/>
          </p:nvPr>
        </p:nvSpPr>
        <p:spPr>
          <a:xfrm>
            <a:off x="457200" y="1600200"/>
            <a:ext cx="8229600" cy="4983162"/>
          </a:xfrm>
        </p:spPr>
        <p:txBody>
          <a:bodyPr>
            <a:normAutofit/>
          </a:bodyPr>
          <a:lstStyle/>
          <a:p>
            <a:pPr>
              <a:spcBef>
                <a:spcPts val="900"/>
              </a:spcBef>
            </a:pPr>
            <a:r>
              <a:rPr lang="en-US" sz="2600" dirty="0"/>
              <a:t>We suggest you to copy the code segments in this notes to the coding environment and try run the program yourself.  </a:t>
            </a:r>
          </a:p>
          <a:p>
            <a:pPr>
              <a:spcBef>
                <a:spcPts val="900"/>
              </a:spcBef>
            </a:pPr>
            <a:r>
              <a:rPr lang="en-US" sz="2600" dirty="0"/>
              <a:t>Also, try make change to the code, then observe the output and deduce the behavior of the code.  This way of playing around with the code can help give you a better understanding of the programming language.</a:t>
            </a:r>
          </a:p>
        </p:txBody>
      </p:sp>
      <p:sp>
        <p:nvSpPr>
          <p:cNvPr id="4" name="Slide Number Placeholder 3">
            <a:extLst>
              <a:ext uri="{FF2B5EF4-FFF2-40B4-BE49-F238E27FC236}">
                <a16:creationId xmlns:a16="http://schemas.microsoft.com/office/drawing/2014/main" id="{5DE354B5-847F-4662-A942-1FA1FAA44994}"/>
              </a:ext>
            </a:extLst>
          </p:cNvPr>
          <p:cNvSpPr>
            <a:spLocks noGrp="1"/>
          </p:cNvSpPr>
          <p:nvPr>
            <p:ph type="sldNum" sz="quarter" idx="12"/>
          </p:nvPr>
        </p:nvSpPr>
        <p:spPr/>
        <p:txBody>
          <a:bodyPr/>
          <a:lstStyle/>
          <a:p>
            <a:fld id="{A2D5F323-9395-A24C-8003-89F99F5948AE}" type="slidenum">
              <a:rPr lang="en-US" smtClean="0"/>
              <a:pPr/>
              <a:t>5</a:t>
            </a:fld>
            <a:endParaRPr lang="en-US" dirty="0"/>
          </a:p>
        </p:txBody>
      </p:sp>
    </p:spTree>
    <p:extLst>
      <p:ext uri="{BB962C8B-B14F-4D97-AF65-F5344CB8AC3E}">
        <p14:creationId xmlns:p14="http://schemas.microsoft.com/office/powerpoint/2010/main" val="33049222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Multiple Files Compilation </a:t>
            </a:r>
            <a:br>
              <a:rPr lang="en-US" sz="3600" dirty="0"/>
            </a:br>
            <a:r>
              <a:rPr lang="en-US" sz="3600" dirty="0"/>
              <a:t>for Class Implementation</a:t>
            </a:r>
          </a:p>
        </p:txBody>
      </p:sp>
      <p:sp>
        <p:nvSpPr>
          <p:cNvPr id="3" name="Content Placeholder 2"/>
          <p:cNvSpPr>
            <a:spLocks noGrp="1"/>
          </p:cNvSpPr>
          <p:nvPr>
            <p:ph idx="1"/>
          </p:nvPr>
        </p:nvSpPr>
        <p:spPr>
          <a:xfrm>
            <a:off x="457199" y="1478049"/>
            <a:ext cx="8370711" cy="4648114"/>
          </a:xfrm>
        </p:spPr>
        <p:txBody>
          <a:bodyPr>
            <a:normAutofit/>
          </a:bodyPr>
          <a:lstStyle/>
          <a:p>
            <a:r>
              <a:rPr lang="en-US" sz="2000" dirty="0"/>
              <a:t>It is a common practice to put the codes for a class in a separate file, so that the class can be reused by another file or program.</a:t>
            </a:r>
          </a:p>
          <a:p>
            <a:r>
              <a:rPr lang="en-US" sz="2000" dirty="0"/>
              <a:t>We also further separate the definition and implementation of a class in .h and .</a:t>
            </a:r>
            <a:r>
              <a:rPr lang="en-US" sz="2000" dirty="0" err="1"/>
              <a:t>cpp</a:t>
            </a:r>
            <a:r>
              <a:rPr lang="en-US" sz="2000" dirty="0"/>
              <a:t> files, respectively.  Doing so allows users of a class to focus only on the class interface (which defines </a:t>
            </a:r>
            <a:r>
              <a:rPr lang="en-US" sz="2000" b="1" dirty="0">
                <a:solidFill>
                  <a:schemeClr val="accent5">
                    <a:lumMod val="75000"/>
                  </a:schemeClr>
                </a:solidFill>
              </a:rPr>
              <a:t>how</a:t>
            </a:r>
            <a:r>
              <a:rPr lang="en-US" sz="2000" dirty="0"/>
              <a:t> to use the class) in the header file (.h) </a:t>
            </a:r>
          </a:p>
        </p:txBody>
      </p:sp>
      <p:sp>
        <p:nvSpPr>
          <p:cNvPr id="5" name="Slide Number Placeholder 4"/>
          <p:cNvSpPr>
            <a:spLocks noGrp="1"/>
          </p:cNvSpPr>
          <p:nvPr>
            <p:ph type="sldNum" sz="quarter" idx="12"/>
          </p:nvPr>
        </p:nvSpPr>
        <p:spPr/>
        <p:txBody>
          <a:bodyPr/>
          <a:lstStyle/>
          <a:p>
            <a:fld id="{A2D5F323-9395-A24C-8003-89F99F5948AE}" type="slidenum">
              <a:rPr lang="en-US" smtClean="0"/>
              <a:pPr/>
              <a:t>50</a:t>
            </a:fld>
            <a:endParaRPr lang="en-US"/>
          </a:p>
        </p:txBody>
      </p:sp>
      <p:sp>
        <p:nvSpPr>
          <p:cNvPr id="6" name="Rectangle 5"/>
          <p:cNvSpPr/>
          <p:nvPr/>
        </p:nvSpPr>
        <p:spPr>
          <a:xfrm>
            <a:off x="991239" y="3284028"/>
            <a:ext cx="2343631" cy="1851850"/>
          </a:xfrm>
          <a:prstGeom prst="rect">
            <a:avLst/>
          </a:prstGeom>
          <a:solidFill>
            <a:schemeClr val="bg2">
              <a:lumMod val="9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solidFill>
                  <a:schemeClr val="accent6">
                    <a:lumMod val="75000"/>
                  </a:schemeClr>
                </a:solidFill>
                <a:latin typeface="Consolas" charset="0"/>
                <a:ea typeface="Consolas" charset="0"/>
                <a:cs typeface="Consolas" charset="0"/>
              </a:rPr>
              <a:t>#include "</a:t>
            </a:r>
            <a:r>
              <a:rPr lang="en-US" sz="1200" b="1" dirty="0" err="1">
                <a:solidFill>
                  <a:schemeClr val="accent6">
                    <a:lumMod val="75000"/>
                  </a:schemeClr>
                </a:solidFill>
                <a:latin typeface="Consolas" charset="0"/>
                <a:ea typeface="Consolas" charset="0"/>
                <a:cs typeface="Consolas" charset="0"/>
              </a:rPr>
              <a:t>point.h</a:t>
            </a:r>
            <a:r>
              <a:rPr lang="en-US" sz="1200" b="1" dirty="0">
                <a:solidFill>
                  <a:schemeClr val="accent6">
                    <a:lumMod val="75000"/>
                  </a:schemeClr>
                </a:solidFill>
                <a:latin typeface="Consolas" charset="0"/>
                <a:ea typeface="Consolas" charset="0"/>
                <a:cs typeface="Consolas" charset="0"/>
              </a:rPr>
              <a:t>"</a:t>
            </a:r>
          </a:p>
          <a:p>
            <a:endParaRPr lang="en-US" sz="1200" dirty="0">
              <a:solidFill>
                <a:schemeClr val="tx1"/>
              </a:solidFill>
              <a:latin typeface="Consolas" charset="0"/>
              <a:ea typeface="Consolas" charset="0"/>
              <a:cs typeface="Consolas" charset="0"/>
            </a:endParaRPr>
          </a:p>
          <a:p>
            <a:r>
              <a:rPr lang="en-US" sz="1200" dirty="0">
                <a:solidFill>
                  <a:schemeClr val="tx1"/>
                </a:solidFill>
                <a:latin typeface="Consolas" charset="0"/>
                <a:ea typeface="Consolas" charset="0"/>
                <a:cs typeface="Consolas" charset="0"/>
              </a:rPr>
              <a:t>int main()</a:t>
            </a:r>
          </a:p>
          <a:p>
            <a:r>
              <a:rPr lang="en-US" sz="1200" dirty="0">
                <a:solidFill>
                  <a:schemeClr val="tx1"/>
                </a:solidFill>
                <a:latin typeface="Consolas" charset="0"/>
                <a:ea typeface="Consolas" charset="0"/>
                <a:cs typeface="Consolas" charset="0"/>
              </a:rPr>
              <a:t>{</a:t>
            </a:r>
          </a:p>
          <a:p>
            <a:r>
              <a:rPr lang="en-US" sz="1200" dirty="0">
                <a:solidFill>
                  <a:schemeClr val="tx1"/>
                </a:solidFill>
                <a:latin typeface="Consolas" charset="0"/>
                <a:ea typeface="Consolas" charset="0"/>
                <a:cs typeface="Consolas" charset="0"/>
              </a:rPr>
              <a:t>     	Point p, q;</a:t>
            </a:r>
          </a:p>
          <a:p>
            <a:r>
              <a:rPr lang="en-US" sz="1200" dirty="0">
                <a:solidFill>
                  <a:schemeClr val="tx1"/>
                </a:solidFill>
                <a:latin typeface="Consolas" charset="0"/>
                <a:ea typeface="Consolas" charset="0"/>
                <a:cs typeface="Consolas" charset="0"/>
              </a:rPr>
              <a:t>	…</a:t>
            </a:r>
          </a:p>
          <a:p>
            <a:r>
              <a:rPr lang="en-US" sz="1200" dirty="0">
                <a:solidFill>
                  <a:schemeClr val="tx1"/>
                </a:solidFill>
                <a:latin typeface="Consolas" charset="0"/>
                <a:ea typeface="Consolas" charset="0"/>
                <a:cs typeface="Consolas" charset="0"/>
              </a:rPr>
              <a:t>     	</a:t>
            </a:r>
            <a:r>
              <a:rPr lang="en-US" sz="1200" dirty="0" err="1">
                <a:solidFill>
                  <a:schemeClr val="tx1"/>
                </a:solidFill>
                <a:latin typeface="Consolas" charset="0"/>
                <a:ea typeface="Consolas" charset="0"/>
                <a:cs typeface="Consolas" charset="0"/>
              </a:rPr>
              <a:t>p.distance</a:t>
            </a:r>
            <a:r>
              <a:rPr lang="en-US" sz="1200" dirty="0">
                <a:solidFill>
                  <a:schemeClr val="tx1"/>
                </a:solidFill>
                <a:latin typeface="Consolas" charset="0"/>
                <a:ea typeface="Consolas" charset="0"/>
                <a:cs typeface="Consolas" charset="0"/>
              </a:rPr>
              <a:t>(q);	</a:t>
            </a:r>
          </a:p>
          <a:p>
            <a:r>
              <a:rPr lang="en-US" sz="1200" dirty="0">
                <a:solidFill>
                  <a:schemeClr val="tx1"/>
                </a:solidFill>
                <a:latin typeface="Consolas" charset="0"/>
                <a:ea typeface="Consolas" charset="0"/>
                <a:cs typeface="Consolas" charset="0"/>
              </a:rPr>
              <a:t>	…</a:t>
            </a:r>
          </a:p>
          <a:p>
            <a:r>
              <a:rPr lang="en-US" sz="1200" dirty="0">
                <a:solidFill>
                  <a:schemeClr val="tx1"/>
                </a:solidFill>
                <a:latin typeface="Consolas" charset="0"/>
                <a:ea typeface="Consolas" charset="0"/>
                <a:cs typeface="Consolas" charset="0"/>
              </a:rPr>
              <a:t>	return 0;</a:t>
            </a:r>
          </a:p>
          <a:p>
            <a:r>
              <a:rPr lang="en-US" sz="1200" dirty="0">
                <a:solidFill>
                  <a:schemeClr val="tx1"/>
                </a:solidFill>
                <a:latin typeface="Consolas" charset="0"/>
                <a:ea typeface="Consolas" charset="0"/>
                <a:cs typeface="Consolas" charset="0"/>
              </a:rPr>
              <a:t>}</a:t>
            </a:r>
          </a:p>
        </p:txBody>
      </p:sp>
      <p:sp>
        <p:nvSpPr>
          <p:cNvPr id="7" name="Rectangle 6"/>
          <p:cNvSpPr/>
          <p:nvPr/>
        </p:nvSpPr>
        <p:spPr>
          <a:xfrm>
            <a:off x="3519287" y="3284028"/>
            <a:ext cx="1529124" cy="1851850"/>
          </a:xfrm>
          <a:prstGeom prst="rect">
            <a:avLst/>
          </a:prstGeom>
          <a:solidFill>
            <a:schemeClr val="bg2">
              <a:lumMod val="9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chemeClr val="tx1"/>
                </a:solidFill>
                <a:latin typeface="Consolas" charset="0"/>
                <a:ea typeface="Consolas" charset="0"/>
                <a:cs typeface="Consolas" charset="0"/>
              </a:rPr>
              <a:t>class Point</a:t>
            </a:r>
          </a:p>
          <a:p>
            <a:r>
              <a:rPr lang="en-US" sz="1200" dirty="0">
                <a:solidFill>
                  <a:schemeClr val="tx1"/>
                </a:solidFill>
                <a:latin typeface="Consolas" charset="0"/>
                <a:ea typeface="Consolas" charset="0"/>
                <a:cs typeface="Consolas" charset="0"/>
              </a:rPr>
              <a:t>{</a:t>
            </a:r>
          </a:p>
          <a:p>
            <a:r>
              <a:rPr lang="en-US" sz="1200" dirty="0">
                <a:solidFill>
                  <a:schemeClr val="tx1"/>
                </a:solidFill>
                <a:latin typeface="Consolas" charset="0"/>
                <a:ea typeface="Consolas" charset="0"/>
                <a:cs typeface="Consolas" charset="0"/>
              </a:rPr>
              <a:t>public:</a:t>
            </a:r>
          </a:p>
          <a:p>
            <a:r>
              <a:rPr lang="en-US" sz="1200" dirty="0">
                <a:solidFill>
                  <a:schemeClr val="tx1"/>
                </a:solidFill>
                <a:latin typeface="Consolas" charset="0"/>
                <a:ea typeface="Consolas" charset="0"/>
                <a:cs typeface="Consolas" charset="0"/>
              </a:rPr>
              <a:t>	…</a:t>
            </a:r>
          </a:p>
          <a:p>
            <a:endParaRPr lang="en-US" sz="1200" dirty="0">
              <a:solidFill>
                <a:schemeClr val="tx1"/>
              </a:solidFill>
              <a:latin typeface="Consolas" charset="0"/>
              <a:ea typeface="Consolas" charset="0"/>
              <a:cs typeface="Consolas" charset="0"/>
            </a:endParaRPr>
          </a:p>
          <a:p>
            <a:r>
              <a:rPr lang="en-US" sz="1200" dirty="0">
                <a:solidFill>
                  <a:schemeClr val="tx1"/>
                </a:solidFill>
                <a:latin typeface="Consolas" charset="0"/>
                <a:ea typeface="Consolas" charset="0"/>
                <a:cs typeface="Consolas" charset="0"/>
              </a:rPr>
              <a:t>private:</a:t>
            </a:r>
          </a:p>
          <a:p>
            <a:r>
              <a:rPr lang="en-US" sz="1200" dirty="0">
                <a:solidFill>
                  <a:schemeClr val="tx1"/>
                </a:solidFill>
                <a:latin typeface="Consolas" charset="0"/>
                <a:ea typeface="Consolas" charset="0"/>
                <a:cs typeface="Consolas" charset="0"/>
              </a:rPr>
              <a:t>	…</a:t>
            </a:r>
          </a:p>
          <a:p>
            <a:r>
              <a:rPr lang="en-US" sz="1200" dirty="0">
                <a:solidFill>
                  <a:schemeClr val="tx1"/>
                </a:solidFill>
                <a:latin typeface="Consolas" charset="0"/>
                <a:ea typeface="Consolas" charset="0"/>
                <a:cs typeface="Consolas" charset="0"/>
              </a:rPr>
              <a:t>};</a:t>
            </a:r>
          </a:p>
          <a:p>
            <a:endParaRPr lang="en-US" sz="1200" dirty="0">
              <a:latin typeface="Consolas" charset="0"/>
              <a:ea typeface="Consolas" charset="0"/>
              <a:cs typeface="Consolas" charset="0"/>
            </a:endParaRPr>
          </a:p>
        </p:txBody>
      </p:sp>
      <p:sp>
        <p:nvSpPr>
          <p:cNvPr id="8" name="Rectangle 7"/>
          <p:cNvSpPr/>
          <p:nvPr/>
        </p:nvSpPr>
        <p:spPr>
          <a:xfrm>
            <a:off x="5248195" y="3299396"/>
            <a:ext cx="3311820" cy="1851850"/>
          </a:xfrm>
          <a:prstGeom prst="rect">
            <a:avLst/>
          </a:prstGeom>
          <a:solidFill>
            <a:schemeClr val="bg2">
              <a:lumMod val="9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spcAft>
                <a:spcPts val="100"/>
              </a:spcAft>
            </a:pPr>
            <a:r>
              <a:rPr lang="en-US" sz="1200" dirty="0">
                <a:solidFill>
                  <a:schemeClr val="tx1"/>
                </a:solidFill>
                <a:latin typeface="Consolas" charset="0"/>
                <a:ea typeface="Consolas" charset="0"/>
                <a:cs typeface="Consolas" charset="0"/>
              </a:rPr>
              <a:t>double Point::distance(Point &amp; p) {</a:t>
            </a:r>
          </a:p>
          <a:p>
            <a:r>
              <a:rPr lang="en-US" sz="1200" dirty="0">
                <a:solidFill>
                  <a:schemeClr val="tx1"/>
                </a:solidFill>
                <a:latin typeface="Consolas" charset="0"/>
                <a:ea typeface="Consolas" charset="0"/>
                <a:cs typeface="Consolas" charset="0"/>
              </a:rPr>
              <a:t>	…	</a:t>
            </a:r>
          </a:p>
          <a:p>
            <a:r>
              <a:rPr lang="en-US" sz="1200" dirty="0">
                <a:solidFill>
                  <a:schemeClr val="tx1"/>
                </a:solidFill>
                <a:latin typeface="Consolas" charset="0"/>
                <a:ea typeface="Consolas" charset="0"/>
                <a:cs typeface="Consolas" charset="0"/>
              </a:rPr>
              <a:t>}</a:t>
            </a:r>
          </a:p>
          <a:p>
            <a:endParaRPr lang="en-US" sz="1200" dirty="0">
              <a:solidFill>
                <a:schemeClr val="tx1"/>
              </a:solidFill>
              <a:latin typeface="Consolas" charset="0"/>
              <a:ea typeface="Consolas" charset="0"/>
              <a:cs typeface="Consolas" charset="0"/>
            </a:endParaRPr>
          </a:p>
          <a:p>
            <a:pPr>
              <a:spcAft>
                <a:spcPts val="100"/>
              </a:spcAft>
            </a:pPr>
            <a:r>
              <a:rPr lang="en-US" sz="1200" dirty="0">
                <a:solidFill>
                  <a:schemeClr val="tx1"/>
                </a:solidFill>
                <a:latin typeface="Consolas" charset="0"/>
                <a:ea typeface="Consolas" charset="0"/>
                <a:cs typeface="Consolas" charset="0"/>
              </a:rPr>
              <a:t>void Point::translate(Point &amp; p) </a:t>
            </a:r>
          </a:p>
          <a:p>
            <a:pPr>
              <a:spcAft>
                <a:spcPts val="100"/>
              </a:spcAft>
            </a:pPr>
            <a:r>
              <a:rPr lang="en-US" sz="1200" dirty="0">
                <a:solidFill>
                  <a:schemeClr val="tx1"/>
                </a:solidFill>
                <a:latin typeface="Consolas" charset="0"/>
                <a:ea typeface="Consolas" charset="0"/>
                <a:cs typeface="Consolas" charset="0"/>
              </a:rPr>
              <a:t>{</a:t>
            </a:r>
          </a:p>
          <a:p>
            <a:pPr>
              <a:spcAft>
                <a:spcPts val="100"/>
              </a:spcAft>
            </a:pPr>
            <a:r>
              <a:rPr lang="en-US" sz="1200" dirty="0">
                <a:solidFill>
                  <a:schemeClr val="tx1"/>
                </a:solidFill>
                <a:latin typeface="Consolas" charset="0"/>
                <a:ea typeface="Consolas" charset="0"/>
                <a:cs typeface="Consolas" charset="0"/>
              </a:rPr>
              <a:t>	…</a:t>
            </a:r>
          </a:p>
          <a:p>
            <a:pPr>
              <a:spcAft>
                <a:spcPts val="100"/>
              </a:spcAft>
            </a:pPr>
            <a:r>
              <a:rPr lang="en-US" sz="1200" dirty="0">
                <a:solidFill>
                  <a:schemeClr val="tx1"/>
                </a:solidFill>
                <a:latin typeface="Consolas" charset="0"/>
                <a:ea typeface="Consolas" charset="0"/>
                <a:cs typeface="Consolas" charset="0"/>
              </a:rPr>
              <a:t>}</a:t>
            </a:r>
          </a:p>
        </p:txBody>
      </p:sp>
      <p:sp>
        <p:nvSpPr>
          <p:cNvPr id="9" name="TextBox 8"/>
          <p:cNvSpPr txBox="1"/>
          <p:nvPr/>
        </p:nvSpPr>
        <p:spPr>
          <a:xfrm>
            <a:off x="991239" y="5104895"/>
            <a:ext cx="861133" cy="338554"/>
          </a:xfrm>
          <a:prstGeom prst="rect">
            <a:avLst/>
          </a:prstGeom>
          <a:noFill/>
          <a:effectLst/>
        </p:spPr>
        <p:txBody>
          <a:bodyPr wrap="none" rtlCol="0">
            <a:spAutoFit/>
          </a:bodyPr>
          <a:lstStyle/>
          <a:p>
            <a:r>
              <a:rPr lang="en-US" sz="1600" dirty="0">
                <a:solidFill>
                  <a:schemeClr val="dk1"/>
                </a:solidFill>
                <a:latin typeface="Avenir Next Condensed" charset="0"/>
                <a:ea typeface="Avenir Next Condensed" charset="0"/>
                <a:cs typeface="Avenir Next Condensed" charset="0"/>
              </a:rPr>
              <a:t>main.cpp</a:t>
            </a:r>
          </a:p>
        </p:txBody>
      </p:sp>
      <p:sp>
        <p:nvSpPr>
          <p:cNvPr id="10" name="TextBox 9"/>
          <p:cNvSpPr txBox="1"/>
          <p:nvPr/>
        </p:nvSpPr>
        <p:spPr>
          <a:xfrm>
            <a:off x="3519287" y="5104895"/>
            <a:ext cx="704039" cy="338554"/>
          </a:xfrm>
          <a:prstGeom prst="rect">
            <a:avLst/>
          </a:prstGeom>
          <a:noFill/>
          <a:effectLst/>
        </p:spPr>
        <p:txBody>
          <a:bodyPr wrap="none" rtlCol="0">
            <a:spAutoFit/>
          </a:bodyPr>
          <a:lstStyle/>
          <a:p>
            <a:r>
              <a:rPr lang="en-US" sz="1600" dirty="0" err="1">
                <a:solidFill>
                  <a:schemeClr val="dk1"/>
                </a:solidFill>
                <a:latin typeface="Avenir Next Condensed" charset="0"/>
                <a:ea typeface="Avenir Next Condensed" charset="0"/>
                <a:cs typeface="Avenir Next Condensed" charset="0"/>
              </a:rPr>
              <a:t>point.h</a:t>
            </a:r>
            <a:endParaRPr lang="en-US" sz="1600" dirty="0">
              <a:solidFill>
                <a:schemeClr val="dk1"/>
              </a:solidFill>
              <a:latin typeface="Avenir Next Condensed" charset="0"/>
              <a:ea typeface="Avenir Next Condensed" charset="0"/>
              <a:cs typeface="Avenir Next Condensed" charset="0"/>
            </a:endParaRPr>
          </a:p>
        </p:txBody>
      </p:sp>
      <p:sp>
        <p:nvSpPr>
          <p:cNvPr id="11" name="TextBox 10"/>
          <p:cNvSpPr txBox="1"/>
          <p:nvPr/>
        </p:nvSpPr>
        <p:spPr>
          <a:xfrm>
            <a:off x="5248195" y="5104895"/>
            <a:ext cx="869149" cy="338554"/>
          </a:xfrm>
          <a:prstGeom prst="rect">
            <a:avLst/>
          </a:prstGeom>
          <a:noFill/>
          <a:effectLst/>
        </p:spPr>
        <p:txBody>
          <a:bodyPr wrap="none" rtlCol="0">
            <a:spAutoFit/>
          </a:bodyPr>
          <a:lstStyle/>
          <a:p>
            <a:r>
              <a:rPr lang="en-US" sz="1600" dirty="0">
                <a:solidFill>
                  <a:schemeClr val="dk1"/>
                </a:solidFill>
                <a:latin typeface="Avenir Next Condensed" charset="0"/>
                <a:ea typeface="Avenir Next Condensed" charset="0"/>
                <a:cs typeface="Avenir Next Condensed" charset="0"/>
              </a:rPr>
              <a:t>point.cpp</a:t>
            </a:r>
          </a:p>
        </p:txBody>
      </p:sp>
      <p:sp>
        <p:nvSpPr>
          <p:cNvPr id="12" name="Rounded Rectangle 11"/>
          <p:cNvSpPr/>
          <p:nvPr/>
        </p:nvSpPr>
        <p:spPr>
          <a:xfrm>
            <a:off x="1139868" y="5474227"/>
            <a:ext cx="1809729" cy="380614"/>
          </a:xfrm>
          <a:prstGeom prst="roundRect">
            <a:avLst/>
          </a:prstGeom>
          <a:effectLst/>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Main</a:t>
            </a:r>
            <a:r>
              <a:rPr lang="en-US" sz="1400" b="1" dirty="0">
                <a:solidFill>
                  <a:schemeClr val="accent1">
                    <a:lumMod val="75000"/>
                  </a:schemeClr>
                </a:solidFill>
                <a:latin typeface="Segoe Print" pitchFamily="2" charset="0"/>
              </a:rPr>
              <a:t> </a:t>
            </a:r>
            <a:r>
              <a:rPr lang="en-US" sz="1600" dirty="0">
                <a:latin typeface="Avenir Next Condensed" charset="0"/>
                <a:ea typeface="Avenir Next Condensed" charset="0"/>
                <a:cs typeface="Avenir Next Condensed" charset="0"/>
              </a:rPr>
              <a:t>program</a:t>
            </a:r>
          </a:p>
        </p:txBody>
      </p:sp>
      <p:sp>
        <p:nvSpPr>
          <p:cNvPr id="13" name="Rounded Rectangle 12"/>
          <p:cNvSpPr/>
          <p:nvPr/>
        </p:nvSpPr>
        <p:spPr>
          <a:xfrm>
            <a:off x="3438466" y="5474227"/>
            <a:ext cx="1809729" cy="380614"/>
          </a:xfrm>
          <a:prstGeom prst="roundRect">
            <a:avLst/>
          </a:prstGeom>
          <a:effectLst/>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Class</a:t>
            </a:r>
            <a:r>
              <a:rPr lang="en-US" sz="1400" b="1" dirty="0">
                <a:solidFill>
                  <a:schemeClr val="accent1">
                    <a:lumMod val="75000"/>
                  </a:schemeClr>
                </a:solidFill>
                <a:latin typeface="Segoe Print" pitchFamily="2" charset="0"/>
              </a:rPr>
              <a:t> </a:t>
            </a:r>
            <a:r>
              <a:rPr lang="en-US" sz="1600" dirty="0">
                <a:latin typeface="Avenir Next Condensed" charset="0"/>
                <a:ea typeface="Avenir Next Condensed" charset="0"/>
                <a:cs typeface="Avenir Next Condensed" charset="0"/>
              </a:rPr>
              <a:t>interface</a:t>
            </a:r>
          </a:p>
        </p:txBody>
      </p:sp>
      <p:sp>
        <p:nvSpPr>
          <p:cNvPr id="14" name="Rounded Rectangle 13"/>
          <p:cNvSpPr/>
          <p:nvPr/>
        </p:nvSpPr>
        <p:spPr>
          <a:xfrm>
            <a:off x="6019800" y="5474227"/>
            <a:ext cx="2232852" cy="380614"/>
          </a:xfrm>
          <a:prstGeom prst="roundRect">
            <a:avLst/>
          </a:prstGeom>
          <a:effectLst/>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Class</a:t>
            </a:r>
            <a:r>
              <a:rPr lang="en-US" sz="1400" b="1" dirty="0">
                <a:solidFill>
                  <a:schemeClr val="accent1">
                    <a:lumMod val="75000"/>
                  </a:schemeClr>
                </a:solidFill>
                <a:latin typeface="Segoe Print" pitchFamily="2" charset="0"/>
              </a:rPr>
              <a:t> </a:t>
            </a:r>
            <a:r>
              <a:rPr lang="en-US" sz="1600" dirty="0">
                <a:latin typeface="Avenir Next Condensed" charset="0"/>
                <a:ea typeface="Avenir Next Condensed" charset="0"/>
                <a:cs typeface="Avenir Next Condensed" charset="0"/>
              </a:rPr>
              <a:t>implementation</a:t>
            </a:r>
          </a:p>
        </p:txBody>
      </p:sp>
      <p:sp>
        <p:nvSpPr>
          <p:cNvPr id="15" name="Rounded Rectangle 14"/>
          <p:cNvSpPr/>
          <p:nvPr/>
        </p:nvSpPr>
        <p:spPr>
          <a:xfrm>
            <a:off x="300929" y="5952048"/>
            <a:ext cx="5297335" cy="50855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Any other program that wants to use Point can just include "</a:t>
            </a:r>
            <a:r>
              <a:rPr lang="en-US" sz="1200" b="1" dirty="0" err="1">
                <a:solidFill>
                  <a:schemeClr val="tx1"/>
                </a:solidFill>
                <a:latin typeface="Consolas" charset="0"/>
                <a:ea typeface="Consolas" charset="0"/>
                <a:cs typeface="Consolas" charset="0"/>
              </a:rPr>
              <a:t>point.h</a:t>
            </a:r>
            <a:r>
              <a:rPr lang="en-US" sz="1600" dirty="0">
                <a:latin typeface="Avenir Next Condensed" charset="0"/>
                <a:ea typeface="Avenir Next Condensed" charset="0"/>
                <a:cs typeface="Avenir Next Condensed" charset="0"/>
              </a:rPr>
              <a:t>". </a:t>
            </a:r>
            <a:r>
              <a:rPr lang="en-US" sz="1400" b="1" dirty="0">
                <a:solidFill>
                  <a:schemeClr val="tx1"/>
                </a:solidFill>
                <a:latin typeface="Segoe Print" pitchFamily="2" charset="0"/>
              </a:rPr>
              <a:t> </a:t>
            </a:r>
          </a:p>
        </p:txBody>
      </p:sp>
      <p:sp>
        <p:nvSpPr>
          <p:cNvPr id="19" name="Rectangle 18">
            <a:extLst>
              <a:ext uri="{FF2B5EF4-FFF2-40B4-BE49-F238E27FC236}">
                <a16:creationId xmlns:a16="http://schemas.microsoft.com/office/drawing/2014/main" id="{E8F4CE1C-C391-7644-912F-5039AB569E2C}"/>
              </a:ext>
            </a:extLst>
          </p:cNvPr>
          <p:cNvSpPr/>
          <p:nvPr/>
        </p:nvSpPr>
        <p:spPr>
          <a:xfrm>
            <a:off x="300929" y="6460599"/>
            <a:ext cx="5071861" cy="3915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latin typeface="Avenir Next Condensed" charset="0"/>
                <a:ea typeface="Avenir Next Condensed" charset="0"/>
                <a:cs typeface="Avenir Next Condensed" charset="0"/>
              </a:rPr>
              <a:t>Check the sample programs and also the </a:t>
            </a:r>
            <a:r>
              <a:rPr lang="en-US" sz="1600" dirty="0" err="1">
                <a:latin typeface="Avenir Next Condensed" charset="0"/>
                <a:ea typeface="Avenir Next Condensed" charset="0"/>
                <a:cs typeface="Avenir Next Condensed" charset="0"/>
              </a:rPr>
              <a:t>Makefile</a:t>
            </a:r>
            <a:r>
              <a:rPr lang="en-US" sz="1600" dirty="0">
                <a:latin typeface="Avenir Next Condensed" charset="0"/>
                <a:ea typeface="Avenir Next Condensed" charset="0"/>
                <a:cs typeface="Avenir Next Condensed" charset="0"/>
              </a:rPr>
              <a:t> for this example.</a:t>
            </a:r>
            <a:endParaRPr lang="en-US" sz="1400" b="1" dirty="0">
              <a:solidFill>
                <a:schemeClr val="tx1"/>
              </a:solidFill>
              <a:latin typeface="Segoe Print" pitchFamily="2" charset="0"/>
            </a:endParaRPr>
          </a:p>
        </p:txBody>
      </p:sp>
      <p:sp>
        <p:nvSpPr>
          <p:cNvPr id="17" name="Rounded Rectangle 16">
            <a:extLst>
              <a:ext uri="{FF2B5EF4-FFF2-40B4-BE49-F238E27FC236}">
                <a16:creationId xmlns:a16="http://schemas.microsoft.com/office/drawing/2014/main" id="{9E7DC1B1-CA37-CD45-885A-DB8DDF95729F}"/>
              </a:ext>
            </a:extLst>
          </p:cNvPr>
          <p:cNvSpPr/>
          <p:nvPr/>
        </p:nvSpPr>
        <p:spPr>
          <a:xfrm>
            <a:off x="6389512" y="92076"/>
            <a:ext cx="2649174" cy="46364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b="1" dirty="0">
                <a:latin typeface="Avenir Next Condensed" charset="0"/>
                <a:ea typeface="Avenir Next Condensed" charset="0"/>
                <a:cs typeface="Avenir Next Condensed" charset="0"/>
              </a:rPr>
              <a:t>Optional but Recommended</a:t>
            </a:r>
          </a:p>
        </p:txBody>
      </p:sp>
    </p:spTree>
    <p:extLst>
      <p:ext uri="{BB962C8B-B14F-4D97-AF65-F5344CB8AC3E}">
        <p14:creationId xmlns:p14="http://schemas.microsoft.com/office/powerpoint/2010/main" val="36349627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9349E5-D649-4EDC-A151-118D26164AEA}"/>
              </a:ext>
            </a:extLst>
          </p:cNvPr>
          <p:cNvSpPr>
            <a:spLocks noGrp="1"/>
          </p:cNvSpPr>
          <p:nvPr>
            <p:ph type="title"/>
          </p:nvPr>
        </p:nvSpPr>
        <p:spPr/>
        <p:txBody>
          <a:bodyPr/>
          <a:lstStyle/>
          <a:p>
            <a:r>
              <a:rPr lang="en-US" dirty="0"/>
              <a:t>FILE I/O</a:t>
            </a:r>
          </a:p>
        </p:txBody>
      </p:sp>
      <p:sp>
        <p:nvSpPr>
          <p:cNvPr id="6" name="Text Placeholder 5">
            <a:extLst>
              <a:ext uri="{FF2B5EF4-FFF2-40B4-BE49-F238E27FC236}">
                <a16:creationId xmlns:a16="http://schemas.microsoft.com/office/drawing/2014/main" id="{18D128B8-B2E5-4BF3-8CCF-FAA317993D27}"/>
              </a:ext>
            </a:extLst>
          </p:cNvPr>
          <p:cNvSpPr>
            <a:spLocks noGrp="1"/>
          </p:cNvSpPr>
          <p:nvPr>
            <p:ph type="body" idx="1"/>
          </p:nvPr>
        </p:nvSpPr>
        <p:spPr/>
        <p:txBody>
          <a:bodyPr/>
          <a:lstStyle/>
          <a:p>
            <a:r>
              <a:rPr lang="en-US" dirty="0"/>
              <a:t>Part II</a:t>
            </a:r>
          </a:p>
        </p:txBody>
      </p:sp>
      <p:sp>
        <p:nvSpPr>
          <p:cNvPr id="4" name="Slide Number Placeholder 3">
            <a:extLst>
              <a:ext uri="{FF2B5EF4-FFF2-40B4-BE49-F238E27FC236}">
                <a16:creationId xmlns:a16="http://schemas.microsoft.com/office/drawing/2014/main" id="{B4640ECB-0F15-4DFD-8376-BF1C22538CF3}"/>
              </a:ext>
            </a:extLst>
          </p:cNvPr>
          <p:cNvSpPr>
            <a:spLocks noGrp="1"/>
          </p:cNvSpPr>
          <p:nvPr>
            <p:ph type="sldNum" sz="quarter" idx="12"/>
          </p:nvPr>
        </p:nvSpPr>
        <p:spPr/>
        <p:txBody>
          <a:bodyPr/>
          <a:lstStyle/>
          <a:p>
            <a:fld id="{A2D5F323-9395-A24C-8003-89F99F5948AE}" type="slidenum">
              <a:rPr lang="en-US" smtClean="0"/>
              <a:pPr/>
              <a:t>51</a:t>
            </a:fld>
            <a:endParaRPr lang="en-US" dirty="0"/>
          </a:p>
        </p:txBody>
      </p:sp>
    </p:spTree>
    <p:extLst>
      <p:ext uri="{BB962C8B-B14F-4D97-AF65-F5344CB8AC3E}">
        <p14:creationId xmlns:p14="http://schemas.microsoft.com/office/powerpoint/2010/main" val="18294700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a:t>
            </a:r>
            <a:r>
              <a:rPr lang="en-US" dirty="0" err="1"/>
              <a:t>Input/Output</a:t>
            </a:r>
            <a:endParaRPr lang="en-US" dirty="0"/>
          </a:p>
        </p:txBody>
      </p:sp>
      <p:sp>
        <p:nvSpPr>
          <p:cNvPr id="3" name="Content Placeholder 2"/>
          <p:cNvSpPr>
            <a:spLocks noGrp="1"/>
          </p:cNvSpPr>
          <p:nvPr>
            <p:ph idx="1"/>
          </p:nvPr>
        </p:nvSpPr>
        <p:spPr>
          <a:xfrm>
            <a:off x="457200" y="1600200"/>
            <a:ext cx="8229600" cy="3898771"/>
          </a:xfrm>
        </p:spPr>
        <p:txBody>
          <a:bodyPr>
            <a:normAutofit lnSpcReduction="10000"/>
          </a:bodyPr>
          <a:lstStyle/>
          <a:p>
            <a:r>
              <a:rPr lang="en-US" dirty="0"/>
              <a:t>Files are used for storing data </a:t>
            </a:r>
            <a:r>
              <a:rPr lang="en-US" dirty="0">
                <a:solidFill>
                  <a:schemeClr val="accent5">
                    <a:lumMod val="75000"/>
                  </a:schemeClr>
                </a:solidFill>
              </a:rPr>
              <a:t>permanently</a:t>
            </a:r>
            <a:r>
              <a:rPr lang="en-US" dirty="0"/>
              <a:t>.  The data is stored in the hard drive of your computer and you can read and write from it with your program.</a:t>
            </a:r>
          </a:p>
          <a:p>
            <a:endParaRPr lang="en-US" dirty="0"/>
          </a:p>
          <a:p>
            <a:endParaRPr lang="en-US" dirty="0"/>
          </a:p>
          <a:p>
            <a:endParaRPr lang="en-US" dirty="0"/>
          </a:p>
          <a:p>
            <a:endParaRPr lang="en-US" dirty="0"/>
          </a:p>
          <a:p>
            <a:endParaRPr lang="en-US" dirty="0"/>
          </a:p>
          <a:p>
            <a:endParaRPr lang="en-US" dirty="0"/>
          </a:p>
          <a:p>
            <a:r>
              <a:rPr lang="en-US" dirty="0"/>
              <a:t>C++ simply views a file as </a:t>
            </a:r>
            <a:r>
              <a:rPr lang="en-US" dirty="0">
                <a:solidFill>
                  <a:schemeClr val="accent6">
                    <a:lumMod val="75000"/>
                  </a:schemeClr>
                </a:solidFill>
              </a:rPr>
              <a:t>a sequence of bytes</a:t>
            </a:r>
            <a:r>
              <a:rPr lang="en-US" dirty="0"/>
              <a:t>:</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52</a:t>
            </a:fld>
            <a:endParaRPr lang="en-US"/>
          </a:p>
        </p:txBody>
      </p:sp>
      <p:pic>
        <p:nvPicPr>
          <p:cNvPr id="1026" name="Picture 2"/>
          <p:cNvPicPr>
            <a:picLocks noChangeAspect="1" noChangeArrowheads="1"/>
          </p:cNvPicPr>
          <p:nvPr/>
        </p:nvPicPr>
        <p:blipFill>
          <a:blip r:embed="rId2"/>
          <a:srcRect/>
          <a:stretch>
            <a:fillRect/>
          </a:stretch>
        </p:blipFill>
        <p:spPr bwMode="auto">
          <a:xfrm>
            <a:off x="1383438" y="2690991"/>
            <a:ext cx="3220454" cy="2039053"/>
          </a:xfrm>
          <a:prstGeom prst="rect">
            <a:avLst/>
          </a:prstGeom>
          <a:noFill/>
          <a:ln w="9525">
            <a:noFill/>
            <a:miter lim="800000"/>
            <a:headEnd/>
            <a:tailEnd/>
          </a:ln>
        </p:spPr>
      </p:pic>
      <p:pic>
        <p:nvPicPr>
          <p:cNvPr id="1027" name="Picture 3"/>
          <p:cNvPicPr>
            <a:picLocks noChangeAspect="1" noChangeArrowheads="1"/>
          </p:cNvPicPr>
          <p:nvPr/>
        </p:nvPicPr>
        <p:blipFill>
          <a:blip r:embed="rId3"/>
          <a:srcRect/>
          <a:stretch>
            <a:fillRect/>
          </a:stretch>
        </p:blipFill>
        <p:spPr bwMode="auto">
          <a:xfrm>
            <a:off x="5367878" y="2634794"/>
            <a:ext cx="2330702" cy="1829061"/>
          </a:xfrm>
          <a:prstGeom prst="rect">
            <a:avLst/>
          </a:prstGeom>
          <a:noFill/>
          <a:ln w="9525">
            <a:noFill/>
            <a:miter lim="800000"/>
            <a:headEnd/>
            <a:tailEnd/>
          </a:ln>
        </p:spPr>
      </p:pic>
      <p:cxnSp>
        <p:nvCxnSpPr>
          <p:cNvPr id="10" name="Straight Arrow Connector 9"/>
          <p:cNvCxnSpPr/>
          <p:nvPr/>
        </p:nvCxnSpPr>
        <p:spPr>
          <a:xfrm flipV="1">
            <a:off x="4307330" y="2989998"/>
            <a:ext cx="988541" cy="69197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nvGraphicFramePr>
        <p:xfrm>
          <a:off x="632592" y="5498971"/>
          <a:ext cx="7690350" cy="370840"/>
        </p:xfrm>
        <a:graphic>
          <a:graphicData uri="http://schemas.openxmlformats.org/drawingml/2006/table">
            <a:tbl>
              <a:tblPr bandRow="1">
                <a:tableStyleId>{5C22544A-7EE6-4342-B048-85BDC9FD1C3A}</a:tableStyleId>
              </a:tblPr>
              <a:tblGrid>
                <a:gridCol w="512690">
                  <a:extLst>
                    <a:ext uri="{9D8B030D-6E8A-4147-A177-3AD203B41FA5}">
                      <a16:colId xmlns:a16="http://schemas.microsoft.com/office/drawing/2014/main" val="20000"/>
                    </a:ext>
                  </a:extLst>
                </a:gridCol>
                <a:gridCol w="512690">
                  <a:extLst>
                    <a:ext uri="{9D8B030D-6E8A-4147-A177-3AD203B41FA5}">
                      <a16:colId xmlns:a16="http://schemas.microsoft.com/office/drawing/2014/main" val="20001"/>
                    </a:ext>
                  </a:extLst>
                </a:gridCol>
                <a:gridCol w="512690">
                  <a:extLst>
                    <a:ext uri="{9D8B030D-6E8A-4147-A177-3AD203B41FA5}">
                      <a16:colId xmlns:a16="http://schemas.microsoft.com/office/drawing/2014/main" val="20002"/>
                    </a:ext>
                  </a:extLst>
                </a:gridCol>
                <a:gridCol w="512690">
                  <a:extLst>
                    <a:ext uri="{9D8B030D-6E8A-4147-A177-3AD203B41FA5}">
                      <a16:colId xmlns:a16="http://schemas.microsoft.com/office/drawing/2014/main" val="20003"/>
                    </a:ext>
                  </a:extLst>
                </a:gridCol>
                <a:gridCol w="512690">
                  <a:extLst>
                    <a:ext uri="{9D8B030D-6E8A-4147-A177-3AD203B41FA5}">
                      <a16:colId xmlns:a16="http://schemas.microsoft.com/office/drawing/2014/main" val="20004"/>
                    </a:ext>
                  </a:extLst>
                </a:gridCol>
                <a:gridCol w="512690">
                  <a:extLst>
                    <a:ext uri="{9D8B030D-6E8A-4147-A177-3AD203B41FA5}">
                      <a16:colId xmlns:a16="http://schemas.microsoft.com/office/drawing/2014/main" val="20005"/>
                    </a:ext>
                  </a:extLst>
                </a:gridCol>
                <a:gridCol w="512690">
                  <a:extLst>
                    <a:ext uri="{9D8B030D-6E8A-4147-A177-3AD203B41FA5}">
                      <a16:colId xmlns:a16="http://schemas.microsoft.com/office/drawing/2014/main" val="20006"/>
                    </a:ext>
                  </a:extLst>
                </a:gridCol>
                <a:gridCol w="512690">
                  <a:extLst>
                    <a:ext uri="{9D8B030D-6E8A-4147-A177-3AD203B41FA5}">
                      <a16:colId xmlns:a16="http://schemas.microsoft.com/office/drawing/2014/main" val="20007"/>
                    </a:ext>
                  </a:extLst>
                </a:gridCol>
                <a:gridCol w="512690">
                  <a:extLst>
                    <a:ext uri="{9D8B030D-6E8A-4147-A177-3AD203B41FA5}">
                      <a16:colId xmlns:a16="http://schemas.microsoft.com/office/drawing/2014/main" val="20008"/>
                    </a:ext>
                  </a:extLst>
                </a:gridCol>
                <a:gridCol w="512690">
                  <a:extLst>
                    <a:ext uri="{9D8B030D-6E8A-4147-A177-3AD203B41FA5}">
                      <a16:colId xmlns:a16="http://schemas.microsoft.com/office/drawing/2014/main" val="20009"/>
                    </a:ext>
                  </a:extLst>
                </a:gridCol>
                <a:gridCol w="512690">
                  <a:extLst>
                    <a:ext uri="{9D8B030D-6E8A-4147-A177-3AD203B41FA5}">
                      <a16:colId xmlns:a16="http://schemas.microsoft.com/office/drawing/2014/main" val="20010"/>
                    </a:ext>
                  </a:extLst>
                </a:gridCol>
                <a:gridCol w="512690">
                  <a:extLst>
                    <a:ext uri="{9D8B030D-6E8A-4147-A177-3AD203B41FA5}">
                      <a16:colId xmlns:a16="http://schemas.microsoft.com/office/drawing/2014/main" val="20011"/>
                    </a:ext>
                  </a:extLst>
                </a:gridCol>
                <a:gridCol w="512690">
                  <a:extLst>
                    <a:ext uri="{9D8B030D-6E8A-4147-A177-3AD203B41FA5}">
                      <a16:colId xmlns:a16="http://schemas.microsoft.com/office/drawing/2014/main" val="20012"/>
                    </a:ext>
                  </a:extLst>
                </a:gridCol>
                <a:gridCol w="512690">
                  <a:extLst>
                    <a:ext uri="{9D8B030D-6E8A-4147-A177-3AD203B41FA5}">
                      <a16:colId xmlns:a16="http://schemas.microsoft.com/office/drawing/2014/main" val="20013"/>
                    </a:ext>
                  </a:extLst>
                </a:gridCol>
                <a:gridCol w="512690">
                  <a:extLst>
                    <a:ext uri="{9D8B030D-6E8A-4147-A177-3AD203B41FA5}">
                      <a16:colId xmlns:a16="http://schemas.microsoft.com/office/drawing/2014/main" val="20014"/>
                    </a:ext>
                  </a:extLst>
                </a:gridCol>
              </a:tblGrid>
              <a:tr h="370840">
                <a:tc>
                  <a:txBody>
                    <a:bodyPr/>
                    <a:lstStyle/>
                    <a:p>
                      <a:pPr algn="ctr"/>
                      <a:r>
                        <a:rPr lang="en-US" dirty="0"/>
                        <a:t>'P'</a:t>
                      </a:r>
                    </a:p>
                  </a:txBody>
                  <a:tcPr>
                    <a:solidFill>
                      <a:schemeClr val="accent3">
                        <a:lumMod val="60000"/>
                        <a:lumOff val="40000"/>
                      </a:schemeClr>
                    </a:solidFill>
                  </a:tcPr>
                </a:tc>
                <a:tc>
                  <a:txBody>
                    <a:bodyPr/>
                    <a:lstStyle/>
                    <a:p>
                      <a:pPr algn="ctr"/>
                      <a:r>
                        <a:rPr lang="en-US" dirty="0"/>
                        <a:t>'e'</a:t>
                      </a:r>
                    </a:p>
                  </a:txBody>
                  <a:tcPr>
                    <a:solidFill>
                      <a:schemeClr val="accent3">
                        <a:lumMod val="60000"/>
                        <a:lumOff val="40000"/>
                      </a:schemeClr>
                    </a:solidFill>
                  </a:tcPr>
                </a:tc>
                <a:tc>
                  <a:txBody>
                    <a:bodyPr/>
                    <a:lstStyle/>
                    <a:p>
                      <a:pPr algn="ctr"/>
                      <a:r>
                        <a:rPr lang="en-US" dirty="0"/>
                        <a:t>'t'</a:t>
                      </a:r>
                    </a:p>
                  </a:txBody>
                  <a:tcPr>
                    <a:solidFill>
                      <a:schemeClr val="accent3">
                        <a:lumMod val="60000"/>
                        <a:lumOff val="40000"/>
                      </a:schemeClr>
                    </a:solidFill>
                  </a:tcPr>
                </a:tc>
                <a:tc>
                  <a:txBody>
                    <a:bodyPr/>
                    <a:lstStyle/>
                    <a:p>
                      <a:pPr algn="ctr"/>
                      <a:r>
                        <a:rPr lang="en-US" dirty="0"/>
                        <a:t>'e'</a:t>
                      </a:r>
                    </a:p>
                  </a:txBody>
                  <a:tcPr>
                    <a:solidFill>
                      <a:schemeClr val="accent3">
                        <a:lumMod val="60000"/>
                        <a:lumOff val="40000"/>
                      </a:schemeClr>
                    </a:solidFill>
                  </a:tcPr>
                </a:tc>
                <a:tc>
                  <a:txBody>
                    <a:bodyPr/>
                    <a:lstStyle/>
                    <a:p>
                      <a:pPr algn="ctr"/>
                      <a:r>
                        <a:rPr lang="en-US" dirty="0"/>
                        <a:t>'r'</a:t>
                      </a:r>
                    </a:p>
                  </a:txBody>
                  <a:tcPr>
                    <a:solidFill>
                      <a:schemeClr val="accent3">
                        <a:lumMod val="60000"/>
                        <a:lumOff val="40000"/>
                      </a:schemeClr>
                    </a:solidFill>
                  </a:tcPr>
                </a:tc>
                <a:tc>
                  <a:txBody>
                    <a:bodyPr/>
                    <a:lstStyle/>
                    <a:p>
                      <a:pPr algn="ctr"/>
                      <a:r>
                        <a:rPr lang="en-US" dirty="0"/>
                        <a:t>'\n'</a:t>
                      </a:r>
                    </a:p>
                  </a:txBody>
                  <a:tcPr>
                    <a:solidFill>
                      <a:schemeClr val="accent3">
                        <a:lumMod val="60000"/>
                        <a:lumOff val="40000"/>
                      </a:schemeClr>
                    </a:solidFill>
                  </a:tcPr>
                </a:tc>
                <a:tc>
                  <a:txBody>
                    <a:bodyPr/>
                    <a:lstStyle/>
                    <a:p>
                      <a:pPr algn="ctr"/>
                      <a:r>
                        <a:rPr lang="en-US" dirty="0"/>
                        <a:t>'3'</a:t>
                      </a:r>
                    </a:p>
                  </a:txBody>
                  <a:tcPr>
                    <a:solidFill>
                      <a:schemeClr val="accent3">
                        <a:lumMod val="60000"/>
                        <a:lumOff val="40000"/>
                      </a:schemeClr>
                    </a:solidFill>
                  </a:tcPr>
                </a:tc>
                <a:tc>
                  <a:txBody>
                    <a:bodyPr/>
                    <a:lstStyle/>
                    <a:p>
                      <a:pPr algn="ctr"/>
                      <a:r>
                        <a:rPr lang="en-US" dirty="0"/>
                        <a:t>'0'</a:t>
                      </a:r>
                    </a:p>
                  </a:txBody>
                  <a:tcPr>
                    <a:solidFill>
                      <a:schemeClr val="accent3">
                        <a:lumMod val="60000"/>
                        <a:lumOff val="40000"/>
                      </a:schemeClr>
                    </a:solidFill>
                  </a:tcPr>
                </a:tc>
                <a:tc>
                  <a:txBody>
                    <a:bodyPr/>
                    <a:lstStyle/>
                    <a:p>
                      <a:pPr algn="ctr"/>
                      <a:r>
                        <a:rPr lang="en-US" dirty="0"/>
                        <a:t>' '</a:t>
                      </a:r>
                    </a:p>
                  </a:txBody>
                  <a:tcPr>
                    <a:solidFill>
                      <a:schemeClr val="accent3">
                        <a:lumMod val="60000"/>
                        <a:lumOff val="40000"/>
                      </a:schemeClr>
                    </a:solidFill>
                  </a:tcPr>
                </a:tc>
                <a:tc>
                  <a:txBody>
                    <a:bodyPr/>
                    <a:lstStyle/>
                    <a:p>
                      <a:pPr algn="ctr"/>
                      <a:r>
                        <a:rPr lang="en-US" dirty="0"/>
                        <a:t>'1'</a:t>
                      </a:r>
                    </a:p>
                  </a:txBody>
                  <a:tcPr>
                    <a:solidFill>
                      <a:schemeClr val="accent3">
                        <a:lumMod val="60000"/>
                        <a:lumOff val="40000"/>
                      </a:schemeClr>
                    </a:solidFill>
                  </a:tcPr>
                </a:tc>
                <a:tc>
                  <a:txBody>
                    <a:bodyPr/>
                    <a:lstStyle/>
                    <a:p>
                      <a:pPr algn="ctr"/>
                      <a:r>
                        <a:rPr lang="en-US" dirty="0"/>
                        <a:t>'3'</a:t>
                      </a:r>
                    </a:p>
                  </a:txBody>
                  <a:tcPr>
                    <a:solidFill>
                      <a:schemeClr val="accent3">
                        <a:lumMod val="60000"/>
                        <a:lumOff val="40000"/>
                      </a:schemeClr>
                    </a:solidFill>
                  </a:tcPr>
                </a:tc>
                <a:tc>
                  <a:txBody>
                    <a:bodyPr/>
                    <a:lstStyle/>
                    <a:p>
                      <a:pPr algn="ctr"/>
                      <a:r>
                        <a:rPr lang="en-US" dirty="0"/>
                        <a:t>'0'</a:t>
                      </a:r>
                    </a:p>
                  </a:txBody>
                  <a:tcPr>
                    <a:solidFill>
                      <a:schemeClr val="accent3">
                        <a:lumMod val="60000"/>
                        <a:lumOff val="40000"/>
                      </a:schemeClr>
                    </a:solidFill>
                  </a:tcPr>
                </a:tc>
                <a:tc>
                  <a:txBody>
                    <a:bodyPr/>
                    <a:lstStyle/>
                    <a:p>
                      <a:pPr algn="ctr"/>
                      <a:r>
                        <a:rPr lang="en-US" dirty="0"/>
                        <a:t>'.'</a:t>
                      </a:r>
                    </a:p>
                  </a:txBody>
                  <a:tcPr>
                    <a:solidFill>
                      <a:schemeClr val="accent3">
                        <a:lumMod val="60000"/>
                        <a:lumOff val="40000"/>
                      </a:schemeClr>
                    </a:solidFill>
                  </a:tcPr>
                </a:tc>
                <a:tc>
                  <a:txBody>
                    <a:bodyPr/>
                    <a:lstStyle/>
                    <a:p>
                      <a:pPr algn="ctr"/>
                      <a:r>
                        <a:rPr lang="en-US" dirty="0"/>
                        <a:t>'5'</a:t>
                      </a:r>
                    </a:p>
                  </a:txBody>
                  <a:tcPr>
                    <a:solidFill>
                      <a:schemeClr val="accent3">
                        <a:lumMod val="60000"/>
                        <a:lumOff val="40000"/>
                      </a:schemeClr>
                    </a:solidFill>
                  </a:tcPr>
                </a:tc>
                <a:tc>
                  <a:txBody>
                    <a:bodyPr/>
                    <a:lstStyle/>
                    <a:p>
                      <a:pPr algn="ctr"/>
                      <a:r>
                        <a:rPr lang="en-US" b="1" dirty="0" err="1">
                          <a:solidFill>
                            <a:schemeClr val="accent5">
                              <a:lumMod val="75000"/>
                            </a:schemeClr>
                          </a:solidFill>
                        </a:rPr>
                        <a:t>eof</a:t>
                      </a:r>
                      <a:endParaRPr lang="en-US" b="1" dirty="0">
                        <a:solidFill>
                          <a:schemeClr val="accent5">
                            <a:lumMod val="75000"/>
                          </a:schemeClr>
                        </a:solidFill>
                      </a:endParaRPr>
                    </a:p>
                  </a:txBody>
                  <a:tcPr>
                    <a:solidFill>
                      <a:schemeClr val="accent3">
                        <a:lumMod val="60000"/>
                        <a:lumOff val="40000"/>
                      </a:schemeClr>
                    </a:solidFill>
                  </a:tcPr>
                </a:tc>
                <a:extLst>
                  <a:ext uri="{0D108BD9-81ED-4DB2-BD59-A6C34878D82A}">
                    <a16:rowId xmlns:a16="http://schemas.microsoft.com/office/drawing/2014/main" val="10000"/>
                  </a:ext>
                </a:extLst>
              </a:tr>
            </a:tbl>
          </a:graphicData>
        </a:graphic>
      </p:graphicFrame>
      <p:cxnSp>
        <p:nvCxnSpPr>
          <p:cNvPr id="13" name="Straight Arrow Connector 12"/>
          <p:cNvCxnSpPr>
            <a:stCxn id="16" idx="3"/>
          </p:cNvCxnSpPr>
          <p:nvPr/>
        </p:nvCxnSpPr>
        <p:spPr>
          <a:xfrm flipV="1">
            <a:off x="7831018" y="5869812"/>
            <a:ext cx="242062" cy="36690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6" name="Rounded Rectangle 15"/>
          <p:cNvSpPr/>
          <p:nvPr/>
        </p:nvSpPr>
        <p:spPr>
          <a:xfrm>
            <a:off x="6019800" y="6059606"/>
            <a:ext cx="1811218" cy="35422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end of file marker</a:t>
            </a:r>
          </a:p>
        </p:txBody>
      </p:sp>
      <p:sp>
        <p:nvSpPr>
          <p:cNvPr id="19" name="TextBox 18"/>
          <p:cNvSpPr txBox="1"/>
          <p:nvPr/>
        </p:nvSpPr>
        <p:spPr>
          <a:xfrm>
            <a:off x="632593" y="5898165"/>
            <a:ext cx="3154518" cy="338554"/>
          </a:xfrm>
          <a:prstGeom prst="rect">
            <a:avLst/>
          </a:prstGeom>
          <a:noFill/>
        </p:spPr>
        <p:txBody>
          <a:bodyPr wrap="none" rtlCol="0">
            <a:spAutoFit/>
          </a:bodyPr>
          <a:lstStyle/>
          <a:p>
            <a:r>
              <a:rPr lang="en-US" sz="1600" dirty="0">
                <a:latin typeface="Avenir Next Condensed" charset="0"/>
                <a:ea typeface="Avenir Next Condensed" charset="0"/>
                <a:cs typeface="Avenir Next Condensed" charset="0"/>
              </a:rPr>
              <a:t>A file in the file system named "data3.txt"</a:t>
            </a:r>
          </a:p>
        </p:txBody>
      </p:sp>
      <p:sp>
        <p:nvSpPr>
          <p:cNvPr id="20" name="TextBox 19"/>
          <p:cNvSpPr txBox="1"/>
          <p:nvPr/>
        </p:nvSpPr>
        <p:spPr>
          <a:xfrm>
            <a:off x="5367878" y="4454193"/>
            <a:ext cx="1817421" cy="338554"/>
          </a:xfrm>
          <a:prstGeom prst="rect">
            <a:avLst/>
          </a:prstGeom>
          <a:noFill/>
        </p:spPr>
        <p:txBody>
          <a:bodyPr wrap="none" rtlCol="0">
            <a:spAutoFit/>
          </a:bodyPr>
          <a:lstStyle/>
          <a:p>
            <a:r>
              <a:rPr lang="en-US" sz="1600" dirty="0">
                <a:latin typeface="Avenir Next Condensed" charset="0"/>
                <a:ea typeface="Avenir Next Condensed" charset="0"/>
                <a:cs typeface="Avenir Next Condensed" charset="0"/>
              </a:rPr>
              <a:t>Contents of "data3.txt"</a:t>
            </a:r>
          </a:p>
        </p:txBody>
      </p:sp>
    </p:spTree>
    <p:extLst>
      <p:ext uri="{BB962C8B-B14F-4D97-AF65-F5344CB8AC3E}">
        <p14:creationId xmlns:p14="http://schemas.microsoft.com/office/powerpoint/2010/main" val="4240387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Streams</a:t>
            </a:r>
          </a:p>
        </p:txBody>
      </p:sp>
      <p:sp>
        <p:nvSpPr>
          <p:cNvPr id="3" name="Content Placeholder 2"/>
          <p:cNvSpPr>
            <a:spLocks noGrp="1"/>
          </p:cNvSpPr>
          <p:nvPr>
            <p:ph idx="1"/>
          </p:nvPr>
        </p:nvSpPr>
        <p:spPr>
          <a:xfrm>
            <a:off x="457200" y="1600201"/>
            <a:ext cx="8229600" cy="3567218"/>
          </a:xfrm>
        </p:spPr>
        <p:txBody>
          <a:bodyPr>
            <a:normAutofit/>
          </a:bodyPr>
          <a:lstStyle/>
          <a:p>
            <a:r>
              <a:rPr lang="en-US" dirty="0"/>
              <a:t>C++ uses a convenient abstraction called </a:t>
            </a:r>
            <a:r>
              <a:rPr lang="en-US" b="1" dirty="0">
                <a:solidFill>
                  <a:schemeClr val="accent5">
                    <a:lumMod val="75000"/>
                  </a:schemeClr>
                </a:solidFill>
              </a:rPr>
              <a:t>streams</a:t>
            </a:r>
            <a:r>
              <a:rPr lang="en-US" dirty="0"/>
              <a:t> to perform input and output operations in sequential media, e.g., </a:t>
            </a:r>
          </a:p>
          <a:p>
            <a:pPr lvl="1"/>
            <a:r>
              <a:rPr lang="en-US" b="1" dirty="0" err="1">
                <a:solidFill>
                  <a:schemeClr val="accent5">
                    <a:lumMod val="75000"/>
                  </a:schemeClr>
                </a:solidFill>
              </a:rPr>
              <a:t>cout</a:t>
            </a:r>
            <a:r>
              <a:rPr lang="en-US" b="1" dirty="0"/>
              <a:t> </a:t>
            </a:r>
            <a:r>
              <a:rPr lang="en-US" dirty="0"/>
              <a:t>is a stream object for sending output to the screen </a:t>
            </a:r>
          </a:p>
          <a:p>
            <a:pPr lvl="1"/>
            <a:r>
              <a:rPr lang="en-US" b="1" dirty="0" err="1">
                <a:solidFill>
                  <a:schemeClr val="accent5">
                    <a:lumMod val="75000"/>
                  </a:schemeClr>
                </a:solidFill>
              </a:rPr>
              <a:t>cin</a:t>
            </a:r>
            <a:r>
              <a:rPr lang="en-US" dirty="0"/>
              <a:t> is a stream object for taking input from keyboard </a:t>
            </a:r>
          </a:p>
          <a:p>
            <a:r>
              <a:rPr lang="en-US" dirty="0"/>
              <a:t>C++ provides two classes, namely </a:t>
            </a:r>
            <a:r>
              <a:rPr lang="en-US" b="1" dirty="0" err="1">
                <a:solidFill>
                  <a:schemeClr val="accent6"/>
                </a:solidFill>
              </a:rPr>
              <a:t>ofstream</a:t>
            </a:r>
            <a:r>
              <a:rPr lang="en-US" dirty="0"/>
              <a:t> and </a:t>
            </a:r>
            <a:r>
              <a:rPr lang="en-US" b="1" dirty="0" err="1">
                <a:solidFill>
                  <a:schemeClr val="accent6"/>
                </a:solidFill>
              </a:rPr>
              <a:t>ifstream</a:t>
            </a:r>
            <a:r>
              <a:rPr lang="en-US" dirty="0"/>
              <a:t>, for writing and reading data to and from files </a:t>
            </a:r>
          </a:p>
          <a:p>
            <a:r>
              <a:rPr lang="en-US" dirty="0"/>
              <a:t>To use the classes </a:t>
            </a:r>
            <a:r>
              <a:rPr lang="en-US" dirty="0" err="1"/>
              <a:t>ofstream</a:t>
            </a:r>
            <a:r>
              <a:rPr lang="en-US" dirty="0"/>
              <a:t> and </a:t>
            </a:r>
            <a:r>
              <a:rPr lang="en-US" dirty="0" err="1"/>
              <a:t>ifstream</a:t>
            </a:r>
            <a:r>
              <a:rPr lang="en-US" dirty="0"/>
              <a:t>, simply include the header file </a:t>
            </a:r>
            <a:r>
              <a:rPr lang="en-US" b="1" dirty="0" err="1">
                <a:solidFill>
                  <a:schemeClr val="accent6"/>
                </a:solidFill>
              </a:rPr>
              <a:t>fstream</a:t>
            </a:r>
            <a:r>
              <a:rPr lang="en-US" dirty="0"/>
              <a:t>, i.e., </a:t>
            </a:r>
          </a:p>
          <a:p>
            <a:endParaRPr lang="en-US" dirty="0"/>
          </a:p>
          <a:p>
            <a:endParaRPr lang="en-US" dirty="0"/>
          </a:p>
        </p:txBody>
      </p:sp>
      <p:sp>
        <p:nvSpPr>
          <p:cNvPr id="6" name="Slide Number Placeholder 5"/>
          <p:cNvSpPr>
            <a:spLocks noGrp="1"/>
          </p:cNvSpPr>
          <p:nvPr>
            <p:ph type="sldNum" sz="quarter" idx="12"/>
          </p:nvPr>
        </p:nvSpPr>
        <p:spPr/>
        <p:txBody>
          <a:bodyPr/>
          <a:lstStyle/>
          <a:p>
            <a:fld id="{A2D5F323-9395-A24C-8003-89F99F5948AE}" type="slidenum">
              <a:rPr lang="en-US" smtClean="0"/>
              <a:pPr/>
              <a:t>53</a:t>
            </a:fld>
            <a:endParaRPr lang="en-US"/>
          </a:p>
        </p:txBody>
      </p:sp>
      <p:sp>
        <p:nvSpPr>
          <p:cNvPr id="7" name="Rectangle 6">
            <a:extLst>
              <a:ext uri="{FF2B5EF4-FFF2-40B4-BE49-F238E27FC236}">
                <a16:creationId xmlns:a16="http://schemas.microsoft.com/office/drawing/2014/main" id="{F6961E8A-19DA-4EEB-BC3A-C7117FA0BE18}"/>
              </a:ext>
            </a:extLst>
          </p:cNvPr>
          <p:cNvSpPr/>
          <p:nvPr/>
        </p:nvSpPr>
        <p:spPr>
          <a:xfrm>
            <a:off x="2863802" y="5167418"/>
            <a:ext cx="3555286" cy="53944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solidFill>
                  <a:schemeClr val="tx1"/>
                </a:solidFill>
                <a:latin typeface="Consolas" charset="0"/>
                <a:ea typeface="Consolas" charset="0"/>
                <a:cs typeface="Consolas" charset="0"/>
              </a:rPr>
              <a:t>#include &lt;</a:t>
            </a:r>
            <a:r>
              <a:rPr lang="en-US" sz="2000" dirty="0" err="1">
                <a:solidFill>
                  <a:schemeClr val="tx1"/>
                </a:solidFill>
                <a:latin typeface="Consolas" charset="0"/>
                <a:ea typeface="Consolas" charset="0"/>
                <a:cs typeface="Consolas" charset="0"/>
              </a:rPr>
              <a:t>fstream</a:t>
            </a:r>
            <a:r>
              <a:rPr lang="en-US" sz="2000" dirty="0">
                <a:solidFill>
                  <a:schemeClr val="tx1"/>
                </a:solidFill>
                <a:latin typeface="Consolas" charset="0"/>
                <a:ea typeface="Consolas" charset="0"/>
                <a:cs typeface="Consolas" charset="0"/>
              </a:rPr>
              <a:t>&gt;</a:t>
            </a:r>
          </a:p>
        </p:txBody>
      </p:sp>
    </p:spTree>
    <p:extLst>
      <p:ext uri="{BB962C8B-B14F-4D97-AF65-F5344CB8AC3E}">
        <p14:creationId xmlns:p14="http://schemas.microsoft.com/office/powerpoint/2010/main" val="37188223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Write to File</a:t>
            </a:r>
          </a:p>
        </p:txBody>
      </p:sp>
      <p:sp>
        <p:nvSpPr>
          <p:cNvPr id="6" name="Text Placeholder 5"/>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A2D5F323-9395-A24C-8003-89F99F5948AE}" type="slidenum">
              <a:rPr lang="en-US" smtClean="0"/>
              <a:pPr/>
              <a:t>54</a:t>
            </a:fld>
            <a:endParaRPr lang="en-US" dirty="0"/>
          </a:p>
        </p:txBody>
      </p:sp>
    </p:spTree>
    <p:extLst>
      <p:ext uri="{BB962C8B-B14F-4D97-AF65-F5344CB8AC3E}">
        <p14:creationId xmlns:p14="http://schemas.microsoft.com/office/powerpoint/2010/main" val="3819672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File Stream</a:t>
            </a:r>
          </a:p>
        </p:txBody>
      </p:sp>
      <p:sp>
        <p:nvSpPr>
          <p:cNvPr id="3" name="Content Placeholder 2"/>
          <p:cNvSpPr>
            <a:spLocks noGrp="1"/>
          </p:cNvSpPr>
          <p:nvPr>
            <p:ph idx="1"/>
          </p:nvPr>
        </p:nvSpPr>
        <p:spPr>
          <a:xfrm>
            <a:off x="286603" y="1206708"/>
            <a:ext cx="8584442" cy="5021705"/>
          </a:xfrm>
        </p:spPr>
        <p:txBody>
          <a:bodyPr/>
          <a:lstStyle/>
          <a:p>
            <a:r>
              <a:rPr lang="en-US" dirty="0"/>
              <a:t>A basic example for </a:t>
            </a:r>
            <a:r>
              <a:rPr lang="en-US" b="1" dirty="0">
                <a:solidFill>
                  <a:schemeClr val="accent6">
                    <a:lumMod val="75000"/>
                  </a:schemeClr>
                </a:solidFill>
              </a:rPr>
              <a:t>creating and writing </a:t>
            </a:r>
            <a:r>
              <a:rPr lang="en-US" dirty="0"/>
              <a:t>to a file</a:t>
            </a:r>
          </a:p>
        </p:txBody>
      </p:sp>
      <p:sp>
        <p:nvSpPr>
          <p:cNvPr id="5" name="Rectangle 4"/>
          <p:cNvSpPr/>
          <p:nvPr/>
        </p:nvSpPr>
        <p:spPr>
          <a:xfrm>
            <a:off x="392511" y="1993557"/>
            <a:ext cx="4688176" cy="4354978"/>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iostream</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dirty="0">
                <a:solidFill>
                  <a:schemeClr val="tx1"/>
                </a:solidFill>
                <a:latin typeface="Consolas" charset="0"/>
                <a:ea typeface="Consolas" charset="0"/>
                <a:cs typeface="Consolas" charset="0"/>
              </a:rPr>
              <a:t>#include &lt;</a:t>
            </a:r>
            <a:r>
              <a:rPr lang="en-US" sz="1600" dirty="0" err="1">
                <a:solidFill>
                  <a:schemeClr val="tx1"/>
                </a:solidFill>
                <a:latin typeface="Consolas" charset="0"/>
                <a:ea typeface="Consolas" charset="0"/>
                <a:cs typeface="Consolas" charset="0"/>
              </a:rPr>
              <a:t>fstream</a:t>
            </a:r>
            <a:r>
              <a:rPr lang="en-US" sz="1600" dirty="0">
                <a:solidFill>
                  <a:schemeClr val="tx1"/>
                </a:solidFill>
                <a:latin typeface="Consolas" charset="0"/>
                <a:ea typeface="Consolas" charset="0"/>
                <a:cs typeface="Consolas" charset="0"/>
              </a:rPr>
              <a:t>&gt;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cstdlib</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&lt;string&gt;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using namespace std;</a:t>
            </a: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err="1">
                <a:solidFill>
                  <a:schemeClr val="bg1">
                    <a:lumMod val="65000"/>
                  </a:schemeClr>
                </a:solidFill>
                <a:latin typeface="Consolas" charset="0"/>
                <a:ea typeface="Consolas" charset="0"/>
                <a:cs typeface="Consolas" charset="0"/>
              </a:rPr>
              <a:t>int</a:t>
            </a:r>
            <a:r>
              <a:rPr lang="en-US" sz="1600" dirty="0">
                <a:solidFill>
                  <a:schemeClr val="bg1">
                    <a:lumMod val="65000"/>
                  </a:schemeClr>
                </a:solidFill>
                <a:latin typeface="Consolas" charset="0"/>
                <a:ea typeface="Consolas" charset="0"/>
                <a:cs typeface="Consolas" charset="0"/>
              </a:rPr>
              <a:t> main()</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b="1" dirty="0" err="1">
                <a:solidFill>
                  <a:schemeClr val="tx1"/>
                </a:solidFill>
                <a:latin typeface="Consolas" charset="0"/>
                <a:ea typeface="Consolas" charset="0"/>
                <a:cs typeface="Consolas" charset="0"/>
              </a:rPr>
              <a:t>ofstream</a:t>
            </a: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fout</a:t>
            </a:r>
            <a:r>
              <a:rPr lang="en-US" sz="1600" dirty="0">
                <a:solidFill>
                  <a:schemeClr val="tx1"/>
                </a:solidFill>
                <a:latin typeface="Consolas" charset="0"/>
                <a:ea typeface="Consolas" charset="0"/>
                <a:cs typeface="Consolas" charset="0"/>
              </a:rPr>
              <a:t>;</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fout.</a:t>
            </a:r>
            <a:r>
              <a:rPr lang="en-US" sz="1600" b="1" dirty="0" err="1">
                <a:solidFill>
                  <a:schemeClr val="tx1"/>
                </a:solidFill>
                <a:latin typeface="Consolas" charset="0"/>
                <a:ea typeface="Consolas" charset="0"/>
                <a:cs typeface="Consolas" charset="0"/>
              </a:rPr>
              <a:t>open</a:t>
            </a:r>
            <a:r>
              <a:rPr lang="en-US" sz="1600" dirty="0">
                <a:solidFill>
                  <a:schemeClr val="tx1"/>
                </a:solidFill>
                <a:latin typeface="Consolas" charset="0"/>
                <a:ea typeface="Consolas" charset="0"/>
                <a:cs typeface="Consolas" charset="0"/>
              </a:rPr>
              <a:t>("data1.txt");</a:t>
            </a: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if ( </a:t>
            </a:r>
            <a:r>
              <a:rPr lang="en-US" sz="1600" dirty="0" err="1">
                <a:solidFill>
                  <a:schemeClr val="bg1">
                    <a:lumMod val="65000"/>
                  </a:schemeClr>
                </a:solidFill>
                <a:latin typeface="Consolas" charset="0"/>
                <a:ea typeface="Consolas" charset="0"/>
                <a:cs typeface="Consolas" charset="0"/>
              </a:rPr>
              <a:t>fout.fail</a:t>
            </a:r>
            <a:r>
              <a:rPr lang="en-US" sz="1600" dirty="0">
                <a:solidFill>
                  <a:schemeClr val="bg1">
                    <a:lumMod val="65000"/>
                  </a:schemeClr>
                </a:solidFill>
                <a:latin typeface="Consolas" charset="0"/>
                <a:ea typeface="Consolas" charset="0"/>
                <a:cs typeface="Consolas" charset="0"/>
              </a:rPr>
              <a:t>() ) {</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cout</a:t>
            </a:r>
            <a:r>
              <a:rPr lang="en-US" sz="1600" dirty="0">
                <a:solidFill>
                  <a:schemeClr val="bg1">
                    <a:lumMod val="65000"/>
                  </a:schemeClr>
                </a:solidFill>
                <a:latin typeface="Consolas" charset="0"/>
                <a:ea typeface="Consolas" charset="0"/>
                <a:cs typeface="Consolas" charset="0"/>
              </a:rPr>
              <a:t> &lt;&lt; "Error in file opening!" 				&lt;&lt; </a:t>
            </a:r>
            <a:r>
              <a:rPr lang="en-US" sz="1600" dirty="0" err="1">
                <a:solidFill>
                  <a:schemeClr val="bg1">
                    <a:lumMod val="65000"/>
                  </a:schemeClr>
                </a:solidFill>
                <a:latin typeface="Consolas" charset="0"/>
                <a:ea typeface="Consolas" charset="0"/>
                <a:cs typeface="Consolas" charset="0"/>
              </a:rPr>
              <a:t>endl</a:t>
            </a: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exit(1);</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p>
        </p:txBody>
      </p:sp>
      <p:sp>
        <p:nvSpPr>
          <p:cNvPr id="6" name="Rectangle 5"/>
          <p:cNvSpPr/>
          <p:nvPr/>
        </p:nvSpPr>
        <p:spPr>
          <a:xfrm>
            <a:off x="6227805" y="5827650"/>
            <a:ext cx="2643240" cy="520885"/>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endParaRPr lang="en-US" dirty="0">
              <a:solidFill>
                <a:schemeClr val="tx1">
                  <a:lumMod val="50000"/>
                  <a:lumOff val="50000"/>
                </a:schemeClr>
              </a:solidFill>
              <a:latin typeface="Consolas" pitchFamily="49" charset="0"/>
            </a:endParaRPr>
          </a:p>
        </p:txBody>
      </p:sp>
      <p:sp>
        <p:nvSpPr>
          <p:cNvPr id="7" name="TextBox 6"/>
          <p:cNvSpPr txBox="1"/>
          <p:nvPr/>
        </p:nvSpPr>
        <p:spPr>
          <a:xfrm>
            <a:off x="8000765" y="5577539"/>
            <a:ext cx="927946" cy="307777"/>
          </a:xfrm>
          <a:prstGeom prst="rect">
            <a:avLst/>
          </a:prstGeom>
          <a:noFill/>
        </p:spPr>
        <p:txBody>
          <a:bodyPr wrap="none" rtlCol="0">
            <a:spAutoFit/>
          </a:bodyPr>
          <a:lstStyle/>
          <a:p>
            <a:r>
              <a:rPr lang="en-US" sz="1400" dirty="0">
                <a:latin typeface="Chalkduster"/>
                <a:cs typeface="Chalkduster"/>
              </a:rPr>
              <a:t>data1.txt</a:t>
            </a:r>
          </a:p>
        </p:txBody>
      </p:sp>
      <p:sp>
        <p:nvSpPr>
          <p:cNvPr id="8" name="TextBox 7"/>
          <p:cNvSpPr txBox="1"/>
          <p:nvPr/>
        </p:nvSpPr>
        <p:spPr>
          <a:xfrm>
            <a:off x="392511" y="6329987"/>
            <a:ext cx="1438214" cy="369332"/>
          </a:xfrm>
          <a:prstGeom prst="rect">
            <a:avLst/>
          </a:prstGeom>
          <a:noFill/>
        </p:spPr>
        <p:txBody>
          <a:bodyPr wrap="none" rtlCol="0">
            <a:spAutoFit/>
          </a:bodyPr>
          <a:lstStyle/>
          <a:p>
            <a:r>
              <a:rPr lang="en-US" dirty="0">
                <a:latin typeface="Avenir Next Condensed" charset="0"/>
                <a:ea typeface="Avenir Next Condensed" charset="0"/>
                <a:cs typeface="Avenir Next Condensed" charset="0"/>
              </a:rPr>
              <a:t>output_file.cpp</a:t>
            </a:r>
          </a:p>
        </p:txBody>
      </p:sp>
      <p:sp>
        <p:nvSpPr>
          <p:cNvPr id="10" name="Rectangle 9"/>
          <p:cNvSpPr/>
          <p:nvPr/>
        </p:nvSpPr>
        <p:spPr>
          <a:xfrm>
            <a:off x="3569596" y="1671271"/>
            <a:ext cx="4900407" cy="2571638"/>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6075" algn="l"/>
                <a:tab pos="684213" algn="l"/>
              </a:tabLst>
            </a:pPr>
            <a:r>
              <a:rPr lang="en-US" sz="1600" dirty="0">
                <a:solidFill>
                  <a:schemeClr val="bg1">
                    <a:lumMod val="50000"/>
                  </a:schemeClr>
                </a:solidFill>
              </a:rPr>
              <a:t>    	</a:t>
            </a:r>
            <a:r>
              <a:rPr lang="en-US" sz="1600" dirty="0">
                <a:solidFill>
                  <a:schemeClr val="bg1">
                    <a:lumMod val="65000"/>
                  </a:schemeClr>
                </a:solidFill>
                <a:latin typeface="Consolas" charset="0"/>
                <a:ea typeface="Consolas" charset="0"/>
                <a:cs typeface="Consolas" charset="0"/>
              </a:rPr>
              <a:t>string name = "Peter";</a:t>
            </a:r>
          </a:p>
          <a:p>
            <a:pPr>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int</a:t>
            </a:r>
            <a:r>
              <a:rPr lang="en-US" sz="1600" dirty="0">
                <a:solidFill>
                  <a:schemeClr val="bg1">
                    <a:lumMod val="65000"/>
                  </a:schemeClr>
                </a:solidFill>
                <a:latin typeface="Consolas" charset="0"/>
                <a:ea typeface="Consolas" charset="0"/>
                <a:cs typeface="Consolas" charset="0"/>
              </a:rPr>
              <a:t> age = 30;</a:t>
            </a:r>
          </a:p>
          <a:p>
            <a:pPr>
              <a:tabLst>
                <a:tab pos="346075" algn="l"/>
                <a:tab pos="684213" algn="l"/>
              </a:tabLst>
            </a:pPr>
            <a:r>
              <a:rPr lang="en-US" sz="1600" dirty="0">
                <a:solidFill>
                  <a:schemeClr val="bg1">
                    <a:lumMod val="65000"/>
                  </a:schemeClr>
                </a:solidFill>
                <a:latin typeface="Consolas" charset="0"/>
                <a:ea typeface="Consolas" charset="0"/>
                <a:cs typeface="Consolas" charset="0"/>
              </a:rPr>
              <a:t>   double weight = 130.5;</a:t>
            </a:r>
          </a:p>
          <a:p>
            <a:pPr>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fout</a:t>
            </a:r>
            <a:r>
              <a:rPr lang="en-US" sz="1600" dirty="0">
                <a:solidFill>
                  <a:schemeClr val="bg1">
                    <a:lumMod val="65000"/>
                  </a:schemeClr>
                </a:solidFill>
                <a:latin typeface="Consolas" charset="0"/>
                <a:ea typeface="Consolas" charset="0"/>
                <a:cs typeface="Consolas" charset="0"/>
              </a:rPr>
              <a:t> &lt;&lt; name &lt;&lt; " " &lt;&lt; age &lt;&lt; " " </a:t>
            </a:r>
          </a:p>
          <a:p>
            <a:pPr>
              <a:tabLst>
                <a:tab pos="346075" algn="l"/>
                <a:tab pos="684213" algn="l"/>
              </a:tabLst>
            </a:pPr>
            <a:r>
              <a:rPr lang="en-US" sz="1600" dirty="0">
                <a:solidFill>
                  <a:schemeClr val="bg1">
                    <a:lumMod val="65000"/>
                  </a:schemeClr>
                </a:solidFill>
                <a:latin typeface="Consolas" charset="0"/>
                <a:ea typeface="Consolas" charset="0"/>
                <a:cs typeface="Consolas" charset="0"/>
              </a:rPr>
              <a:t>			&lt;&lt; weight &lt;&lt; </a:t>
            </a:r>
            <a:r>
              <a:rPr lang="en-US" sz="1600" dirty="0" err="1">
                <a:solidFill>
                  <a:schemeClr val="bg1">
                    <a:lumMod val="65000"/>
                  </a:schemeClr>
                </a:solidFill>
                <a:latin typeface="Consolas" charset="0"/>
                <a:ea typeface="Consolas" charset="0"/>
                <a:cs typeface="Consolas" charset="0"/>
              </a:rPr>
              <a:t>endl</a:t>
            </a:r>
            <a:r>
              <a:rPr lang="en-US" sz="1600" dirty="0">
                <a:solidFill>
                  <a:schemeClr val="bg1">
                    <a:lumMod val="65000"/>
                  </a:schemeClr>
                </a:solidFill>
                <a:latin typeface="Consolas" charset="0"/>
                <a:ea typeface="Consolas" charset="0"/>
                <a:cs typeface="Consolas" charset="0"/>
              </a:rPr>
              <a:t>;</a:t>
            </a:r>
          </a:p>
          <a:p>
            <a:pPr>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fout.close</a:t>
            </a:r>
            <a:r>
              <a:rPr lang="en-US" sz="1600" dirty="0">
                <a:solidFill>
                  <a:schemeClr val="bg1">
                    <a:lumMod val="65000"/>
                  </a:schemeClr>
                </a:solidFill>
                <a:latin typeface="Consolas" charset="0"/>
                <a:ea typeface="Consolas" charset="0"/>
                <a:cs typeface="Consolas" charset="0"/>
              </a:rPr>
              <a:t>();</a:t>
            </a:r>
          </a:p>
          <a:p>
            <a:pPr>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a:tabLst>
                <a:tab pos="346075" algn="l"/>
                <a:tab pos="684213" algn="l"/>
              </a:tabLst>
            </a:pPr>
            <a:r>
              <a:rPr lang="en-US" sz="1600" dirty="0">
                <a:solidFill>
                  <a:schemeClr val="bg1">
                    <a:lumMod val="65000"/>
                  </a:schemeClr>
                </a:solidFill>
                <a:latin typeface="Consolas" charset="0"/>
                <a:ea typeface="Consolas" charset="0"/>
                <a:cs typeface="Consolas" charset="0"/>
              </a:rPr>
              <a:t>   return 0;</a:t>
            </a:r>
          </a:p>
          <a:p>
            <a:pPr>
              <a:tabLst>
                <a:tab pos="346075" algn="l"/>
                <a:tab pos="684213" algn="l"/>
              </a:tabLst>
            </a:pPr>
            <a:r>
              <a:rPr lang="en-US" sz="1600" dirty="0">
                <a:solidFill>
                  <a:schemeClr val="bg1">
                    <a:lumMod val="65000"/>
                  </a:schemeClr>
                </a:solidFill>
                <a:latin typeface="Consolas" charset="0"/>
                <a:ea typeface="Consolas" charset="0"/>
                <a:cs typeface="Consolas" charset="0"/>
              </a:rPr>
              <a:t>}</a:t>
            </a:r>
          </a:p>
        </p:txBody>
      </p:sp>
      <p:sp>
        <p:nvSpPr>
          <p:cNvPr id="12" name="Slide Number Placeholder 11"/>
          <p:cNvSpPr>
            <a:spLocks noGrp="1"/>
          </p:cNvSpPr>
          <p:nvPr>
            <p:ph type="sldNum" sz="quarter" idx="12"/>
          </p:nvPr>
        </p:nvSpPr>
        <p:spPr/>
        <p:txBody>
          <a:bodyPr/>
          <a:lstStyle/>
          <a:p>
            <a:fld id="{A2D5F323-9395-A24C-8003-89F99F5948AE}" type="slidenum">
              <a:rPr lang="en-US" smtClean="0"/>
              <a:pPr/>
              <a:t>55</a:t>
            </a:fld>
            <a:endParaRPr lang="en-US"/>
          </a:p>
        </p:txBody>
      </p:sp>
      <p:cxnSp>
        <p:nvCxnSpPr>
          <p:cNvPr id="17" name="Straight Arrow Connector 16"/>
          <p:cNvCxnSpPr>
            <a:stCxn id="18" idx="1"/>
          </p:cNvCxnSpPr>
          <p:nvPr/>
        </p:nvCxnSpPr>
        <p:spPr>
          <a:xfrm flipH="1">
            <a:off x="2523744" y="2323071"/>
            <a:ext cx="3138663" cy="228105"/>
          </a:xfrm>
          <a:prstGeom prst="straightConnector1">
            <a:avLst/>
          </a:prstGeom>
          <a:ln>
            <a:tailEnd type="arrow"/>
          </a:ln>
          <a:effectLst/>
        </p:spPr>
        <p:style>
          <a:lnRef idx="2">
            <a:schemeClr val="accent6"/>
          </a:lnRef>
          <a:fillRef idx="0">
            <a:schemeClr val="accent6"/>
          </a:fillRef>
          <a:effectRef idx="1">
            <a:schemeClr val="accent6"/>
          </a:effectRef>
          <a:fontRef idx="minor">
            <a:schemeClr val="tx1"/>
          </a:fontRef>
        </p:style>
      </p:cxnSp>
      <p:sp>
        <p:nvSpPr>
          <p:cNvPr id="18" name="Rounded Rectangle 17"/>
          <p:cNvSpPr/>
          <p:nvPr/>
        </p:nvSpPr>
        <p:spPr>
          <a:xfrm>
            <a:off x="5662407" y="2026508"/>
            <a:ext cx="2150075" cy="593125"/>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r>
              <a:rPr lang="en-US" sz="1600" dirty="0">
                <a:latin typeface="Avenir Next Condensed" charset="0"/>
                <a:ea typeface="Avenir Next Condensed" charset="0"/>
                <a:cs typeface="Avenir Next Condensed" charset="0"/>
              </a:rPr>
              <a:t>Include the file stream header file</a:t>
            </a:r>
          </a:p>
        </p:txBody>
      </p:sp>
      <p:sp>
        <p:nvSpPr>
          <p:cNvPr id="20" name="Rounded Rectangle 19"/>
          <p:cNvSpPr/>
          <p:nvPr/>
        </p:nvSpPr>
        <p:spPr>
          <a:xfrm>
            <a:off x="5359703" y="2822974"/>
            <a:ext cx="2611394" cy="1120869"/>
          </a:xfrm>
          <a:prstGeom prst="roundRect">
            <a:avLst/>
          </a:prstGeom>
          <a:effectLst/>
        </p:spPr>
        <p:style>
          <a:lnRef idx="2">
            <a:schemeClr val="accent3"/>
          </a:lnRef>
          <a:fillRef idx="1">
            <a:schemeClr val="lt1"/>
          </a:fillRef>
          <a:effectRef idx="0">
            <a:schemeClr val="accent3"/>
          </a:effectRef>
          <a:fontRef idx="minor">
            <a:schemeClr val="dk1"/>
          </a:fontRef>
        </p:style>
        <p:txBody>
          <a:bodyPr rtlCol="0" anchor="ctr"/>
          <a:lstStyle/>
          <a:p>
            <a:r>
              <a:rPr lang="en-US" sz="1600" dirty="0">
                <a:latin typeface="Avenir Next Condensed" charset="0"/>
                <a:ea typeface="Avenir Next Condensed" charset="0"/>
                <a:cs typeface="Avenir Next Condensed" charset="0"/>
              </a:rPr>
              <a:t>Create an </a:t>
            </a:r>
            <a:r>
              <a:rPr lang="en-US" sz="1600" b="1" dirty="0" err="1">
                <a:latin typeface="Avenir Next Condensed" charset="0"/>
                <a:ea typeface="Avenir Next Condensed" charset="0"/>
                <a:cs typeface="Avenir Next Condensed" charset="0"/>
              </a:rPr>
              <a:t>ofstream</a:t>
            </a:r>
            <a:r>
              <a:rPr lang="en-US" sz="1600" b="1" dirty="0">
                <a:latin typeface="Avenir Next Condensed" charset="0"/>
                <a:ea typeface="Avenir Next Condensed" charset="0"/>
                <a:cs typeface="Avenir Next Condensed" charset="0"/>
              </a:rPr>
              <a:t> </a:t>
            </a:r>
            <a:r>
              <a:rPr lang="en-US" sz="1600" dirty="0">
                <a:latin typeface="Avenir Next Condensed" charset="0"/>
                <a:ea typeface="Avenir Next Condensed" charset="0"/>
                <a:cs typeface="Avenir Next Condensed" charset="0"/>
              </a:rPr>
              <a:t>(output file stream) object and connect it to an </a:t>
            </a:r>
            <a:r>
              <a:rPr lang="en-US" sz="1600" b="1" dirty="0">
                <a:latin typeface="Avenir Next Condensed" charset="0"/>
                <a:ea typeface="Avenir Next Condensed" charset="0"/>
                <a:cs typeface="Avenir Next Condensed" charset="0"/>
              </a:rPr>
              <a:t>external file </a:t>
            </a:r>
            <a:r>
              <a:rPr lang="en-US" sz="1600" dirty="0">
                <a:latin typeface="Avenir Next Condensed" charset="0"/>
                <a:ea typeface="Avenir Next Condensed" charset="0"/>
                <a:cs typeface="Avenir Next Condensed" charset="0"/>
              </a:rPr>
              <a:t>named "data1.txt"</a:t>
            </a:r>
          </a:p>
        </p:txBody>
      </p:sp>
      <p:cxnSp>
        <p:nvCxnSpPr>
          <p:cNvPr id="22" name="Straight Arrow Connector 21"/>
          <p:cNvCxnSpPr>
            <a:cxnSpLocks/>
            <a:stCxn id="20" idx="1"/>
          </p:cNvCxnSpPr>
          <p:nvPr/>
        </p:nvCxnSpPr>
        <p:spPr>
          <a:xfrm flipH="1">
            <a:off x="2325511" y="3383409"/>
            <a:ext cx="3034192" cy="832232"/>
          </a:xfrm>
          <a:prstGeom prst="straightConnector1">
            <a:avLst/>
          </a:prstGeom>
          <a:ln>
            <a:tailEnd type="arrow"/>
          </a:ln>
          <a:effectLst/>
        </p:spPr>
        <p:style>
          <a:lnRef idx="2">
            <a:schemeClr val="accent3"/>
          </a:lnRef>
          <a:fillRef idx="0">
            <a:schemeClr val="accent3"/>
          </a:fillRef>
          <a:effectRef idx="1">
            <a:schemeClr val="accent3"/>
          </a:effectRef>
          <a:fontRef idx="minor">
            <a:schemeClr val="tx1"/>
          </a:fontRef>
        </p:style>
      </p:cxnSp>
      <p:sp>
        <p:nvSpPr>
          <p:cNvPr id="29" name="Rounded Rectangle 28"/>
          <p:cNvSpPr/>
          <p:nvPr/>
        </p:nvSpPr>
        <p:spPr>
          <a:xfrm>
            <a:off x="5769550" y="3887243"/>
            <a:ext cx="2858529" cy="897925"/>
          </a:xfrm>
          <a:prstGeom prst="roundRect">
            <a:avLst/>
          </a:prstGeom>
          <a:effectLst/>
        </p:spPr>
        <p:style>
          <a:lnRef idx="2">
            <a:schemeClr val="accent3"/>
          </a:lnRef>
          <a:fillRef idx="1">
            <a:schemeClr val="lt1"/>
          </a:fillRef>
          <a:effectRef idx="0">
            <a:schemeClr val="accent3"/>
          </a:effectRef>
          <a:fontRef idx="minor">
            <a:schemeClr val="dk1"/>
          </a:fontRef>
        </p:style>
        <p:txBody>
          <a:bodyPr rtlCol="0" anchor="ctr"/>
          <a:lstStyle/>
          <a:p>
            <a:r>
              <a:rPr lang="en-US" sz="1400" dirty="0">
                <a:latin typeface="Avenir Next Condensed" charset="0"/>
                <a:ea typeface="Avenir Next Condensed" charset="0"/>
                <a:cs typeface="Avenir Next Condensed" charset="0"/>
              </a:rPr>
              <a:t>These two statements can be replaced by:</a:t>
            </a:r>
          </a:p>
          <a:p>
            <a:pPr algn="ctr"/>
            <a:r>
              <a:rPr lang="en-US" sz="1400" b="1" dirty="0" err="1">
                <a:latin typeface="Avenir Next Condensed" charset="0"/>
                <a:ea typeface="Avenir Next Condensed" charset="0"/>
                <a:cs typeface="Avenir Next Condensed" charset="0"/>
              </a:rPr>
              <a:t>ofstream</a:t>
            </a:r>
            <a:r>
              <a:rPr lang="en-US" sz="1400" b="1" dirty="0">
                <a:latin typeface="Avenir Next Condensed" charset="0"/>
                <a:ea typeface="Avenir Next Condensed" charset="0"/>
                <a:cs typeface="Avenir Next Condensed" charset="0"/>
              </a:rPr>
              <a:t> </a:t>
            </a:r>
            <a:r>
              <a:rPr lang="en-US" sz="1400" b="1" dirty="0" err="1">
                <a:latin typeface="Avenir Next Condensed" charset="0"/>
                <a:ea typeface="Avenir Next Condensed" charset="0"/>
                <a:cs typeface="Avenir Next Condensed" charset="0"/>
              </a:rPr>
              <a:t>fout</a:t>
            </a:r>
            <a:r>
              <a:rPr lang="en-US" sz="1400" b="1" dirty="0">
                <a:latin typeface="Avenir Next Condensed" charset="0"/>
                <a:ea typeface="Avenir Next Condensed" charset="0"/>
                <a:cs typeface="Avenir Next Condensed" charset="0"/>
              </a:rPr>
              <a:t> ("data1.txt");</a:t>
            </a:r>
            <a:r>
              <a:rPr lang="en-US" sz="1400" dirty="0">
                <a:latin typeface="Avenir Next Condensed" charset="0"/>
                <a:ea typeface="Avenir Next Condensed" charset="0"/>
                <a:cs typeface="Avenir Next Condensed" charset="0"/>
              </a:rPr>
              <a:t> </a:t>
            </a:r>
          </a:p>
        </p:txBody>
      </p:sp>
      <p:sp>
        <p:nvSpPr>
          <p:cNvPr id="15" name="Rounded Rectangle 14">
            <a:extLst>
              <a:ext uri="{FF2B5EF4-FFF2-40B4-BE49-F238E27FC236}">
                <a16:creationId xmlns:a16="http://schemas.microsoft.com/office/drawing/2014/main" id="{FA20C40F-B300-8C48-902A-FCDF11B93EC9}"/>
              </a:ext>
            </a:extLst>
          </p:cNvPr>
          <p:cNvSpPr/>
          <p:nvPr/>
        </p:nvSpPr>
        <p:spPr>
          <a:xfrm>
            <a:off x="5343780" y="4702488"/>
            <a:ext cx="2643240" cy="1093613"/>
          </a:xfrm>
          <a:prstGeom prst="roundRect">
            <a:avLst/>
          </a:prstGeom>
          <a:effectLst/>
        </p:spPr>
        <p:style>
          <a:lnRef idx="2">
            <a:schemeClr val="accent3"/>
          </a:lnRef>
          <a:fillRef idx="1">
            <a:schemeClr val="lt1"/>
          </a:fillRef>
          <a:effectRef idx="0">
            <a:schemeClr val="accent3"/>
          </a:effectRef>
          <a:fontRef idx="minor">
            <a:schemeClr val="dk1"/>
          </a:fontRef>
        </p:style>
        <p:txBody>
          <a:bodyPr rtlCol="0" anchor="ctr"/>
          <a:lstStyle/>
          <a:p>
            <a:r>
              <a:rPr lang="en-US" sz="1400" dirty="0">
                <a:latin typeface="Avenir Next Condensed" charset="0"/>
                <a:ea typeface="Avenir Next Condensed" charset="0"/>
                <a:cs typeface="Avenir Next Condensed" charset="0"/>
              </a:rPr>
              <a:t>After executing these two statements, a file will be created in your hard drive (in the same directory as your program executable):</a:t>
            </a:r>
          </a:p>
        </p:txBody>
      </p:sp>
    </p:spTree>
    <p:extLst>
      <p:ext uri="{BB962C8B-B14F-4D97-AF65-F5344CB8AC3E}">
        <p14:creationId xmlns:p14="http://schemas.microsoft.com/office/powerpoint/2010/main" val="4219493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8" grpId="0" animBg="1"/>
      <p:bldP spid="20" grpId="0" animBg="1"/>
      <p:bldP spid="29" grpId="0" animBg="1"/>
      <p:bldP spid="1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6603" y="1206708"/>
            <a:ext cx="8584442" cy="5021705"/>
          </a:xfrm>
        </p:spPr>
        <p:txBody>
          <a:bodyPr/>
          <a:lstStyle/>
          <a:p>
            <a:r>
              <a:rPr lang="en-US" dirty="0"/>
              <a:t>A basic example for </a:t>
            </a:r>
            <a:r>
              <a:rPr lang="en-US" b="1" dirty="0">
                <a:solidFill>
                  <a:schemeClr val="accent6">
                    <a:lumMod val="75000"/>
                  </a:schemeClr>
                </a:solidFill>
              </a:rPr>
              <a:t>creating and writing </a:t>
            </a:r>
            <a:r>
              <a:rPr lang="en-US" dirty="0"/>
              <a:t>to a file</a:t>
            </a:r>
          </a:p>
        </p:txBody>
      </p:sp>
      <p:sp>
        <p:nvSpPr>
          <p:cNvPr id="13" name="Rectangle 12"/>
          <p:cNvSpPr/>
          <p:nvPr/>
        </p:nvSpPr>
        <p:spPr>
          <a:xfrm>
            <a:off x="392511" y="1993557"/>
            <a:ext cx="4688176" cy="4354978"/>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iostream</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fstream</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cstdlib</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&lt;string&gt;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using namespace </a:t>
            </a:r>
            <a:r>
              <a:rPr lang="en-US" sz="1600" dirty="0" err="1">
                <a:solidFill>
                  <a:schemeClr val="bg1">
                    <a:lumMod val="65000"/>
                  </a:schemeClr>
                </a:solidFill>
                <a:latin typeface="Consolas" charset="0"/>
                <a:ea typeface="Consolas" charset="0"/>
                <a:cs typeface="Consolas" charset="0"/>
              </a:rPr>
              <a:t>std</a:t>
            </a: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err="1">
                <a:solidFill>
                  <a:schemeClr val="bg1">
                    <a:lumMod val="65000"/>
                  </a:schemeClr>
                </a:solidFill>
                <a:latin typeface="Consolas" charset="0"/>
                <a:ea typeface="Consolas" charset="0"/>
                <a:cs typeface="Consolas" charset="0"/>
              </a:rPr>
              <a:t>int</a:t>
            </a:r>
            <a:r>
              <a:rPr lang="en-US" sz="1600" dirty="0">
                <a:solidFill>
                  <a:schemeClr val="bg1">
                    <a:lumMod val="65000"/>
                  </a:schemeClr>
                </a:solidFill>
                <a:latin typeface="Consolas" charset="0"/>
                <a:ea typeface="Consolas" charset="0"/>
                <a:cs typeface="Consolas" charset="0"/>
              </a:rPr>
              <a:t> main()</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ofstream</a:t>
            </a: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fout</a:t>
            </a: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fout.open</a:t>
            </a:r>
            <a:r>
              <a:rPr lang="en-US" sz="1600" dirty="0">
                <a:solidFill>
                  <a:schemeClr val="bg1">
                    <a:lumMod val="65000"/>
                  </a:schemeClr>
                </a:solidFill>
                <a:latin typeface="Consolas" charset="0"/>
                <a:ea typeface="Consolas" charset="0"/>
                <a:cs typeface="Consolas" charset="0"/>
              </a:rPr>
              <a:t>("data1.txt");</a:t>
            </a: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if ( </a:t>
            </a:r>
            <a:r>
              <a:rPr lang="en-US" sz="1600" b="1" dirty="0" err="1">
                <a:solidFill>
                  <a:schemeClr val="tx1"/>
                </a:solidFill>
                <a:latin typeface="Consolas" charset="0"/>
                <a:ea typeface="Consolas" charset="0"/>
                <a:cs typeface="Consolas" charset="0"/>
              </a:rPr>
              <a:t>fout.fail</a:t>
            </a:r>
            <a:r>
              <a:rPr lang="en-US" sz="1600" b="1" dirty="0">
                <a:solidFill>
                  <a:schemeClr val="tx1"/>
                </a:solidFill>
                <a:latin typeface="Consolas" charset="0"/>
                <a:ea typeface="Consolas" charset="0"/>
                <a:cs typeface="Consolas" charset="0"/>
              </a:rPr>
              <a:t>()</a:t>
            </a:r>
            <a:r>
              <a:rPr lang="en-US" sz="1600" dirty="0">
                <a:solidFill>
                  <a:schemeClr val="bg1">
                    <a:lumMod val="65000"/>
                  </a:schemeClr>
                </a:solidFill>
                <a:latin typeface="Consolas" charset="0"/>
                <a:ea typeface="Consolas" charset="0"/>
                <a:cs typeface="Consolas" charset="0"/>
              </a:rPr>
              <a:t> ) {</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cout</a:t>
            </a:r>
            <a:r>
              <a:rPr lang="en-US" sz="1600" dirty="0">
                <a:solidFill>
                  <a:schemeClr val="bg1">
                    <a:lumMod val="65000"/>
                  </a:schemeClr>
                </a:solidFill>
                <a:latin typeface="Consolas" charset="0"/>
                <a:ea typeface="Consolas" charset="0"/>
                <a:cs typeface="Consolas" charset="0"/>
              </a:rPr>
              <a:t> &lt;&lt; "Error in file opening!" 				&lt;&lt; </a:t>
            </a:r>
            <a:r>
              <a:rPr lang="en-US" sz="1600" dirty="0" err="1">
                <a:solidFill>
                  <a:schemeClr val="bg1">
                    <a:lumMod val="65000"/>
                  </a:schemeClr>
                </a:solidFill>
                <a:latin typeface="Consolas" charset="0"/>
                <a:ea typeface="Consolas" charset="0"/>
                <a:cs typeface="Consolas" charset="0"/>
              </a:rPr>
              <a:t>endl</a:t>
            </a: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b="1" dirty="0">
                <a:solidFill>
                  <a:schemeClr val="tx1"/>
                </a:solidFill>
                <a:latin typeface="Consolas" charset="0"/>
                <a:ea typeface="Consolas" charset="0"/>
                <a:cs typeface="Consolas" charset="0"/>
              </a:rPr>
              <a:t>exit(1);</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p>
        </p:txBody>
      </p:sp>
      <p:sp>
        <p:nvSpPr>
          <p:cNvPr id="2" name="Title 1"/>
          <p:cNvSpPr>
            <a:spLocks noGrp="1"/>
          </p:cNvSpPr>
          <p:nvPr>
            <p:ph type="title"/>
          </p:nvPr>
        </p:nvSpPr>
        <p:spPr/>
        <p:txBody>
          <a:bodyPr/>
          <a:lstStyle/>
          <a:p>
            <a:r>
              <a:rPr lang="en-US" dirty="0"/>
              <a:t>Output File Stream</a:t>
            </a:r>
          </a:p>
        </p:txBody>
      </p:sp>
      <p:sp>
        <p:nvSpPr>
          <p:cNvPr id="18" name="Rectangle 17"/>
          <p:cNvSpPr/>
          <p:nvPr/>
        </p:nvSpPr>
        <p:spPr>
          <a:xfrm>
            <a:off x="3569596" y="1671271"/>
            <a:ext cx="4900407" cy="2571638"/>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6075" algn="l"/>
                <a:tab pos="684213" algn="l"/>
              </a:tabLst>
            </a:pPr>
            <a:r>
              <a:rPr lang="en-US" sz="1600" dirty="0">
                <a:solidFill>
                  <a:schemeClr val="bg1">
                    <a:lumMod val="50000"/>
                  </a:schemeClr>
                </a:solidFill>
              </a:rPr>
              <a:t>    	</a:t>
            </a:r>
            <a:r>
              <a:rPr lang="en-US" sz="1600" dirty="0">
                <a:solidFill>
                  <a:schemeClr val="bg1">
                    <a:lumMod val="65000"/>
                  </a:schemeClr>
                </a:solidFill>
                <a:latin typeface="Consolas" charset="0"/>
                <a:ea typeface="Consolas" charset="0"/>
                <a:cs typeface="Consolas" charset="0"/>
              </a:rPr>
              <a:t>string name = "Peter";</a:t>
            </a:r>
          </a:p>
          <a:p>
            <a:pPr>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int</a:t>
            </a:r>
            <a:r>
              <a:rPr lang="en-US" sz="1600" dirty="0">
                <a:solidFill>
                  <a:schemeClr val="bg1">
                    <a:lumMod val="65000"/>
                  </a:schemeClr>
                </a:solidFill>
                <a:latin typeface="Consolas" charset="0"/>
                <a:ea typeface="Consolas" charset="0"/>
                <a:cs typeface="Consolas" charset="0"/>
              </a:rPr>
              <a:t> age = 30;</a:t>
            </a:r>
          </a:p>
          <a:p>
            <a:pPr>
              <a:tabLst>
                <a:tab pos="346075" algn="l"/>
                <a:tab pos="684213" algn="l"/>
              </a:tabLst>
            </a:pPr>
            <a:r>
              <a:rPr lang="en-US" sz="1600" dirty="0">
                <a:solidFill>
                  <a:schemeClr val="bg1">
                    <a:lumMod val="65000"/>
                  </a:schemeClr>
                </a:solidFill>
                <a:latin typeface="Consolas" charset="0"/>
                <a:ea typeface="Consolas" charset="0"/>
                <a:cs typeface="Consolas" charset="0"/>
              </a:rPr>
              <a:t>   double weight = 130.5;</a:t>
            </a:r>
          </a:p>
          <a:p>
            <a:pPr>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fout</a:t>
            </a:r>
            <a:r>
              <a:rPr lang="en-US" sz="1600" dirty="0">
                <a:solidFill>
                  <a:schemeClr val="bg1">
                    <a:lumMod val="65000"/>
                  </a:schemeClr>
                </a:solidFill>
                <a:latin typeface="Consolas" charset="0"/>
                <a:ea typeface="Consolas" charset="0"/>
                <a:cs typeface="Consolas" charset="0"/>
              </a:rPr>
              <a:t> &lt;&lt; name &lt;&lt; " " &lt;&lt; age &lt;&lt; " " </a:t>
            </a:r>
          </a:p>
          <a:p>
            <a:pPr>
              <a:tabLst>
                <a:tab pos="346075" algn="l"/>
                <a:tab pos="684213" algn="l"/>
              </a:tabLst>
            </a:pPr>
            <a:r>
              <a:rPr lang="en-US" sz="1600" dirty="0">
                <a:solidFill>
                  <a:schemeClr val="bg1">
                    <a:lumMod val="65000"/>
                  </a:schemeClr>
                </a:solidFill>
                <a:latin typeface="Consolas" charset="0"/>
                <a:ea typeface="Consolas" charset="0"/>
                <a:cs typeface="Consolas" charset="0"/>
              </a:rPr>
              <a:t>			&lt;&lt; weight &lt;&lt; </a:t>
            </a:r>
            <a:r>
              <a:rPr lang="en-US" sz="1600" dirty="0" err="1">
                <a:solidFill>
                  <a:schemeClr val="bg1">
                    <a:lumMod val="65000"/>
                  </a:schemeClr>
                </a:solidFill>
                <a:latin typeface="Consolas" charset="0"/>
                <a:ea typeface="Consolas" charset="0"/>
                <a:cs typeface="Consolas" charset="0"/>
              </a:rPr>
              <a:t>endl</a:t>
            </a:r>
            <a:r>
              <a:rPr lang="en-US" sz="1600" dirty="0">
                <a:solidFill>
                  <a:schemeClr val="bg1">
                    <a:lumMod val="65000"/>
                  </a:schemeClr>
                </a:solidFill>
                <a:latin typeface="Consolas" charset="0"/>
                <a:ea typeface="Consolas" charset="0"/>
                <a:cs typeface="Consolas" charset="0"/>
              </a:rPr>
              <a:t>;</a:t>
            </a:r>
          </a:p>
          <a:p>
            <a:pPr>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fout.close</a:t>
            </a:r>
            <a:r>
              <a:rPr lang="en-US" sz="1600" dirty="0">
                <a:solidFill>
                  <a:schemeClr val="bg1">
                    <a:lumMod val="65000"/>
                  </a:schemeClr>
                </a:solidFill>
                <a:latin typeface="Consolas" charset="0"/>
                <a:ea typeface="Consolas" charset="0"/>
                <a:cs typeface="Consolas" charset="0"/>
              </a:rPr>
              <a:t>();</a:t>
            </a:r>
          </a:p>
          <a:p>
            <a:pPr>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a:tabLst>
                <a:tab pos="346075" algn="l"/>
                <a:tab pos="684213" algn="l"/>
              </a:tabLst>
            </a:pPr>
            <a:r>
              <a:rPr lang="en-US" sz="1600" dirty="0">
                <a:solidFill>
                  <a:schemeClr val="bg1">
                    <a:lumMod val="65000"/>
                  </a:schemeClr>
                </a:solidFill>
                <a:latin typeface="Consolas" charset="0"/>
                <a:ea typeface="Consolas" charset="0"/>
                <a:cs typeface="Consolas" charset="0"/>
              </a:rPr>
              <a:t>   return 0;</a:t>
            </a:r>
          </a:p>
          <a:p>
            <a:pPr>
              <a:tabLst>
                <a:tab pos="346075" algn="l"/>
                <a:tab pos="684213" algn="l"/>
              </a:tabLst>
            </a:pPr>
            <a:r>
              <a:rPr lang="en-US" sz="1600" dirty="0">
                <a:solidFill>
                  <a:schemeClr val="bg1">
                    <a:lumMod val="65000"/>
                  </a:schemeClr>
                </a:solidFill>
                <a:latin typeface="Consolas" charset="0"/>
                <a:ea typeface="Consolas" charset="0"/>
                <a:cs typeface="Consolas" charset="0"/>
              </a:rPr>
              <a:t>}</a:t>
            </a:r>
          </a:p>
        </p:txBody>
      </p:sp>
      <p:sp>
        <p:nvSpPr>
          <p:cNvPr id="9" name="TextBox 8"/>
          <p:cNvSpPr txBox="1"/>
          <p:nvPr/>
        </p:nvSpPr>
        <p:spPr>
          <a:xfrm>
            <a:off x="4947973" y="4222207"/>
            <a:ext cx="4095514" cy="1055608"/>
          </a:xfrm>
          <a:prstGeom prst="roundRect">
            <a:avLst/>
          </a:prstGeom>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400" dirty="0">
                <a:latin typeface="Avenir Next Condensed" charset="0"/>
                <a:ea typeface="Avenir Next Condensed" charset="0"/>
                <a:cs typeface="Avenir Next Condensed" charset="0"/>
              </a:rPr>
              <a:t>Function </a:t>
            </a:r>
            <a:r>
              <a:rPr lang="en-US" sz="1400" b="1" dirty="0">
                <a:solidFill>
                  <a:schemeClr val="accent6">
                    <a:lumMod val="75000"/>
                  </a:schemeClr>
                </a:solidFill>
                <a:latin typeface="Avenir Next Condensed" charset="0"/>
                <a:ea typeface="Avenir Next Condensed" charset="0"/>
                <a:cs typeface="Avenir Next Condensed" charset="0"/>
              </a:rPr>
              <a:t>exit</a:t>
            </a:r>
            <a:r>
              <a:rPr lang="en-US" sz="1400" dirty="0">
                <a:latin typeface="Avenir Next Condensed" charset="0"/>
                <a:ea typeface="Avenir Next Condensed" charset="0"/>
                <a:cs typeface="Avenir Next Condensed" charset="0"/>
              </a:rPr>
              <a:t> forces a program to terminate immediately, and is often used to terminate a program when an error is detected in the input or if a file to be processed by the program cannot be opened.</a:t>
            </a:r>
          </a:p>
        </p:txBody>
      </p:sp>
      <p:cxnSp>
        <p:nvCxnSpPr>
          <p:cNvPr id="14" name="Curved Connector 13"/>
          <p:cNvCxnSpPr/>
          <p:nvPr/>
        </p:nvCxnSpPr>
        <p:spPr>
          <a:xfrm flipV="1">
            <a:off x="2024689" y="4932053"/>
            <a:ext cx="2923284" cy="812737"/>
          </a:xfrm>
          <a:prstGeom prst="curvedConnector3">
            <a:avLst>
              <a:gd name="adj1" fmla="val 50000"/>
            </a:avLst>
          </a:prstGeom>
          <a:ln>
            <a:tailEnd type="arrow"/>
          </a:ln>
          <a:effectLst/>
        </p:spPr>
        <p:style>
          <a:lnRef idx="2">
            <a:schemeClr val="accent6"/>
          </a:lnRef>
          <a:fillRef idx="0">
            <a:schemeClr val="accent6"/>
          </a:fillRef>
          <a:effectRef idx="1">
            <a:schemeClr val="accent6"/>
          </a:effectRef>
          <a:fontRef idx="minor">
            <a:schemeClr val="tx1"/>
          </a:fontRef>
        </p:style>
      </p:cxnSp>
      <p:sp>
        <p:nvSpPr>
          <p:cNvPr id="12" name="Slide Number Placeholder 11"/>
          <p:cNvSpPr>
            <a:spLocks noGrp="1"/>
          </p:cNvSpPr>
          <p:nvPr>
            <p:ph type="sldNum" sz="quarter" idx="12"/>
          </p:nvPr>
        </p:nvSpPr>
        <p:spPr/>
        <p:txBody>
          <a:bodyPr/>
          <a:lstStyle/>
          <a:p>
            <a:fld id="{A2D5F323-9395-A24C-8003-89F99F5948AE}" type="slidenum">
              <a:rPr lang="en-US" smtClean="0"/>
              <a:pPr/>
              <a:t>56</a:t>
            </a:fld>
            <a:endParaRPr lang="en-US"/>
          </a:p>
        </p:txBody>
      </p:sp>
      <p:sp>
        <p:nvSpPr>
          <p:cNvPr id="15" name="Rectangle 14"/>
          <p:cNvSpPr/>
          <p:nvPr/>
        </p:nvSpPr>
        <p:spPr>
          <a:xfrm>
            <a:off x="6227805" y="5827650"/>
            <a:ext cx="2643240" cy="520885"/>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endParaRPr lang="en-US" dirty="0">
              <a:solidFill>
                <a:schemeClr val="tx1">
                  <a:lumMod val="50000"/>
                  <a:lumOff val="50000"/>
                </a:schemeClr>
              </a:solidFill>
              <a:latin typeface="Consolas" pitchFamily="49" charset="0"/>
            </a:endParaRPr>
          </a:p>
        </p:txBody>
      </p:sp>
      <p:sp>
        <p:nvSpPr>
          <p:cNvPr id="16" name="TextBox 15"/>
          <p:cNvSpPr txBox="1"/>
          <p:nvPr/>
        </p:nvSpPr>
        <p:spPr>
          <a:xfrm>
            <a:off x="8000765" y="5577539"/>
            <a:ext cx="927946" cy="307777"/>
          </a:xfrm>
          <a:prstGeom prst="rect">
            <a:avLst/>
          </a:prstGeom>
          <a:noFill/>
        </p:spPr>
        <p:txBody>
          <a:bodyPr wrap="none" rtlCol="0">
            <a:spAutoFit/>
          </a:bodyPr>
          <a:lstStyle/>
          <a:p>
            <a:r>
              <a:rPr lang="en-US" sz="1400" dirty="0">
                <a:latin typeface="Chalkduster"/>
                <a:cs typeface="Chalkduster"/>
              </a:rPr>
              <a:t>data1.txt</a:t>
            </a:r>
          </a:p>
        </p:txBody>
      </p:sp>
      <p:sp>
        <p:nvSpPr>
          <p:cNvPr id="19" name="TextBox 18"/>
          <p:cNvSpPr txBox="1"/>
          <p:nvPr/>
        </p:nvSpPr>
        <p:spPr>
          <a:xfrm>
            <a:off x="4947973" y="1993557"/>
            <a:ext cx="3339291" cy="646986"/>
          </a:xfrm>
          <a:prstGeom prst="roundRect">
            <a:avLst/>
          </a:prstGeom>
          <a:effectLst/>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latin typeface="Avenir Next Condensed" charset="0"/>
                <a:ea typeface="Avenir Next Condensed" charset="0"/>
                <a:cs typeface="Avenir Next Condensed" charset="0"/>
              </a:rPr>
              <a:t>This </a:t>
            </a:r>
            <a:r>
              <a:rPr lang="en-US" sz="1600" b="1" dirty="0">
                <a:latin typeface="Avenir Next Condensed" charset="0"/>
                <a:ea typeface="Avenir Next Condensed" charset="0"/>
                <a:cs typeface="Avenir Next Condensed" charset="0"/>
              </a:rPr>
              <a:t>if</a:t>
            </a:r>
            <a:r>
              <a:rPr lang="en-US" sz="1600" dirty="0">
                <a:latin typeface="Avenir Next Condensed" charset="0"/>
                <a:ea typeface="Avenir Next Condensed" charset="0"/>
                <a:cs typeface="Avenir Next Condensed" charset="0"/>
              </a:rPr>
              <a:t> block serves to exit the program if unable to create file.   </a:t>
            </a:r>
          </a:p>
        </p:txBody>
      </p:sp>
      <p:cxnSp>
        <p:nvCxnSpPr>
          <p:cNvPr id="22" name="Straight Arrow Connector 21"/>
          <p:cNvCxnSpPr>
            <a:endCxn id="19" idx="1"/>
          </p:cNvCxnSpPr>
          <p:nvPr/>
        </p:nvCxnSpPr>
        <p:spPr>
          <a:xfrm flipV="1">
            <a:off x="2468880" y="2317050"/>
            <a:ext cx="2479093" cy="2583909"/>
          </a:xfrm>
          <a:prstGeom prst="straightConnector1">
            <a:avLst/>
          </a:prstGeom>
          <a:ln>
            <a:tailEnd type="arrow"/>
          </a:ln>
          <a:effectLst/>
        </p:spPr>
        <p:style>
          <a:lnRef idx="2">
            <a:schemeClr val="accent3"/>
          </a:lnRef>
          <a:fillRef idx="0">
            <a:schemeClr val="accent3"/>
          </a:fillRef>
          <a:effectRef idx="1">
            <a:schemeClr val="accent3"/>
          </a:effectRef>
          <a:fontRef idx="minor">
            <a:schemeClr val="tx1"/>
          </a:fontRef>
        </p:style>
      </p:cxnSp>
      <p:sp>
        <p:nvSpPr>
          <p:cNvPr id="20" name="TextBox 19"/>
          <p:cNvSpPr txBox="1"/>
          <p:nvPr/>
        </p:nvSpPr>
        <p:spPr>
          <a:xfrm>
            <a:off x="392511" y="6329987"/>
            <a:ext cx="1438214" cy="369332"/>
          </a:xfrm>
          <a:prstGeom prst="rect">
            <a:avLst/>
          </a:prstGeom>
          <a:noFill/>
        </p:spPr>
        <p:txBody>
          <a:bodyPr wrap="none" rtlCol="0">
            <a:spAutoFit/>
          </a:bodyPr>
          <a:lstStyle/>
          <a:p>
            <a:r>
              <a:rPr lang="en-US" dirty="0">
                <a:latin typeface="Avenir Next Condensed" charset="0"/>
                <a:ea typeface="Avenir Next Condensed" charset="0"/>
                <a:cs typeface="Avenir Next Condensed" charset="0"/>
              </a:rPr>
              <a:t>output_file.cpp</a:t>
            </a:r>
          </a:p>
        </p:txBody>
      </p:sp>
    </p:spTree>
    <p:extLst>
      <p:ext uri="{BB962C8B-B14F-4D97-AF65-F5344CB8AC3E}">
        <p14:creationId xmlns:p14="http://schemas.microsoft.com/office/powerpoint/2010/main" val="247989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8D008A5-DEC9-F548-A31B-B78162B73B35}"/>
              </a:ext>
            </a:extLst>
          </p:cNvPr>
          <p:cNvSpPr/>
          <p:nvPr/>
        </p:nvSpPr>
        <p:spPr>
          <a:xfrm>
            <a:off x="6221777" y="5827650"/>
            <a:ext cx="2643240" cy="520885"/>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endParaRPr lang="en-US" dirty="0">
              <a:solidFill>
                <a:schemeClr val="tx1">
                  <a:lumMod val="50000"/>
                  <a:lumOff val="50000"/>
                </a:schemeClr>
              </a:solidFill>
              <a:latin typeface="Consolas" pitchFamily="49" charset="0"/>
            </a:endParaRPr>
          </a:p>
        </p:txBody>
      </p:sp>
      <p:sp>
        <p:nvSpPr>
          <p:cNvPr id="15" name="Rectangle 14"/>
          <p:cNvSpPr/>
          <p:nvPr/>
        </p:nvSpPr>
        <p:spPr>
          <a:xfrm>
            <a:off x="6223233" y="5827650"/>
            <a:ext cx="2643240" cy="520885"/>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pitchFamily="49" charset="0"/>
              </a:rPr>
              <a:t>Peter 30 130.5</a:t>
            </a:r>
            <a:r>
              <a:rPr lang="en-US" sz="1600" dirty="0">
                <a:solidFill>
                  <a:schemeClr val="tx1">
                    <a:lumMod val="50000"/>
                    <a:lumOff val="50000"/>
                  </a:schemeClr>
                </a:solidFill>
                <a:latin typeface="Consolas" pitchFamily="49" charset="0"/>
              </a:rPr>
              <a:t>\n</a:t>
            </a:r>
          </a:p>
          <a:p>
            <a:r>
              <a:rPr lang="en-US" sz="1600" dirty="0" err="1">
                <a:solidFill>
                  <a:schemeClr val="tx1">
                    <a:lumMod val="50000"/>
                    <a:lumOff val="50000"/>
                  </a:schemeClr>
                </a:solidFill>
                <a:latin typeface="Consolas" pitchFamily="49" charset="0"/>
              </a:rPr>
              <a:t>eof</a:t>
            </a:r>
            <a:endParaRPr lang="en-US" sz="1600" dirty="0">
              <a:solidFill>
                <a:schemeClr val="tx1">
                  <a:lumMod val="50000"/>
                  <a:lumOff val="50000"/>
                </a:schemeClr>
              </a:solidFill>
              <a:latin typeface="Consolas" pitchFamily="49" charset="0"/>
            </a:endParaRPr>
          </a:p>
        </p:txBody>
      </p:sp>
      <p:sp>
        <p:nvSpPr>
          <p:cNvPr id="3" name="Content Placeholder 2"/>
          <p:cNvSpPr>
            <a:spLocks noGrp="1"/>
          </p:cNvSpPr>
          <p:nvPr>
            <p:ph idx="1"/>
          </p:nvPr>
        </p:nvSpPr>
        <p:spPr>
          <a:xfrm>
            <a:off x="286603" y="1206708"/>
            <a:ext cx="8584442" cy="5021705"/>
          </a:xfrm>
        </p:spPr>
        <p:txBody>
          <a:bodyPr/>
          <a:lstStyle/>
          <a:p>
            <a:r>
              <a:rPr lang="en-US" dirty="0"/>
              <a:t>A basic example for </a:t>
            </a:r>
            <a:r>
              <a:rPr lang="en-US" b="1" dirty="0">
                <a:solidFill>
                  <a:schemeClr val="accent6">
                    <a:lumMod val="75000"/>
                  </a:schemeClr>
                </a:solidFill>
              </a:rPr>
              <a:t>creating and writing </a:t>
            </a:r>
            <a:r>
              <a:rPr lang="en-US" dirty="0"/>
              <a:t>to a file</a:t>
            </a:r>
          </a:p>
        </p:txBody>
      </p:sp>
      <p:sp>
        <p:nvSpPr>
          <p:cNvPr id="13" name="Rectangle 12"/>
          <p:cNvSpPr/>
          <p:nvPr/>
        </p:nvSpPr>
        <p:spPr>
          <a:xfrm>
            <a:off x="392511" y="1993557"/>
            <a:ext cx="4688176" cy="4354978"/>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iostream</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fstream</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cstdlib</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&lt;string&gt;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using namespace </a:t>
            </a:r>
            <a:r>
              <a:rPr lang="en-US" sz="1600" dirty="0" err="1">
                <a:solidFill>
                  <a:schemeClr val="bg1">
                    <a:lumMod val="65000"/>
                  </a:schemeClr>
                </a:solidFill>
                <a:latin typeface="Consolas" charset="0"/>
                <a:ea typeface="Consolas" charset="0"/>
                <a:cs typeface="Consolas" charset="0"/>
              </a:rPr>
              <a:t>std</a:t>
            </a: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err="1">
                <a:solidFill>
                  <a:schemeClr val="bg1">
                    <a:lumMod val="65000"/>
                  </a:schemeClr>
                </a:solidFill>
                <a:latin typeface="Consolas" charset="0"/>
                <a:ea typeface="Consolas" charset="0"/>
                <a:cs typeface="Consolas" charset="0"/>
              </a:rPr>
              <a:t>int</a:t>
            </a:r>
            <a:r>
              <a:rPr lang="en-US" sz="1600" dirty="0">
                <a:solidFill>
                  <a:schemeClr val="bg1">
                    <a:lumMod val="65000"/>
                  </a:schemeClr>
                </a:solidFill>
                <a:latin typeface="Consolas" charset="0"/>
                <a:ea typeface="Consolas" charset="0"/>
                <a:cs typeface="Consolas" charset="0"/>
              </a:rPr>
              <a:t> main()</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ofstream</a:t>
            </a: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fout</a:t>
            </a: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fout.open</a:t>
            </a:r>
            <a:r>
              <a:rPr lang="en-US" sz="1600" dirty="0">
                <a:solidFill>
                  <a:schemeClr val="bg1">
                    <a:lumMod val="65000"/>
                  </a:schemeClr>
                </a:solidFill>
                <a:latin typeface="Consolas" charset="0"/>
                <a:ea typeface="Consolas" charset="0"/>
                <a:cs typeface="Consolas" charset="0"/>
              </a:rPr>
              <a:t>("data1.txt");</a:t>
            </a: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if ( </a:t>
            </a:r>
            <a:r>
              <a:rPr lang="en-US" sz="1600" dirty="0" err="1">
                <a:solidFill>
                  <a:schemeClr val="bg1">
                    <a:lumMod val="65000"/>
                  </a:schemeClr>
                </a:solidFill>
                <a:latin typeface="Consolas" charset="0"/>
                <a:ea typeface="Consolas" charset="0"/>
                <a:cs typeface="Consolas" charset="0"/>
              </a:rPr>
              <a:t>fout.fail</a:t>
            </a:r>
            <a:r>
              <a:rPr lang="en-US" sz="1600" dirty="0">
                <a:solidFill>
                  <a:schemeClr val="bg1">
                    <a:lumMod val="65000"/>
                  </a:schemeClr>
                </a:solidFill>
                <a:latin typeface="Consolas" charset="0"/>
                <a:ea typeface="Consolas" charset="0"/>
                <a:cs typeface="Consolas" charset="0"/>
              </a:rPr>
              <a:t>() ) {</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cout</a:t>
            </a:r>
            <a:r>
              <a:rPr lang="en-US" sz="1600" dirty="0">
                <a:solidFill>
                  <a:schemeClr val="bg1">
                    <a:lumMod val="65000"/>
                  </a:schemeClr>
                </a:solidFill>
                <a:latin typeface="Consolas" charset="0"/>
                <a:ea typeface="Consolas" charset="0"/>
                <a:cs typeface="Consolas" charset="0"/>
              </a:rPr>
              <a:t> &lt;&lt; "Error in file opening!" 				&lt;&lt; </a:t>
            </a:r>
            <a:r>
              <a:rPr lang="en-US" sz="1600" dirty="0" err="1">
                <a:solidFill>
                  <a:schemeClr val="bg1">
                    <a:lumMod val="65000"/>
                  </a:schemeClr>
                </a:solidFill>
                <a:latin typeface="Consolas" charset="0"/>
                <a:ea typeface="Consolas" charset="0"/>
                <a:cs typeface="Consolas" charset="0"/>
              </a:rPr>
              <a:t>endl</a:t>
            </a: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exit(1);</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p>
        </p:txBody>
      </p:sp>
      <p:sp>
        <p:nvSpPr>
          <p:cNvPr id="2" name="Title 1"/>
          <p:cNvSpPr>
            <a:spLocks noGrp="1"/>
          </p:cNvSpPr>
          <p:nvPr>
            <p:ph type="title"/>
          </p:nvPr>
        </p:nvSpPr>
        <p:spPr/>
        <p:txBody>
          <a:bodyPr/>
          <a:lstStyle/>
          <a:p>
            <a:r>
              <a:rPr lang="en-US" dirty="0"/>
              <a:t>Output File Stream</a:t>
            </a:r>
          </a:p>
        </p:txBody>
      </p:sp>
      <p:sp>
        <p:nvSpPr>
          <p:cNvPr id="12" name="Slide Number Placeholder 11"/>
          <p:cNvSpPr>
            <a:spLocks noGrp="1"/>
          </p:cNvSpPr>
          <p:nvPr>
            <p:ph type="sldNum" sz="quarter" idx="12"/>
          </p:nvPr>
        </p:nvSpPr>
        <p:spPr/>
        <p:txBody>
          <a:bodyPr/>
          <a:lstStyle/>
          <a:p>
            <a:fld id="{A2D5F323-9395-A24C-8003-89F99F5948AE}" type="slidenum">
              <a:rPr lang="en-US" smtClean="0"/>
              <a:pPr/>
              <a:t>57</a:t>
            </a:fld>
            <a:endParaRPr lang="en-US"/>
          </a:p>
        </p:txBody>
      </p:sp>
      <p:sp>
        <p:nvSpPr>
          <p:cNvPr id="16" name="TextBox 15"/>
          <p:cNvSpPr txBox="1"/>
          <p:nvPr/>
        </p:nvSpPr>
        <p:spPr>
          <a:xfrm>
            <a:off x="8000765" y="5577539"/>
            <a:ext cx="927946" cy="307777"/>
          </a:xfrm>
          <a:prstGeom prst="rect">
            <a:avLst/>
          </a:prstGeom>
          <a:noFill/>
        </p:spPr>
        <p:txBody>
          <a:bodyPr wrap="none" rtlCol="0">
            <a:spAutoFit/>
          </a:bodyPr>
          <a:lstStyle/>
          <a:p>
            <a:r>
              <a:rPr lang="en-US" sz="1400" dirty="0">
                <a:latin typeface="Chalkduster"/>
                <a:cs typeface="Chalkduster"/>
              </a:rPr>
              <a:t>data1.txt</a:t>
            </a:r>
          </a:p>
        </p:txBody>
      </p:sp>
      <p:sp>
        <p:nvSpPr>
          <p:cNvPr id="18" name="Rounded Rectangle 17"/>
          <p:cNvSpPr/>
          <p:nvPr/>
        </p:nvSpPr>
        <p:spPr>
          <a:xfrm>
            <a:off x="392511" y="2660822"/>
            <a:ext cx="3001478" cy="1062681"/>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Write to the file stream </a:t>
            </a:r>
            <a:r>
              <a:rPr lang="en-US" sz="1600" b="1" dirty="0" err="1">
                <a:latin typeface="Avenir Next Condensed" charset="0"/>
                <a:ea typeface="Avenir Next Condensed" charset="0"/>
                <a:cs typeface="Avenir Next Condensed" charset="0"/>
              </a:rPr>
              <a:t>fout</a:t>
            </a:r>
            <a:r>
              <a:rPr lang="en-US" sz="1600" dirty="0">
                <a:latin typeface="Avenir Next Condensed" charset="0"/>
                <a:ea typeface="Avenir Next Condensed" charset="0"/>
                <a:cs typeface="Avenir Next Condensed" charset="0"/>
              </a:rPr>
              <a:t> using the insertion operator &lt;&lt; </a:t>
            </a:r>
            <a:br>
              <a:rPr lang="en-US" sz="1600" dirty="0">
                <a:latin typeface="Avenir Next Condensed" charset="0"/>
                <a:ea typeface="Avenir Next Condensed" charset="0"/>
                <a:cs typeface="Avenir Next Condensed" charset="0"/>
              </a:rPr>
            </a:br>
            <a:r>
              <a:rPr lang="en-US" sz="1600" dirty="0">
                <a:latin typeface="Avenir Next Condensed" charset="0"/>
                <a:ea typeface="Avenir Next Condensed" charset="0"/>
                <a:cs typeface="Avenir Next Condensed" charset="0"/>
              </a:rPr>
              <a:t>(just as what we do with </a:t>
            </a:r>
            <a:r>
              <a:rPr lang="en-US" sz="1600" dirty="0" err="1">
                <a:latin typeface="Avenir Next Condensed" charset="0"/>
                <a:ea typeface="Avenir Next Condensed" charset="0"/>
                <a:cs typeface="Avenir Next Condensed" charset="0"/>
              </a:rPr>
              <a:t>cout</a:t>
            </a:r>
            <a:r>
              <a:rPr lang="en-US" sz="1600" dirty="0">
                <a:latin typeface="Avenir Next Condensed" charset="0"/>
                <a:ea typeface="Avenir Next Condensed" charset="0"/>
                <a:cs typeface="Avenir Next Condensed" charset="0"/>
              </a:rPr>
              <a:t>)</a:t>
            </a:r>
          </a:p>
        </p:txBody>
      </p:sp>
      <p:sp>
        <p:nvSpPr>
          <p:cNvPr id="20" name="Rounded Rectangle 19"/>
          <p:cNvSpPr/>
          <p:nvPr/>
        </p:nvSpPr>
        <p:spPr>
          <a:xfrm>
            <a:off x="4262235" y="4415481"/>
            <a:ext cx="3530759" cy="1062681"/>
          </a:xfrm>
          <a:prstGeom prst="roundRect">
            <a:avLst/>
          </a:prstGeom>
          <a:effectLst/>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Finally disconnects the file stream </a:t>
            </a:r>
            <a:r>
              <a:rPr lang="en-US" sz="1600" b="1" dirty="0" err="1">
                <a:latin typeface="Avenir Next Condensed" charset="0"/>
                <a:ea typeface="Avenir Next Condensed" charset="0"/>
                <a:cs typeface="Avenir Next Condensed" charset="0"/>
              </a:rPr>
              <a:t>fout</a:t>
            </a:r>
            <a:r>
              <a:rPr lang="en-US" sz="1600" dirty="0">
                <a:latin typeface="Avenir Next Condensed" charset="0"/>
                <a:ea typeface="Avenir Next Condensed" charset="0"/>
                <a:cs typeface="Avenir Next Condensed" charset="0"/>
              </a:rPr>
              <a:t> from the external file</a:t>
            </a:r>
          </a:p>
        </p:txBody>
      </p:sp>
      <p:sp>
        <p:nvSpPr>
          <p:cNvPr id="19" name="Rectangle 18"/>
          <p:cNvSpPr/>
          <p:nvPr/>
        </p:nvSpPr>
        <p:spPr>
          <a:xfrm>
            <a:off x="3569596" y="1671271"/>
            <a:ext cx="4900407" cy="2571638"/>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tabLst>
                <a:tab pos="346075" algn="l"/>
                <a:tab pos="684213" algn="l"/>
              </a:tabLst>
            </a:pPr>
            <a:r>
              <a:rPr lang="en-US" sz="1600" dirty="0">
                <a:solidFill>
                  <a:schemeClr val="bg1">
                    <a:lumMod val="50000"/>
                  </a:schemeClr>
                </a:solidFill>
              </a:rPr>
              <a:t>    	</a:t>
            </a:r>
            <a:r>
              <a:rPr lang="en-US" sz="1600" dirty="0">
                <a:solidFill>
                  <a:schemeClr val="bg1">
                    <a:lumMod val="65000"/>
                  </a:schemeClr>
                </a:solidFill>
                <a:latin typeface="Consolas" charset="0"/>
                <a:ea typeface="Consolas" charset="0"/>
                <a:cs typeface="Consolas" charset="0"/>
              </a:rPr>
              <a:t>string name = "Peter";</a:t>
            </a:r>
          </a:p>
          <a:p>
            <a:pPr>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int</a:t>
            </a:r>
            <a:r>
              <a:rPr lang="en-US" sz="1600" dirty="0">
                <a:solidFill>
                  <a:schemeClr val="bg1">
                    <a:lumMod val="65000"/>
                  </a:schemeClr>
                </a:solidFill>
                <a:latin typeface="Consolas" charset="0"/>
                <a:ea typeface="Consolas" charset="0"/>
                <a:cs typeface="Consolas" charset="0"/>
              </a:rPr>
              <a:t> age = 30;</a:t>
            </a:r>
          </a:p>
          <a:p>
            <a:pPr>
              <a:tabLst>
                <a:tab pos="346075" algn="l"/>
                <a:tab pos="684213" algn="l"/>
              </a:tabLst>
            </a:pPr>
            <a:r>
              <a:rPr lang="en-US" sz="1600" dirty="0">
                <a:solidFill>
                  <a:schemeClr val="bg1">
                    <a:lumMod val="65000"/>
                  </a:schemeClr>
                </a:solidFill>
                <a:latin typeface="Consolas" charset="0"/>
                <a:ea typeface="Consolas" charset="0"/>
                <a:cs typeface="Consolas" charset="0"/>
              </a:rPr>
              <a:t>   double weight = 130.5;</a:t>
            </a:r>
          </a:p>
          <a:p>
            <a:pPr>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b="1" dirty="0" err="1">
                <a:solidFill>
                  <a:schemeClr val="tx1"/>
                </a:solidFill>
                <a:latin typeface="Consolas" charset="0"/>
                <a:ea typeface="Consolas" charset="0"/>
                <a:cs typeface="Consolas" charset="0"/>
              </a:rPr>
              <a:t>fout</a:t>
            </a:r>
            <a:r>
              <a:rPr lang="en-US" sz="1600" b="1" dirty="0">
                <a:solidFill>
                  <a:schemeClr val="tx1"/>
                </a:solidFill>
                <a:latin typeface="Consolas" charset="0"/>
                <a:ea typeface="Consolas" charset="0"/>
                <a:cs typeface="Consolas" charset="0"/>
              </a:rPr>
              <a:t> &lt;&lt; name &lt;&lt; " " &lt;&lt; age &lt;&lt; " " </a:t>
            </a:r>
          </a:p>
          <a:p>
            <a:pPr>
              <a:tabLst>
                <a:tab pos="346075" algn="l"/>
                <a:tab pos="684213" algn="l"/>
              </a:tabLst>
            </a:pPr>
            <a:r>
              <a:rPr lang="en-US" sz="1600" b="1" dirty="0">
                <a:solidFill>
                  <a:schemeClr val="tx1"/>
                </a:solidFill>
                <a:latin typeface="Consolas" charset="0"/>
                <a:ea typeface="Consolas" charset="0"/>
                <a:cs typeface="Consolas" charset="0"/>
              </a:rPr>
              <a:t>			&lt;&lt; weight &lt;&lt; </a:t>
            </a:r>
            <a:r>
              <a:rPr lang="en-US" sz="1600" b="1" dirty="0" err="1">
                <a:solidFill>
                  <a:schemeClr val="tx1"/>
                </a:solidFill>
                <a:latin typeface="Consolas" charset="0"/>
                <a:ea typeface="Consolas" charset="0"/>
                <a:cs typeface="Consolas" charset="0"/>
              </a:rPr>
              <a:t>endl</a:t>
            </a:r>
            <a:r>
              <a:rPr lang="en-US" sz="1600" b="1" dirty="0">
                <a:solidFill>
                  <a:schemeClr val="tx1"/>
                </a:solidFill>
                <a:latin typeface="Consolas" charset="0"/>
                <a:ea typeface="Consolas" charset="0"/>
                <a:cs typeface="Consolas" charset="0"/>
              </a:rPr>
              <a:t>;</a:t>
            </a:r>
          </a:p>
          <a:p>
            <a:pPr>
              <a:tabLst>
                <a:tab pos="346075" algn="l"/>
                <a:tab pos="684213" algn="l"/>
              </a:tabLst>
            </a:pPr>
            <a:r>
              <a:rPr lang="en-US" sz="1600" b="1" dirty="0">
                <a:solidFill>
                  <a:schemeClr val="tx1"/>
                </a:solidFill>
                <a:latin typeface="Consolas" charset="0"/>
                <a:ea typeface="Consolas" charset="0"/>
                <a:cs typeface="Consolas" charset="0"/>
              </a:rPr>
              <a:t>   </a:t>
            </a:r>
            <a:r>
              <a:rPr lang="en-US" sz="1600" b="1" dirty="0" err="1">
                <a:solidFill>
                  <a:schemeClr val="tx1"/>
                </a:solidFill>
                <a:latin typeface="Consolas" charset="0"/>
                <a:ea typeface="Consolas" charset="0"/>
                <a:cs typeface="Consolas" charset="0"/>
              </a:rPr>
              <a:t>fout.close</a:t>
            </a:r>
            <a:r>
              <a:rPr lang="en-US" sz="1600" b="1" dirty="0">
                <a:solidFill>
                  <a:schemeClr val="tx1"/>
                </a:solidFill>
                <a:latin typeface="Consolas" charset="0"/>
                <a:ea typeface="Consolas" charset="0"/>
                <a:cs typeface="Consolas" charset="0"/>
              </a:rPr>
              <a:t>();</a:t>
            </a:r>
          </a:p>
          <a:p>
            <a:pPr>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a:tabLst>
                <a:tab pos="346075" algn="l"/>
                <a:tab pos="684213" algn="l"/>
              </a:tabLst>
            </a:pPr>
            <a:r>
              <a:rPr lang="en-US" sz="1600" dirty="0">
                <a:solidFill>
                  <a:schemeClr val="bg1">
                    <a:lumMod val="65000"/>
                  </a:schemeClr>
                </a:solidFill>
                <a:latin typeface="Consolas" charset="0"/>
                <a:ea typeface="Consolas" charset="0"/>
                <a:cs typeface="Consolas" charset="0"/>
              </a:rPr>
              <a:t>   return 0;</a:t>
            </a:r>
          </a:p>
          <a:p>
            <a:pPr>
              <a:tabLst>
                <a:tab pos="346075" algn="l"/>
                <a:tab pos="684213" algn="l"/>
              </a:tabLst>
            </a:pPr>
            <a:r>
              <a:rPr lang="en-US" sz="1600" dirty="0">
                <a:solidFill>
                  <a:schemeClr val="bg1">
                    <a:lumMod val="65000"/>
                  </a:schemeClr>
                </a:solidFill>
                <a:latin typeface="Consolas" charset="0"/>
                <a:ea typeface="Consolas" charset="0"/>
                <a:cs typeface="Consolas" charset="0"/>
              </a:rPr>
              <a:t>}</a:t>
            </a:r>
          </a:p>
        </p:txBody>
      </p:sp>
      <p:cxnSp>
        <p:nvCxnSpPr>
          <p:cNvPr id="23" name="Straight Arrow Connector 22"/>
          <p:cNvCxnSpPr>
            <a:endCxn id="18" idx="3"/>
          </p:cNvCxnSpPr>
          <p:nvPr/>
        </p:nvCxnSpPr>
        <p:spPr>
          <a:xfrm flipH="1">
            <a:off x="3393989" y="2858530"/>
            <a:ext cx="568411" cy="333633"/>
          </a:xfrm>
          <a:prstGeom prst="straightConnector1">
            <a:avLst/>
          </a:prstGeom>
          <a:ln>
            <a:tailEnd type="arrow"/>
          </a:ln>
          <a:effectLst/>
        </p:spPr>
        <p:style>
          <a:lnRef idx="2">
            <a:schemeClr val="accent6"/>
          </a:lnRef>
          <a:fillRef idx="0">
            <a:schemeClr val="accent6"/>
          </a:fillRef>
          <a:effectRef idx="1">
            <a:schemeClr val="accent6"/>
          </a:effectRef>
          <a:fontRef idx="minor">
            <a:schemeClr val="tx1"/>
          </a:fontRef>
        </p:style>
      </p:cxnSp>
      <p:cxnSp>
        <p:nvCxnSpPr>
          <p:cNvPr id="26" name="Straight Arrow Connector 25"/>
          <p:cNvCxnSpPr>
            <a:endCxn id="20" idx="0"/>
          </p:cNvCxnSpPr>
          <p:nvPr/>
        </p:nvCxnSpPr>
        <p:spPr>
          <a:xfrm>
            <a:off x="5080687" y="3465576"/>
            <a:ext cx="946928" cy="949905"/>
          </a:xfrm>
          <a:prstGeom prst="straightConnector1">
            <a:avLst/>
          </a:prstGeom>
          <a:ln>
            <a:tailEnd type="arrow"/>
          </a:ln>
          <a:effectLst/>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392511" y="6329987"/>
            <a:ext cx="1438214" cy="369332"/>
          </a:xfrm>
          <a:prstGeom prst="rect">
            <a:avLst/>
          </a:prstGeom>
          <a:noFill/>
        </p:spPr>
        <p:txBody>
          <a:bodyPr wrap="none" rtlCol="0">
            <a:spAutoFit/>
          </a:bodyPr>
          <a:lstStyle/>
          <a:p>
            <a:r>
              <a:rPr lang="en-US" dirty="0">
                <a:latin typeface="Avenir Next Condensed" charset="0"/>
                <a:ea typeface="Avenir Next Condensed" charset="0"/>
                <a:cs typeface="Avenir Next Condensed" charset="0"/>
              </a:rPr>
              <a:t>output_file.cpp</a:t>
            </a:r>
          </a:p>
        </p:txBody>
      </p:sp>
    </p:spTree>
    <p:extLst>
      <p:ext uri="{BB962C8B-B14F-4D97-AF65-F5344CB8AC3E}">
        <p14:creationId xmlns:p14="http://schemas.microsoft.com/office/powerpoint/2010/main" val="396653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2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dirty="0"/>
              <a:t>Summary</a:t>
            </a:r>
            <a:br>
              <a:rPr lang="en-US" dirty="0"/>
            </a:br>
            <a:r>
              <a:rPr lang="en-US" sz="3600" dirty="0"/>
              <a:t>Steps for Creating and Writing to a File</a:t>
            </a:r>
          </a:p>
        </p:txBody>
      </p:sp>
      <p:sp>
        <p:nvSpPr>
          <p:cNvPr id="3" name="Content Placeholder 2"/>
          <p:cNvSpPr>
            <a:spLocks noGrp="1"/>
          </p:cNvSpPr>
          <p:nvPr>
            <p:ph idx="1"/>
          </p:nvPr>
        </p:nvSpPr>
        <p:spPr>
          <a:xfrm>
            <a:off x="457200" y="1737360"/>
            <a:ext cx="8153400" cy="4388803"/>
          </a:xfrm>
        </p:spPr>
        <p:txBody>
          <a:bodyPr>
            <a:normAutofit/>
          </a:bodyPr>
          <a:lstStyle/>
          <a:p>
            <a:pPr marL="514350" indent="-514350">
              <a:buFont typeface="+mj-lt"/>
              <a:buAutoNum type="arabicPeriod"/>
            </a:pPr>
            <a:r>
              <a:rPr lang="en-US" sz="2000" dirty="0"/>
              <a:t>Declare an output stream variable.</a:t>
            </a:r>
          </a:p>
          <a:p>
            <a:pPr marL="514350" indent="-514350">
              <a:buFont typeface="+mj-lt"/>
              <a:buAutoNum type="arabicPeriod"/>
            </a:pPr>
            <a:endParaRPr lang="en-US" sz="2000" b="1" dirty="0"/>
          </a:p>
          <a:p>
            <a:pPr marL="514350" indent="-514350">
              <a:buFont typeface="+mj-lt"/>
              <a:buAutoNum type="arabicPeriod"/>
            </a:pPr>
            <a:r>
              <a:rPr lang="en-US" sz="2000" dirty="0"/>
              <a:t>Open the file</a:t>
            </a:r>
          </a:p>
          <a:p>
            <a:pPr marL="514350" indent="-514350">
              <a:buFont typeface="+mj-lt"/>
              <a:buAutoNum type="arabicPeriod"/>
            </a:pPr>
            <a:endParaRPr lang="en-US" sz="2000" dirty="0"/>
          </a:p>
          <a:p>
            <a:pPr marL="514350" indent="-514350">
              <a:buFont typeface="+mj-lt"/>
              <a:buAutoNum type="arabicPeriod"/>
            </a:pPr>
            <a:r>
              <a:rPr lang="en-US" sz="2000" dirty="0"/>
              <a:t>Check if there is any error in opening the file </a:t>
            </a:r>
          </a:p>
          <a:p>
            <a:pPr marL="514350" indent="-514350">
              <a:buFont typeface="+mj-lt"/>
              <a:buAutoNum type="arabicPeriod"/>
            </a:pPr>
            <a:endParaRPr lang="en-US" sz="2000" dirty="0"/>
          </a:p>
          <a:p>
            <a:pPr marL="514350" indent="-514350">
              <a:buFont typeface="+mj-lt"/>
              <a:buAutoNum type="arabicPeriod"/>
            </a:pPr>
            <a:r>
              <a:rPr lang="en-US" sz="2000" dirty="0"/>
              <a:t>Use the insertion operator </a:t>
            </a:r>
            <a:r>
              <a:rPr lang="en-US" sz="2000" b="1" dirty="0"/>
              <a:t>&lt;&lt;</a:t>
            </a:r>
            <a:r>
              <a:rPr lang="en-US" sz="2000" dirty="0"/>
              <a:t> to write to file</a:t>
            </a:r>
          </a:p>
          <a:p>
            <a:pPr marL="514350" indent="-514350">
              <a:buFont typeface="+mj-lt"/>
              <a:buAutoNum type="arabicPeriod"/>
            </a:pPr>
            <a:endParaRPr lang="en-US" sz="2000" dirty="0"/>
          </a:p>
          <a:p>
            <a:pPr marL="514350" indent="-514350">
              <a:buFont typeface="+mj-lt"/>
              <a:buAutoNum type="arabicPeriod"/>
            </a:pPr>
            <a:r>
              <a:rPr lang="en-US" sz="2000" dirty="0"/>
              <a:t>Close the file</a:t>
            </a:r>
            <a:endParaRPr lang="en-US" dirty="0"/>
          </a:p>
        </p:txBody>
      </p:sp>
      <p:sp>
        <p:nvSpPr>
          <p:cNvPr id="5" name="Slide Number Placeholder 4"/>
          <p:cNvSpPr>
            <a:spLocks noGrp="1"/>
          </p:cNvSpPr>
          <p:nvPr>
            <p:ph type="sldNum" sz="quarter" idx="12"/>
          </p:nvPr>
        </p:nvSpPr>
        <p:spPr>
          <a:effectLst/>
        </p:spPr>
        <p:txBody>
          <a:bodyPr/>
          <a:lstStyle/>
          <a:p>
            <a:fld id="{A2D5F323-9395-A24C-8003-89F99F5948AE}" type="slidenum">
              <a:rPr lang="en-US" smtClean="0"/>
              <a:pPr/>
              <a:t>58</a:t>
            </a:fld>
            <a:endParaRPr lang="en-US"/>
          </a:p>
        </p:txBody>
      </p:sp>
      <p:sp>
        <p:nvSpPr>
          <p:cNvPr id="6" name="Rectangle 5">
            <a:extLst>
              <a:ext uri="{FF2B5EF4-FFF2-40B4-BE49-F238E27FC236}">
                <a16:creationId xmlns:a16="http://schemas.microsoft.com/office/drawing/2014/main" id="{274440C3-ACCD-4E67-BED2-8AEE277443EF}"/>
              </a:ext>
            </a:extLst>
          </p:cNvPr>
          <p:cNvSpPr/>
          <p:nvPr/>
        </p:nvSpPr>
        <p:spPr>
          <a:xfrm>
            <a:off x="5561158" y="1714500"/>
            <a:ext cx="2737022" cy="53944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err="1">
                <a:solidFill>
                  <a:schemeClr val="tx1"/>
                </a:solidFill>
                <a:latin typeface="Consolas" charset="0"/>
                <a:ea typeface="Consolas" charset="0"/>
                <a:cs typeface="Consolas" charset="0"/>
              </a:rPr>
              <a:t>ofstream</a:t>
            </a:r>
            <a:r>
              <a:rPr lang="en-US" sz="1600" b="1"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fout</a:t>
            </a:r>
            <a:r>
              <a:rPr lang="en-US" sz="1600" dirty="0">
                <a:solidFill>
                  <a:schemeClr val="tx1"/>
                </a:solidFill>
                <a:latin typeface="Consolas" charset="0"/>
                <a:ea typeface="Consolas" charset="0"/>
                <a:cs typeface="Consolas" charset="0"/>
              </a:rPr>
              <a:t>;</a:t>
            </a:r>
            <a:endParaRPr lang="en-US" sz="1600" dirty="0">
              <a:solidFill>
                <a:schemeClr val="accent6">
                  <a:lumMod val="75000"/>
                </a:schemeClr>
              </a:solidFill>
              <a:latin typeface="Consolas" charset="0"/>
              <a:ea typeface="Consolas" charset="0"/>
              <a:cs typeface="Consolas" charset="0"/>
            </a:endParaRPr>
          </a:p>
        </p:txBody>
      </p:sp>
      <p:sp>
        <p:nvSpPr>
          <p:cNvPr id="7" name="Rectangle 6">
            <a:extLst>
              <a:ext uri="{FF2B5EF4-FFF2-40B4-BE49-F238E27FC236}">
                <a16:creationId xmlns:a16="http://schemas.microsoft.com/office/drawing/2014/main" id="{58C7950C-A39D-46EC-A46D-113043E19DEC}"/>
              </a:ext>
            </a:extLst>
          </p:cNvPr>
          <p:cNvSpPr/>
          <p:nvPr/>
        </p:nvSpPr>
        <p:spPr>
          <a:xfrm>
            <a:off x="5561158" y="2404760"/>
            <a:ext cx="2737022" cy="53944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err="1">
                <a:solidFill>
                  <a:schemeClr val="tx1"/>
                </a:solidFill>
                <a:latin typeface="Consolas" charset="0"/>
                <a:ea typeface="Consolas" charset="0"/>
                <a:cs typeface="Consolas" charset="0"/>
              </a:rPr>
              <a:t>fout</a:t>
            </a:r>
            <a:r>
              <a:rPr lang="en-US" sz="1600" b="1" dirty="0" err="1">
                <a:solidFill>
                  <a:schemeClr val="tx1"/>
                </a:solidFill>
                <a:latin typeface="Consolas" charset="0"/>
                <a:ea typeface="Consolas" charset="0"/>
                <a:cs typeface="Consolas" charset="0"/>
              </a:rPr>
              <a:t>.open</a:t>
            </a:r>
            <a:r>
              <a:rPr lang="en-US" sz="1600" b="1" dirty="0">
                <a:solidFill>
                  <a:schemeClr val="tx1"/>
                </a:solidFill>
                <a:latin typeface="Consolas" charset="0"/>
                <a:ea typeface="Consolas" charset="0"/>
                <a:cs typeface="Consolas" charset="0"/>
              </a:rPr>
              <a:t>(</a:t>
            </a:r>
            <a:r>
              <a:rPr lang="en-US" sz="1600" dirty="0">
                <a:solidFill>
                  <a:schemeClr val="tx1"/>
                </a:solidFill>
                <a:latin typeface="Consolas" charset="0"/>
                <a:ea typeface="Consolas" charset="0"/>
                <a:cs typeface="Consolas" charset="0"/>
              </a:rPr>
              <a:t>"</a:t>
            </a:r>
            <a:r>
              <a:rPr lang="en-US" sz="1600" dirty="0" err="1">
                <a:solidFill>
                  <a:schemeClr val="tx1"/>
                </a:solidFill>
                <a:latin typeface="Consolas" charset="0"/>
                <a:ea typeface="Consolas" charset="0"/>
                <a:cs typeface="Consolas" charset="0"/>
              </a:rPr>
              <a:t>data.txt</a:t>
            </a:r>
            <a:r>
              <a:rPr lang="en-US" sz="1600" dirty="0">
                <a:solidFill>
                  <a:schemeClr val="tx1"/>
                </a:solidFill>
                <a:latin typeface="Consolas" charset="0"/>
                <a:ea typeface="Consolas" charset="0"/>
                <a:cs typeface="Consolas" charset="0"/>
              </a:rPr>
              <a:t>"</a:t>
            </a:r>
            <a:r>
              <a:rPr lang="en-US" sz="1600" b="1" dirty="0">
                <a:solidFill>
                  <a:schemeClr val="tx1"/>
                </a:solidFill>
                <a:latin typeface="Consolas" charset="0"/>
                <a:ea typeface="Consolas" charset="0"/>
                <a:cs typeface="Consolas" charset="0"/>
              </a:rPr>
              <a:t>);</a:t>
            </a:r>
            <a:endParaRPr lang="en-US" sz="1600" dirty="0">
              <a:solidFill>
                <a:schemeClr val="accent6">
                  <a:lumMod val="75000"/>
                </a:schemeClr>
              </a:solidFill>
              <a:latin typeface="Consolas" charset="0"/>
              <a:ea typeface="Consolas" charset="0"/>
              <a:cs typeface="Consolas" charset="0"/>
            </a:endParaRPr>
          </a:p>
        </p:txBody>
      </p:sp>
      <p:sp>
        <p:nvSpPr>
          <p:cNvPr id="8" name="Rectangle 7">
            <a:extLst>
              <a:ext uri="{FF2B5EF4-FFF2-40B4-BE49-F238E27FC236}">
                <a16:creationId xmlns:a16="http://schemas.microsoft.com/office/drawing/2014/main" id="{5F1AD4A5-D33A-4F1A-A9E0-C69F161D16C5}"/>
              </a:ext>
            </a:extLst>
          </p:cNvPr>
          <p:cNvSpPr/>
          <p:nvPr/>
        </p:nvSpPr>
        <p:spPr>
          <a:xfrm>
            <a:off x="5865958" y="3132738"/>
            <a:ext cx="2737022" cy="53944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a:solidFill>
                  <a:schemeClr val="tx1"/>
                </a:solidFill>
                <a:latin typeface="Consolas" charset="0"/>
                <a:ea typeface="Consolas" charset="0"/>
                <a:cs typeface="Consolas" charset="0"/>
              </a:rPr>
              <a:t>if (</a:t>
            </a:r>
            <a:r>
              <a:rPr lang="en-US" sz="1600" dirty="0" err="1">
                <a:solidFill>
                  <a:schemeClr val="tx1"/>
                </a:solidFill>
                <a:latin typeface="Consolas" charset="0"/>
                <a:ea typeface="Consolas" charset="0"/>
                <a:cs typeface="Consolas" charset="0"/>
              </a:rPr>
              <a:t>fout</a:t>
            </a:r>
            <a:r>
              <a:rPr lang="en-US" sz="1600" b="1" dirty="0" err="1">
                <a:solidFill>
                  <a:schemeClr val="tx1"/>
                </a:solidFill>
                <a:latin typeface="Consolas" charset="0"/>
                <a:ea typeface="Consolas" charset="0"/>
                <a:cs typeface="Consolas" charset="0"/>
              </a:rPr>
              <a:t>.fail</a:t>
            </a:r>
            <a:r>
              <a:rPr lang="en-US" sz="1600" b="1" dirty="0">
                <a:solidFill>
                  <a:schemeClr val="tx1"/>
                </a:solidFill>
                <a:latin typeface="Consolas" charset="0"/>
                <a:ea typeface="Consolas" charset="0"/>
                <a:cs typeface="Consolas" charset="0"/>
              </a:rPr>
              <a:t>()</a:t>
            </a:r>
            <a:r>
              <a:rPr lang="en-US" sz="1600" dirty="0">
                <a:solidFill>
                  <a:schemeClr val="tx1"/>
                </a:solidFill>
                <a:latin typeface="Consolas" charset="0"/>
                <a:ea typeface="Consolas" charset="0"/>
                <a:cs typeface="Consolas" charset="0"/>
              </a:rPr>
              <a:t>)</a:t>
            </a:r>
            <a:r>
              <a:rPr lang="en-US" sz="1600" b="1" dirty="0">
                <a:solidFill>
                  <a:schemeClr val="tx1"/>
                </a:solidFill>
                <a:latin typeface="Consolas" charset="0"/>
                <a:ea typeface="Consolas" charset="0"/>
                <a:cs typeface="Consolas" charset="0"/>
              </a:rPr>
              <a:t> </a:t>
            </a:r>
            <a:endParaRPr lang="en-US" sz="1600" dirty="0">
              <a:solidFill>
                <a:schemeClr val="accent6">
                  <a:lumMod val="75000"/>
                </a:schemeClr>
              </a:solidFill>
              <a:latin typeface="Consolas" charset="0"/>
              <a:ea typeface="Consolas" charset="0"/>
              <a:cs typeface="Consolas" charset="0"/>
            </a:endParaRPr>
          </a:p>
        </p:txBody>
      </p:sp>
      <p:sp>
        <p:nvSpPr>
          <p:cNvPr id="9" name="Rectangle 8">
            <a:extLst>
              <a:ext uri="{FF2B5EF4-FFF2-40B4-BE49-F238E27FC236}">
                <a16:creationId xmlns:a16="http://schemas.microsoft.com/office/drawing/2014/main" id="{6E9AF854-C453-4225-B0BB-23AFD95D23D7}"/>
              </a:ext>
            </a:extLst>
          </p:cNvPr>
          <p:cNvSpPr/>
          <p:nvPr/>
        </p:nvSpPr>
        <p:spPr>
          <a:xfrm>
            <a:off x="5728798" y="3902365"/>
            <a:ext cx="2737022" cy="53944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err="1">
                <a:solidFill>
                  <a:schemeClr val="tx1"/>
                </a:solidFill>
                <a:latin typeface="Consolas" charset="0"/>
                <a:ea typeface="Consolas" charset="0"/>
                <a:cs typeface="Consolas" charset="0"/>
              </a:rPr>
              <a:t>fout</a:t>
            </a:r>
            <a:r>
              <a:rPr lang="en-US" sz="1600" b="1" dirty="0">
                <a:solidFill>
                  <a:schemeClr val="tx1"/>
                </a:solidFill>
                <a:latin typeface="Consolas" charset="0"/>
                <a:ea typeface="Consolas" charset="0"/>
                <a:cs typeface="Consolas" charset="0"/>
              </a:rPr>
              <a:t> &lt;&lt; </a:t>
            </a:r>
            <a:r>
              <a:rPr lang="en-US" sz="1600" dirty="0">
                <a:solidFill>
                  <a:schemeClr val="tx1"/>
                </a:solidFill>
                <a:latin typeface="Consolas" charset="0"/>
                <a:ea typeface="Consolas" charset="0"/>
                <a:cs typeface="Consolas" charset="0"/>
              </a:rPr>
              <a:t>"12345";</a:t>
            </a:r>
            <a:endParaRPr lang="en-US" sz="1600" dirty="0">
              <a:solidFill>
                <a:schemeClr val="accent6">
                  <a:lumMod val="75000"/>
                </a:schemeClr>
              </a:solidFill>
              <a:latin typeface="Consolas" charset="0"/>
              <a:ea typeface="Consolas" charset="0"/>
              <a:cs typeface="Consolas" charset="0"/>
            </a:endParaRPr>
          </a:p>
        </p:txBody>
      </p:sp>
      <p:sp>
        <p:nvSpPr>
          <p:cNvPr id="10" name="Rectangle 9">
            <a:extLst>
              <a:ext uri="{FF2B5EF4-FFF2-40B4-BE49-F238E27FC236}">
                <a16:creationId xmlns:a16="http://schemas.microsoft.com/office/drawing/2014/main" id="{ED5858F3-1386-44F8-B88A-27187CBCCD2E}"/>
              </a:ext>
            </a:extLst>
          </p:cNvPr>
          <p:cNvSpPr/>
          <p:nvPr/>
        </p:nvSpPr>
        <p:spPr>
          <a:xfrm>
            <a:off x="5644978" y="4605905"/>
            <a:ext cx="2737022" cy="53944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err="1">
                <a:solidFill>
                  <a:schemeClr val="tx1"/>
                </a:solidFill>
                <a:latin typeface="Consolas" charset="0"/>
                <a:ea typeface="Consolas" charset="0"/>
                <a:cs typeface="Consolas" charset="0"/>
              </a:rPr>
              <a:t>fout</a:t>
            </a:r>
            <a:r>
              <a:rPr lang="en-US" sz="1600" b="1" dirty="0" err="1">
                <a:solidFill>
                  <a:schemeClr val="tx1"/>
                </a:solidFill>
                <a:latin typeface="Consolas" charset="0"/>
                <a:ea typeface="Consolas" charset="0"/>
                <a:cs typeface="Consolas" charset="0"/>
              </a:rPr>
              <a:t>.close</a:t>
            </a:r>
            <a:r>
              <a:rPr lang="en-US" sz="1600" b="1" dirty="0">
                <a:solidFill>
                  <a:schemeClr val="tx1"/>
                </a:solidFill>
                <a:latin typeface="Consolas" charset="0"/>
                <a:ea typeface="Consolas" charset="0"/>
                <a:cs typeface="Consolas" charset="0"/>
              </a:rPr>
              <a:t>();</a:t>
            </a:r>
            <a:endParaRPr lang="en-US" sz="1600" dirty="0">
              <a:solidFill>
                <a:schemeClr val="accent6">
                  <a:lumMod val="75000"/>
                </a:schemeClr>
              </a:solidFill>
              <a:latin typeface="Consolas" charset="0"/>
              <a:ea typeface="Consolas" charset="0"/>
              <a:cs typeface="Consolas" charset="0"/>
            </a:endParaRPr>
          </a:p>
        </p:txBody>
      </p:sp>
      <p:sp>
        <p:nvSpPr>
          <p:cNvPr id="11" name="Rectangle 10">
            <a:extLst>
              <a:ext uri="{FF2B5EF4-FFF2-40B4-BE49-F238E27FC236}">
                <a16:creationId xmlns:a16="http://schemas.microsoft.com/office/drawing/2014/main" id="{3C0EDBB7-6996-4188-A9FC-AF04EA76EFEE}"/>
              </a:ext>
            </a:extLst>
          </p:cNvPr>
          <p:cNvSpPr/>
          <p:nvPr/>
        </p:nvSpPr>
        <p:spPr>
          <a:xfrm>
            <a:off x="1892808" y="5495544"/>
            <a:ext cx="3519251" cy="677815"/>
          </a:xfrm>
          <a:prstGeom prst="rect">
            <a:avLst/>
          </a:prstGeom>
          <a:solidFill>
            <a:schemeClr val="accent3">
              <a:lumMod val="40000"/>
              <a:lumOff val="6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solidFill>
                  <a:schemeClr val="tx1"/>
                </a:solidFill>
                <a:latin typeface="Consolas" charset="0"/>
                <a:ea typeface="Consolas" charset="0"/>
                <a:cs typeface="Consolas" charset="0"/>
              </a:rPr>
              <a:t>string filename = "</a:t>
            </a:r>
            <a:r>
              <a:rPr lang="en-US" sz="1600" dirty="0" err="1">
                <a:solidFill>
                  <a:schemeClr val="tx1"/>
                </a:solidFill>
                <a:latin typeface="Consolas" charset="0"/>
                <a:ea typeface="Consolas" charset="0"/>
                <a:cs typeface="Consolas" charset="0"/>
              </a:rPr>
              <a:t>data.txt</a:t>
            </a:r>
            <a:r>
              <a:rPr lang="en-US" sz="1600" dirty="0">
                <a:solidFill>
                  <a:schemeClr val="tx1"/>
                </a:solidFill>
                <a:latin typeface="Consolas" charset="0"/>
                <a:ea typeface="Consolas" charset="0"/>
                <a:cs typeface="Consolas" charset="0"/>
              </a:rPr>
              <a:t>";</a:t>
            </a:r>
          </a:p>
          <a:p>
            <a:r>
              <a:rPr lang="en-US" sz="1600" dirty="0" err="1">
                <a:solidFill>
                  <a:schemeClr val="tx1"/>
                </a:solidFill>
                <a:latin typeface="Consolas" charset="0"/>
                <a:ea typeface="Consolas" charset="0"/>
                <a:cs typeface="Consolas" charset="0"/>
              </a:rPr>
              <a:t>fout.open</a:t>
            </a:r>
            <a:r>
              <a:rPr lang="en-US" sz="1600" dirty="0">
                <a:solidFill>
                  <a:schemeClr val="tx1"/>
                </a:solidFill>
                <a:latin typeface="Consolas" charset="0"/>
                <a:ea typeface="Consolas" charset="0"/>
                <a:cs typeface="Consolas" charset="0"/>
              </a:rPr>
              <a:t>(</a:t>
            </a:r>
            <a:r>
              <a:rPr lang="en-US" sz="1600" dirty="0" err="1">
                <a:solidFill>
                  <a:schemeClr val="tx1"/>
                </a:solidFill>
                <a:latin typeface="Consolas" charset="0"/>
                <a:ea typeface="Consolas" charset="0"/>
                <a:cs typeface="Consolas" charset="0"/>
              </a:rPr>
              <a:t>filename</a:t>
            </a:r>
            <a:r>
              <a:rPr lang="en-US" sz="1600" b="1" dirty="0" err="1">
                <a:solidFill>
                  <a:schemeClr val="tx1"/>
                </a:solidFill>
                <a:latin typeface="Consolas" charset="0"/>
                <a:ea typeface="Consolas" charset="0"/>
                <a:cs typeface="Consolas" charset="0"/>
              </a:rPr>
              <a:t>.c_str</a:t>
            </a:r>
            <a:r>
              <a:rPr lang="en-US" sz="1600" b="1" dirty="0">
                <a:solidFill>
                  <a:schemeClr val="tx1"/>
                </a:solidFill>
                <a:latin typeface="Consolas" charset="0"/>
                <a:ea typeface="Consolas" charset="0"/>
                <a:cs typeface="Consolas" charset="0"/>
              </a:rPr>
              <a:t>()</a:t>
            </a:r>
            <a:r>
              <a:rPr lang="en-US" sz="1600" dirty="0">
                <a:solidFill>
                  <a:schemeClr val="tx1"/>
                </a:solidFill>
                <a:latin typeface="Consolas" charset="0"/>
                <a:ea typeface="Consolas" charset="0"/>
                <a:cs typeface="Consolas" charset="0"/>
              </a:rPr>
              <a:t>);</a:t>
            </a:r>
            <a:endParaRPr lang="en-US" sz="1600" dirty="0">
              <a:solidFill>
                <a:schemeClr val="accent6">
                  <a:lumMod val="75000"/>
                </a:schemeClr>
              </a:solidFill>
              <a:latin typeface="Consolas" charset="0"/>
              <a:ea typeface="Consolas" charset="0"/>
              <a:cs typeface="Consolas" charset="0"/>
            </a:endParaRPr>
          </a:p>
        </p:txBody>
      </p:sp>
      <p:sp>
        <p:nvSpPr>
          <p:cNvPr id="12" name="TextBox 11">
            <a:extLst>
              <a:ext uri="{FF2B5EF4-FFF2-40B4-BE49-F238E27FC236}">
                <a16:creationId xmlns:a16="http://schemas.microsoft.com/office/drawing/2014/main" id="{B3A96764-38EC-42FF-90C9-6731D814B30B}"/>
              </a:ext>
            </a:extLst>
          </p:cNvPr>
          <p:cNvSpPr txBox="1"/>
          <p:nvPr/>
        </p:nvSpPr>
        <p:spPr>
          <a:xfrm>
            <a:off x="3383333" y="6202461"/>
            <a:ext cx="2261645" cy="307777"/>
          </a:xfrm>
          <a:prstGeom prst="rect">
            <a:avLst/>
          </a:prstGeom>
          <a:noFill/>
          <a:effectLst/>
        </p:spPr>
        <p:txBody>
          <a:bodyPr wrap="none" rtlCol="0">
            <a:spAutoFit/>
          </a:bodyPr>
          <a:lstStyle/>
          <a:p>
            <a:r>
              <a:rPr lang="en-US" sz="1400" dirty="0">
                <a:latin typeface="Avenir Next Condensed" charset="0"/>
                <a:ea typeface="Avenir Next Condensed" charset="0"/>
                <a:cs typeface="Avenir Next Condensed" charset="0"/>
              </a:rPr>
              <a:t>if the file name is stored as string</a:t>
            </a:r>
          </a:p>
        </p:txBody>
      </p:sp>
      <p:cxnSp>
        <p:nvCxnSpPr>
          <p:cNvPr id="14" name="Connector: Elbow 13">
            <a:extLst>
              <a:ext uri="{FF2B5EF4-FFF2-40B4-BE49-F238E27FC236}">
                <a16:creationId xmlns:a16="http://schemas.microsoft.com/office/drawing/2014/main" id="{0A3E8784-25D8-4106-B976-64595CC1CE01}"/>
              </a:ext>
            </a:extLst>
          </p:cNvPr>
          <p:cNvCxnSpPr>
            <a:stCxn id="7" idx="3"/>
            <a:endCxn id="11" idx="3"/>
          </p:cNvCxnSpPr>
          <p:nvPr/>
        </p:nvCxnSpPr>
        <p:spPr>
          <a:xfrm flipH="1">
            <a:off x="5412059" y="2674480"/>
            <a:ext cx="2886121" cy="3159972"/>
          </a:xfrm>
          <a:prstGeom prst="bentConnector3">
            <a:avLst>
              <a:gd name="adj1" fmla="val -15842"/>
            </a:avLst>
          </a:prstGeom>
          <a:ln>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1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Appending Data to a File </a:t>
            </a:r>
          </a:p>
        </p:txBody>
      </p:sp>
      <p:sp>
        <p:nvSpPr>
          <p:cNvPr id="3" name="Content Placeholder 2"/>
          <p:cNvSpPr>
            <a:spLocks noGrp="1"/>
          </p:cNvSpPr>
          <p:nvPr>
            <p:ph idx="1"/>
          </p:nvPr>
        </p:nvSpPr>
        <p:spPr>
          <a:xfrm>
            <a:off x="457200" y="1600201"/>
            <a:ext cx="8229600" cy="3128316"/>
          </a:xfrm>
        </p:spPr>
        <p:txBody>
          <a:bodyPr>
            <a:normAutofit/>
          </a:bodyPr>
          <a:lstStyle/>
          <a:p>
            <a:r>
              <a:rPr lang="en-US" dirty="0"/>
              <a:t>When opening a file for output using the member function </a:t>
            </a:r>
            <a:r>
              <a:rPr lang="en-US" b="1" dirty="0"/>
              <a:t>open()</a:t>
            </a:r>
            <a:r>
              <a:rPr lang="en-US" dirty="0"/>
              <a:t>, a new file will be created if the file does not already exist, otherwise the content of the existing file will be </a:t>
            </a:r>
            <a:r>
              <a:rPr lang="en-US" dirty="0">
                <a:solidFill>
                  <a:schemeClr val="accent5">
                    <a:lumMod val="75000"/>
                  </a:schemeClr>
                </a:solidFill>
              </a:rPr>
              <a:t>erased</a:t>
            </a:r>
            <a:r>
              <a:rPr lang="en-US" dirty="0"/>
              <a:t> </a:t>
            </a:r>
          </a:p>
          <a:p>
            <a:r>
              <a:rPr lang="en-US" dirty="0"/>
              <a:t>To keep the content of the existing file and </a:t>
            </a:r>
            <a:r>
              <a:rPr lang="en-US" dirty="0">
                <a:solidFill>
                  <a:schemeClr val="accent6">
                    <a:lumMod val="75000"/>
                  </a:schemeClr>
                </a:solidFill>
              </a:rPr>
              <a:t>append</a:t>
            </a:r>
            <a:r>
              <a:rPr lang="en-US" dirty="0"/>
              <a:t> new data to it, supply the constant value </a:t>
            </a:r>
            <a:r>
              <a:rPr lang="en-US" b="1" dirty="0" err="1">
                <a:solidFill>
                  <a:schemeClr val="accent6">
                    <a:lumMod val="75000"/>
                  </a:schemeClr>
                </a:solidFill>
              </a:rPr>
              <a:t>ios</a:t>
            </a:r>
            <a:r>
              <a:rPr lang="en-US" b="1" dirty="0">
                <a:solidFill>
                  <a:schemeClr val="accent6">
                    <a:lumMod val="75000"/>
                  </a:schemeClr>
                </a:solidFill>
              </a:rPr>
              <a:t>::app</a:t>
            </a:r>
            <a:r>
              <a:rPr lang="en-US" b="1" dirty="0"/>
              <a:t> </a:t>
            </a:r>
            <a:r>
              <a:rPr lang="en-US" dirty="0"/>
              <a:t>as a second argument to the member function open(), e.g., </a:t>
            </a:r>
          </a:p>
          <a:p>
            <a:endParaRPr lang="en-US" dirty="0"/>
          </a:p>
        </p:txBody>
      </p:sp>
      <p:sp>
        <p:nvSpPr>
          <p:cNvPr id="5" name="Rectangle 4"/>
          <p:cNvSpPr/>
          <p:nvPr/>
        </p:nvSpPr>
        <p:spPr>
          <a:xfrm>
            <a:off x="2238631" y="4728516"/>
            <a:ext cx="4730579" cy="922638"/>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lgn="ctr"/>
            <a:r>
              <a:rPr lang="en-US" dirty="0" err="1">
                <a:latin typeface="Consolas" charset="0"/>
                <a:ea typeface="Consolas" charset="0"/>
                <a:cs typeface="Consolas" charset="0"/>
              </a:rPr>
              <a:t>fout.open</a:t>
            </a:r>
            <a:r>
              <a:rPr lang="en-US" dirty="0">
                <a:latin typeface="Consolas" charset="0"/>
                <a:ea typeface="Consolas" charset="0"/>
                <a:cs typeface="Consolas" charset="0"/>
              </a:rPr>
              <a:t>("data2.txt", </a:t>
            </a:r>
            <a:r>
              <a:rPr lang="en-US" b="1" dirty="0" err="1">
                <a:solidFill>
                  <a:schemeClr val="accent6">
                    <a:lumMod val="75000"/>
                  </a:schemeClr>
                </a:solidFill>
                <a:latin typeface="Consolas" charset="0"/>
                <a:ea typeface="Consolas" charset="0"/>
                <a:cs typeface="Consolas" charset="0"/>
              </a:rPr>
              <a:t>ios</a:t>
            </a:r>
            <a:r>
              <a:rPr lang="en-US" b="1" dirty="0">
                <a:solidFill>
                  <a:schemeClr val="accent6">
                    <a:lumMod val="75000"/>
                  </a:schemeClr>
                </a:solidFill>
                <a:latin typeface="Consolas" charset="0"/>
                <a:ea typeface="Consolas" charset="0"/>
                <a:cs typeface="Consolas" charset="0"/>
              </a:rPr>
              <a:t>::app</a:t>
            </a:r>
            <a:r>
              <a:rPr lang="en-US" dirty="0">
                <a:latin typeface="Consolas" charset="0"/>
                <a:ea typeface="Consolas" charset="0"/>
                <a:cs typeface="Consolas" charset="0"/>
              </a:rPr>
              <a:t>)</a:t>
            </a:r>
            <a:r>
              <a:rPr lang="en-US" dirty="0">
                <a:solidFill>
                  <a:schemeClr val="tx1"/>
                </a:solidFill>
                <a:latin typeface="Consolas" charset="0"/>
                <a:ea typeface="Consolas" charset="0"/>
                <a:cs typeface="Consolas" charset="0"/>
              </a:rPr>
              <a:t>	</a:t>
            </a:r>
            <a:endParaRPr lang="en-US" dirty="0">
              <a:solidFill>
                <a:schemeClr val="accent6">
                  <a:lumMod val="75000"/>
                </a:schemeClr>
              </a:solidFill>
              <a:latin typeface="Consolas" charset="0"/>
              <a:ea typeface="Consolas" charset="0"/>
              <a:cs typeface="Consolas" charset="0"/>
            </a:endParaRPr>
          </a:p>
        </p:txBody>
      </p:sp>
      <p:sp>
        <p:nvSpPr>
          <p:cNvPr id="6" name="Slide Number Placeholder 5"/>
          <p:cNvSpPr>
            <a:spLocks noGrp="1"/>
          </p:cNvSpPr>
          <p:nvPr>
            <p:ph type="sldNum" sz="quarter" idx="12"/>
          </p:nvPr>
        </p:nvSpPr>
        <p:spPr/>
        <p:txBody>
          <a:bodyPr/>
          <a:lstStyle/>
          <a:p>
            <a:fld id="{A2D5F323-9395-A24C-8003-89F99F5948AE}" type="slidenum">
              <a:rPr lang="en-US" smtClean="0"/>
              <a:pPr/>
              <a:t>59</a:t>
            </a:fld>
            <a:endParaRPr lang="en-US"/>
          </a:p>
        </p:txBody>
      </p:sp>
    </p:spTree>
    <p:extLst>
      <p:ext uri="{BB962C8B-B14F-4D97-AF65-F5344CB8AC3E}">
        <p14:creationId xmlns:p14="http://schemas.microsoft.com/office/powerpoint/2010/main" val="3781093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434D-91FB-4CAA-A07B-6ED6DF776855}"/>
              </a:ext>
            </a:extLst>
          </p:cNvPr>
          <p:cNvSpPr>
            <a:spLocks noGrp="1"/>
          </p:cNvSpPr>
          <p:nvPr>
            <p:ph type="title"/>
          </p:nvPr>
        </p:nvSpPr>
        <p:spPr/>
        <p:txBody>
          <a:bodyPr>
            <a:normAutofit/>
          </a:bodyPr>
          <a:lstStyle/>
          <a:p>
            <a:r>
              <a:rPr lang="en-US" sz="4000" dirty="0"/>
              <a:t>References</a:t>
            </a:r>
          </a:p>
        </p:txBody>
      </p:sp>
      <p:sp>
        <p:nvSpPr>
          <p:cNvPr id="3" name="Content Placeholder 2">
            <a:extLst>
              <a:ext uri="{FF2B5EF4-FFF2-40B4-BE49-F238E27FC236}">
                <a16:creationId xmlns:a16="http://schemas.microsoft.com/office/drawing/2014/main" id="{1CBBE7A3-9312-4B4C-BDCC-5B729F7D7482}"/>
              </a:ext>
            </a:extLst>
          </p:cNvPr>
          <p:cNvSpPr>
            <a:spLocks noGrp="1"/>
          </p:cNvSpPr>
          <p:nvPr>
            <p:ph idx="1"/>
          </p:nvPr>
        </p:nvSpPr>
        <p:spPr/>
        <p:txBody>
          <a:bodyPr>
            <a:normAutofit/>
          </a:bodyPr>
          <a:lstStyle/>
          <a:p>
            <a:pPr marL="0" indent="0">
              <a:lnSpc>
                <a:spcPct val="80000"/>
              </a:lnSpc>
              <a:spcBef>
                <a:spcPts val="1200"/>
              </a:spcBef>
              <a:buClr>
                <a:schemeClr val="dk1"/>
              </a:buClr>
              <a:buSzPts val="2800"/>
              <a:buNone/>
            </a:pPr>
            <a:r>
              <a:rPr lang="en-US" dirty="0"/>
              <a:t>You may want to check out the following supplementary readings:</a:t>
            </a:r>
          </a:p>
          <a:p>
            <a:pPr lvl="0">
              <a:lnSpc>
                <a:spcPct val="80000"/>
              </a:lnSpc>
              <a:spcBef>
                <a:spcPts val="1200"/>
              </a:spcBef>
              <a:buClr>
                <a:schemeClr val="dk1"/>
              </a:buClr>
              <a:buSzPts val="2800"/>
            </a:pPr>
            <a:endParaRPr lang="en-US" dirty="0"/>
          </a:p>
          <a:p>
            <a:pPr lvl="0">
              <a:lnSpc>
                <a:spcPct val="80000"/>
              </a:lnSpc>
              <a:spcBef>
                <a:spcPts val="1200"/>
              </a:spcBef>
              <a:buClr>
                <a:schemeClr val="dk1"/>
              </a:buClr>
              <a:buSzPts val="2800"/>
            </a:pPr>
            <a:r>
              <a:rPr lang="en-US" dirty="0"/>
              <a:t>Book Chapters </a:t>
            </a:r>
          </a:p>
          <a:p>
            <a:pPr marL="628650" lvl="1" indent="-228600">
              <a:lnSpc>
                <a:spcPct val="80000"/>
              </a:lnSpc>
              <a:spcBef>
                <a:spcPts val="1200"/>
              </a:spcBef>
              <a:buClr>
                <a:schemeClr val="dk1"/>
              </a:buClr>
              <a:buSzPts val="2800"/>
            </a:pPr>
            <a:r>
              <a:rPr lang="en-US" dirty="0">
                <a:hlinkClick r:id="rId2"/>
              </a:rPr>
              <a:t>Problem Solving with C++</a:t>
            </a:r>
            <a:endParaRPr lang="en-US" u="sng" dirty="0">
              <a:solidFill>
                <a:schemeClr val="hlink"/>
              </a:solidFill>
            </a:endParaRPr>
          </a:p>
          <a:p>
            <a:pPr marL="1028700" lvl="2">
              <a:lnSpc>
                <a:spcPct val="80000"/>
              </a:lnSpc>
              <a:spcBef>
                <a:spcPts val="1200"/>
              </a:spcBef>
              <a:buClr>
                <a:schemeClr val="dk1"/>
              </a:buClr>
              <a:buSzPts val="2800"/>
            </a:pPr>
            <a:r>
              <a:rPr lang="en-US" dirty="0"/>
              <a:t>Ch. 10.1 (structs)</a:t>
            </a:r>
          </a:p>
          <a:p>
            <a:pPr marL="1028700" lvl="2">
              <a:lnSpc>
                <a:spcPct val="80000"/>
              </a:lnSpc>
              <a:spcBef>
                <a:spcPts val="1200"/>
              </a:spcBef>
              <a:buClr>
                <a:schemeClr val="dk1"/>
              </a:buClr>
              <a:buSzPts val="2800"/>
            </a:pPr>
            <a:r>
              <a:rPr lang="en-US" dirty="0"/>
              <a:t>Ch. 6.1-6.2 (File I/O)</a:t>
            </a:r>
          </a:p>
          <a:p>
            <a:pPr marL="1028700" lvl="2">
              <a:lnSpc>
                <a:spcPct val="80000"/>
              </a:lnSpc>
              <a:spcBef>
                <a:spcPts val="1200"/>
              </a:spcBef>
              <a:buClr>
                <a:schemeClr val="dk1"/>
              </a:buClr>
              <a:buSzPts val="2800"/>
            </a:pPr>
            <a:r>
              <a:rPr lang="en-US" dirty="0"/>
              <a:t>Ch. 14 (recursion)</a:t>
            </a:r>
          </a:p>
          <a:p>
            <a:pPr>
              <a:spcBef>
                <a:spcPts val="1200"/>
              </a:spcBef>
              <a:buClr>
                <a:schemeClr val="dk1"/>
              </a:buClr>
              <a:buSzPts val="2800"/>
            </a:pPr>
            <a:r>
              <a:rPr lang="en-US" dirty="0"/>
              <a:t>From C++ tutorials</a:t>
            </a:r>
          </a:p>
          <a:p>
            <a:pPr marL="628650" lvl="1" indent="-228600">
              <a:lnSpc>
                <a:spcPct val="80000"/>
              </a:lnSpc>
              <a:spcBef>
                <a:spcPts val="1200"/>
              </a:spcBef>
              <a:buClr>
                <a:schemeClr val="dk1"/>
              </a:buClr>
              <a:buSzPts val="2800"/>
            </a:pPr>
            <a:r>
              <a:rPr lang="en-HK" dirty="0">
                <a:hlinkClick r:id="rId3"/>
              </a:rPr>
              <a:t>Structures</a:t>
            </a:r>
            <a:endParaRPr lang="en-HK" dirty="0"/>
          </a:p>
          <a:p>
            <a:pPr marL="628650" lvl="1" indent="-228600">
              <a:lnSpc>
                <a:spcPct val="80000"/>
              </a:lnSpc>
              <a:spcBef>
                <a:spcPts val="1200"/>
              </a:spcBef>
              <a:buClr>
                <a:schemeClr val="dk1"/>
              </a:buClr>
              <a:buSzPts val="2800"/>
            </a:pPr>
            <a:r>
              <a:rPr lang="en-HK" dirty="0">
                <a:hlinkClick r:id="rId4"/>
              </a:rPr>
              <a:t>File I/O</a:t>
            </a:r>
            <a:endParaRPr lang="en-US" dirty="0"/>
          </a:p>
          <a:p>
            <a:pPr marL="628650" lvl="1" indent="-228600">
              <a:lnSpc>
                <a:spcPct val="80000"/>
              </a:lnSpc>
              <a:spcBef>
                <a:spcPts val="1200"/>
              </a:spcBef>
              <a:buClr>
                <a:schemeClr val="dk1"/>
              </a:buClr>
              <a:buSzPts val="2800"/>
            </a:pPr>
            <a:endParaRPr lang="en-US" dirty="0"/>
          </a:p>
        </p:txBody>
      </p:sp>
      <p:sp>
        <p:nvSpPr>
          <p:cNvPr id="4" name="Slide Number Placeholder 3">
            <a:extLst>
              <a:ext uri="{FF2B5EF4-FFF2-40B4-BE49-F238E27FC236}">
                <a16:creationId xmlns:a16="http://schemas.microsoft.com/office/drawing/2014/main" id="{FF4E1D98-8E21-4C30-BF19-49920A87B31C}"/>
              </a:ext>
            </a:extLst>
          </p:cNvPr>
          <p:cNvSpPr>
            <a:spLocks noGrp="1"/>
          </p:cNvSpPr>
          <p:nvPr>
            <p:ph type="sldNum" sz="quarter" idx="12"/>
          </p:nvPr>
        </p:nvSpPr>
        <p:spPr/>
        <p:txBody>
          <a:bodyPr/>
          <a:lstStyle/>
          <a:p>
            <a:fld id="{A2D5F323-9395-A24C-8003-89F99F5948AE}" type="slidenum">
              <a:rPr lang="en-US" smtClean="0"/>
              <a:pPr/>
              <a:t>6</a:t>
            </a:fld>
            <a:endParaRPr lang="en-US" dirty="0"/>
          </a:p>
        </p:txBody>
      </p:sp>
    </p:spTree>
    <p:extLst>
      <p:ext uri="{BB962C8B-B14F-4D97-AF65-F5344CB8AC3E}">
        <p14:creationId xmlns:p14="http://schemas.microsoft.com/office/powerpoint/2010/main" val="20568524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Appending Data to a File </a:t>
            </a:r>
          </a:p>
        </p:txBody>
      </p:sp>
      <p:sp>
        <p:nvSpPr>
          <p:cNvPr id="5" name="Rectangle 4"/>
          <p:cNvSpPr/>
          <p:nvPr/>
        </p:nvSpPr>
        <p:spPr>
          <a:xfrm>
            <a:off x="392510" y="1745129"/>
            <a:ext cx="4858967" cy="4603406"/>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#include &lt;</a:t>
            </a:r>
            <a:r>
              <a:rPr lang="en-US" sz="1600" dirty="0" err="1">
                <a:solidFill>
                  <a:schemeClr val="tx1">
                    <a:lumMod val="50000"/>
                    <a:lumOff val="50000"/>
                  </a:schemeClr>
                </a:solidFill>
                <a:latin typeface="Consolas" charset="0"/>
                <a:ea typeface="Consolas" charset="0"/>
                <a:cs typeface="Consolas" charset="0"/>
              </a:rPr>
              <a:t>iostream</a:t>
            </a:r>
            <a:r>
              <a:rPr lang="en-US" sz="1600" dirty="0">
                <a:solidFill>
                  <a:schemeClr val="tx1">
                    <a:lumMod val="50000"/>
                    <a:lumOff val="50000"/>
                  </a:schemeClr>
                </a:solidFill>
                <a:latin typeface="Consolas" charset="0"/>
                <a:ea typeface="Consolas" charset="0"/>
                <a:cs typeface="Consolas" charset="0"/>
              </a:rPr>
              <a:t>&gt;</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#include &lt;</a:t>
            </a:r>
            <a:r>
              <a:rPr lang="en-US" sz="1600" dirty="0" err="1">
                <a:solidFill>
                  <a:schemeClr val="tx1">
                    <a:lumMod val="50000"/>
                    <a:lumOff val="50000"/>
                  </a:schemeClr>
                </a:solidFill>
                <a:latin typeface="Consolas" charset="0"/>
                <a:ea typeface="Consolas" charset="0"/>
                <a:cs typeface="Consolas" charset="0"/>
              </a:rPr>
              <a:t>fstream</a:t>
            </a:r>
            <a:r>
              <a:rPr lang="en-US" sz="1600" dirty="0">
                <a:solidFill>
                  <a:schemeClr val="tx1">
                    <a:lumMod val="50000"/>
                    <a:lumOff val="50000"/>
                  </a:schemeClr>
                </a:solidFill>
                <a:latin typeface="Consolas" charset="0"/>
                <a:ea typeface="Consolas" charset="0"/>
                <a:cs typeface="Consolas" charset="0"/>
              </a:rPr>
              <a:t>&gt;</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#include &lt;</a:t>
            </a:r>
            <a:r>
              <a:rPr lang="en-US" sz="1600" dirty="0" err="1">
                <a:solidFill>
                  <a:schemeClr val="tx1">
                    <a:lumMod val="50000"/>
                    <a:lumOff val="50000"/>
                  </a:schemeClr>
                </a:solidFill>
                <a:latin typeface="Consolas" charset="0"/>
                <a:ea typeface="Consolas" charset="0"/>
                <a:cs typeface="Consolas" charset="0"/>
              </a:rPr>
              <a:t>cstdlib</a:t>
            </a:r>
            <a:r>
              <a:rPr lang="en-US" sz="1600" dirty="0">
                <a:solidFill>
                  <a:schemeClr val="tx1">
                    <a:lumMod val="50000"/>
                    <a:lumOff val="50000"/>
                  </a:schemeClr>
                </a:solidFill>
                <a:latin typeface="Consolas" charset="0"/>
                <a:ea typeface="Consolas" charset="0"/>
                <a:cs typeface="Consolas" charset="0"/>
              </a:rPr>
              <a:t>&gt;</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#include &lt;string&gt;</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using namespace std;</a:t>
            </a:r>
          </a:p>
          <a:p>
            <a:pPr defTabSz="511175">
              <a:tabLst>
                <a:tab pos="346075" algn="l"/>
                <a:tab pos="684213" algn="l"/>
              </a:tabLst>
            </a:pPr>
            <a:endParaRPr lang="en-US" sz="1600" dirty="0">
              <a:solidFill>
                <a:schemeClr val="tx1">
                  <a:lumMod val="50000"/>
                  <a:lumOff val="50000"/>
                </a:schemeClr>
              </a:solidFill>
              <a:latin typeface="Consolas" charset="0"/>
              <a:ea typeface="Consolas" charset="0"/>
              <a:cs typeface="Consolas" charset="0"/>
            </a:endParaRPr>
          </a:p>
          <a:p>
            <a:pPr defTabSz="511175">
              <a:tabLst>
                <a:tab pos="346075" algn="l"/>
                <a:tab pos="684213" algn="l"/>
              </a:tabLst>
            </a:pPr>
            <a:r>
              <a:rPr lang="en-US" sz="1600" dirty="0" err="1">
                <a:solidFill>
                  <a:schemeClr val="tx1">
                    <a:lumMod val="50000"/>
                    <a:lumOff val="50000"/>
                  </a:schemeClr>
                </a:solidFill>
                <a:latin typeface="Consolas" charset="0"/>
                <a:ea typeface="Consolas" charset="0"/>
                <a:cs typeface="Consolas" charset="0"/>
              </a:rPr>
              <a:t>int</a:t>
            </a:r>
            <a:r>
              <a:rPr lang="en-US" sz="1600" dirty="0">
                <a:solidFill>
                  <a:schemeClr val="tx1">
                    <a:lumMod val="50000"/>
                    <a:lumOff val="50000"/>
                  </a:schemeClr>
                </a:solidFill>
                <a:latin typeface="Consolas" charset="0"/>
                <a:ea typeface="Consolas" charset="0"/>
                <a:cs typeface="Consolas" charset="0"/>
              </a:rPr>
              <a:t> main()</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   </a:t>
            </a:r>
            <a:r>
              <a:rPr lang="en-US" sz="1600" dirty="0" err="1">
                <a:solidFill>
                  <a:schemeClr val="tx1">
                    <a:lumMod val="50000"/>
                    <a:lumOff val="50000"/>
                  </a:schemeClr>
                </a:solidFill>
                <a:latin typeface="Consolas" charset="0"/>
                <a:ea typeface="Consolas" charset="0"/>
                <a:cs typeface="Consolas" charset="0"/>
              </a:rPr>
              <a:t>ofstream</a:t>
            </a:r>
            <a:r>
              <a:rPr lang="en-US" sz="1600" dirty="0">
                <a:solidFill>
                  <a:schemeClr val="tx1">
                    <a:lumMod val="50000"/>
                    <a:lumOff val="50000"/>
                  </a:schemeClr>
                </a:solidFill>
                <a:latin typeface="Consolas" charset="0"/>
                <a:ea typeface="Consolas" charset="0"/>
                <a:cs typeface="Consolas" charset="0"/>
              </a:rPr>
              <a:t> </a:t>
            </a:r>
            <a:r>
              <a:rPr lang="en-US" sz="1600" dirty="0" err="1">
                <a:solidFill>
                  <a:schemeClr val="tx1">
                    <a:lumMod val="50000"/>
                    <a:lumOff val="50000"/>
                  </a:schemeClr>
                </a:solidFill>
                <a:latin typeface="Consolas" charset="0"/>
                <a:ea typeface="Consolas" charset="0"/>
                <a:cs typeface="Consolas" charset="0"/>
              </a:rPr>
              <a:t>fout</a:t>
            </a:r>
            <a:r>
              <a:rPr lang="en-US" sz="1600" dirty="0">
                <a:solidFill>
                  <a:schemeClr val="tx1">
                    <a:lumMod val="50000"/>
                    <a:lumOff val="50000"/>
                  </a:schemeClr>
                </a:solidFill>
                <a:latin typeface="Consolas" charset="0"/>
                <a:ea typeface="Consolas" charset="0"/>
                <a:cs typeface="Consolas" charset="0"/>
              </a:rPr>
              <a:t>;</a:t>
            </a:r>
          </a:p>
          <a:p>
            <a:pPr defTabSz="511175">
              <a:tabLst>
                <a:tab pos="346075" algn="l"/>
                <a:tab pos="684213" algn="l"/>
              </a:tabLst>
            </a:pPr>
            <a:r>
              <a:rPr lang="en-US" sz="1600" b="1" dirty="0">
                <a:solidFill>
                  <a:schemeClr val="tx1"/>
                </a:solidFill>
                <a:latin typeface="Consolas" charset="0"/>
                <a:ea typeface="Consolas" charset="0"/>
                <a:cs typeface="Consolas" charset="0"/>
              </a:rPr>
              <a:t>	</a:t>
            </a:r>
            <a:r>
              <a:rPr lang="en-US" sz="1600" b="1" dirty="0" err="1">
                <a:solidFill>
                  <a:schemeClr val="tx1"/>
                </a:solidFill>
                <a:latin typeface="Consolas" charset="0"/>
                <a:ea typeface="Consolas" charset="0"/>
                <a:cs typeface="Consolas" charset="0"/>
              </a:rPr>
              <a:t>fout.open</a:t>
            </a:r>
            <a:r>
              <a:rPr lang="en-US" sz="1600" b="1" dirty="0">
                <a:solidFill>
                  <a:schemeClr val="tx1"/>
                </a:solidFill>
                <a:latin typeface="Consolas" charset="0"/>
                <a:ea typeface="Consolas" charset="0"/>
                <a:cs typeface="Consolas" charset="0"/>
              </a:rPr>
              <a:t>("data2.txt", </a:t>
            </a:r>
            <a:r>
              <a:rPr lang="en-US" sz="1600" b="1" dirty="0" err="1">
                <a:solidFill>
                  <a:schemeClr val="tx1"/>
                </a:solidFill>
                <a:latin typeface="Consolas" charset="0"/>
                <a:ea typeface="Consolas" charset="0"/>
                <a:cs typeface="Consolas" charset="0"/>
              </a:rPr>
              <a:t>ios</a:t>
            </a:r>
            <a:r>
              <a:rPr lang="en-US" sz="1600" b="1" dirty="0">
                <a:solidFill>
                  <a:schemeClr val="tx1"/>
                </a:solidFill>
                <a:latin typeface="Consolas" charset="0"/>
                <a:ea typeface="Consolas" charset="0"/>
                <a:cs typeface="Consolas" charset="0"/>
              </a:rPr>
              <a:t>::app);</a:t>
            </a:r>
          </a:p>
          <a:p>
            <a:pPr defTabSz="511175">
              <a:tabLst>
                <a:tab pos="346075" algn="l"/>
                <a:tab pos="684213" algn="l"/>
              </a:tabLst>
            </a:pPr>
            <a:endParaRPr lang="en-US" sz="1600" dirty="0">
              <a:solidFill>
                <a:schemeClr val="tx1">
                  <a:lumMod val="50000"/>
                  <a:lumOff val="50000"/>
                </a:schemeClr>
              </a:solidFill>
              <a:latin typeface="Consolas" charset="0"/>
              <a:ea typeface="Consolas" charset="0"/>
              <a:cs typeface="Consolas" charset="0"/>
            </a:endParaRP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	if (</a:t>
            </a:r>
            <a:r>
              <a:rPr lang="en-US" sz="1600" dirty="0" err="1">
                <a:solidFill>
                  <a:schemeClr val="tx1">
                    <a:lumMod val="50000"/>
                    <a:lumOff val="50000"/>
                  </a:schemeClr>
                </a:solidFill>
                <a:latin typeface="Consolas" charset="0"/>
                <a:ea typeface="Consolas" charset="0"/>
                <a:cs typeface="Consolas" charset="0"/>
              </a:rPr>
              <a:t>fout.fail</a:t>
            </a:r>
            <a:r>
              <a:rPr lang="en-US" sz="1600" dirty="0">
                <a:solidFill>
                  <a:schemeClr val="tx1">
                    <a:lumMod val="50000"/>
                    <a:lumOff val="50000"/>
                  </a:schemeClr>
                </a:solidFill>
                <a:latin typeface="Consolas" charset="0"/>
                <a:ea typeface="Consolas" charset="0"/>
                <a:cs typeface="Consolas" charset="0"/>
              </a:rPr>
              <a:t>()) {</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		</a:t>
            </a:r>
            <a:r>
              <a:rPr lang="en-US" sz="1600" dirty="0" err="1">
                <a:solidFill>
                  <a:schemeClr val="tx1">
                    <a:lumMod val="50000"/>
                    <a:lumOff val="50000"/>
                  </a:schemeClr>
                </a:solidFill>
                <a:latin typeface="Consolas" charset="0"/>
                <a:ea typeface="Consolas" charset="0"/>
                <a:cs typeface="Consolas" charset="0"/>
              </a:rPr>
              <a:t>cout</a:t>
            </a:r>
            <a:r>
              <a:rPr lang="en-US" sz="1600" dirty="0">
                <a:solidFill>
                  <a:schemeClr val="tx1">
                    <a:lumMod val="50000"/>
                    <a:lumOff val="50000"/>
                  </a:schemeClr>
                </a:solidFill>
                <a:latin typeface="Consolas" charset="0"/>
                <a:ea typeface="Consolas" charset="0"/>
                <a:cs typeface="Consolas" charset="0"/>
              </a:rPr>
              <a:t> &lt;&lt; "Error in file opening!" </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			&lt;&lt; </a:t>
            </a:r>
            <a:r>
              <a:rPr lang="en-US" sz="1600" dirty="0" err="1">
                <a:solidFill>
                  <a:schemeClr val="tx1">
                    <a:lumMod val="50000"/>
                    <a:lumOff val="50000"/>
                  </a:schemeClr>
                </a:solidFill>
                <a:latin typeface="Consolas" charset="0"/>
                <a:ea typeface="Consolas" charset="0"/>
                <a:cs typeface="Consolas" charset="0"/>
              </a:rPr>
              <a:t>endl</a:t>
            </a:r>
            <a:r>
              <a:rPr lang="en-US" sz="1600" dirty="0">
                <a:solidFill>
                  <a:schemeClr val="tx1">
                    <a:lumMod val="50000"/>
                    <a:lumOff val="50000"/>
                  </a:schemeClr>
                </a:solidFill>
                <a:latin typeface="Consolas" charset="0"/>
                <a:ea typeface="Consolas" charset="0"/>
                <a:cs typeface="Consolas" charset="0"/>
              </a:rPr>
              <a:t>;</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      exit(1);</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   }</a:t>
            </a:r>
          </a:p>
        </p:txBody>
      </p:sp>
      <p:sp>
        <p:nvSpPr>
          <p:cNvPr id="6" name="Rectangle 5"/>
          <p:cNvSpPr/>
          <p:nvPr/>
        </p:nvSpPr>
        <p:spPr>
          <a:xfrm>
            <a:off x="5412259" y="4549257"/>
            <a:ext cx="3450548" cy="520885"/>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pitchFamily="49" charset="0"/>
              </a:rPr>
              <a:t>Peter 30 130.5</a:t>
            </a:r>
            <a:r>
              <a:rPr lang="en-US" sz="1600" dirty="0">
                <a:solidFill>
                  <a:schemeClr val="tx1">
                    <a:lumMod val="50000"/>
                    <a:lumOff val="50000"/>
                  </a:schemeClr>
                </a:solidFill>
                <a:latin typeface="Consolas" pitchFamily="49" charset="0"/>
              </a:rPr>
              <a:t>\n</a:t>
            </a:r>
          </a:p>
          <a:p>
            <a:r>
              <a:rPr lang="en-US" sz="1600" dirty="0" err="1">
                <a:solidFill>
                  <a:schemeClr val="tx1">
                    <a:lumMod val="50000"/>
                    <a:lumOff val="50000"/>
                  </a:schemeClr>
                </a:solidFill>
                <a:latin typeface="Consolas" pitchFamily="49" charset="0"/>
              </a:rPr>
              <a:t>eof</a:t>
            </a:r>
            <a:endParaRPr lang="en-US" sz="1600" dirty="0">
              <a:solidFill>
                <a:schemeClr val="tx1">
                  <a:lumMod val="50000"/>
                  <a:lumOff val="50000"/>
                </a:schemeClr>
              </a:solidFill>
              <a:latin typeface="Consolas" pitchFamily="49" charset="0"/>
            </a:endParaRPr>
          </a:p>
        </p:txBody>
      </p:sp>
      <p:sp>
        <p:nvSpPr>
          <p:cNvPr id="7" name="TextBox 6"/>
          <p:cNvSpPr txBox="1"/>
          <p:nvPr/>
        </p:nvSpPr>
        <p:spPr>
          <a:xfrm>
            <a:off x="5366456" y="4116516"/>
            <a:ext cx="2928943" cy="461665"/>
          </a:xfrm>
          <a:prstGeom prst="rect">
            <a:avLst/>
          </a:prstGeom>
          <a:noFill/>
          <a:effectLst/>
        </p:spPr>
        <p:txBody>
          <a:bodyPr wrap="none" rtlCol="0">
            <a:spAutoFit/>
          </a:bodyPr>
          <a:lstStyle/>
          <a:p>
            <a:r>
              <a:rPr lang="en-US" sz="1200" dirty="0">
                <a:latin typeface="Chalkduster"/>
                <a:cs typeface="Chalkduster"/>
              </a:rPr>
              <a:t>data2.txt </a:t>
            </a:r>
            <a:br>
              <a:rPr lang="en-US" sz="1200" dirty="0">
                <a:latin typeface="Chalkduster"/>
                <a:cs typeface="Chalkduster"/>
              </a:rPr>
            </a:br>
            <a:r>
              <a:rPr lang="en-US" sz="1200" dirty="0">
                <a:latin typeface="Chalkduster"/>
                <a:cs typeface="Chalkduster"/>
              </a:rPr>
              <a:t>(before executing the program)</a:t>
            </a:r>
          </a:p>
        </p:txBody>
      </p:sp>
      <p:sp>
        <p:nvSpPr>
          <p:cNvPr id="8" name="Rectangle 7"/>
          <p:cNvSpPr/>
          <p:nvPr/>
        </p:nvSpPr>
        <p:spPr>
          <a:xfrm>
            <a:off x="3789935" y="1261468"/>
            <a:ext cx="5081110" cy="278230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600" dirty="0">
                <a:solidFill>
                  <a:schemeClr val="tx1"/>
                </a:solidFill>
                <a:latin typeface="Consolas" charset="0"/>
                <a:ea typeface="Consolas" charset="0"/>
                <a:cs typeface="Consolas" charset="0"/>
              </a:rPr>
              <a:t>   string name = "John";</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age = 25;</a:t>
            </a:r>
          </a:p>
          <a:p>
            <a:pPr defTabSz="511175">
              <a:tabLst>
                <a:tab pos="346075" algn="l"/>
                <a:tab pos="684213" algn="l"/>
              </a:tabLst>
            </a:pPr>
            <a:r>
              <a:rPr lang="en-US" sz="1600" dirty="0">
                <a:solidFill>
                  <a:schemeClr val="tx1"/>
                </a:solidFill>
                <a:latin typeface="Consolas" charset="0"/>
                <a:ea typeface="Consolas" charset="0"/>
                <a:cs typeface="Consolas" charset="0"/>
              </a:rPr>
              <a:t>	double weight = 129.3;</a:t>
            </a:r>
          </a:p>
          <a:p>
            <a:pPr defTabSz="511175">
              <a:tabLst>
                <a:tab pos="346075" algn="l"/>
                <a:tab pos="684213" algn="l"/>
              </a:tabLst>
            </a:pPr>
            <a:endParaRPr lang="en-US" sz="1600" dirty="0">
              <a:solidFill>
                <a:schemeClr val="tx1"/>
              </a:solidFill>
              <a:latin typeface="Consolas" charset="0"/>
              <a:ea typeface="Consolas" charset="0"/>
              <a:cs typeface="Consolas" charset="0"/>
            </a:endParaRP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fout</a:t>
            </a:r>
            <a:r>
              <a:rPr lang="en-US" sz="1600" dirty="0">
                <a:solidFill>
                  <a:schemeClr val="tx1"/>
                </a:solidFill>
                <a:latin typeface="Consolas" charset="0"/>
                <a:ea typeface="Consolas" charset="0"/>
                <a:cs typeface="Consolas" charset="0"/>
              </a:rPr>
              <a:t> &lt;&lt; name &lt;&lt; " " &lt;&lt; age &lt;&lt; " " </a:t>
            </a:r>
          </a:p>
          <a:p>
            <a:pPr defTabSz="511175">
              <a:tabLst>
                <a:tab pos="346075" algn="l"/>
                <a:tab pos="684213" algn="l"/>
              </a:tabLst>
            </a:pPr>
            <a:r>
              <a:rPr lang="en-US" sz="1600" dirty="0">
                <a:solidFill>
                  <a:schemeClr val="tx1"/>
                </a:solidFill>
                <a:latin typeface="Consolas" charset="0"/>
                <a:ea typeface="Consolas" charset="0"/>
                <a:cs typeface="Consolas" charset="0"/>
              </a:rPr>
              <a:t>		&lt;&lt; weight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fout.close</a:t>
            </a:r>
            <a:r>
              <a:rPr lang="en-US" sz="1600" dirty="0">
                <a:solidFill>
                  <a:schemeClr val="tx1"/>
                </a:solidFill>
                <a:latin typeface="Consolas" charset="0"/>
                <a:ea typeface="Consolas" charset="0"/>
                <a:cs typeface="Consolas" charset="0"/>
              </a:rPr>
              <a:t>();</a:t>
            </a:r>
          </a:p>
          <a:p>
            <a:pPr defTabSz="511175">
              <a:tabLst>
                <a:tab pos="346075" algn="l"/>
                <a:tab pos="684213" algn="l"/>
              </a:tabLst>
            </a:pPr>
            <a:endParaRPr lang="en-US" sz="1600" dirty="0">
              <a:solidFill>
                <a:schemeClr val="tx1">
                  <a:lumMod val="50000"/>
                  <a:lumOff val="50000"/>
                </a:schemeClr>
              </a:solidFill>
              <a:latin typeface="Consolas" charset="0"/>
              <a:ea typeface="Consolas" charset="0"/>
              <a:cs typeface="Consolas" charset="0"/>
            </a:endParaRP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	return 0;</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a:t>
            </a:r>
          </a:p>
        </p:txBody>
      </p:sp>
      <p:sp>
        <p:nvSpPr>
          <p:cNvPr id="9" name="TextBox 8"/>
          <p:cNvSpPr txBox="1"/>
          <p:nvPr/>
        </p:nvSpPr>
        <p:spPr>
          <a:xfrm>
            <a:off x="383367" y="6304398"/>
            <a:ext cx="1518364" cy="369332"/>
          </a:xfrm>
          <a:prstGeom prst="rect">
            <a:avLst/>
          </a:prstGeom>
          <a:noFill/>
          <a:effectLst/>
        </p:spPr>
        <p:txBody>
          <a:bodyPr wrap="none" rtlCol="0">
            <a:spAutoFit/>
          </a:bodyPr>
          <a:lstStyle/>
          <a:p>
            <a:r>
              <a:rPr lang="en-US" dirty="0">
                <a:latin typeface="Avenir Next Condensed" charset="0"/>
                <a:ea typeface="Avenir Next Condensed" charset="0"/>
                <a:cs typeface="Avenir Next Condensed" charset="0"/>
              </a:rPr>
              <a:t>append_file.cpp</a:t>
            </a:r>
          </a:p>
        </p:txBody>
      </p:sp>
      <p:sp>
        <p:nvSpPr>
          <p:cNvPr id="10" name="Rectangle 9"/>
          <p:cNvSpPr/>
          <p:nvPr/>
        </p:nvSpPr>
        <p:spPr>
          <a:xfrm>
            <a:off x="5412259" y="5611949"/>
            <a:ext cx="3450548" cy="814186"/>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pitchFamily="49" charset="0"/>
              </a:rPr>
              <a:t>Peter 30 130.5</a:t>
            </a:r>
            <a:r>
              <a:rPr lang="en-US" sz="1600" dirty="0">
                <a:solidFill>
                  <a:schemeClr val="tx1">
                    <a:lumMod val="50000"/>
                    <a:lumOff val="50000"/>
                  </a:schemeClr>
                </a:solidFill>
                <a:latin typeface="Consolas" pitchFamily="49" charset="0"/>
              </a:rPr>
              <a:t>\n</a:t>
            </a:r>
          </a:p>
          <a:p>
            <a:r>
              <a:rPr lang="en-US" sz="1600" dirty="0">
                <a:latin typeface="Consolas" pitchFamily="49" charset="0"/>
              </a:rPr>
              <a:t>John 25 129.3</a:t>
            </a:r>
            <a:r>
              <a:rPr lang="en-US" sz="1600" dirty="0">
                <a:solidFill>
                  <a:schemeClr val="tx1">
                    <a:lumMod val="50000"/>
                    <a:lumOff val="50000"/>
                  </a:schemeClr>
                </a:solidFill>
                <a:latin typeface="Consolas" pitchFamily="49" charset="0"/>
              </a:rPr>
              <a:t>\n</a:t>
            </a:r>
          </a:p>
          <a:p>
            <a:r>
              <a:rPr lang="en-US" sz="1600" dirty="0" err="1">
                <a:solidFill>
                  <a:schemeClr val="tx1">
                    <a:lumMod val="50000"/>
                    <a:lumOff val="50000"/>
                  </a:schemeClr>
                </a:solidFill>
                <a:latin typeface="Consolas" pitchFamily="49" charset="0"/>
              </a:rPr>
              <a:t>eof</a:t>
            </a:r>
            <a:endParaRPr lang="en-US" sz="1600" dirty="0">
              <a:solidFill>
                <a:schemeClr val="tx1">
                  <a:lumMod val="50000"/>
                  <a:lumOff val="50000"/>
                </a:schemeClr>
              </a:solidFill>
              <a:latin typeface="Consolas" pitchFamily="49" charset="0"/>
            </a:endParaRPr>
          </a:p>
        </p:txBody>
      </p:sp>
      <p:sp>
        <p:nvSpPr>
          <p:cNvPr id="11" name="TextBox 10"/>
          <p:cNvSpPr txBox="1"/>
          <p:nvPr/>
        </p:nvSpPr>
        <p:spPr>
          <a:xfrm>
            <a:off x="5366456" y="5193165"/>
            <a:ext cx="2797561" cy="461665"/>
          </a:xfrm>
          <a:prstGeom prst="rect">
            <a:avLst/>
          </a:prstGeom>
          <a:noFill/>
          <a:effectLst/>
        </p:spPr>
        <p:txBody>
          <a:bodyPr wrap="none" rtlCol="0">
            <a:spAutoFit/>
          </a:bodyPr>
          <a:lstStyle/>
          <a:p>
            <a:r>
              <a:rPr lang="en-US" sz="1200" dirty="0">
                <a:latin typeface="Chalkduster"/>
                <a:cs typeface="Chalkduster"/>
              </a:rPr>
              <a:t>data2.txt </a:t>
            </a:r>
            <a:br>
              <a:rPr lang="en-US" sz="1200" dirty="0">
                <a:latin typeface="Chalkduster"/>
                <a:cs typeface="Chalkduster"/>
              </a:rPr>
            </a:br>
            <a:r>
              <a:rPr lang="en-US" sz="1200" dirty="0">
                <a:latin typeface="Chalkduster"/>
                <a:cs typeface="Chalkduster"/>
              </a:rPr>
              <a:t>(after executing the program)</a:t>
            </a:r>
          </a:p>
        </p:txBody>
      </p:sp>
      <p:sp>
        <p:nvSpPr>
          <p:cNvPr id="12" name="Slide Number Placeholder 11"/>
          <p:cNvSpPr>
            <a:spLocks noGrp="1"/>
          </p:cNvSpPr>
          <p:nvPr>
            <p:ph type="sldNum" sz="quarter" idx="12"/>
          </p:nvPr>
        </p:nvSpPr>
        <p:spPr>
          <a:effectLst/>
        </p:spPr>
        <p:txBody>
          <a:bodyPr/>
          <a:lstStyle/>
          <a:p>
            <a:fld id="{A2D5F323-9395-A24C-8003-89F99F5948AE}" type="slidenum">
              <a:rPr lang="en-US" smtClean="0"/>
              <a:pPr/>
              <a:t>60</a:t>
            </a:fld>
            <a:endParaRPr lang="en-US"/>
          </a:p>
        </p:txBody>
      </p:sp>
      <p:sp>
        <p:nvSpPr>
          <p:cNvPr id="13" name="Rectangle 12"/>
          <p:cNvSpPr/>
          <p:nvPr/>
        </p:nvSpPr>
        <p:spPr>
          <a:xfrm>
            <a:off x="3309875" y="4241480"/>
            <a:ext cx="960120" cy="30777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5183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0" grpId="0" animBg="1"/>
      <p:bldP spid="1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Read from File</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A2D5F323-9395-A24C-8003-89F99F5948AE}" type="slidenum">
              <a:rPr lang="en-US" smtClean="0"/>
              <a:pPr/>
              <a:t>61</a:t>
            </a:fld>
            <a:endParaRPr lang="en-US" dirty="0"/>
          </a:p>
        </p:txBody>
      </p:sp>
    </p:spTree>
    <p:extLst>
      <p:ext uri="{BB962C8B-B14F-4D97-AF65-F5344CB8AC3E}">
        <p14:creationId xmlns:p14="http://schemas.microsoft.com/office/powerpoint/2010/main" val="37819137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File Stream</a:t>
            </a:r>
          </a:p>
        </p:txBody>
      </p:sp>
      <p:sp>
        <p:nvSpPr>
          <p:cNvPr id="3" name="Content Placeholder 2"/>
          <p:cNvSpPr>
            <a:spLocks noGrp="1"/>
          </p:cNvSpPr>
          <p:nvPr>
            <p:ph idx="1"/>
          </p:nvPr>
        </p:nvSpPr>
        <p:spPr>
          <a:xfrm>
            <a:off x="286603" y="1206708"/>
            <a:ext cx="8584442" cy="5021705"/>
          </a:xfrm>
          <a:effectLst/>
        </p:spPr>
        <p:txBody>
          <a:bodyPr/>
          <a:lstStyle/>
          <a:p>
            <a:r>
              <a:rPr lang="en-US" dirty="0"/>
              <a:t>A basic example for </a:t>
            </a:r>
            <a:r>
              <a:rPr lang="en-US" b="1" dirty="0">
                <a:solidFill>
                  <a:schemeClr val="accent6">
                    <a:lumMod val="75000"/>
                  </a:schemeClr>
                </a:solidFill>
              </a:rPr>
              <a:t>reading from an existing file</a:t>
            </a:r>
          </a:p>
        </p:txBody>
      </p:sp>
      <p:sp>
        <p:nvSpPr>
          <p:cNvPr id="5" name="Rectangle 4"/>
          <p:cNvSpPr/>
          <p:nvPr/>
        </p:nvSpPr>
        <p:spPr>
          <a:xfrm>
            <a:off x="392511" y="2059459"/>
            <a:ext cx="4688176" cy="428907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iostream</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dirty="0">
                <a:solidFill>
                  <a:schemeClr val="tx1"/>
                </a:solidFill>
                <a:latin typeface="Consolas" charset="0"/>
                <a:ea typeface="Consolas" charset="0"/>
                <a:cs typeface="Consolas" charset="0"/>
              </a:rPr>
              <a:t>#include &lt;</a:t>
            </a:r>
            <a:r>
              <a:rPr lang="en-US" sz="1600" dirty="0" err="1">
                <a:solidFill>
                  <a:schemeClr val="tx1"/>
                </a:solidFill>
                <a:latin typeface="Consolas" charset="0"/>
                <a:ea typeface="Consolas" charset="0"/>
                <a:cs typeface="Consolas" charset="0"/>
              </a:rPr>
              <a:t>fstream</a:t>
            </a:r>
            <a:r>
              <a:rPr lang="en-US" sz="1600" dirty="0">
                <a:solidFill>
                  <a:schemeClr val="tx1"/>
                </a:solidFill>
                <a:latin typeface="Consolas" charset="0"/>
                <a:ea typeface="Consolas" charset="0"/>
                <a:cs typeface="Consolas" charset="0"/>
              </a:rPr>
              <a:t>&gt;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cstdlib</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&lt;string&gt;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using namespace std;</a:t>
            </a: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err="1">
                <a:solidFill>
                  <a:schemeClr val="bg1">
                    <a:lumMod val="65000"/>
                  </a:schemeClr>
                </a:solidFill>
                <a:latin typeface="Consolas" charset="0"/>
                <a:ea typeface="Consolas" charset="0"/>
                <a:cs typeface="Consolas" charset="0"/>
              </a:rPr>
              <a:t>int</a:t>
            </a:r>
            <a:r>
              <a:rPr lang="en-US" sz="1600" dirty="0">
                <a:solidFill>
                  <a:schemeClr val="bg1">
                    <a:lumMod val="65000"/>
                  </a:schemeClr>
                </a:solidFill>
                <a:latin typeface="Consolas" charset="0"/>
                <a:ea typeface="Consolas" charset="0"/>
                <a:cs typeface="Consolas" charset="0"/>
              </a:rPr>
              <a:t> main()</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a:solidFill>
                  <a:schemeClr val="tx1"/>
                </a:solidFill>
                <a:latin typeface="Consolas" charset="0"/>
                <a:ea typeface="Consolas" charset="0"/>
                <a:cs typeface="Consolas" charset="0"/>
              </a:rPr>
              <a:t>char filename[80] = "data3.txt";</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b="1" dirty="0" err="1">
                <a:solidFill>
                  <a:schemeClr val="tx1"/>
                </a:solidFill>
                <a:latin typeface="Consolas" charset="0"/>
                <a:ea typeface="Consolas" charset="0"/>
                <a:cs typeface="Consolas" charset="0"/>
              </a:rPr>
              <a:t>ifstream</a:t>
            </a:r>
            <a:r>
              <a:rPr lang="en-US" sz="1600" dirty="0">
                <a:solidFill>
                  <a:schemeClr val="tx1"/>
                </a:solidFill>
                <a:latin typeface="Consolas" charset="0"/>
                <a:ea typeface="Consolas" charset="0"/>
                <a:cs typeface="Consolas" charset="0"/>
              </a:rPr>
              <a:t> fin;</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fin.</a:t>
            </a:r>
            <a:r>
              <a:rPr lang="en-US" sz="1600" b="1" dirty="0" err="1">
                <a:solidFill>
                  <a:schemeClr val="tx1"/>
                </a:solidFill>
                <a:latin typeface="Consolas" charset="0"/>
                <a:ea typeface="Consolas" charset="0"/>
                <a:cs typeface="Consolas" charset="0"/>
              </a:rPr>
              <a:t>open</a:t>
            </a:r>
            <a:r>
              <a:rPr lang="en-US" sz="1600" dirty="0">
                <a:solidFill>
                  <a:schemeClr val="tx1"/>
                </a:solidFill>
                <a:latin typeface="Consolas" charset="0"/>
                <a:ea typeface="Consolas" charset="0"/>
                <a:cs typeface="Consolas" charset="0"/>
              </a:rPr>
              <a:t>(filename);</a:t>
            </a: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if ( </a:t>
            </a:r>
            <a:r>
              <a:rPr lang="en-US" sz="1600" dirty="0" err="1">
                <a:solidFill>
                  <a:schemeClr val="bg1">
                    <a:lumMod val="65000"/>
                  </a:schemeClr>
                </a:solidFill>
                <a:latin typeface="Consolas" charset="0"/>
                <a:ea typeface="Consolas" charset="0"/>
                <a:cs typeface="Consolas" charset="0"/>
              </a:rPr>
              <a:t>fin.fail</a:t>
            </a:r>
            <a:r>
              <a:rPr lang="en-US" sz="1600" dirty="0">
                <a:solidFill>
                  <a:schemeClr val="bg1">
                    <a:lumMod val="65000"/>
                  </a:schemeClr>
                </a:solidFill>
                <a:latin typeface="Consolas" charset="0"/>
                <a:ea typeface="Consolas" charset="0"/>
                <a:cs typeface="Consolas" charset="0"/>
              </a:rPr>
              <a:t>() ){</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cout</a:t>
            </a:r>
            <a:r>
              <a:rPr lang="en-US" sz="1600" dirty="0">
                <a:solidFill>
                  <a:schemeClr val="bg1">
                    <a:lumMod val="65000"/>
                  </a:schemeClr>
                </a:solidFill>
                <a:latin typeface="Consolas" charset="0"/>
                <a:ea typeface="Consolas" charset="0"/>
                <a:cs typeface="Consolas" charset="0"/>
              </a:rPr>
              <a:t> &lt;&lt; "Error in file opening!" </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&lt;&lt; </a:t>
            </a:r>
            <a:r>
              <a:rPr lang="en-US" sz="1600" dirty="0" err="1">
                <a:solidFill>
                  <a:schemeClr val="bg1">
                    <a:lumMod val="65000"/>
                  </a:schemeClr>
                </a:solidFill>
                <a:latin typeface="Consolas" charset="0"/>
                <a:ea typeface="Consolas" charset="0"/>
                <a:cs typeface="Consolas" charset="0"/>
              </a:rPr>
              <a:t>endl</a:t>
            </a: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exit(1);</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p>
        </p:txBody>
      </p:sp>
      <p:sp>
        <p:nvSpPr>
          <p:cNvPr id="6" name="Rectangle 5"/>
          <p:cNvSpPr/>
          <p:nvPr/>
        </p:nvSpPr>
        <p:spPr>
          <a:xfrm>
            <a:off x="5412259" y="5461686"/>
            <a:ext cx="3450548" cy="912429"/>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pitchFamily="49" charset="0"/>
              </a:rPr>
              <a:t>Peter</a:t>
            </a:r>
            <a:r>
              <a:rPr lang="en-US" sz="1600" dirty="0">
                <a:solidFill>
                  <a:schemeClr val="tx1">
                    <a:lumMod val="50000"/>
                    <a:lumOff val="50000"/>
                  </a:schemeClr>
                </a:solidFill>
                <a:latin typeface="Consolas" pitchFamily="49" charset="0"/>
              </a:rPr>
              <a:t>\n</a:t>
            </a:r>
            <a:r>
              <a:rPr lang="en-US" sz="1600" dirty="0">
                <a:latin typeface="Consolas" pitchFamily="49" charset="0"/>
              </a:rPr>
              <a:t> </a:t>
            </a:r>
          </a:p>
          <a:p>
            <a:r>
              <a:rPr lang="en-US" sz="1600" dirty="0">
                <a:latin typeface="Consolas" pitchFamily="49" charset="0"/>
              </a:rPr>
              <a:t>30 130.5</a:t>
            </a:r>
            <a:r>
              <a:rPr lang="en-US" sz="1600" dirty="0">
                <a:solidFill>
                  <a:schemeClr val="tx1">
                    <a:lumMod val="50000"/>
                    <a:lumOff val="50000"/>
                  </a:schemeClr>
                </a:solidFill>
                <a:latin typeface="Consolas" pitchFamily="49" charset="0"/>
              </a:rPr>
              <a:t>\n</a:t>
            </a:r>
          </a:p>
          <a:p>
            <a:r>
              <a:rPr lang="en-US" sz="1600" dirty="0" err="1">
                <a:solidFill>
                  <a:schemeClr val="tx1">
                    <a:lumMod val="50000"/>
                    <a:lumOff val="50000"/>
                  </a:schemeClr>
                </a:solidFill>
                <a:latin typeface="Consolas" pitchFamily="49" charset="0"/>
              </a:rPr>
              <a:t>eof</a:t>
            </a:r>
            <a:endParaRPr lang="en-US" sz="1600" dirty="0">
              <a:solidFill>
                <a:schemeClr val="tx1">
                  <a:lumMod val="50000"/>
                  <a:lumOff val="50000"/>
                </a:schemeClr>
              </a:solidFill>
              <a:latin typeface="Consolas" pitchFamily="49" charset="0"/>
            </a:endParaRPr>
          </a:p>
        </p:txBody>
      </p:sp>
      <p:sp>
        <p:nvSpPr>
          <p:cNvPr id="7" name="TextBox 6"/>
          <p:cNvSpPr txBox="1"/>
          <p:nvPr/>
        </p:nvSpPr>
        <p:spPr>
          <a:xfrm>
            <a:off x="5366456" y="5178623"/>
            <a:ext cx="927946" cy="307777"/>
          </a:xfrm>
          <a:prstGeom prst="rect">
            <a:avLst/>
          </a:prstGeom>
          <a:noFill/>
          <a:effectLst/>
        </p:spPr>
        <p:txBody>
          <a:bodyPr wrap="none" rtlCol="0">
            <a:spAutoFit/>
          </a:bodyPr>
          <a:lstStyle/>
          <a:p>
            <a:r>
              <a:rPr lang="en-US" sz="1400" dirty="0">
                <a:latin typeface="Chalkduster"/>
                <a:cs typeface="Chalkduster"/>
              </a:rPr>
              <a:t>data3.txt</a:t>
            </a:r>
          </a:p>
        </p:txBody>
      </p:sp>
      <p:sp>
        <p:nvSpPr>
          <p:cNvPr id="8" name="Rectangle 7"/>
          <p:cNvSpPr/>
          <p:nvPr/>
        </p:nvSpPr>
        <p:spPr>
          <a:xfrm>
            <a:off x="4435311" y="1726345"/>
            <a:ext cx="4541642" cy="2872603"/>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a:solidFill>
                  <a:schemeClr val="bg1">
                    <a:lumMod val="65000"/>
                  </a:schemeClr>
                </a:solidFill>
                <a:latin typeface="Consolas" charset="0"/>
                <a:ea typeface="Consolas" charset="0"/>
                <a:cs typeface="Consolas" charset="0"/>
              </a:rPr>
              <a:t>string name;</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int</a:t>
            </a:r>
            <a:r>
              <a:rPr lang="en-US" sz="1600" dirty="0">
                <a:solidFill>
                  <a:schemeClr val="bg1">
                    <a:lumMod val="65000"/>
                  </a:schemeClr>
                </a:solidFill>
                <a:latin typeface="Consolas" charset="0"/>
                <a:ea typeface="Consolas" charset="0"/>
                <a:cs typeface="Consolas" charset="0"/>
              </a:rPr>
              <a:t> age;</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double weight;</a:t>
            </a: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fin &gt;&gt; name &gt;&gt; age &gt;&gt; weight;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fin.close</a:t>
            </a: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cout</a:t>
            </a:r>
            <a:r>
              <a:rPr lang="en-US" sz="1600" dirty="0">
                <a:solidFill>
                  <a:schemeClr val="bg1">
                    <a:lumMod val="65000"/>
                  </a:schemeClr>
                </a:solidFill>
                <a:latin typeface="Consolas" charset="0"/>
                <a:ea typeface="Consolas" charset="0"/>
                <a:cs typeface="Consolas" charset="0"/>
              </a:rPr>
              <a:t> &lt;&lt; name &lt;&lt; ", " &lt;&lt; age &lt;&lt; ", " </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&lt;&lt; weight &lt;&lt; </a:t>
            </a:r>
            <a:r>
              <a:rPr lang="en-US" sz="1600" dirty="0" err="1">
                <a:solidFill>
                  <a:schemeClr val="bg1">
                    <a:lumMod val="65000"/>
                  </a:schemeClr>
                </a:solidFill>
                <a:latin typeface="Consolas" charset="0"/>
                <a:ea typeface="Consolas" charset="0"/>
                <a:cs typeface="Consolas" charset="0"/>
              </a:rPr>
              <a:t>endl</a:t>
            </a: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return 0;</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a:t>
            </a:r>
          </a:p>
        </p:txBody>
      </p:sp>
      <p:sp>
        <p:nvSpPr>
          <p:cNvPr id="9" name="TextBox 8"/>
          <p:cNvSpPr txBox="1"/>
          <p:nvPr/>
        </p:nvSpPr>
        <p:spPr>
          <a:xfrm>
            <a:off x="392511" y="6295254"/>
            <a:ext cx="1330814" cy="369332"/>
          </a:xfrm>
          <a:prstGeom prst="rect">
            <a:avLst/>
          </a:prstGeom>
          <a:noFill/>
        </p:spPr>
        <p:txBody>
          <a:bodyPr wrap="none" rtlCol="0">
            <a:spAutoFit/>
          </a:bodyPr>
          <a:lstStyle>
            <a:defPPr>
              <a:defRPr lang="en-US"/>
            </a:defPPr>
            <a:lvl1pPr>
              <a:defRPr>
                <a:latin typeface="Avenir Next Condensed" charset="0"/>
                <a:ea typeface="Avenir Next Condensed" charset="0"/>
                <a:cs typeface="Avenir Next Condensed" charset="0"/>
              </a:defRPr>
            </a:lvl1pPr>
          </a:lstStyle>
          <a:p>
            <a:r>
              <a:rPr lang="en-US" dirty="0"/>
              <a:t>input_file.cpp</a:t>
            </a:r>
          </a:p>
        </p:txBody>
      </p:sp>
      <p:sp>
        <p:nvSpPr>
          <p:cNvPr id="12" name="Slide Number Placeholder 11"/>
          <p:cNvSpPr>
            <a:spLocks noGrp="1"/>
          </p:cNvSpPr>
          <p:nvPr>
            <p:ph type="sldNum" sz="quarter" idx="12"/>
          </p:nvPr>
        </p:nvSpPr>
        <p:spPr>
          <a:effectLst/>
        </p:spPr>
        <p:txBody>
          <a:bodyPr/>
          <a:lstStyle/>
          <a:p>
            <a:fld id="{A2D5F323-9395-A24C-8003-89F99F5948AE}" type="slidenum">
              <a:rPr lang="en-US" smtClean="0"/>
              <a:pPr/>
              <a:t>62</a:t>
            </a:fld>
            <a:endParaRPr lang="en-US"/>
          </a:p>
        </p:txBody>
      </p:sp>
      <p:cxnSp>
        <p:nvCxnSpPr>
          <p:cNvPr id="13" name="Straight Arrow Connector 12"/>
          <p:cNvCxnSpPr>
            <a:stCxn id="14" idx="1"/>
          </p:cNvCxnSpPr>
          <p:nvPr/>
        </p:nvCxnSpPr>
        <p:spPr>
          <a:xfrm flipH="1">
            <a:off x="2560320" y="2323071"/>
            <a:ext cx="3102087" cy="177621"/>
          </a:xfrm>
          <a:prstGeom prst="straightConnector1">
            <a:avLst/>
          </a:prstGeom>
          <a:ln>
            <a:tailEnd type="arrow"/>
          </a:ln>
          <a:effectLst/>
        </p:spPr>
        <p:style>
          <a:lnRef idx="2">
            <a:schemeClr val="accent6"/>
          </a:lnRef>
          <a:fillRef idx="0">
            <a:schemeClr val="accent6"/>
          </a:fillRef>
          <a:effectRef idx="1">
            <a:schemeClr val="accent6"/>
          </a:effectRef>
          <a:fontRef idx="minor">
            <a:schemeClr val="tx1"/>
          </a:fontRef>
        </p:style>
      </p:cxnSp>
      <p:sp>
        <p:nvSpPr>
          <p:cNvPr id="14" name="Rounded Rectangle 13"/>
          <p:cNvSpPr/>
          <p:nvPr/>
        </p:nvSpPr>
        <p:spPr>
          <a:xfrm>
            <a:off x="5662407" y="2026508"/>
            <a:ext cx="2150075" cy="593125"/>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r>
              <a:rPr lang="en-US" sz="1600" dirty="0">
                <a:latin typeface="Avenir Next Condensed" charset="0"/>
                <a:ea typeface="Avenir Next Condensed" charset="0"/>
                <a:cs typeface="Avenir Next Condensed" charset="0"/>
              </a:rPr>
              <a:t>Include the file stream header file</a:t>
            </a:r>
          </a:p>
        </p:txBody>
      </p:sp>
      <p:sp>
        <p:nvSpPr>
          <p:cNvPr id="15" name="Rounded Rectangle 14"/>
          <p:cNvSpPr/>
          <p:nvPr/>
        </p:nvSpPr>
        <p:spPr>
          <a:xfrm>
            <a:off x="4407615" y="2749627"/>
            <a:ext cx="2611394" cy="1120869"/>
          </a:xfrm>
          <a:prstGeom prst="roundRect">
            <a:avLst/>
          </a:prstGeom>
          <a:effectLst/>
        </p:spPr>
        <p:style>
          <a:lnRef idx="2">
            <a:schemeClr val="accent3"/>
          </a:lnRef>
          <a:fillRef idx="1">
            <a:schemeClr val="lt1"/>
          </a:fillRef>
          <a:effectRef idx="0">
            <a:schemeClr val="accent3"/>
          </a:effectRef>
          <a:fontRef idx="minor">
            <a:schemeClr val="dk1"/>
          </a:fontRef>
        </p:style>
        <p:txBody>
          <a:bodyPr rtlCol="0" anchor="ctr"/>
          <a:lstStyle/>
          <a:p>
            <a:r>
              <a:rPr lang="en-US" sz="1600" dirty="0">
                <a:latin typeface="Avenir Next Condensed" charset="0"/>
                <a:ea typeface="Avenir Next Condensed" charset="0"/>
                <a:cs typeface="Avenir Next Condensed" charset="0"/>
              </a:rPr>
              <a:t>Create an </a:t>
            </a:r>
            <a:r>
              <a:rPr lang="en-US" sz="1600" b="1" dirty="0" err="1">
                <a:latin typeface="Avenir Next Condensed" charset="0"/>
                <a:ea typeface="Avenir Next Condensed" charset="0"/>
                <a:cs typeface="Avenir Next Condensed" charset="0"/>
              </a:rPr>
              <a:t>ifstream</a:t>
            </a:r>
            <a:r>
              <a:rPr lang="en-US" sz="1600" b="1" dirty="0">
                <a:latin typeface="Avenir Next Condensed" charset="0"/>
                <a:ea typeface="Avenir Next Condensed" charset="0"/>
                <a:cs typeface="Avenir Next Condensed" charset="0"/>
              </a:rPr>
              <a:t> </a:t>
            </a:r>
            <a:r>
              <a:rPr lang="en-US" sz="1600" dirty="0">
                <a:latin typeface="Avenir Next Condensed" charset="0"/>
                <a:ea typeface="Avenir Next Condensed" charset="0"/>
                <a:cs typeface="Avenir Next Condensed" charset="0"/>
              </a:rPr>
              <a:t>(input file stream) object and connect it to an </a:t>
            </a:r>
            <a:r>
              <a:rPr lang="en-US" sz="1600" b="1" dirty="0">
                <a:latin typeface="Avenir Next Condensed" charset="0"/>
                <a:ea typeface="Avenir Next Condensed" charset="0"/>
                <a:cs typeface="Avenir Next Condensed" charset="0"/>
              </a:rPr>
              <a:t>external file </a:t>
            </a:r>
            <a:r>
              <a:rPr lang="en-US" sz="1600" dirty="0">
                <a:latin typeface="Avenir Next Condensed" charset="0"/>
                <a:ea typeface="Avenir Next Condensed" charset="0"/>
                <a:cs typeface="Avenir Next Condensed" charset="0"/>
              </a:rPr>
              <a:t>named "data3.txt"</a:t>
            </a:r>
          </a:p>
        </p:txBody>
      </p:sp>
      <p:cxnSp>
        <p:nvCxnSpPr>
          <p:cNvPr id="16" name="Straight Arrow Connector 15"/>
          <p:cNvCxnSpPr>
            <a:stCxn id="15" idx="1"/>
          </p:cNvCxnSpPr>
          <p:nvPr/>
        </p:nvCxnSpPr>
        <p:spPr>
          <a:xfrm flipH="1">
            <a:off x="2391969" y="3310062"/>
            <a:ext cx="2015646" cy="1135796"/>
          </a:xfrm>
          <a:prstGeom prst="straightConnector1">
            <a:avLst/>
          </a:prstGeom>
          <a:ln>
            <a:tailEnd type="arrow"/>
          </a:ln>
          <a:effectLst/>
        </p:spPr>
        <p:style>
          <a:lnRef idx="2">
            <a:schemeClr val="accent3"/>
          </a:lnRef>
          <a:fillRef idx="0">
            <a:schemeClr val="accent3"/>
          </a:fillRef>
          <a:effectRef idx="1">
            <a:schemeClr val="accent3"/>
          </a:effectRef>
          <a:fontRef idx="minor">
            <a:schemeClr val="tx1"/>
          </a:fontRef>
        </p:style>
      </p:cxnSp>
      <p:sp>
        <p:nvSpPr>
          <p:cNvPr id="17" name="Rounded Rectangle 16"/>
          <p:cNvSpPr/>
          <p:nvPr/>
        </p:nvSpPr>
        <p:spPr>
          <a:xfrm>
            <a:off x="4790703" y="3859049"/>
            <a:ext cx="3007397" cy="897925"/>
          </a:xfrm>
          <a:prstGeom prst="roundRect">
            <a:avLst/>
          </a:prstGeom>
          <a:effectLst/>
        </p:spPr>
        <p:style>
          <a:lnRef idx="2">
            <a:schemeClr val="accent3"/>
          </a:lnRef>
          <a:fillRef idx="1">
            <a:schemeClr val="lt1"/>
          </a:fillRef>
          <a:effectRef idx="0">
            <a:schemeClr val="accent3"/>
          </a:effectRef>
          <a:fontRef idx="minor">
            <a:schemeClr val="dk1"/>
          </a:fontRef>
        </p:style>
        <p:txBody>
          <a:bodyPr rtlCol="0" anchor="ctr"/>
          <a:lstStyle/>
          <a:p>
            <a:r>
              <a:rPr lang="en-US" sz="1400" dirty="0">
                <a:latin typeface="Avenir Next Condensed" charset="0"/>
                <a:ea typeface="Avenir Next Condensed" charset="0"/>
                <a:cs typeface="Avenir Next Condensed" charset="0"/>
              </a:rPr>
              <a:t>These few statements can be replaced by:</a:t>
            </a:r>
          </a:p>
          <a:p>
            <a:pPr algn="ctr"/>
            <a:r>
              <a:rPr lang="en-US" sz="1400" b="1" dirty="0" err="1">
                <a:latin typeface="Avenir Next Condensed" charset="0"/>
                <a:ea typeface="Avenir Next Condensed" charset="0"/>
                <a:cs typeface="Avenir Next Condensed" charset="0"/>
              </a:rPr>
              <a:t>ifstream</a:t>
            </a:r>
            <a:r>
              <a:rPr lang="en-US" sz="1400" b="1" dirty="0">
                <a:latin typeface="Avenir Next Condensed" charset="0"/>
                <a:ea typeface="Avenir Next Condensed" charset="0"/>
                <a:cs typeface="Avenir Next Condensed" charset="0"/>
              </a:rPr>
              <a:t> fin ("data3.txt");</a:t>
            </a:r>
            <a:br>
              <a:rPr lang="en-US" sz="1400" b="1" dirty="0">
                <a:latin typeface="Avenir Next Condensed" charset="0"/>
                <a:ea typeface="Avenir Next Condensed" charset="0"/>
                <a:cs typeface="Avenir Next Condensed" charset="0"/>
              </a:rPr>
            </a:br>
            <a:r>
              <a:rPr lang="en-US" sz="1400" dirty="0">
                <a:latin typeface="Avenir Next Condensed" charset="0"/>
                <a:ea typeface="Avenir Next Condensed" charset="0"/>
                <a:cs typeface="Avenir Next Condensed" charset="0"/>
              </a:rPr>
              <a:t> </a:t>
            </a:r>
          </a:p>
        </p:txBody>
      </p:sp>
      <p:sp>
        <p:nvSpPr>
          <p:cNvPr id="21" name="Rounded Rectangle 20"/>
          <p:cNvSpPr/>
          <p:nvPr/>
        </p:nvSpPr>
        <p:spPr>
          <a:xfrm>
            <a:off x="1153050" y="4927773"/>
            <a:ext cx="4070522" cy="1367481"/>
          </a:xfrm>
          <a:prstGeom prst="roundRect">
            <a:avLst/>
          </a:prstGeom>
          <a:effectLst/>
        </p:spPr>
        <p:style>
          <a:lnRef idx="2">
            <a:schemeClr val="accent3"/>
          </a:lnRef>
          <a:fillRef idx="1">
            <a:schemeClr val="lt1"/>
          </a:fillRef>
          <a:effectRef idx="0">
            <a:schemeClr val="accent3"/>
          </a:effectRef>
          <a:fontRef idx="minor">
            <a:schemeClr val="dk1"/>
          </a:fontRef>
        </p:style>
        <p:txBody>
          <a:bodyPr rtlCol="0" anchor="ctr"/>
          <a:lstStyle/>
          <a:p>
            <a:r>
              <a:rPr lang="en-US" sz="1400" dirty="0">
                <a:latin typeface="Avenir Next Condensed" charset="0"/>
                <a:ea typeface="Avenir Next Condensed" charset="0"/>
                <a:cs typeface="Avenir Next Condensed" charset="0"/>
              </a:rPr>
              <a:t>Since the </a:t>
            </a:r>
            <a:r>
              <a:rPr lang="en-US" sz="1400" b="1" dirty="0">
                <a:latin typeface="Avenir Next Condensed" charset="0"/>
                <a:ea typeface="Avenir Next Condensed" charset="0"/>
                <a:cs typeface="Avenir Next Condensed" charset="0"/>
              </a:rPr>
              <a:t>open() </a:t>
            </a:r>
            <a:r>
              <a:rPr lang="en-US" sz="1400" dirty="0">
                <a:latin typeface="Avenir Next Condensed" charset="0"/>
                <a:ea typeface="Avenir Next Condensed" charset="0"/>
                <a:cs typeface="Avenir Next Condensed" charset="0"/>
              </a:rPr>
              <a:t>function accepts only a </a:t>
            </a:r>
            <a:r>
              <a:rPr lang="en-US" sz="1400" dirty="0">
                <a:solidFill>
                  <a:schemeClr val="accent6">
                    <a:lumMod val="75000"/>
                  </a:schemeClr>
                </a:solidFill>
                <a:latin typeface="Avenir Next Condensed" charset="0"/>
                <a:ea typeface="Avenir Next Condensed" charset="0"/>
                <a:cs typeface="Avenir Next Condensed" charset="0"/>
              </a:rPr>
              <a:t>C-string</a:t>
            </a:r>
            <a:r>
              <a:rPr lang="en-US" sz="1400" dirty="0">
                <a:latin typeface="Avenir Next Condensed" charset="0"/>
                <a:ea typeface="Avenir Next Condensed" charset="0"/>
                <a:cs typeface="Avenir Next Condensed" charset="0"/>
              </a:rPr>
              <a:t> as the input parameter, if the file name is stored in a </a:t>
            </a:r>
            <a:r>
              <a:rPr lang="en-US" sz="1400" dirty="0">
                <a:solidFill>
                  <a:schemeClr val="accent6">
                    <a:lumMod val="75000"/>
                  </a:schemeClr>
                </a:solidFill>
                <a:latin typeface="Avenir Next Condensed" charset="0"/>
                <a:ea typeface="Avenir Next Condensed" charset="0"/>
                <a:cs typeface="Avenir Next Condensed" charset="0"/>
              </a:rPr>
              <a:t>string</a:t>
            </a:r>
            <a:r>
              <a:rPr lang="en-US" sz="1400" dirty="0">
                <a:latin typeface="Avenir Next Condensed" charset="0"/>
                <a:ea typeface="Avenir Next Condensed" charset="0"/>
                <a:cs typeface="Avenir Next Condensed" charset="0"/>
              </a:rPr>
              <a:t> class, we will need to write:</a:t>
            </a:r>
          </a:p>
          <a:p>
            <a:r>
              <a:rPr lang="en-US" sz="1400" dirty="0">
                <a:latin typeface="Avenir Next Condensed" charset="0"/>
                <a:ea typeface="Avenir Next Condensed" charset="0"/>
                <a:cs typeface="Avenir Next Condensed" charset="0"/>
              </a:rPr>
              <a:t>	</a:t>
            </a:r>
            <a:r>
              <a:rPr lang="en-US" sz="1400" b="1" dirty="0">
                <a:latin typeface="Avenir Next Condensed" charset="0"/>
                <a:ea typeface="Avenir Next Condensed" charset="0"/>
                <a:cs typeface="Avenir Next Condensed" charset="0"/>
              </a:rPr>
              <a:t>string filename = "data3.txt"</a:t>
            </a:r>
          </a:p>
          <a:p>
            <a:r>
              <a:rPr lang="en-US" sz="1400" b="1" dirty="0">
                <a:latin typeface="Avenir Next Condensed" charset="0"/>
                <a:ea typeface="Avenir Next Condensed" charset="0"/>
                <a:cs typeface="Avenir Next Condensed" charset="0"/>
              </a:rPr>
              <a:t>	</a:t>
            </a:r>
            <a:r>
              <a:rPr lang="en-US" sz="1400" b="1" dirty="0" err="1">
                <a:latin typeface="Avenir Next Condensed" charset="0"/>
                <a:ea typeface="Avenir Next Condensed" charset="0"/>
                <a:cs typeface="Avenir Next Condensed" charset="0"/>
              </a:rPr>
              <a:t>ifstream</a:t>
            </a:r>
            <a:r>
              <a:rPr lang="en-US" sz="1400" b="1" dirty="0">
                <a:latin typeface="Avenir Next Condensed" charset="0"/>
                <a:ea typeface="Avenir Next Condensed" charset="0"/>
                <a:cs typeface="Avenir Next Condensed" charset="0"/>
              </a:rPr>
              <a:t> fin( </a:t>
            </a:r>
            <a:r>
              <a:rPr lang="en-US" sz="1400" b="1" dirty="0" err="1">
                <a:solidFill>
                  <a:schemeClr val="accent5">
                    <a:lumMod val="75000"/>
                  </a:schemeClr>
                </a:solidFill>
                <a:latin typeface="Avenir Next Condensed" charset="0"/>
                <a:ea typeface="Avenir Next Condensed" charset="0"/>
                <a:cs typeface="Avenir Next Condensed" charset="0"/>
              </a:rPr>
              <a:t>filename.c_str</a:t>
            </a:r>
            <a:r>
              <a:rPr lang="en-US" sz="1400" b="1" dirty="0">
                <a:solidFill>
                  <a:schemeClr val="accent5">
                    <a:lumMod val="75000"/>
                  </a:schemeClr>
                </a:solidFill>
                <a:latin typeface="Avenir Next Condensed" charset="0"/>
                <a:ea typeface="Avenir Next Condensed" charset="0"/>
                <a:cs typeface="Avenir Next Condensed" charset="0"/>
              </a:rPr>
              <a:t>() </a:t>
            </a:r>
            <a:r>
              <a:rPr lang="en-US" sz="1400" b="1" dirty="0">
                <a:latin typeface="Avenir Next Condensed" charset="0"/>
                <a:ea typeface="Avenir Next Condensed" charset="0"/>
                <a:cs typeface="Avenir Next Condensed" charset="0"/>
              </a:rPr>
              <a:t>); </a:t>
            </a:r>
          </a:p>
        </p:txBody>
      </p:sp>
    </p:spTree>
    <p:extLst>
      <p:ext uri="{BB962C8B-B14F-4D97-AF65-F5344CB8AC3E}">
        <p14:creationId xmlns:p14="http://schemas.microsoft.com/office/powerpoint/2010/main" val="24292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7" grpId="0" animBg="1"/>
      <p:bldP spid="2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6603" y="1206708"/>
            <a:ext cx="8584442" cy="5021705"/>
          </a:xfrm>
        </p:spPr>
        <p:txBody>
          <a:bodyPr/>
          <a:lstStyle/>
          <a:p>
            <a:r>
              <a:rPr lang="en-US" dirty="0"/>
              <a:t>A basic example for </a:t>
            </a:r>
            <a:r>
              <a:rPr lang="en-US" b="1" dirty="0">
                <a:solidFill>
                  <a:schemeClr val="accent6">
                    <a:lumMod val="75000"/>
                  </a:schemeClr>
                </a:solidFill>
              </a:rPr>
              <a:t>reading from an existing file</a:t>
            </a:r>
          </a:p>
        </p:txBody>
      </p:sp>
      <p:sp>
        <p:nvSpPr>
          <p:cNvPr id="13" name="Rectangle 12"/>
          <p:cNvSpPr/>
          <p:nvPr/>
        </p:nvSpPr>
        <p:spPr>
          <a:xfrm>
            <a:off x="392511" y="2059459"/>
            <a:ext cx="4688176" cy="428907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iostream</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fstream</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cstdlib</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&lt;string&gt;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using namespace std;</a:t>
            </a: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err="1">
                <a:solidFill>
                  <a:schemeClr val="bg1">
                    <a:lumMod val="65000"/>
                  </a:schemeClr>
                </a:solidFill>
                <a:latin typeface="Consolas" charset="0"/>
                <a:ea typeface="Consolas" charset="0"/>
                <a:cs typeface="Consolas" charset="0"/>
              </a:rPr>
              <a:t>int</a:t>
            </a:r>
            <a:r>
              <a:rPr lang="en-US" sz="1600" dirty="0">
                <a:solidFill>
                  <a:schemeClr val="bg1">
                    <a:lumMod val="65000"/>
                  </a:schemeClr>
                </a:solidFill>
                <a:latin typeface="Consolas" charset="0"/>
                <a:ea typeface="Consolas" charset="0"/>
                <a:cs typeface="Consolas" charset="0"/>
              </a:rPr>
              <a:t> main()</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char filename[80] = "data3.txt";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ifstream</a:t>
            </a:r>
            <a:r>
              <a:rPr lang="en-US" sz="1600" dirty="0">
                <a:solidFill>
                  <a:schemeClr val="bg1">
                    <a:lumMod val="65000"/>
                  </a:schemeClr>
                </a:solidFill>
                <a:latin typeface="Consolas" charset="0"/>
                <a:ea typeface="Consolas" charset="0"/>
                <a:cs typeface="Consolas" charset="0"/>
              </a:rPr>
              <a:t> fin;</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fin.open</a:t>
            </a:r>
            <a:r>
              <a:rPr lang="en-US" sz="1600" dirty="0">
                <a:solidFill>
                  <a:schemeClr val="bg1">
                    <a:lumMod val="65000"/>
                  </a:schemeClr>
                </a:solidFill>
                <a:latin typeface="Consolas" charset="0"/>
                <a:ea typeface="Consolas" charset="0"/>
                <a:cs typeface="Consolas" charset="0"/>
              </a:rPr>
              <a:t>(filename);</a:t>
            </a: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if ( </a:t>
            </a:r>
            <a:r>
              <a:rPr lang="en-US" sz="1600" b="1" dirty="0" err="1">
                <a:solidFill>
                  <a:schemeClr val="tx1"/>
                </a:solidFill>
                <a:latin typeface="Consolas" charset="0"/>
                <a:ea typeface="Consolas" charset="0"/>
                <a:cs typeface="Consolas" charset="0"/>
              </a:rPr>
              <a:t>fin.fail</a:t>
            </a:r>
            <a:r>
              <a:rPr lang="en-US" sz="1600" b="1" dirty="0">
                <a:solidFill>
                  <a:schemeClr val="tx1"/>
                </a:solidFill>
                <a:latin typeface="Consolas" charset="0"/>
                <a:ea typeface="Consolas" charset="0"/>
                <a:cs typeface="Consolas" charset="0"/>
              </a:rPr>
              <a:t>()</a:t>
            </a:r>
            <a:r>
              <a:rPr lang="en-US" sz="1600" dirty="0">
                <a:solidFill>
                  <a:schemeClr val="bg1">
                    <a:lumMod val="65000"/>
                  </a:schemeClr>
                </a:solidFill>
                <a:latin typeface="Consolas" charset="0"/>
                <a:ea typeface="Consolas" charset="0"/>
                <a:cs typeface="Consolas" charset="0"/>
              </a:rPr>
              <a:t> ){</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cout</a:t>
            </a:r>
            <a:r>
              <a:rPr lang="en-US" sz="1600" dirty="0">
                <a:solidFill>
                  <a:schemeClr val="bg1">
                    <a:lumMod val="65000"/>
                  </a:schemeClr>
                </a:solidFill>
                <a:latin typeface="Consolas" charset="0"/>
                <a:ea typeface="Consolas" charset="0"/>
                <a:cs typeface="Consolas" charset="0"/>
              </a:rPr>
              <a:t> &lt;&lt; "Error in file opening!" </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&lt;&lt; </a:t>
            </a:r>
            <a:r>
              <a:rPr lang="en-US" sz="1600" dirty="0" err="1">
                <a:solidFill>
                  <a:schemeClr val="bg1">
                    <a:lumMod val="65000"/>
                  </a:schemeClr>
                </a:solidFill>
                <a:latin typeface="Consolas" charset="0"/>
                <a:ea typeface="Consolas" charset="0"/>
                <a:cs typeface="Consolas" charset="0"/>
              </a:rPr>
              <a:t>endl</a:t>
            </a: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b="1" dirty="0">
                <a:solidFill>
                  <a:schemeClr val="tx1"/>
                </a:solidFill>
                <a:latin typeface="Consolas" charset="0"/>
                <a:ea typeface="Consolas" charset="0"/>
                <a:cs typeface="Consolas" charset="0"/>
              </a:rPr>
              <a:t>exit(1);</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p>
        </p:txBody>
      </p:sp>
      <p:sp>
        <p:nvSpPr>
          <p:cNvPr id="14" name="Rectangle 13"/>
          <p:cNvSpPr/>
          <p:nvPr/>
        </p:nvSpPr>
        <p:spPr>
          <a:xfrm>
            <a:off x="4435311" y="1726345"/>
            <a:ext cx="4541642" cy="2872603"/>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a:solidFill>
                  <a:schemeClr val="bg1">
                    <a:lumMod val="65000"/>
                  </a:schemeClr>
                </a:solidFill>
                <a:latin typeface="Consolas" charset="0"/>
                <a:ea typeface="Consolas" charset="0"/>
                <a:cs typeface="Consolas" charset="0"/>
              </a:rPr>
              <a:t>string name;</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int</a:t>
            </a:r>
            <a:r>
              <a:rPr lang="en-US" sz="1600" dirty="0">
                <a:solidFill>
                  <a:schemeClr val="bg1">
                    <a:lumMod val="65000"/>
                  </a:schemeClr>
                </a:solidFill>
                <a:latin typeface="Consolas" charset="0"/>
                <a:ea typeface="Consolas" charset="0"/>
                <a:cs typeface="Consolas" charset="0"/>
              </a:rPr>
              <a:t> age;</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double weight;</a:t>
            </a: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fin &gt;&gt; name &gt;&gt; age &gt;&gt; weight;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fin.close</a:t>
            </a: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cout</a:t>
            </a:r>
            <a:r>
              <a:rPr lang="en-US" sz="1600" dirty="0">
                <a:solidFill>
                  <a:schemeClr val="bg1">
                    <a:lumMod val="65000"/>
                  </a:schemeClr>
                </a:solidFill>
                <a:latin typeface="Consolas" charset="0"/>
                <a:ea typeface="Consolas" charset="0"/>
                <a:cs typeface="Consolas" charset="0"/>
              </a:rPr>
              <a:t> &lt;&lt; name &lt;&lt; ", " &lt;&lt; age &lt;&lt; ", " </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&lt;&lt; weight &lt;&lt; </a:t>
            </a:r>
            <a:r>
              <a:rPr lang="en-US" sz="1600" dirty="0" err="1">
                <a:solidFill>
                  <a:schemeClr val="bg1">
                    <a:lumMod val="65000"/>
                  </a:schemeClr>
                </a:solidFill>
                <a:latin typeface="Consolas" charset="0"/>
                <a:ea typeface="Consolas" charset="0"/>
                <a:cs typeface="Consolas" charset="0"/>
              </a:rPr>
              <a:t>endl</a:t>
            </a: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return 0;</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a:t>
            </a:r>
          </a:p>
        </p:txBody>
      </p:sp>
      <p:sp>
        <p:nvSpPr>
          <p:cNvPr id="2" name="Title 1"/>
          <p:cNvSpPr>
            <a:spLocks noGrp="1"/>
          </p:cNvSpPr>
          <p:nvPr>
            <p:ph type="title"/>
          </p:nvPr>
        </p:nvSpPr>
        <p:spPr/>
        <p:txBody>
          <a:bodyPr/>
          <a:lstStyle/>
          <a:p>
            <a:r>
              <a:rPr lang="en-US" dirty="0"/>
              <a:t>Input File Stream</a:t>
            </a:r>
          </a:p>
        </p:txBody>
      </p:sp>
      <p:sp>
        <p:nvSpPr>
          <p:cNvPr id="6" name="Rectangle 5"/>
          <p:cNvSpPr/>
          <p:nvPr/>
        </p:nvSpPr>
        <p:spPr>
          <a:xfrm>
            <a:off x="5412259" y="5461686"/>
            <a:ext cx="3450548" cy="912429"/>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pitchFamily="49" charset="0"/>
              </a:rPr>
              <a:t>Peter</a:t>
            </a:r>
            <a:r>
              <a:rPr lang="en-US" sz="1600" dirty="0">
                <a:solidFill>
                  <a:schemeClr val="tx1">
                    <a:lumMod val="50000"/>
                    <a:lumOff val="50000"/>
                  </a:schemeClr>
                </a:solidFill>
                <a:latin typeface="Consolas" pitchFamily="49" charset="0"/>
              </a:rPr>
              <a:t>\n</a:t>
            </a:r>
            <a:r>
              <a:rPr lang="en-US" sz="1600" dirty="0">
                <a:latin typeface="Consolas" pitchFamily="49" charset="0"/>
              </a:rPr>
              <a:t> </a:t>
            </a:r>
          </a:p>
          <a:p>
            <a:r>
              <a:rPr lang="en-US" sz="1600" dirty="0">
                <a:latin typeface="Consolas" pitchFamily="49" charset="0"/>
              </a:rPr>
              <a:t>30 130.5</a:t>
            </a:r>
            <a:r>
              <a:rPr lang="en-US" sz="1600" dirty="0">
                <a:solidFill>
                  <a:schemeClr val="tx1">
                    <a:lumMod val="50000"/>
                    <a:lumOff val="50000"/>
                  </a:schemeClr>
                </a:solidFill>
                <a:latin typeface="Consolas" pitchFamily="49" charset="0"/>
              </a:rPr>
              <a:t>\n</a:t>
            </a:r>
          </a:p>
          <a:p>
            <a:r>
              <a:rPr lang="en-US" sz="1600" dirty="0" err="1">
                <a:solidFill>
                  <a:schemeClr val="tx1">
                    <a:lumMod val="50000"/>
                    <a:lumOff val="50000"/>
                  </a:schemeClr>
                </a:solidFill>
                <a:latin typeface="Consolas" pitchFamily="49" charset="0"/>
              </a:rPr>
              <a:t>eof</a:t>
            </a:r>
            <a:endParaRPr lang="en-US" sz="1600" dirty="0">
              <a:solidFill>
                <a:schemeClr val="tx1">
                  <a:lumMod val="50000"/>
                  <a:lumOff val="50000"/>
                </a:schemeClr>
              </a:solidFill>
              <a:latin typeface="Consolas" pitchFamily="49" charset="0"/>
            </a:endParaRPr>
          </a:p>
        </p:txBody>
      </p:sp>
      <p:sp>
        <p:nvSpPr>
          <p:cNvPr id="7" name="TextBox 6"/>
          <p:cNvSpPr txBox="1"/>
          <p:nvPr/>
        </p:nvSpPr>
        <p:spPr>
          <a:xfrm>
            <a:off x="5366456" y="5178623"/>
            <a:ext cx="927946" cy="307777"/>
          </a:xfrm>
          <a:prstGeom prst="rect">
            <a:avLst/>
          </a:prstGeom>
          <a:noFill/>
          <a:effectLst/>
        </p:spPr>
        <p:txBody>
          <a:bodyPr wrap="none" rtlCol="0">
            <a:spAutoFit/>
          </a:bodyPr>
          <a:lstStyle/>
          <a:p>
            <a:r>
              <a:rPr lang="en-US" sz="1400" dirty="0">
                <a:latin typeface="Chalkduster"/>
                <a:cs typeface="Chalkduster"/>
              </a:rPr>
              <a:t>data3.txt</a:t>
            </a:r>
          </a:p>
        </p:txBody>
      </p:sp>
      <p:sp>
        <p:nvSpPr>
          <p:cNvPr id="9" name="TextBox 8"/>
          <p:cNvSpPr txBox="1"/>
          <p:nvPr/>
        </p:nvSpPr>
        <p:spPr>
          <a:xfrm>
            <a:off x="392511" y="6295254"/>
            <a:ext cx="1330814" cy="369332"/>
          </a:xfrm>
          <a:prstGeom prst="rect">
            <a:avLst/>
          </a:prstGeom>
          <a:noFill/>
        </p:spPr>
        <p:txBody>
          <a:bodyPr wrap="none" rtlCol="0">
            <a:spAutoFit/>
          </a:bodyPr>
          <a:lstStyle>
            <a:defPPr>
              <a:defRPr lang="en-US"/>
            </a:defPPr>
            <a:lvl1pPr>
              <a:defRPr>
                <a:latin typeface="Avenir Next Condensed" charset="0"/>
                <a:ea typeface="Avenir Next Condensed" charset="0"/>
                <a:cs typeface="Avenir Next Condensed" charset="0"/>
              </a:defRPr>
            </a:lvl1pPr>
          </a:lstStyle>
          <a:p>
            <a:r>
              <a:rPr lang="en-US" dirty="0"/>
              <a:t>input_file.cpp</a:t>
            </a:r>
          </a:p>
        </p:txBody>
      </p:sp>
      <p:sp>
        <p:nvSpPr>
          <p:cNvPr id="12" name="Slide Number Placeholder 11"/>
          <p:cNvSpPr>
            <a:spLocks noGrp="1"/>
          </p:cNvSpPr>
          <p:nvPr>
            <p:ph type="sldNum" sz="quarter" idx="12"/>
          </p:nvPr>
        </p:nvSpPr>
        <p:spPr>
          <a:effectLst/>
        </p:spPr>
        <p:txBody>
          <a:bodyPr/>
          <a:lstStyle/>
          <a:p>
            <a:fld id="{A2D5F323-9395-A24C-8003-89F99F5948AE}" type="slidenum">
              <a:rPr lang="en-US" smtClean="0"/>
              <a:pPr/>
              <a:t>63</a:t>
            </a:fld>
            <a:endParaRPr lang="en-US"/>
          </a:p>
        </p:txBody>
      </p:sp>
      <p:sp>
        <p:nvSpPr>
          <p:cNvPr id="18" name="TextBox 17"/>
          <p:cNvSpPr txBox="1"/>
          <p:nvPr/>
        </p:nvSpPr>
        <p:spPr>
          <a:xfrm>
            <a:off x="4155405" y="3362595"/>
            <a:ext cx="2684307" cy="646986"/>
          </a:xfrm>
          <a:prstGeom prst="roundRect">
            <a:avLst/>
          </a:prstGeom>
          <a:effectLst/>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latin typeface="Avenir Next Condensed" charset="0"/>
                <a:ea typeface="Avenir Next Condensed" charset="0"/>
                <a:cs typeface="Avenir Next Condensed" charset="0"/>
              </a:rPr>
              <a:t>Exit the program if the file does </a:t>
            </a:r>
            <a:r>
              <a:rPr lang="en-US" sz="1600">
                <a:latin typeface="Avenir Next Condensed" charset="0"/>
                <a:ea typeface="Avenir Next Condensed" charset="0"/>
                <a:cs typeface="Avenir Next Condensed" charset="0"/>
              </a:rPr>
              <a:t>not exist</a:t>
            </a:r>
          </a:p>
        </p:txBody>
      </p:sp>
      <p:cxnSp>
        <p:nvCxnSpPr>
          <p:cNvPr id="19" name="Straight Arrow Connector 18"/>
          <p:cNvCxnSpPr>
            <a:endCxn id="18" idx="1"/>
          </p:cNvCxnSpPr>
          <p:nvPr/>
        </p:nvCxnSpPr>
        <p:spPr>
          <a:xfrm flipV="1">
            <a:off x="2242628" y="3686088"/>
            <a:ext cx="1912777" cy="1841483"/>
          </a:xfrm>
          <a:prstGeom prst="straightConnector1">
            <a:avLst/>
          </a:prstGeom>
          <a:ln>
            <a:tailEnd type="arrow"/>
          </a:ln>
          <a:effectLst/>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515238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6603" y="1206708"/>
            <a:ext cx="8584442" cy="5021705"/>
          </a:xfrm>
          <a:effectLst/>
        </p:spPr>
        <p:txBody>
          <a:bodyPr/>
          <a:lstStyle/>
          <a:p>
            <a:r>
              <a:rPr lang="en-US" dirty="0"/>
              <a:t>A basic example for </a:t>
            </a:r>
            <a:r>
              <a:rPr lang="en-US" b="1" dirty="0">
                <a:solidFill>
                  <a:schemeClr val="accent6">
                    <a:lumMod val="75000"/>
                  </a:schemeClr>
                </a:solidFill>
              </a:rPr>
              <a:t>reading from an existing file</a:t>
            </a:r>
          </a:p>
        </p:txBody>
      </p:sp>
      <p:sp>
        <p:nvSpPr>
          <p:cNvPr id="18" name="Rectangle 17"/>
          <p:cNvSpPr/>
          <p:nvPr/>
        </p:nvSpPr>
        <p:spPr>
          <a:xfrm>
            <a:off x="392511" y="2059459"/>
            <a:ext cx="4688176" cy="428907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iostream</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fstream</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cstdlib</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&lt;string&gt;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using namespace std;</a:t>
            </a: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err="1">
                <a:solidFill>
                  <a:schemeClr val="bg1">
                    <a:lumMod val="65000"/>
                  </a:schemeClr>
                </a:solidFill>
                <a:latin typeface="Consolas" charset="0"/>
                <a:ea typeface="Consolas" charset="0"/>
                <a:cs typeface="Consolas" charset="0"/>
              </a:rPr>
              <a:t>int</a:t>
            </a:r>
            <a:r>
              <a:rPr lang="en-US" sz="1600" dirty="0">
                <a:solidFill>
                  <a:schemeClr val="bg1">
                    <a:lumMod val="65000"/>
                  </a:schemeClr>
                </a:solidFill>
                <a:latin typeface="Consolas" charset="0"/>
                <a:ea typeface="Consolas" charset="0"/>
                <a:cs typeface="Consolas" charset="0"/>
              </a:rPr>
              <a:t> main()</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char filename[80] = "data3.txt";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ifstream</a:t>
            </a:r>
            <a:r>
              <a:rPr lang="en-US" sz="1600" dirty="0">
                <a:solidFill>
                  <a:schemeClr val="bg1">
                    <a:lumMod val="65000"/>
                  </a:schemeClr>
                </a:solidFill>
                <a:latin typeface="Consolas" charset="0"/>
                <a:ea typeface="Consolas" charset="0"/>
                <a:cs typeface="Consolas" charset="0"/>
              </a:rPr>
              <a:t> fin;</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fin.open</a:t>
            </a:r>
            <a:r>
              <a:rPr lang="en-US" sz="1600" dirty="0">
                <a:solidFill>
                  <a:schemeClr val="bg1">
                    <a:lumMod val="65000"/>
                  </a:schemeClr>
                </a:solidFill>
                <a:latin typeface="Consolas" charset="0"/>
                <a:ea typeface="Consolas" charset="0"/>
                <a:cs typeface="Consolas" charset="0"/>
              </a:rPr>
              <a:t>(filename);</a:t>
            </a: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if ( </a:t>
            </a:r>
            <a:r>
              <a:rPr lang="en-US" sz="1600" dirty="0" err="1">
                <a:solidFill>
                  <a:schemeClr val="bg1">
                    <a:lumMod val="65000"/>
                  </a:schemeClr>
                </a:solidFill>
                <a:latin typeface="Consolas" charset="0"/>
                <a:ea typeface="Consolas" charset="0"/>
                <a:cs typeface="Consolas" charset="0"/>
              </a:rPr>
              <a:t>fin.fail</a:t>
            </a:r>
            <a:r>
              <a:rPr lang="en-US" sz="1600" dirty="0">
                <a:solidFill>
                  <a:schemeClr val="bg1">
                    <a:lumMod val="65000"/>
                  </a:schemeClr>
                </a:solidFill>
                <a:latin typeface="Consolas" charset="0"/>
                <a:ea typeface="Consolas" charset="0"/>
                <a:cs typeface="Consolas" charset="0"/>
              </a:rPr>
              <a:t>() ){</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cout</a:t>
            </a:r>
            <a:r>
              <a:rPr lang="en-US" sz="1600" dirty="0">
                <a:solidFill>
                  <a:schemeClr val="bg1">
                    <a:lumMod val="65000"/>
                  </a:schemeClr>
                </a:solidFill>
                <a:latin typeface="Consolas" charset="0"/>
                <a:ea typeface="Consolas" charset="0"/>
                <a:cs typeface="Consolas" charset="0"/>
              </a:rPr>
              <a:t> &lt;&lt; "Error in file opening!" </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&lt;&lt; </a:t>
            </a:r>
            <a:r>
              <a:rPr lang="en-US" sz="1600" dirty="0" err="1">
                <a:solidFill>
                  <a:schemeClr val="bg1">
                    <a:lumMod val="65000"/>
                  </a:schemeClr>
                </a:solidFill>
                <a:latin typeface="Consolas" charset="0"/>
                <a:ea typeface="Consolas" charset="0"/>
                <a:cs typeface="Consolas" charset="0"/>
              </a:rPr>
              <a:t>endl</a:t>
            </a: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exit(1);</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p>
        </p:txBody>
      </p:sp>
      <p:sp>
        <p:nvSpPr>
          <p:cNvPr id="19" name="Rectangle 18"/>
          <p:cNvSpPr/>
          <p:nvPr/>
        </p:nvSpPr>
        <p:spPr>
          <a:xfrm>
            <a:off x="4435311" y="1726345"/>
            <a:ext cx="4541642" cy="2872603"/>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a:solidFill>
                  <a:schemeClr val="bg1">
                    <a:lumMod val="65000"/>
                  </a:schemeClr>
                </a:solidFill>
                <a:latin typeface="Consolas" charset="0"/>
                <a:ea typeface="Consolas" charset="0"/>
                <a:cs typeface="Consolas" charset="0"/>
              </a:rPr>
              <a:t>string name;</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int</a:t>
            </a:r>
            <a:r>
              <a:rPr lang="en-US" sz="1600" dirty="0">
                <a:solidFill>
                  <a:schemeClr val="bg1">
                    <a:lumMod val="65000"/>
                  </a:schemeClr>
                </a:solidFill>
                <a:latin typeface="Consolas" charset="0"/>
                <a:ea typeface="Consolas" charset="0"/>
                <a:cs typeface="Consolas" charset="0"/>
              </a:rPr>
              <a:t> age;</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double weight;</a:t>
            </a: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b="1" dirty="0">
                <a:solidFill>
                  <a:schemeClr val="tx1"/>
                </a:solidFill>
                <a:latin typeface="Consolas" charset="0"/>
                <a:ea typeface="Consolas" charset="0"/>
                <a:cs typeface="Consolas" charset="0"/>
              </a:rPr>
              <a:t>fin &gt;&gt; name &gt;&gt; age &gt;&gt; weight;</a:t>
            </a:r>
          </a:p>
          <a:p>
            <a:pPr defTabSz="511175">
              <a:tabLst>
                <a:tab pos="346075" algn="l"/>
                <a:tab pos="684213" algn="l"/>
              </a:tabLst>
            </a:pPr>
            <a:r>
              <a:rPr lang="en-US" sz="1600" b="1" dirty="0">
                <a:solidFill>
                  <a:schemeClr val="tx1"/>
                </a:solidFill>
                <a:latin typeface="Consolas" charset="0"/>
                <a:ea typeface="Consolas" charset="0"/>
                <a:cs typeface="Consolas" charset="0"/>
              </a:rPr>
              <a:t>  	</a:t>
            </a:r>
            <a:r>
              <a:rPr lang="en-US" sz="1600" b="1" dirty="0" err="1">
                <a:solidFill>
                  <a:schemeClr val="tx1"/>
                </a:solidFill>
                <a:latin typeface="Consolas" charset="0"/>
                <a:ea typeface="Consolas" charset="0"/>
                <a:cs typeface="Consolas" charset="0"/>
              </a:rPr>
              <a:t>fin.close</a:t>
            </a:r>
            <a:r>
              <a:rPr lang="en-US" sz="1600" b="1" dirty="0">
                <a:solidFill>
                  <a:schemeClr val="tx1"/>
                </a:solidFill>
                <a:latin typeface="Consolas" charset="0"/>
                <a:ea typeface="Consolas" charset="0"/>
                <a:cs typeface="Consolas" charset="0"/>
              </a:rPr>
              <a:t>();</a:t>
            </a: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cout</a:t>
            </a:r>
            <a:r>
              <a:rPr lang="en-US" sz="1600" dirty="0">
                <a:solidFill>
                  <a:schemeClr val="bg1">
                    <a:lumMod val="65000"/>
                  </a:schemeClr>
                </a:solidFill>
                <a:latin typeface="Consolas" charset="0"/>
                <a:ea typeface="Consolas" charset="0"/>
                <a:cs typeface="Consolas" charset="0"/>
              </a:rPr>
              <a:t> &lt;&lt; name &lt;&lt; ", " &lt;&lt; age &lt;&lt; ", " </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&lt;&lt; weight &lt;&lt; </a:t>
            </a:r>
            <a:r>
              <a:rPr lang="en-US" sz="1600" dirty="0" err="1">
                <a:solidFill>
                  <a:schemeClr val="bg1">
                    <a:lumMod val="65000"/>
                  </a:schemeClr>
                </a:solidFill>
                <a:latin typeface="Consolas" charset="0"/>
                <a:ea typeface="Consolas" charset="0"/>
                <a:cs typeface="Consolas" charset="0"/>
              </a:rPr>
              <a:t>endl</a:t>
            </a: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return 0;</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a:t>
            </a:r>
          </a:p>
        </p:txBody>
      </p:sp>
      <p:sp>
        <p:nvSpPr>
          <p:cNvPr id="2" name="Title 1"/>
          <p:cNvSpPr>
            <a:spLocks noGrp="1"/>
          </p:cNvSpPr>
          <p:nvPr>
            <p:ph type="title"/>
          </p:nvPr>
        </p:nvSpPr>
        <p:spPr/>
        <p:txBody>
          <a:bodyPr/>
          <a:lstStyle/>
          <a:p>
            <a:r>
              <a:rPr lang="en-US" dirty="0"/>
              <a:t>Input File Stream</a:t>
            </a:r>
          </a:p>
        </p:txBody>
      </p:sp>
      <p:sp>
        <p:nvSpPr>
          <p:cNvPr id="6" name="Rectangle 5"/>
          <p:cNvSpPr/>
          <p:nvPr/>
        </p:nvSpPr>
        <p:spPr>
          <a:xfrm>
            <a:off x="5412259" y="4573971"/>
            <a:ext cx="3450548" cy="912429"/>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pitchFamily="49" charset="0"/>
              </a:rPr>
              <a:t>Peter</a:t>
            </a:r>
            <a:r>
              <a:rPr lang="en-US" sz="1600" dirty="0">
                <a:solidFill>
                  <a:schemeClr val="tx1">
                    <a:lumMod val="50000"/>
                    <a:lumOff val="50000"/>
                  </a:schemeClr>
                </a:solidFill>
                <a:latin typeface="Consolas" pitchFamily="49" charset="0"/>
              </a:rPr>
              <a:t>\n</a:t>
            </a:r>
            <a:r>
              <a:rPr lang="en-US" sz="1600" dirty="0">
                <a:latin typeface="Consolas" pitchFamily="49" charset="0"/>
              </a:rPr>
              <a:t> </a:t>
            </a:r>
          </a:p>
          <a:p>
            <a:r>
              <a:rPr lang="en-US" sz="1600" dirty="0">
                <a:latin typeface="Consolas" pitchFamily="49" charset="0"/>
              </a:rPr>
              <a:t>30 130.5</a:t>
            </a:r>
            <a:r>
              <a:rPr lang="en-US" sz="1600" dirty="0">
                <a:solidFill>
                  <a:schemeClr val="tx1">
                    <a:lumMod val="50000"/>
                    <a:lumOff val="50000"/>
                  </a:schemeClr>
                </a:solidFill>
                <a:latin typeface="Consolas" pitchFamily="49" charset="0"/>
              </a:rPr>
              <a:t>\n</a:t>
            </a:r>
          </a:p>
          <a:p>
            <a:r>
              <a:rPr lang="en-US" sz="1600" dirty="0" err="1">
                <a:solidFill>
                  <a:schemeClr val="tx1">
                    <a:lumMod val="50000"/>
                    <a:lumOff val="50000"/>
                  </a:schemeClr>
                </a:solidFill>
                <a:latin typeface="Consolas" pitchFamily="49" charset="0"/>
              </a:rPr>
              <a:t>eof</a:t>
            </a:r>
            <a:endParaRPr lang="en-US" sz="1600" dirty="0">
              <a:solidFill>
                <a:schemeClr val="tx1">
                  <a:lumMod val="50000"/>
                  <a:lumOff val="50000"/>
                </a:schemeClr>
              </a:solidFill>
              <a:latin typeface="Consolas" pitchFamily="49" charset="0"/>
            </a:endParaRPr>
          </a:p>
        </p:txBody>
      </p:sp>
      <p:sp>
        <p:nvSpPr>
          <p:cNvPr id="7" name="TextBox 6"/>
          <p:cNvSpPr txBox="1"/>
          <p:nvPr/>
        </p:nvSpPr>
        <p:spPr>
          <a:xfrm>
            <a:off x="7841062" y="4290908"/>
            <a:ext cx="927946" cy="307777"/>
          </a:xfrm>
          <a:prstGeom prst="rect">
            <a:avLst/>
          </a:prstGeom>
          <a:noFill/>
          <a:effectLst/>
        </p:spPr>
        <p:txBody>
          <a:bodyPr wrap="none" rtlCol="0">
            <a:spAutoFit/>
          </a:bodyPr>
          <a:lstStyle/>
          <a:p>
            <a:r>
              <a:rPr lang="en-US" sz="1400" dirty="0">
                <a:latin typeface="Chalkduster"/>
                <a:cs typeface="Chalkduster"/>
              </a:rPr>
              <a:t>data3.txt</a:t>
            </a:r>
          </a:p>
        </p:txBody>
      </p:sp>
      <p:sp>
        <p:nvSpPr>
          <p:cNvPr id="9" name="TextBox 8"/>
          <p:cNvSpPr txBox="1"/>
          <p:nvPr/>
        </p:nvSpPr>
        <p:spPr>
          <a:xfrm>
            <a:off x="392511" y="6295254"/>
            <a:ext cx="1330814" cy="369332"/>
          </a:xfrm>
          <a:prstGeom prst="rect">
            <a:avLst/>
          </a:prstGeom>
          <a:noFill/>
        </p:spPr>
        <p:txBody>
          <a:bodyPr wrap="none" rtlCol="0">
            <a:spAutoFit/>
          </a:bodyPr>
          <a:lstStyle>
            <a:defPPr>
              <a:defRPr lang="en-US"/>
            </a:defPPr>
            <a:lvl1pPr>
              <a:defRPr>
                <a:latin typeface="Avenir Next Condensed" charset="0"/>
                <a:ea typeface="Avenir Next Condensed" charset="0"/>
                <a:cs typeface="Avenir Next Condensed" charset="0"/>
              </a:defRPr>
            </a:lvl1pPr>
          </a:lstStyle>
          <a:p>
            <a:r>
              <a:rPr lang="en-US" dirty="0"/>
              <a:t>input_file.cpp</a:t>
            </a:r>
          </a:p>
        </p:txBody>
      </p:sp>
      <p:sp>
        <p:nvSpPr>
          <p:cNvPr id="12" name="Slide Number Placeholder 11"/>
          <p:cNvSpPr>
            <a:spLocks noGrp="1"/>
          </p:cNvSpPr>
          <p:nvPr>
            <p:ph type="sldNum" sz="quarter" idx="12"/>
          </p:nvPr>
        </p:nvSpPr>
        <p:spPr/>
        <p:txBody>
          <a:bodyPr/>
          <a:lstStyle/>
          <a:p>
            <a:fld id="{A2D5F323-9395-A24C-8003-89F99F5948AE}" type="slidenum">
              <a:rPr lang="en-US" smtClean="0"/>
              <a:pPr/>
              <a:t>64</a:t>
            </a:fld>
            <a:endParaRPr lang="en-US"/>
          </a:p>
        </p:txBody>
      </p:sp>
      <p:sp>
        <p:nvSpPr>
          <p:cNvPr id="14" name="Rounded Rectangle 13"/>
          <p:cNvSpPr/>
          <p:nvPr/>
        </p:nvSpPr>
        <p:spPr>
          <a:xfrm>
            <a:off x="392511" y="2660822"/>
            <a:ext cx="3001478" cy="1062681"/>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Read from the file stream </a:t>
            </a:r>
            <a:r>
              <a:rPr lang="en-US" sz="1600" b="1" dirty="0">
                <a:latin typeface="Avenir Next Condensed" charset="0"/>
                <a:ea typeface="Avenir Next Condensed" charset="0"/>
                <a:cs typeface="Avenir Next Condensed" charset="0"/>
              </a:rPr>
              <a:t>fin </a:t>
            </a:r>
            <a:r>
              <a:rPr lang="en-US" sz="1600" dirty="0">
                <a:latin typeface="Avenir Next Condensed" charset="0"/>
                <a:ea typeface="Avenir Next Condensed" charset="0"/>
                <a:cs typeface="Avenir Next Condensed" charset="0"/>
              </a:rPr>
              <a:t>using the extraction operator &gt;&gt; </a:t>
            </a:r>
            <a:br>
              <a:rPr lang="en-US" sz="1600" dirty="0">
                <a:latin typeface="Avenir Next Condensed" charset="0"/>
                <a:ea typeface="Avenir Next Condensed" charset="0"/>
                <a:cs typeface="Avenir Next Condensed" charset="0"/>
              </a:rPr>
            </a:br>
            <a:r>
              <a:rPr lang="en-US" sz="1600" dirty="0">
                <a:latin typeface="Avenir Next Condensed" charset="0"/>
                <a:ea typeface="Avenir Next Condensed" charset="0"/>
                <a:cs typeface="Avenir Next Condensed" charset="0"/>
              </a:rPr>
              <a:t>(just as what we do with </a:t>
            </a:r>
            <a:r>
              <a:rPr lang="en-US" sz="1600" dirty="0" err="1">
                <a:latin typeface="Avenir Next Condensed" charset="0"/>
                <a:ea typeface="Avenir Next Condensed" charset="0"/>
                <a:cs typeface="Avenir Next Condensed" charset="0"/>
              </a:rPr>
              <a:t>cin</a:t>
            </a:r>
            <a:r>
              <a:rPr lang="en-US" sz="1600" dirty="0">
                <a:latin typeface="Avenir Next Condensed" charset="0"/>
                <a:ea typeface="Avenir Next Condensed" charset="0"/>
                <a:cs typeface="Avenir Next Condensed" charset="0"/>
              </a:rPr>
              <a:t>)</a:t>
            </a:r>
          </a:p>
        </p:txBody>
      </p:sp>
      <p:sp>
        <p:nvSpPr>
          <p:cNvPr id="15" name="Rounded Rectangle 14"/>
          <p:cNvSpPr/>
          <p:nvPr/>
        </p:nvSpPr>
        <p:spPr>
          <a:xfrm>
            <a:off x="731476" y="4115942"/>
            <a:ext cx="3530759" cy="1062681"/>
          </a:xfrm>
          <a:prstGeom prst="roundRect">
            <a:avLst/>
          </a:prstGeom>
          <a:effectLst/>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Finally disconnects the file stream </a:t>
            </a:r>
            <a:r>
              <a:rPr lang="en-US" sz="1600" b="1" dirty="0">
                <a:latin typeface="Avenir Next Condensed" charset="0"/>
                <a:ea typeface="Avenir Next Condensed" charset="0"/>
                <a:cs typeface="Avenir Next Condensed" charset="0"/>
              </a:rPr>
              <a:t>fin</a:t>
            </a:r>
            <a:r>
              <a:rPr lang="en-US" sz="1600" dirty="0">
                <a:latin typeface="Avenir Next Condensed" charset="0"/>
                <a:ea typeface="Avenir Next Condensed" charset="0"/>
                <a:cs typeface="Avenir Next Condensed" charset="0"/>
              </a:rPr>
              <a:t> from the external file</a:t>
            </a:r>
          </a:p>
        </p:txBody>
      </p:sp>
      <p:cxnSp>
        <p:nvCxnSpPr>
          <p:cNvPr id="16" name="Straight Arrow Connector 15"/>
          <p:cNvCxnSpPr>
            <a:endCxn id="14" idx="3"/>
          </p:cNvCxnSpPr>
          <p:nvPr/>
        </p:nvCxnSpPr>
        <p:spPr>
          <a:xfrm flipH="1">
            <a:off x="3393989" y="2916936"/>
            <a:ext cx="1379179" cy="275227"/>
          </a:xfrm>
          <a:prstGeom prst="straightConnector1">
            <a:avLst/>
          </a:prstGeom>
          <a:ln>
            <a:tailEnd type="arrow"/>
          </a:ln>
          <a:effectLst/>
        </p:spPr>
        <p:style>
          <a:lnRef idx="2">
            <a:schemeClr val="accent6"/>
          </a:lnRef>
          <a:fillRef idx="0">
            <a:schemeClr val="accent6"/>
          </a:fillRef>
          <a:effectRef idx="1">
            <a:schemeClr val="accent6"/>
          </a:effectRef>
          <a:fontRef idx="minor">
            <a:schemeClr val="tx1"/>
          </a:fontRef>
        </p:style>
      </p:cxnSp>
      <p:cxnSp>
        <p:nvCxnSpPr>
          <p:cNvPr id="17" name="Straight Arrow Connector 16"/>
          <p:cNvCxnSpPr/>
          <p:nvPr/>
        </p:nvCxnSpPr>
        <p:spPr>
          <a:xfrm flipH="1">
            <a:off x="3657601" y="3192163"/>
            <a:ext cx="1115567" cy="923779"/>
          </a:xfrm>
          <a:prstGeom prst="straightConnector1">
            <a:avLst/>
          </a:prstGeom>
          <a:ln>
            <a:tailEnd type="arrow"/>
          </a:ln>
          <a:effectLst/>
        </p:spPr>
        <p:style>
          <a:lnRef idx="2">
            <a:schemeClr val="accent3"/>
          </a:lnRef>
          <a:fillRef idx="0">
            <a:schemeClr val="accent3"/>
          </a:fillRef>
          <a:effectRef idx="1">
            <a:schemeClr val="accent3"/>
          </a:effectRef>
          <a:fontRef idx="minor">
            <a:schemeClr val="tx1"/>
          </a:fontRef>
        </p:style>
      </p:cxnSp>
      <p:sp>
        <p:nvSpPr>
          <p:cNvPr id="25" name="Rectangle 24"/>
          <p:cNvSpPr/>
          <p:nvPr/>
        </p:nvSpPr>
        <p:spPr>
          <a:xfrm>
            <a:off x="5412259" y="5807676"/>
            <a:ext cx="3450548" cy="548674"/>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pitchFamily="49" charset="0"/>
              </a:rPr>
              <a:t>Peter, 30, 130.5</a:t>
            </a:r>
            <a:endParaRPr lang="en-US" sz="1600" dirty="0">
              <a:solidFill>
                <a:schemeClr val="tx1">
                  <a:lumMod val="50000"/>
                  <a:lumOff val="50000"/>
                </a:schemeClr>
              </a:solidFill>
              <a:latin typeface="Consolas" pitchFamily="49" charset="0"/>
            </a:endParaRPr>
          </a:p>
        </p:txBody>
      </p:sp>
      <p:sp>
        <p:nvSpPr>
          <p:cNvPr id="26" name="TextBox 25"/>
          <p:cNvSpPr txBox="1"/>
          <p:nvPr/>
        </p:nvSpPr>
        <p:spPr>
          <a:xfrm>
            <a:off x="7308686" y="5566878"/>
            <a:ext cx="1374735" cy="307777"/>
          </a:xfrm>
          <a:prstGeom prst="rect">
            <a:avLst/>
          </a:prstGeom>
          <a:noFill/>
          <a:effectLst/>
        </p:spPr>
        <p:txBody>
          <a:bodyPr wrap="none" rtlCol="0">
            <a:spAutoFit/>
          </a:bodyPr>
          <a:lstStyle/>
          <a:p>
            <a:r>
              <a:rPr lang="en-US" sz="1400" dirty="0">
                <a:latin typeface="Chalkduster"/>
                <a:cs typeface="Chalkduster"/>
              </a:rPr>
              <a:t>Screen output</a:t>
            </a:r>
          </a:p>
        </p:txBody>
      </p:sp>
    </p:spTree>
    <p:extLst>
      <p:ext uri="{BB962C8B-B14F-4D97-AF65-F5344CB8AC3E}">
        <p14:creationId xmlns:p14="http://schemas.microsoft.com/office/powerpoint/2010/main" val="41069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5" grpId="0" animBg="1"/>
      <p:bldP spid="2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dirty="0"/>
              <a:t>Summary</a:t>
            </a:r>
            <a:r>
              <a:rPr lang="en-US" dirty="0"/>
              <a:t> </a:t>
            </a:r>
            <a:br>
              <a:rPr lang="en-US" dirty="0"/>
            </a:br>
            <a:r>
              <a:rPr lang="en-US" sz="3600" dirty="0"/>
              <a:t>Steps for Reading Input from a File</a:t>
            </a:r>
          </a:p>
        </p:txBody>
      </p:sp>
      <p:sp>
        <p:nvSpPr>
          <p:cNvPr id="3" name="Content Placeholder 2"/>
          <p:cNvSpPr>
            <a:spLocks noGrp="1"/>
          </p:cNvSpPr>
          <p:nvPr>
            <p:ph idx="1"/>
          </p:nvPr>
        </p:nvSpPr>
        <p:spPr>
          <a:xfrm>
            <a:off x="457201" y="1888273"/>
            <a:ext cx="5408758" cy="4237890"/>
          </a:xfrm>
        </p:spPr>
        <p:txBody>
          <a:bodyPr>
            <a:normAutofit/>
          </a:bodyPr>
          <a:lstStyle/>
          <a:p>
            <a:pPr marL="514350" indent="-457200">
              <a:buFont typeface="+mj-lt"/>
              <a:buAutoNum type="arabicPeriod"/>
            </a:pPr>
            <a:r>
              <a:rPr lang="en-US" sz="2000" dirty="0"/>
              <a:t>Declare an </a:t>
            </a:r>
            <a:r>
              <a:rPr lang="en-US" sz="2000" b="1" dirty="0" err="1"/>
              <a:t>ifstream</a:t>
            </a:r>
            <a:r>
              <a:rPr lang="en-US" sz="2000" b="1" dirty="0"/>
              <a:t> </a:t>
            </a:r>
            <a:r>
              <a:rPr lang="en-US" sz="2000" dirty="0"/>
              <a:t>object.</a:t>
            </a:r>
          </a:p>
          <a:p>
            <a:pPr marL="514350" indent="-457200">
              <a:buFont typeface="+mj-lt"/>
              <a:buAutoNum type="arabicPeriod"/>
            </a:pPr>
            <a:endParaRPr lang="en-US" sz="2000" dirty="0"/>
          </a:p>
          <a:p>
            <a:pPr marL="514350" indent="-457200">
              <a:buFont typeface="+mj-lt"/>
              <a:buAutoNum type="arabicPeriod"/>
            </a:pPr>
            <a:r>
              <a:rPr lang="en-US" sz="2000" dirty="0"/>
              <a:t>Open the file</a:t>
            </a:r>
          </a:p>
          <a:p>
            <a:pPr marL="514350" indent="-457200">
              <a:buFont typeface="+mj-lt"/>
              <a:buAutoNum type="arabicPeriod"/>
            </a:pPr>
            <a:endParaRPr lang="en-US" sz="2000" dirty="0"/>
          </a:p>
          <a:p>
            <a:pPr marL="514350" indent="-457200">
              <a:buFont typeface="+mj-lt"/>
              <a:buAutoNum type="arabicPeriod"/>
            </a:pPr>
            <a:r>
              <a:rPr lang="en-US" sz="2000" dirty="0"/>
              <a:t>Check if there is any error in opening the file</a:t>
            </a:r>
            <a:br>
              <a:rPr lang="en-US" sz="2000" dirty="0"/>
            </a:br>
            <a:r>
              <a:rPr lang="en-US" sz="2000" dirty="0"/>
              <a:t> </a:t>
            </a:r>
          </a:p>
          <a:p>
            <a:pPr marL="514350" indent="-457200">
              <a:buFont typeface="+mj-lt"/>
              <a:buAutoNum type="arabicPeriod"/>
            </a:pPr>
            <a:r>
              <a:rPr lang="en-US" sz="2000" dirty="0"/>
              <a:t>Read data from file using the extraction operator </a:t>
            </a:r>
            <a:r>
              <a:rPr lang="en-US" sz="2000" b="1" dirty="0"/>
              <a:t>&gt;&gt;</a:t>
            </a:r>
            <a:r>
              <a:rPr lang="en-US" sz="2000" dirty="0"/>
              <a:t> </a:t>
            </a:r>
          </a:p>
          <a:p>
            <a:pPr marL="514350" indent="-457200">
              <a:buFont typeface="+mj-lt"/>
              <a:buAutoNum type="arabicPeriod"/>
            </a:pPr>
            <a:endParaRPr lang="en-US" sz="2000" dirty="0"/>
          </a:p>
          <a:p>
            <a:pPr marL="514350" indent="-457200">
              <a:buFont typeface="+mj-lt"/>
              <a:buAutoNum type="arabicPeriod"/>
            </a:pPr>
            <a:r>
              <a:rPr lang="en-US" sz="2000" dirty="0"/>
              <a:t>Close the file</a:t>
            </a:r>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65</a:t>
            </a:fld>
            <a:endParaRPr lang="en-US"/>
          </a:p>
        </p:txBody>
      </p:sp>
      <p:sp>
        <p:nvSpPr>
          <p:cNvPr id="6" name="Rectangle 5">
            <a:extLst>
              <a:ext uri="{FF2B5EF4-FFF2-40B4-BE49-F238E27FC236}">
                <a16:creationId xmlns:a16="http://schemas.microsoft.com/office/drawing/2014/main" id="{D863D01E-110E-4475-8978-477F78939F42}"/>
              </a:ext>
            </a:extLst>
          </p:cNvPr>
          <p:cNvSpPr/>
          <p:nvPr/>
        </p:nvSpPr>
        <p:spPr>
          <a:xfrm>
            <a:off x="5561158" y="1714500"/>
            <a:ext cx="2737022" cy="53944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err="1">
                <a:solidFill>
                  <a:schemeClr val="tx1"/>
                </a:solidFill>
                <a:latin typeface="Consolas" charset="0"/>
                <a:ea typeface="Consolas" charset="0"/>
                <a:cs typeface="Consolas" charset="0"/>
              </a:rPr>
              <a:t>ifstream</a:t>
            </a:r>
            <a:r>
              <a:rPr lang="en-US" sz="1600" b="1" dirty="0">
                <a:solidFill>
                  <a:schemeClr val="tx1"/>
                </a:solidFill>
                <a:latin typeface="Consolas" charset="0"/>
                <a:ea typeface="Consolas" charset="0"/>
                <a:cs typeface="Consolas" charset="0"/>
              </a:rPr>
              <a:t> </a:t>
            </a:r>
            <a:r>
              <a:rPr lang="en-US" sz="1600" dirty="0">
                <a:solidFill>
                  <a:schemeClr val="tx1"/>
                </a:solidFill>
                <a:latin typeface="Consolas" charset="0"/>
                <a:ea typeface="Consolas" charset="0"/>
                <a:cs typeface="Consolas" charset="0"/>
              </a:rPr>
              <a:t>fin;</a:t>
            </a:r>
            <a:endParaRPr lang="en-US" sz="1600" dirty="0">
              <a:solidFill>
                <a:schemeClr val="accent6">
                  <a:lumMod val="75000"/>
                </a:schemeClr>
              </a:solidFill>
              <a:latin typeface="Consolas" charset="0"/>
              <a:ea typeface="Consolas" charset="0"/>
              <a:cs typeface="Consolas" charset="0"/>
            </a:endParaRPr>
          </a:p>
        </p:txBody>
      </p:sp>
      <p:sp>
        <p:nvSpPr>
          <p:cNvPr id="7" name="Rectangle 6">
            <a:extLst>
              <a:ext uri="{FF2B5EF4-FFF2-40B4-BE49-F238E27FC236}">
                <a16:creationId xmlns:a16="http://schemas.microsoft.com/office/drawing/2014/main" id="{86598066-3E25-41DC-85D1-6D48BF8CC20B}"/>
              </a:ext>
            </a:extLst>
          </p:cNvPr>
          <p:cNvSpPr/>
          <p:nvPr/>
        </p:nvSpPr>
        <p:spPr>
          <a:xfrm>
            <a:off x="5561158" y="2506412"/>
            <a:ext cx="2737022" cy="53944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err="1">
                <a:solidFill>
                  <a:schemeClr val="tx1"/>
                </a:solidFill>
                <a:latin typeface="Consolas" charset="0"/>
                <a:ea typeface="Consolas" charset="0"/>
                <a:cs typeface="Consolas" charset="0"/>
              </a:rPr>
              <a:t>fin</a:t>
            </a:r>
            <a:r>
              <a:rPr lang="en-US" sz="1600" b="1" dirty="0" err="1">
                <a:solidFill>
                  <a:schemeClr val="tx1"/>
                </a:solidFill>
                <a:latin typeface="Consolas" charset="0"/>
                <a:ea typeface="Consolas" charset="0"/>
                <a:cs typeface="Consolas" charset="0"/>
              </a:rPr>
              <a:t>.open</a:t>
            </a:r>
            <a:r>
              <a:rPr lang="en-US" sz="1600" b="1" dirty="0">
                <a:solidFill>
                  <a:schemeClr val="tx1"/>
                </a:solidFill>
                <a:latin typeface="Consolas" charset="0"/>
                <a:ea typeface="Consolas" charset="0"/>
                <a:cs typeface="Consolas" charset="0"/>
              </a:rPr>
              <a:t>(</a:t>
            </a:r>
            <a:r>
              <a:rPr lang="en-US" sz="1600" dirty="0">
                <a:solidFill>
                  <a:schemeClr val="tx1"/>
                </a:solidFill>
                <a:latin typeface="Consolas" charset="0"/>
                <a:ea typeface="Consolas" charset="0"/>
                <a:cs typeface="Consolas" charset="0"/>
              </a:rPr>
              <a:t>"</a:t>
            </a:r>
            <a:r>
              <a:rPr lang="en-US" sz="1600" dirty="0" err="1">
                <a:solidFill>
                  <a:schemeClr val="tx1"/>
                </a:solidFill>
                <a:latin typeface="Consolas" charset="0"/>
                <a:ea typeface="Consolas" charset="0"/>
                <a:cs typeface="Consolas" charset="0"/>
              </a:rPr>
              <a:t>data.txt</a:t>
            </a:r>
            <a:r>
              <a:rPr lang="en-US" sz="1600" dirty="0">
                <a:solidFill>
                  <a:schemeClr val="tx1"/>
                </a:solidFill>
                <a:latin typeface="Consolas" charset="0"/>
                <a:ea typeface="Consolas" charset="0"/>
                <a:cs typeface="Consolas" charset="0"/>
              </a:rPr>
              <a:t>"</a:t>
            </a:r>
            <a:r>
              <a:rPr lang="en-US" sz="1600" b="1" dirty="0">
                <a:solidFill>
                  <a:schemeClr val="tx1"/>
                </a:solidFill>
                <a:latin typeface="Consolas" charset="0"/>
                <a:ea typeface="Consolas" charset="0"/>
                <a:cs typeface="Consolas" charset="0"/>
              </a:rPr>
              <a:t>)</a:t>
            </a:r>
            <a:r>
              <a:rPr lang="en-US" sz="1600" dirty="0">
                <a:solidFill>
                  <a:schemeClr val="tx1"/>
                </a:solidFill>
                <a:latin typeface="Consolas" charset="0"/>
                <a:ea typeface="Consolas" charset="0"/>
                <a:cs typeface="Consolas" charset="0"/>
              </a:rPr>
              <a:t>;</a:t>
            </a:r>
            <a:endParaRPr lang="en-US" sz="1600" dirty="0">
              <a:solidFill>
                <a:schemeClr val="accent6">
                  <a:lumMod val="75000"/>
                </a:schemeClr>
              </a:solidFill>
              <a:latin typeface="Consolas" charset="0"/>
              <a:ea typeface="Consolas" charset="0"/>
              <a:cs typeface="Consolas" charset="0"/>
            </a:endParaRPr>
          </a:p>
        </p:txBody>
      </p:sp>
      <p:sp>
        <p:nvSpPr>
          <p:cNvPr id="8" name="Rectangle 7">
            <a:extLst>
              <a:ext uri="{FF2B5EF4-FFF2-40B4-BE49-F238E27FC236}">
                <a16:creationId xmlns:a16="http://schemas.microsoft.com/office/drawing/2014/main" id="{B09C8BC5-4347-4C5C-9166-2313B23F736B}"/>
              </a:ext>
            </a:extLst>
          </p:cNvPr>
          <p:cNvSpPr/>
          <p:nvPr/>
        </p:nvSpPr>
        <p:spPr>
          <a:xfrm>
            <a:off x="5865958" y="3266541"/>
            <a:ext cx="2737022" cy="53944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a:solidFill>
                  <a:schemeClr val="tx1"/>
                </a:solidFill>
                <a:latin typeface="Consolas" charset="0"/>
                <a:ea typeface="Consolas" charset="0"/>
                <a:cs typeface="Consolas" charset="0"/>
              </a:rPr>
              <a:t>if (</a:t>
            </a:r>
            <a:r>
              <a:rPr lang="en-US" sz="1600" dirty="0" err="1">
                <a:solidFill>
                  <a:schemeClr val="tx1"/>
                </a:solidFill>
                <a:latin typeface="Consolas" charset="0"/>
                <a:ea typeface="Consolas" charset="0"/>
                <a:cs typeface="Consolas" charset="0"/>
              </a:rPr>
              <a:t>fin</a:t>
            </a:r>
            <a:r>
              <a:rPr lang="en-US" sz="1600" b="1" dirty="0" err="1">
                <a:solidFill>
                  <a:schemeClr val="tx1"/>
                </a:solidFill>
                <a:latin typeface="Consolas" charset="0"/>
                <a:ea typeface="Consolas" charset="0"/>
                <a:cs typeface="Consolas" charset="0"/>
              </a:rPr>
              <a:t>.fail</a:t>
            </a:r>
            <a:r>
              <a:rPr lang="en-US" sz="1600" b="1" dirty="0">
                <a:solidFill>
                  <a:schemeClr val="tx1"/>
                </a:solidFill>
                <a:latin typeface="Consolas" charset="0"/>
                <a:ea typeface="Consolas" charset="0"/>
                <a:cs typeface="Consolas" charset="0"/>
              </a:rPr>
              <a:t>()</a:t>
            </a:r>
            <a:r>
              <a:rPr lang="en-US" sz="1600" dirty="0">
                <a:solidFill>
                  <a:schemeClr val="tx1"/>
                </a:solidFill>
                <a:latin typeface="Consolas" charset="0"/>
                <a:ea typeface="Consolas" charset="0"/>
                <a:cs typeface="Consolas" charset="0"/>
              </a:rPr>
              <a:t>)</a:t>
            </a:r>
            <a:r>
              <a:rPr lang="en-US" sz="1600" b="1" dirty="0">
                <a:solidFill>
                  <a:schemeClr val="tx1"/>
                </a:solidFill>
                <a:latin typeface="Consolas" charset="0"/>
                <a:ea typeface="Consolas" charset="0"/>
                <a:cs typeface="Consolas" charset="0"/>
              </a:rPr>
              <a:t> </a:t>
            </a:r>
            <a:endParaRPr lang="en-US" sz="1600" dirty="0">
              <a:solidFill>
                <a:schemeClr val="accent6">
                  <a:lumMod val="75000"/>
                </a:schemeClr>
              </a:solidFill>
              <a:latin typeface="Consolas" charset="0"/>
              <a:ea typeface="Consolas" charset="0"/>
              <a:cs typeface="Consolas" charset="0"/>
            </a:endParaRPr>
          </a:p>
        </p:txBody>
      </p:sp>
      <p:sp>
        <p:nvSpPr>
          <p:cNvPr id="9" name="Rectangle 8">
            <a:extLst>
              <a:ext uri="{FF2B5EF4-FFF2-40B4-BE49-F238E27FC236}">
                <a16:creationId xmlns:a16="http://schemas.microsoft.com/office/drawing/2014/main" id="{6F2952F5-82E1-499D-86B4-2C4FAC3A200C}"/>
              </a:ext>
            </a:extLst>
          </p:cNvPr>
          <p:cNvSpPr/>
          <p:nvPr/>
        </p:nvSpPr>
        <p:spPr>
          <a:xfrm>
            <a:off x="5561158" y="4026670"/>
            <a:ext cx="2737022" cy="53944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a:solidFill>
                  <a:schemeClr val="tx1"/>
                </a:solidFill>
                <a:latin typeface="Consolas" charset="0"/>
                <a:ea typeface="Consolas" charset="0"/>
                <a:cs typeface="Consolas" charset="0"/>
              </a:rPr>
              <a:t>fin &gt;&gt; </a:t>
            </a:r>
            <a:r>
              <a:rPr lang="en-US" sz="1600" dirty="0">
                <a:solidFill>
                  <a:schemeClr val="tx1"/>
                </a:solidFill>
                <a:latin typeface="Consolas" charset="0"/>
                <a:ea typeface="Consolas" charset="0"/>
                <a:cs typeface="Consolas" charset="0"/>
              </a:rPr>
              <a:t>x;</a:t>
            </a:r>
            <a:endParaRPr lang="en-US" sz="1600" dirty="0">
              <a:solidFill>
                <a:schemeClr val="accent6">
                  <a:lumMod val="75000"/>
                </a:schemeClr>
              </a:solidFill>
              <a:latin typeface="Consolas" charset="0"/>
              <a:ea typeface="Consolas" charset="0"/>
              <a:cs typeface="Consolas" charset="0"/>
            </a:endParaRPr>
          </a:p>
        </p:txBody>
      </p:sp>
      <p:sp>
        <p:nvSpPr>
          <p:cNvPr id="10" name="Rectangle 9">
            <a:extLst>
              <a:ext uri="{FF2B5EF4-FFF2-40B4-BE49-F238E27FC236}">
                <a16:creationId xmlns:a16="http://schemas.microsoft.com/office/drawing/2014/main" id="{E72481C1-40EC-41C5-91D5-5162DDD090BB}"/>
              </a:ext>
            </a:extLst>
          </p:cNvPr>
          <p:cNvSpPr/>
          <p:nvPr/>
        </p:nvSpPr>
        <p:spPr>
          <a:xfrm>
            <a:off x="5596263" y="4894755"/>
            <a:ext cx="2737022" cy="53944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err="1">
                <a:solidFill>
                  <a:schemeClr val="tx1"/>
                </a:solidFill>
                <a:latin typeface="Consolas" charset="0"/>
                <a:ea typeface="Consolas" charset="0"/>
                <a:cs typeface="Consolas" charset="0"/>
              </a:rPr>
              <a:t>fin</a:t>
            </a:r>
            <a:r>
              <a:rPr lang="en-US" sz="1600" b="1" dirty="0" err="1">
                <a:solidFill>
                  <a:schemeClr val="tx1"/>
                </a:solidFill>
                <a:latin typeface="Consolas" charset="0"/>
                <a:ea typeface="Consolas" charset="0"/>
                <a:cs typeface="Consolas" charset="0"/>
              </a:rPr>
              <a:t>.close</a:t>
            </a:r>
            <a:r>
              <a:rPr lang="en-US" sz="1600" b="1" dirty="0">
                <a:solidFill>
                  <a:schemeClr val="tx1"/>
                </a:solidFill>
                <a:latin typeface="Consolas" charset="0"/>
                <a:ea typeface="Consolas" charset="0"/>
                <a:cs typeface="Consolas" charset="0"/>
              </a:rPr>
              <a:t>()</a:t>
            </a:r>
            <a:r>
              <a:rPr lang="en-US" sz="1600" dirty="0">
                <a:solidFill>
                  <a:schemeClr val="tx1"/>
                </a:solidFill>
                <a:latin typeface="Consolas" charset="0"/>
                <a:ea typeface="Consolas" charset="0"/>
                <a:cs typeface="Consolas" charset="0"/>
              </a:rPr>
              <a:t>;</a:t>
            </a:r>
            <a:endParaRPr lang="en-US" sz="1600" dirty="0">
              <a:solidFill>
                <a:schemeClr val="accent6">
                  <a:lumMod val="75000"/>
                </a:schemeClr>
              </a:solidFill>
              <a:latin typeface="Consolas" charset="0"/>
              <a:ea typeface="Consolas" charset="0"/>
              <a:cs typeface="Consolas" charset="0"/>
            </a:endParaRPr>
          </a:p>
        </p:txBody>
      </p:sp>
    </p:spTree>
    <p:extLst>
      <p:ext uri="{BB962C8B-B14F-4D97-AF65-F5344CB8AC3E}">
        <p14:creationId xmlns:p14="http://schemas.microsoft.com/office/powerpoint/2010/main" val="3728681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until End of File (EOF)</a:t>
            </a:r>
          </a:p>
        </p:txBody>
      </p:sp>
      <p:sp>
        <p:nvSpPr>
          <p:cNvPr id="3" name="Content Placeholder 2"/>
          <p:cNvSpPr>
            <a:spLocks noGrp="1"/>
          </p:cNvSpPr>
          <p:nvPr>
            <p:ph idx="1"/>
          </p:nvPr>
        </p:nvSpPr>
        <p:spPr>
          <a:xfrm>
            <a:off x="457200" y="1600200"/>
            <a:ext cx="8229600" cy="4756150"/>
          </a:xfrm>
        </p:spPr>
        <p:txBody>
          <a:bodyPr>
            <a:normAutofit/>
          </a:bodyPr>
          <a:lstStyle/>
          <a:p>
            <a:r>
              <a:rPr lang="en-US" dirty="0"/>
              <a:t>Very often, data have to be extracted sequentially from an input file until the end of file (</a:t>
            </a:r>
            <a:r>
              <a:rPr lang="en-US" b="1" dirty="0" err="1">
                <a:solidFill>
                  <a:schemeClr val="accent5">
                    <a:lumMod val="75000"/>
                  </a:schemeClr>
                </a:solidFill>
              </a:rPr>
              <a:t>eof</a:t>
            </a:r>
            <a:r>
              <a:rPr lang="en-US" dirty="0"/>
              <a:t>) has been reached (because we don't know the length of a file in advance) </a:t>
            </a:r>
          </a:p>
          <a:p>
            <a:r>
              <a:rPr lang="en-US" dirty="0"/>
              <a:t>This can be done by using a </a:t>
            </a:r>
            <a:r>
              <a:rPr lang="en-US" b="1" dirty="0">
                <a:solidFill>
                  <a:schemeClr val="accent6">
                    <a:lumMod val="75000"/>
                  </a:schemeClr>
                </a:solidFill>
              </a:rPr>
              <a:t>while</a:t>
            </a:r>
            <a:r>
              <a:rPr lang="en-US" dirty="0"/>
              <a:t> loop as follows:</a:t>
            </a:r>
          </a:p>
          <a:p>
            <a:endParaRPr lang="en-US" dirty="0"/>
          </a:p>
          <a:p>
            <a:endParaRPr lang="en-US" dirty="0"/>
          </a:p>
          <a:p>
            <a:endParaRPr lang="en-US" dirty="0"/>
          </a:p>
          <a:p>
            <a:r>
              <a:rPr lang="en-US" dirty="0"/>
              <a:t>The return value of the expression </a:t>
            </a:r>
            <a:r>
              <a:rPr lang="en-US" b="1" dirty="0">
                <a:solidFill>
                  <a:schemeClr val="accent5">
                    <a:lumMod val="75000"/>
                  </a:schemeClr>
                </a:solidFill>
              </a:rPr>
              <a:t>fin &gt;&gt; x</a:t>
            </a:r>
            <a:r>
              <a:rPr lang="en-US" dirty="0"/>
              <a:t>:</a:t>
            </a:r>
          </a:p>
          <a:p>
            <a:pPr lvl="1"/>
            <a:r>
              <a:rPr lang="en-US" dirty="0"/>
              <a:t>A nonzero (</a:t>
            </a:r>
            <a:r>
              <a:rPr lang="en-US" dirty="0">
                <a:solidFill>
                  <a:schemeClr val="accent6">
                    <a:lumMod val="75000"/>
                  </a:schemeClr>
                </a:solidFill>
              </a:rPr>
              <a:t>true</a:t>
            </a:r>
            <a:r>
              <a:rPr lang="en-US" dirty="0"/>
              <a:t>) value indicates a datum has been read successfully </a:t>
            </a:r>
          </a:p>
          <a:p>
            <a:pPr lvl="1"/>
            <a:r>
              <a:rPr lang="en-US" dirty="0"/>
              <a:t>A zero (</a:t>
            </a:r>
            <a:r>
              <a:rPr lang="en-US" dirty="0">
                <a:solidFill>
                  <a:schemeClr val="accent6">
                    <a:lumMod val="75000"/>
                  </a:schemeClr>
                </a:solidFill>
              </a:rPr>
              <a:t>false</a:t>
            </a:r>
            <a:r>
              <a:rPr lang="en-US" dirty="0"/>
              <a:t>) value indicates the </a:t>
            </a:r>
            <a:r>
              <a:rPr lang="en-US" dirty="0" err="1"/>
              <a:t>eof</a:t>
            </a:r>
            <a:r>
              <a:rPr lang="en-US" dirty="0"/>
              <a:t> has been reached and no datum has been read </a:t>
            </a:r>
          </a:p>
        </p:txBody>
      </p:sp>
      <p:sp>
        <p:nvSpPr>
          <p:cNvPr id="5" name="Rectangle 4"/>
          <p:cNvSpPr/>
          <p:nvPr/>
        </p:nvSpPr>
        <p:spPr>
          <a:xfrm>
            <a:off x="3239664" y="3309550"/>
            <a:ext cx="2498125" cy="1173893"/>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600" dirty="0">
                <a:solidFill>
                  <a:schemeClr val="tx1"/>
                </a:solidFill>
                <a:latin typeface="Consolas" charset="0"/>
                <a:ea typeface="Consolas" charset="0"/>
                <a:cs typeface="Consolas" charset="0"/>
              </a:rPr>
              <a:t>while (</a:t>
            </a:r>
            <a:r>
              <a:rPr lang="en-US" sz="1600" b="1" dirty="0">
                <a:solidFill>
                  <a:schemeClr val="accent6">
                    <a:lumMod val="75000"/>
                  </a:schemeClr>
                </a:solidFill>
                <a:latin typeface="Consolas" charset="0"/>
                <a:ea typeface="Consolas" charset="0"/>
                <a:cs typeface="Consolas" charset="0"/>
              </a:rPr>
              <a:t>fin &gt;&gt; x</a:t>
            </a:r>
            <a:r>
              <a:rPr lang="en-US" sz="1600" dirty="0">
                <a:solidFill>
                  <a:schemeClr val="tx1"/>
                </a:solidFill>
                <a:latin typeface="Consolas" charset="0"/>
                <a:ea typeface="Consolas" charset="0"/>
                <a:cs typeface="Consolas" charset="0"/>
              </a:rPr>
              <a:t>)</a:t>
            </a:r>
          </a:p>
          <a:p>
            <a:pPr defTabSz="511175">
              <a:tabLst>
                <a:tab pos="346075" algn="l"/>
                <a:tab pos="684213" algn="l"/>
              </a:tabLst>
            </a:pPr>
            <a:r>
              <a:rPr lang="en-US" sz="1600" dirty="0">
                <a:solidFill>
                  <a:schemeClr val="tx1"/>
                </a:solidFill>
                <a:latin typeface="Consolas" charset="0"/>
                <a:ea typeface="Consolas" charset="0"/>
                <a:cs typeface="Consolas" charset="0"/>
              </a:rPr>
              <a:t>{</a:t>
            </a:r>
          </a:p>
          <a:p>
            <a:pPr defTabSz="511175">
              <a:tabLst>
                <a:tab pos="346075" algn="l"/>
                <a:tab pos="684213" algn="l"/>
              </a:tabLst>
            </a:pPr>
            <a:r>
              <a:rPr lang="en-US" sz="1600" dirty="0">
                <a:solidFill>
                  <a:schemeClr val="tx1"/>
                </a:solidFill>
                <a:latin typeface="Consolas" charset="0"/>
                <a:ea typeface="Consolas" charset="0"/>
                <a:cs typeface="Consolas" charset="0"/>
              </a:rPr>
              <a:t>  	…</a:t>
            </a:r>
          </a:p>
          <a:p>
            <a:pPr defTabSz="511175">
              <a:tabLst>
                <a:tab pos="346075" algn="l"/>
                <a:tab pos="684213" algn="l"/>
              </a:tabLst>
            </a:pPr>
            <a:r>
              <a:rPr lang="en-US" sz="1600" dirty="0">
                <a:solidFill>
                  <a:schemeClr val="tx1"/>
                </a:solidFill>
                <a:latin typeface="Consolas" charset="0"/>
                <a:ea typeface="Consolas" charset="0"/>
                <a:cs typeface="Consolas" charset="0"/>
              </a:rPr>
              <a:t>}</a:t>
            </a:r>
          </a:p>
        </p:txBody>
      </p:sp>
      <p:sp>
        <p:nvSpPr>
          <p:cNvPr id="7" name="Slide Number Placeholder 6"/>
          <p:cNvSpPr>
            <a:spLocks noGrp="1"/>
          </p:cNvSpPr>
          <p:nvPr>
            <p:ph type="sldNum" sz="quarter" idx="12"/>
          </p:nvPr>
        </p:nvSpPr>
        <p:spPr/>
        <p:txBody>
          <a:bodyPr/>
          <a:lstStyle/>
          <a:p>
            <a:fld id="{A2D5F323-9395-A24C-8003-89F99F5948AE}" type="slidenum">
              <a:rPr lang="en-US" smtClean="0"/>
              <a:pPr/>
              <a:t>66</a:t>
            </a:fld>
            <a:endParaRPr lang="en-US"/>
          </a:p>
        </p:txBody>
      </p:sp>
    </p:spTree>
    <p:extLst>
      <p:ext uri="{BB962C8B-B14F-4D97-AF65-F5344CB8AC3E}">
        <p14:creationId xmlns:p14="http://schemas.microsoft.com/office/powerpoint/2010/main" val="3345691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until End of File (EOF)</a:t>
            </a:r>
          </a:p>
        </p:txBody>
      </p:sp>
      <p:sp>
        <p:nvSpPr>
          <p:cNvPr id="3" name="Content Placeholder 2"/>
          <p:cNvSpPr>
            <a:spLocks noGrp="1"/>
          </p:cNvSpPr>
          <p:nvPr>
            <p:ph idx="1"/>
          </p:nvPr>
        </p:nvSpPr>
        <p:spPr>
          <a:xfrm>
            <a:off x="286603" y="1261468"/>
            <a:ext cx="8584442" cy="4966945"/>
          </a:xfrm>
          <a:effectLst/>
        </p:spPr>
        <p:txBody>
          <a:bodyPr/>
          <a:lstStyle/>
          <a:p>
            <a:r>
              <a:rPr lang="en-US" dirty="0"/>
              <a:t>Example</a:t>
            </a:r>
          </a:p>
        </p:txBody>
      </p:sp>
      <p:sp>
        <p:nvSpPr>
          <p:cNvPr id="5" name="Rectangle 4"/>
          <p:cNvSpPr/>
          <p:nvPr/>
        </p:nvSpPr>
        <p:spPr>
          <a:xfrm>
            <a:off x="392511" y="1745129"/>
            <a:ext cx="4688176" cy="4603406"/>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#include &lt;</a:t>
            </a:r>
            <a:r>
              <a:rPr lang="en-US" sz="1600" dirty="0" err="1">
                <a:solidFill>
                  <a:schemeClr val="tx1">
                    <a:lumMod val="50000"/>
                    <a:lumOff val="50000"/>
                  </a:schemeClr>
                </a:solidFill>
                <a:latin typeface="Consolas" charset="0"/>
                <a:ea typeface="Consolas" charset="0"/>
                <a:cs typeface="Consolas" charset="0"/>
              </a:rPr>
              <a:t>iostream</a:t>
            </a:r>
            <a:r>
              <a:rPr lang="en-US" sz="1600" dirty="0">
                <a:solidFill>
                  <a:schemeClr val="tx1">
                    <a:lumMod val="50000"/>
                    <a:lumOff val="50000"/>
                  </a:schemeClr>
                </a:solidFill>
                <a:latin typeface="Consolas" charset="0"/>
                <a:ea typeface="Consolas" charset="0"/>
                <a:cs typeface="Consolas" charset="0"/>
              </a:rPr>
              <a:t>&gt;</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#include &lt;</a:t>
            </a:r>
            <a:r>
              <a:rPr lang="en-US" sz="1600" dirty="0" err="1">
                <a:solidFill>
                  <a:schemeClr val="tx1">
                    <a:lumMod val="50000"/>
                    <a:lumOff val="50000"/>
                  </a:schemeClr>
                </a:solidFill>
                <a:latin typeface="Consolas" charset="0"/>
                <a:ea typeface="Consolas" charset="0"/>
                <a:cs typeface="Consolas" charset="0"/>
              </a:rPr>
              <a:t>fstream</a:t>
            </a:r>
            <a:r>
              <a:rPr lang="en-US" sz="1600" dirty="0">
                <a:solidFill>
                  <a:schemeClr val="tx1">
                    <a:lumMod val="50000"/>
                    <a:lumOff val="50000"/>
                  </a:schemeClr>
                </a:solidFill>
                <a:latin typeface="Consolas" charset="0"/>
                <a:ea typeface="Consolas" charset="0"/>
                <a:cs typeface="Consolas" charset="0"/>
              </a:rPr>
              <a:t>&gt;</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#include &lt;</a:t>
            </a:r>
            <a:r>
              <a:rPr lang="en-US" sz="1600" dirty="0" err="1">
                <a:solidFill>
                  <a:schemeClr val="tx1">
                    <a:lumMod val="50000"/>
                    <a:lumOff val="50000"/>
                  </a:schemeClr>
                </a:solidFill>
                <a:latin typeface="Consolas" charset="0"/>
                <a:ea typeface="Consolas" charset="0"/>
                <a:cs typeface="Consolas" charset="0"/>
              </a:rPr>
              <a:t>cstdlib</a:t>
            </a:r>
            <a:r>
              <a:rPr lang="en-US" sz="1600" dirty="0">
                <a:solidFill>
                  <a:schemeClr val="tx1">
                    <a:lumMod val="50000"/>
                    <a:lumOff val="50000"/>
                  </a:schemeClr>
                </a:solidFill>
                <a:latin typeface="Consolas" charset="0"/>
                <a:ea typeface="Consolas" charset="0"/>
                <a:cs typeface="Consolas" charset="0"/>
              </a:rPr>
              <a:t>&gt;</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#include &lt;string&gt;</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using namespace std;</a:t>
            </a:r>
          </a:p>
          <a:p>
            <a:pPr defTabSz="511175">
              <a:tabLst>
                <a:tab pos="346075" algn="l"/>
                <a:tab pos="684213" algn="l"/>
              </a:tabLst>
            </a:pPr>
            <a:endParaRPr lang="en-US" sz="1600" dirty="0">
              <a:solidFill>
                <a:schemeClr val="tx1">
                  <a:lumMod val="50000"/>
                  <a:lumOff val="50000"/>
                </a:schemeClr>
              </a:solidFill>
              <a:latin typeface="Consolas" charset="0"/>
              <a:ea typeface="Consolas" charset="0"/>
              <a:cs typeface="Consolas" charset="0"/>
            </a:endParaRPr>
          </a:p>
          <a:p>
            <a:pPr defTabSz="511175">
              <a:tabLst>
                <a:tab pos="346075" algn="l"/>
                <a:tab pos="684213" algn="l"/>
              </a:tabLst>
            </a:pPr>
            <a:r>
              <a:rPr lang="en-US" sz="1600" dirty="0" err="1">
                <a:solidFill>
                  <a:schemeClr val="tx1">
                    <a:lumMod val="50000"/>
                    <a:lumOff val="50000"/>
                  </a:schemeClr>
                </a:solidFill>
                <a:latin typeface="Consolas" charset="0"/>
                <a:ea typeface="Consolas" charset="0"/>
                <a:cs typeface="Consolas" charset="0"/>
              </a:rPr>
              <a:t>int</a:t>
            </a:r>
            <a:r>
              <a:rPr lang="en-US" sz="1600" dirty="0">
                <a:solidFill>
                  <a:schemeClr val="tx1">
                    <a:lumMod val="50000"/>
                    <a:lumOff val="50000"/>
                  </a:schemeClr>
                </a:solidFill>
                <a:latin typeface="Consolas" charset="0"/>
                <a:ea typeface="Consolas" charset="0"/>
                <a:cs typeface="Consolas" charset="0"/>
              </a:rPr>
              <a:t> main()</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	</a:t>
            </a:r>
            <a:r>
              <a:rPr lang="en-US" sz="1600" dirty="0" err="1">
                <a:solidFill>
                  <a:schemeClr val="tx1">
                    <a:lumMod val="50000"/>
                    <a:lumOff val="50000"/>
                  </a:schemeClr>
                </a:solidFill>
                <a:latin typeface="Consolas" charset="0"/>
                <a:ea typeface="Consolas" charset="0"/>
                <a:cs typeface="Consolas" charset="0"/>
              </a:rPr>
              <a:t>ifstream</a:t>
            </a:r>
            <a:r>
              <a:rPr lang="en-US" sz="1600" dirty="0">
                <a:solidFill>
                  <a:schemeClr val="tx1">
                    <a:lumMod val="50000"/>
                    <a:lumOff val="50000"/>
                  </a:schemeClr>
                </a:solidFill>
                <a:latin typeface="Consolas" charset="0"/>
                <a:ea typeface="Consolas" charset="0"/>
                <a:cs typeface="Consolas" charset="0"/>
              </a:rPr>
              <a:t> fin;</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	</a:t>
            </a:r>
            <a:r>
              <a:rPr lang="en-US" sz="1600" dirty="0" err="1">
                <a:solidFill>
                  <a:schemeClr val="tx1">
                    <a:lumMod val="50000"/>
                    <a:lumOff val="50000"/>
                  </a:schemeClr>
                </a:solidFill>
                <a:latin typeface="Consolas" charset="0"/>
                <a:ea typeface="Consolas" charset="0"/>
                <a:cs typeface="Consolas" charset="0"/>
              </a:rPr>
              <a:t>fin.open</a:t>
            </a:r>
            <a:r>
              <a:rPr lang="en-US" sz="1600" dirty="0">
                <a:solidFill>
                  <a:schemeClr val="tx1">
                    <a:lumMod val="50000"/>
                    <a:lumOff val="50000"/>
                  </a:schemeClr>
                </a:solidFill>
                <a:latin typeface="Consolas" charset="0"/>
                <a:ea typeface="Consolas" charset="0"/>
                <a:cs typeface="Consolas" charset="0"/>
              </a:rPr>
              <a:t>("data4.txt");</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	if (</a:t>
            </a:r>
            <a:r>
              <a:rPr lang="en-US" sz="1600" dirty="0" err="1">
                <a:solidFill>
                  <a:schemeClr val="tx1">
                    <a:lumMod val="50000"/>
                    <a:lumOff val="50000"/>
                  </a:schemeClr>
                </a:solidFill>
                <a:latin typeface="Consolas" charset="0"/>
                <a:ea typeface="Consolas" charset="0"/>
                <a:cs typeface="Consolas" charset="0"/>
              </a:rPr>
              <a:t>fin.fail</a:t>
            </a:r>
            <a:r>
              <a:rPr lang="en-US" sz="1600" dirty="0">
                <a:solidFill>
                  <a:schemeClr val="tx1">
                    <a:lumMod val="50000"/>
                    <a:lumOff val="50000"/>
                  </a:schemeClr>
                </a:solidFill>
                <a:latin typeface="Consolas" charset="0"/>
                <a:ea typeface="Consolas" charset="0"/>
                <a:cs typeface="Consolas" charset="0"/>
              </a:rPr>
              <a:t>()) {</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		</a:t>
            </a:r>
            <a:r>
              <a:rPr lang="en-US" sz="1600" dirty="0" err="1">
                <a:solidFill>
                  <a:schemeClr val="tx1">
                    <a:lumMod val="50000"/>
                    <a:lumOff val="50000"/>
                  </a:schemeClr>
                </a:solidFill>
                <a:latin typeface="Consolas" charset="0"/>
                <a:ea typeface="Consolas" charset="0"/>
                <a:cs typeface="Consolas" charset="0"/>
              </a:rPr>
              <a:t>cout</a:t>
            </a:r>
            <a:r>
              <a:rPr lang="en-US" sz="1600" dirty="0">
                <a:solidFill>
                  <a:schemeClr val="tx1">
                    <a:lumMod val="50000"/>
                    <a:lumOff val="50000"/>
                  </a:schemeClr>
                </a:solidFill>
                <a:latin typeface="Consolas" charset="0"/>
                <a:ea typeface="Consolas" charset="0"/>
                <a:cs typeface="Consolas" charset="0"/>
              </a:rPr>
              <a:t> &lt;&lt; "Error in file opening!" </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			&lt;&lt; </a:t>
            </a:r>
            <a:r>
              <a:rPr lang="en-US" sz="1600" dirty="0" err="1">
                <a:solidFill>
                  <a:schemeClr val="tx1">
                    <a:lumMod val="50000"/>
                    <a:lumOff val="50000"/>
                  </a:schemeClr>
                </a:solidFill>
                <a:latin typeface="Consolas" charset="0"/>
                <a:ea typeface="Consolas" charset="0"/>
                <a:cs typeface="Consolas" charset="0"/>
              </a:rPr>
              <a:t>endl</a:t>
            </a:r>
            <a:r>
              <a:rPr lang="en-US" sz="1600" dirty="0">
                <a:solidFill>
                  <a:schemeClr val="tx1">
                    <a:lumMod val="50000"/>
                    <a:lumOff val="50000"/>
                  </a:schemeClr>
                </a:solidFill>
                <a:latin typeface="Consolas" charset="0"/>
                <a:ea typeface="Consolas" charset="0"/>
                <a:cs typeface="Consolas" charset="0"/>
              </a:rPr>
              <a:t>;</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  		exit(1);</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   }</a:t>
            </a:r>
          </a:p>
        </p:txBody>
      </p:sp>
      <p:sp>
        <p:nvSpPr>
          <p:cNvPr id="6" name="Rectangle 5"/>
          <p:cNvSpPr/>
          <p:nvPr/>
        </p:nvSpPr>
        <p:spPr>
          <a:xfrm>
            <a:off x="5412259" y="4549257"/>
            <a:ext cx="3450548" cy="508775"/>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pitchFamily="49" charset="0"/>
              </a:rPr>
              <a:t>20.0 40.0 60.0 </a:t>
            </a:r>
            <a:r>
              <a:rPr lang="en-US" sz="1600" dirty="0" err="1">
                <a:solidFill>
                  <a:schemeClr val="tx1">
                    <a:lumMod val="50000"/>
                    <a:lumOff val="50000"/>
                  </a:schemeClr>
                </a:solidFill>
                <a:latin typeface="Consolas" pitchFamily="49" charset="0"/>
              </a:rPr>
              <a:t>eof</a:t>
            </a:r>
            <a:endParaRPr lang="en-US" sz="1600" dirty="0">
              <a:solidFill>
                <a:schemeClr val="tx1">
                  <a:lumMod val="50000"/>
                  <a:lumOff val="50000"/>
                </a:schemeClr>
              </a:solidFill>
              <a:latin typeface="Consolas" pitchFamily="49" charset="0"/>
            </a:endParaRPr>
          </a:p>
        </p:txBody>
      </p:sp>
      <p:sp>
        <p:nvSpPr>
          <p:cNvPr id="7" name="TextBox 6"/>
          <p:cNvSpPr txBox="1"/>
          <p:nvPr/>
        </p:nvSpPr>
        <p:spPr>
          <a:xfrm>
            <a:off x="5366456" y="4266194"/>
            <a:ext cx="927946" cy="307777"/>
          </a:xfrm>
          <a:prstGeom prst="rect">
            <a:avLst/>
          </a:prstGeom>
          <a:noFill/>
          <a:effectLst/>
        </p:spPr>
        <p:txBody>
          <a:bodyPr wrap="none" rtlCol="0">
            <a:spAutoFit/>
          </a:bodyPr>
          <a:lstStyle/>
          <a:p>
            <a:r>
              <a:rPr lang="en-US" sz="1400" dirty="0">
                <a:latin typeface="Chalkduster"/>
                <a:cs typeface="Chalkduster"/>
              </a:rPr>
              <a:t>data4.txt</a:t>
            </a:r>
          </a:p>
        </p:txBody>
      </p:sp>
      <p:sp>
        <p:nvSpPr>
          <p:cNvPr id="8" name="Rectangle 7"/>
          <p:cNvSpPr/>
          <p:nvPr/>
        </p:nvSpPr>
        <p:spPr>
          <a:xfrm>
            <a:off x="3789935" y="1261468"/>
            <a:ext cx="3681784" cy="278230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	double x, sum = 0;</a:t>
            </a:r>
          </a:p>
          <a:p>
            <a:pPr defTabSz="511175">
              <a:tabLst>
                <a:tab pos="346075" algn="l"/>
                <a:tab pos="684213" algn="l"/>
              </a:tabLst>
            </a:pPr>
            <a:endParaRPr lang="en-US" sz="1600" dirty="0">
              <a:solidFill>
                <a:schemeClr val="tx1">
                  <a:lumMod val="50000"/>
                  <a:lumOff val="50000"/>
                </a:schemeClr>
              </a:solidFill>
              <a:latin typeface="Consolas" charset="0"/>
              <a:ea typeface="Consolas" charset="0"/>
              <a:cs typeface="Consolas" charset="0"/>
            </a:endParaRP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	</a:t>
            </a:r>
            <a:r>
              <a:rPr lang="en-US" sz="1600" dirty="0">
                <a:solidFill>
                  <a:schemeClr val="tx1"/>
                </a:solidFill>
                <a:latin typeface="Consolas" charset="0"/>
                <a:ea typeface="Consolas" charset="0"/>
                <a:cs typeface="Consolas" charset="0"/>
              </a:rPr>
              <a:t>while (</a:t>
            </a:r>
            <a:r>
              <a:rPr lang="en-US" sz="1600" b="1" dirty="0">
                <a:solidFill>
                  <a:schemeClr val="accent6">
                    <a:lumMod val="75000"/>
                  </a:schemeClr>
                </a:solidFill>
                <a:latin typeface="Consolas" charset="0"/>
                <a:ea typeface="Consolas" charset="0"/>
                <a:cs typeface="Consolas" charset="0"/>
              </a:rPr>
              <a:t>fin &gt;&gt; x</a:t>
            </a:r>
            <a:r>
              <a:rPr lang="en-US" sz="1600" dirty="0">
                <a:solidFill>
                  <a:schemeClr val="tx1"/>
                </a:solidFill>
                <a:latin typeface="Consolas" charset="0"/>
                <a:ea typeface="Consolas" charset="0"/>
                <a:cs typeface="Consolas" charset="0"/>
              </a:rPr>
              <a:t>) {</a:t>
            </a:r>
          </a:p>
          <a:p>
            <a:pPr defTabSz="511175">
              <a:tabLst>
                <a:tab pos="346075" algn="l"/>
                <a:tab pos="684213" algn="l"/>
              </a:tabLst>
            </a:pPr>
            <a:r>
              <a:rPr lang="en-US" sz="1600" dirty="0">
                <a:solidFill>
                  <a:schemeClr val="tx1"/>
                </a:solidFill>
                <a:latin typeface="Consolas" charset="0"/>
                <a:ea typeface="Consolas" charset="0"/>
                <a:cs typeface="Consolas" charset="0"/>
              </a:rPr>
              <a:t> 		sum += x;</a:t>
            </a:r>
          </a:p>
          <a:p>
            <a:pPr defTabSz="511175">
              <a:tabLst>
                <a:tab pos="346075" algn="l"/>
                <a:tab pos="684213" algn="l"/>
              </a:tabLst>
            </a:pPr>
            <a:r>
              <a:rPr lang="en-US" sz="1600" dirty="0">
                <a:solidFill>
                  <a:schemeClr val="tx1"/>
                </a:solidFill>
                <a:latin typeface="Consolas" charset="0"/>
                <a:ea typeface="Consolas" charset="0"/>
                <a:cs typeface="Consolas" charset="0"/>
              </a:rPr>
              <a:t> 	}</a:t>
            </a:r>
          </a:p>
          <a:p>
            <a:pPr defTabSz="511175">
              <a:tabLst>
                <a:tab pos="346075" algn="l"/>
                <a:tab pos="684213" algn="l"/>
              </a:tabLst>
            </a:pPr>
            <a:endParaRPr lang="en-US" sz="1600" dirty="0">
              <a:solidFill>
                <a:schemeClr val="tx1"/>
              </a:solidFill>
              <a:latin typeface="Consolas" charset="0"/>
              <a:ea typeface="Consolas" charset="0"/>
              <a:cs typeface="Consolas" charset="0"/>
            </a:endParaRP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	</a:t>
            </a:r>
            <a:r>
              <a:rPr lang="en-US" sz="1600" dirty="0" err="1">
                <a:solidFill>
                  <a:schemeClr val="tx1">
                    <a:lumMod val="50000"/>
                    <a:lumOff val="50000"/>
                  </a:schemeClr>
                </a:solidFill>
                <a:latin typeface="Consolas" charset="0"/>
                <a:ea typeface="Consolas" charset="0"/>
                <a:cs typeface="Consolas" charset="0"/>
              </a:rPr>
              <a:t>fin.close</a:t>
            </a:r>
            <a:r>
              <a:rPr lang="en-US" sz="1600" dirty="0">
                <a:solidFill>
                  <a:schemeClr val="tx1">
                    <a:lumMod val="50000"/>
                    <a:lumOff val="50000"/>
                  </a:schemeClr>
                </a:solidFill>
                <a:latin typeface="Consolas" charset="0"/>
                <a:ea typeface="Consolas" charset="0"/>
                <a:cs typeface="Consolas" charset="0"/>
              </a:rPr>
              <a:t>();</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	</a:t>
            </a:r>
            <a:r>
              <a:rPr lang="en-US" sz="1600" dirty="0" err="1">
                <a:solidFill>
                  <a:schemeClr val="tx1">
                    <a:lumMod val="50000"/>
                    <a:lumOff val="50000"/>
                  </a:schemeClr>
                </a:solidFill>
                <a:latin typeface="Consolas" charset="0"/>
                <a:ea typeface="Consolas" charset="0"/>
                <a:cs typeface="Consolas" charset="0"/>
              </a:rPr>
              <a:t>cout</a:t>
            </a:r>
            <a:r>
              <a:rPr lang="en-US" sz="1600" dirty="0">
                <a:solidFill>
                  <a:schemeClr val="tx1">
                    <a:lumMod val="50000"/>
                    <a:lumOff val="50000"/>
                  </a:schemeClr>
                </a:solidFill>
                <a:latin typeface="Consolas" charset="0"/>
                <a:ea typeface="Consolas" charset="0"/>
                <a:cs typeface="Consolas" charset="0"/>
              </a:rPr>
              <a:t> &lt;&lt; "Total = " &lt;&lt; sum </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			&lt;&lt; </a:t>
            </a:r>
            <a:r>
              <a:rPr lang="en-US" sz="1600" dirty="0" err="1">
                <a:solidFill>
                  <a:schemeClr val="tx1">
                    <a:lumMod val="50000"/>
                    <a:lumOff val="50000"/>
                  </a:schemeClr>
                </a:solidFill>
                <a:latin typeface="Consolas" charset="0"/>
                <a:ea typeface="Consolas" charset="0"/>
                <a:cs typeface="Consolas" charset="0"/>
              </a:rPr>
              <a:t>endl</a:t>
            </a:r>
            <a:r>
              <a:rPr lang="en-US" sz="1600" dirty="0">
                <a:solidFill>
                  <a:schemeClr val="tx1">
                    <a:lumMod val="50000"/>
                    <a:lumOff val="50000"/>
                  </a:schemeClr>
                </a:solidFill>
                <a:latin typeface="Consolas" charset="0"/>
                <a:ea typeface="Consolas" charset="0"/>
                <a:cs typeface="Consolas" charset="0"/>
              </a:rPr>
              <a:t>;</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  	return 0;</a:t>
            </a:r>
          </a:p>
          <a:p>
            <a:pPr defTabSz="511175">
              <a:tabLst>
                <a:tab pos="346075" algn="l"/>
                <a:tab pos="684213" algn="l"/>
              </a:tabLst>
            </a:pPr>
            <a:r>
              <a:rPr lang="en-US" sz="1600" dirty="0">
                <a:solidFill>
                  <a:schemeClr val="tx1">
                    <a:lumMod val="50000"/>
                    <a:lumOff val="50000"/>
                  </a:schemeClr>
                </a:solidFill>
                <a:latin typeface="Consolas" charset="0"/>
                <a:ea typeface="Consolas" charset="0"/>
                <a:cs typeface="Consolas" charset="0"/>
              </a:rPr>
              <a:t>}</a:t>
            </a:r>
          </a:p>
        </p:txBody>
      </p:sp>
      <p:sp>
        <p:nvSpPr>
          <p:cNvPr id="9" name="TextBox 8"/>
          <p:cNvSpPr txBox="1"/>
          <p:nvPr/>
        </p:nvSpPr>
        <p:spPr>
          <a:xfrm>
            <a:off x="392511" y="6295254"/>
            <a:ext cx="1582484" cy="369332"/>
          </a:xfrm>
          <a:prstGeom prst="rect">
            <a:avLst/>
          </a:prstGeom>
          <a:noFill/>
        </p:spPr>
        <p:txBody>
          <a:bodyPr wrap="none" rtlCol="0">
            <a:spAutoFit/>
          </a:bodyPr>
          <a:lstStyle>
            <a:defPPr>
              <a:defRPr lang="en-US"/>
            </a:defPPr>
            <a:lvl1pPr>
              <a:defRPr>
                <a:latin typeface="Avenir Next Condensed" charset="0"/>
                <a:ea typeface="Avenir Next Condensed" charset="0"/>
                <a:cs typeface="Avenir Next Condensed" charset="0"/>
              </a:defRPr>
            </a:lvl1pPr>
          </a:lstStyle>
          <a:p>
            <a:r>
              <a:rPr lang="en-US" dirty="0"/>
              <a:t>read_till_eof.cpp</a:t>
            </a:r>
          </a:p>
        </p:txBody>
      </p:sp>
      <p:sp>
        <p:nvSpPr>
          <p:cNvPr id="10" name="Rectangle 9"/>
          <p:cNvSpPr/>
          <p:nvPr/>
        </p:nvSpPr>
        <p:spPr>
          <a:xfrm>
            <a:off x="5412259" y="5720765"/>
            <a:ext cx="3450548" cy="507647"/>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pitchFamily="49" charset="0"/>
              </a:rPr>
              <a:t>Total = 120</a:t>
            </a:r>
            <a:endParaRPr lang="en-US" sz="1600" dirty="0">
              <a:solidFill>
                <a:schemeClr val="tx1">
                  <a:lumMod val="50000"/>
                  <a:lumOff val="50000"/>
                </a:schemeClr>
              </a:solidFill>
              <a:latin typeface="Consolas" pitchFamily="49" charset="0"/>
            </a:endParaRPr>
          </a:p>
        </p:txBody>
      </p:sp>
      <p:sp>
        <p:nvSpPr>
          <p:cNvPr id="11" name="TextBox 10"/>
          <p:cNvSpPr txBox="1"/>
          <p:nvPr/>
        </p:nvSpPr>
        <p:spPr>
          <a:xfrm>
            <a:off x="5366456" y="5412989"/>
            <a:ext cx="1374735" cy="307777"/>
          </a:xfrm>
          <a:prstGeom prst="rect">
            <a:avLst/>
          </a:prstGeom>
          <a:noFill/>
          <a:effectLst/>
        </p:spPr>
        <p:txBody>
          <a:bodyPr wrap="none" rtlCol="0">
            <a:spAutoFit/>
          </a:bodyPr>
          <a:lstStyle/>
          <a:p>
            <a:r>
              <a:rPr lang="en-US" sz="1400" dirty="0">
                <a:latin typeface="Chalkduster"/>
                <a:cs typeface="Chalkduster"/>
              </a:rPr>
              <a:t>Screen output</a:t>
            </a:r>
          </a:p>
        </p:txBody>
      </p:sp>
      <p:sp>
        <p:nvSpPr>
          <p:cNvPr id="12" name="Slide Number Placeholder 11"/>
          <p:cNvSpPr>
            <a:spLocks noGrp="1"/>
          </p:cNvSpPr>
          <p:nvPr>
            <p:ph type="sldNum" sz="quarter" idx="12"/>
          </p:nvPr>
        </p:nvSpPr>
        <p:spPr/>
        <p:txBody>
          <a:bodyPr/>
          <a:lstStyle/>
          <a:p>
            <a:fld id="{A2D5F323-9395-A24C-8003-89F99F5948AE}" type="slidenum">
              <a:rPr lang="en-US" smtClean="0"/>
              <a:pPr/>
              <a:t>67</a:t>
            </a:fld>
            <a:endParaRPr lang="en-US"/>
          </a:p>
        </p:txBody>
      </p:sp>
      <p:sp>
        <p:nvSpPr>
          <p:cNvPr id="13" name="Rounded Rectangle 12"/>
          <p:cNvSpPr/>
          <p:nvPr/>
        </p:nvSpPr>
        <p:spPr>
          <a:xfrm>
            <a:off x="6737445" y="1745129"/>
            <a:ext cx="1953474" cy="981595"/>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venir Next Condensed" charset="0"/>
                <a:ea typeface="Avenir Next Condensed" charset="0"/>
                <a:cs typeface="Avenir Next Condensed" charset="0"/>
              </a:rPr>
              <a:t>Read and sum until end of file</a:t>
            </a:r>
          </a:p>
        </p:txBody>
      </p:sp>
      <p:cxnSp>
        <p:nvCxnSpPr>
          <p:cNvPr id="15" name="Straight Arrow Connector 14"/>
          <p:cNvCxnSpPr>
            <a:stCxn id="13" idx="1"/>
          </p:cNvCxnSpPr>
          <p:nvPr/>
        </p:nvCxnSpPr>
        <p:spPr>
          <a:xfrm flipH="1" flipV="1">
            <a:off x="5708822" y="2232454"/>
            <a:ext cx="1028623" cy="3473"/>
          </a:xfrm>
          <a:prstGeom prst="straightConnector1">
            <a:avLst/>
          </a:prstGeom>
          <a:ln>
            <a:tailEnd type="arrow"/>
          </a:ln>
          <a:effectLst/>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743712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3"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Lines From a File</a:t>
            </a:r>
          </a:p>
        </p:txBody>
      </p:sp>
      <p:sp>
        <p:nvSpPr>
          <p:cNvPr id="3" name="Content Placeholder 2"/>
          <p:cNvSpPr>
            <a:spLocks noGrp="1"/>
          </p:cNvSpPr>
          <p:nvPr>
            <p:ph idx="1"/>
          </p:nvPr>
        </p:nvSpPr>
        <p:spPr>
          <a:xfrm>
            <a:off x="457200" y="1600200"/>
            <a:ext cx="8229600" cy="4544567"/>
          </a:xfrm>
        </p:spPr>
        <p:txBody>
          <a:bodyPr>
            <a:normAutofit lnSpcReduction="10000"/>
          </a:bodyPr>
          <a:lstStyle/>
          <a:p>
            <a:r>
              <a:rPr lang="en-US" dirty="0"/>
              <a:t>Sometimes, data in a file may need to be </a:t>
            </a:r>
            <a:r>
              <a:rPr lang="en-US" dirty="0">
                <a:solidFill>
                  <a:schemeClr val="accent6">
                    <a:lumMod val="75000"/>
                  </a:schemeClr>
                </a:solidFill>
              </a:rPr>
              <a:t>processed in a line by line manner</a:t>
            </a:r>
            <a:r>
              <a:rPr lang="en-US" dirty="0"/>
              <a:t>, e.g., each line stores the record of one person </a:t>
            </a:r>
          </a:p>
          <a:p>
            <a:r>
              <a:rPr lang="en-US" dirty="0"/>
              <a:t>The library function </a:t>
            </a:r>
            <a:r>
              <a:rPr lang="en-US" b="1" dirty="0" err="1">
                <a:solidFill>
                  <a:schemeClr val="accent5">
                    <a:lumMod val="75000"/>
                  </a:schemeClr>
                </a:solidFill>
              </a:rPr>
              <a:t>getline</a:t>
            </a:r>
            <a:r>
              <a:rPr lang="en-US" b="1" dirty="0">
                <a:solidFill>
                  <a:schemeClr val="accent5">
                    <a:lumMod val="75000"/>
                  </a:schemeClr>
                </a:solidFill>
              </a:rPr>
              <a:t>() </a:t>
            </a:r>
            <a:r>
              <a:rPr lang="en-US" dirty="0"/>
              <a:t>can be used to read in a line from an input file stream object and store it as a string object, e.g., </a:t>
            </a:r>
          </a:p>
          <a:p>
            <a:endParaRPr lang="en-US" dirty="0"/>
          </a:p>
          <a:p>
            <a:pPr>
              <a:buNone/>
            </a:pPr>
            <a:endParaRPr lang="en-US" dirty="0"/>
          </a:p>
          <a:p>
            <a:pPr>
              <a:buNone/>
            </a:pPr>
            <a:endParaRPr lang="en-US" dirty="0"/>
          </a:p>
          <a:p>
            <a:r>
              <a:rPr lang="en-US" dirty="0"/>
              <a:t>Similarly, the </a:t>
            </a:r>
            <a:r>
              <a:rPr lang="en-US" dirty="0">
                <a:solidFill>
                  <a:schemeClr val="accent6">
                    <a:lumMod val="75000"/>
                  </a:schemeClr>
                </a:solidFill>
              </a:rPr>
              <a:t>return value</a:t>
            </a:r>
            <a:r>
              <a:rPr lang="en-US" dirty="0"/>
              <a:t> of </a:t>
            </a:r>
            <a:r>
              <a:rPr lang="en-US" b="1" dirty="0" err="1">
                <a:solidFill>
                  <a:schemeClr val="accent5">
                    <a:lumMod val="75000"/>
                  </a:schemeClr>
                </a:solidFill>
              </a:rPr>
              <a:t>getline</a:t>
            </a:r>
            <a:r>
              <a:rPr lang="en-US" b="1" dirty="0">
                <a:solidFill>
                  <a:schemeClr val="accent5">
                    <a:lumMod val="75000"/>
                  </a:schemeClr>
                </a:solidFill>
              </a:rPr>
              <a:t>() </a:t>
            </a:r>
            <a:r>
              <a:rPr lang="en-US" dirty="0"/>
              <a:t>can be used to check if the </a:t>
            </a:r>
            <a:r>
              <a:rPr lang="en-US" dirty="0" err="1">
                <a:solidFill>
                  <a:schemeClr val="accent6">
                    <a:lumMod val="75000"/>
                  </a:schemeClr>
                </a:solidFill>
              </a:rPr>
              <a:t>eof</a:t>
            </a:r>
            <a:r>
              <a:rPr lang="en-US" dirty="0"/>
              <a:t> has been reached </a:t>
            </a:r>
          </a:p>
          <a:p>
            <a:pPr lvl="1"/>
            <a:r>
              <a:rPr lang="en-US" dirty="0"/>
              <a:t>A nonzero (</a:t>
            </a:r>
            <a:r>
              <a:rPr lang="en-US" dirty="0">
                <a:solidFill>
                  <a:schemeClr val="accent6">
                    <a:lumMod val="75000"/>
                  </a:schemeClr>
                </a:solidFill>
              </a:rPr>
              <a:t>true</a:t>
            </a:r>
            <a:r>
              <a:rPr lang="en-US" dirty="0"/>
              <a:t>) value indicates a line has been read successfully </a:t>
            </a:r>
          </a:p>
          <a:p>
            <a:pPr lvl="1"/>
            <a:r>
              <a:rPr lang="en-US" dirty="0"/>
              <a:t>A zero (</a:t>
            </a:r>
            <a:r>
              <a:rPr lang="en-US" dirty="0">
                <a:solidFill>
                  <a:schemeClr val="accent6">
                    <a:lumMod val="75000"/>
                  </a:schemeClr>
                </a:solidFill>
              </a:rPr>
              <a:t>false</a:t>
            </a:r>
            <a:r>
              <a:rPr lang="en-US" dirty="0"/>
              <a:t>) value indicates the </a:t>
            </a:r>
            <a:r>
              <a:rPr lang="en-US" dirty="0" err="1"/>
              <a:t>eof</a:t>
            </a:r>
            <a:r>
              <a:rPr lang="en-US" dirty="0"/>
              <a:t> has been reached and no line has been read </a:t>
            </a:r>
          </a:p>
          <a:p>
            <a:pPr>
              <a:buNone/>
            </a:pPr>
            <a:endParaRPr lang="en-US" dirty="0"/>
          </a:p>
        </p:txBody>
      </p:sp>
      <p:sp>
        <p:nvSpPr>
          <p:cNvPr id="5" name="Rectangle 4"/>
          <p:cNvSpPr/>
          <p:nvPr/>
        </p:nvSpPr>
        <p:spPr>
          <a:xfrm>
            <a:off x="2457429" y="3241589"/>
            <a:ext cx="2358081" cy="55193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err="1">
                <a:latin typeface="Consolas" charset="0"/>
                <a:ea typeface="Consolas" charset="0"/>
                <a:cs typeface="Consolas" charset="0"/>
              </a:rPr>
              <a:t>getline</a:t>
            </a:r>
            <a:r>
              <a:rPr lang="en-US" sz="1600" b="1" dirty="0">
                <a:latin typeface="Consolas" charset="0"/>
                <a:ea typeface="Consolas" charset="0"/>
                <a:cs typeface="Consolas" charset="0"/>
              </a:rPr>
              <a:t>(fin, </a:t>
            </a:r>
            <a:r>
              <a:rPr lang="en-US" sz="1600" b="1" dirty="0" err="1">
                <a:latin typeface="Consolas" charset="0"/>
                <a:ea typeface="Consolas" charset="0"/>
                <a:cs typeface="Consolas" charset="0"/>
              </a:rPr>
              <a:t>str</a:t>
            </a:r>
            <a:r>
              <a:rPr lang="en-US" sz="1600" b="1" dirty="0">
                <a:latin typeface="Consolas" charset="0"/>
                <a:ea typeface="Consolas" charset="0"/>
                <a:cs typeface="Consolas" charset="0"/>
              </a:rPr>
              <a:t>);</a:t>
            </a:r>
            <a:endParaRPr lang="en-US" sz="1600" b="1" dirty="0">
              <a:solidFill>
                <a:schemeClr val="accent5">
                  <a:lumMod val="75000"/>
                </a:schemeClr>
              </a:solidFill>
              <a:latin typeface="Consolas" charset="0"/>
              <a:ea typeface="Consolas" charset="0"/>
              <a:cs typeface="Consolas" charset="0"/>
            </a:endParaRPr>
          </a:p>
        </p:txBody>
      </p:sp>
      <p:sp>
        <p:nvSpPr>
          <p:cNvPr id="6" name="Rounded Rectangle 5"/>
          <p:cNvSpPr/>
          <p:nvPr/>
        </p:nvSpPr>
        <p:spPr>
          <a:xfrm>
            <a:off x="5590402" y="3209626"/>
            <a:ext cx="3220995" cy="1013254"/>
          </a:xfrm>
          <a:prstGeom prst="roundRect">
            <a:avLst/>
          </a:prstGeom>
          <a:effectLst/>
        </p:spPr>
        <p:style>
          <a:lnRef idx="2">
            <a:schemeClr val="accent4"/>
          </a:lnRef>
          <a:fillRef idx="1">
            <a:schemeClr val="lt1"/>
          </a:fillRef>
          <a:effectRef idx="0">
            <a:schemeClr val="accent4"/>
          </a:effectRef>
          <a:fontRef idx="minor">
            <a:schemeClr val="dk1"/>
          </a:fontRef>
        </p:style>
        <p:txBody>
          <a:bodyPr rtlCol="0" anchor="ctr"/>
          <a:lstStyle/>
          <a:p>
            <a:r>
              <a:rPr lang="en-US" sz="1600" dirty="0">
                <a:solidFill>
                  <a:schemeClr val="accent6">
                    <a:lumMod val="75000"/>
                  </a:schemeClr>
                </a:solidFill>
                <a:latin typeface="Avenir Next Condensed" charset="0"/>
                <a:ea typeface="Avenir Next Condensed" charset="0"/>
                <a:cs typeface="Avenir Next Condensed" charset="0"/>
              </a:rPr>
              <a:t>fin</a:t>
            </a:r>
            <a:r>
              <a:rPr lang="en-US" sz="1600" dirty="0">
                <a:latin typeface="Avenir Next Condensed" charset="0"/>
                <a:ea typeface="Avenir Next Condensed" charset="0"/>
                <a:cs typeface="Avenir Next Condensed" charset="0"/>
              </a:rPr>
              <a:t> is an input file stream object and </a:t>
            </a:r>
            <a:r>
              <a:rPr lang="en-US" sz="1600" dirty="0" err="1">
                <a:solidFill>
                  <a:schemeClr val="accent6">
                    <a:lumMod val="75000"/>
                  </a:schemeClr>
                </a:solidFill>
                <a:latin typeface="Avenir Next Condensed" charset="0"/>
                <a:ea typeface="Avenir Next Condensed" charset="0"/>
                <a:cs typeface="Avenir Next Condensed" charset="0"/>
              </a:rPr>
              <a:t>str</a:t>
            </a:r>
            <a:r>
              <a:rPr lang="en-US" sz="1600" dirty="0">
                <a:latin typeface="Avenir Next Condensed" charset="0"/>
                <a:ea typeface="Avenir Next Condensed" charset="0"/>
                <a:cs typeface="Avenir Next Condensed" charset="0"/>
              </a:rPr>
              <a:t> is a string object (both are </a:t>
            </a:r>
            <a:r>
              <a:rPr lang="en-US" sz="1600" dirty="0">
                <a:solidFill>
                  <a:schemeClr val="accent5">
                    <a:lumMod val="75000"/>
                  </a:schemeClr>
                </a:solidFill>
                <a:latin typeface="Avenir Next Condensed" charset="0"/>
                <a:ea typeface="Avenir Next Condensed" charset="0"/>
                <a:cs typeface="Avenir Next Condensed" charset="0"/>
              </a:rPr>
              <a:t>call-by-reference</a:t>
            </a:r>
            <a:r>
              <a:rPr lang="en-US" sz="1600" dirty="0">
                <a:latin typeface="Avenir Next Condensed" charset="0"/>
                <a:ea typeface="Avenir Next Condensed" charset="0"/>
                <a:cs typeface="Avenir Next Condensed" charset="0"/>
              </a:rPr>
              <a:t> parameters) </a:t>
            </a:r>
          </a:p>
        </p:txBody>
      </p:sp>
      <p:cxnSp>
        <p:nvCxnSpPr>
          <p:cNvPr id="8" name="Straight Arrow Connector 7"/>
          <p:cNvCxnSpPr>
            <a:stCxn id="6" idx="1"/>
            <a:endCxn id="5" idx="3"/>
          </p:cNvCxnSpPr>
          <p:nvPr/>
        </p:nvCxnSpPr>
        <p:spPr>
          <a:xfrm flipH="1" flipV="1">
            <a:off x="4815510" y="3517557"/>
            <a:ext cx="774892" cy="198696"/>
          </a:xfrm>
          <a:prstGeom prst="straightConnector1">
            <a:avLst/>
          </a:prstGeom>
          <a:ln>
            <a:tailEnd type="arrow"/>
          </a:ln>
          <a:effectLst/>
        </p:spPr>
        <p:style>
          <a:lnRef idx="2">
            <a:schemeClr val="accent4"/>
          </a:lnRef>
          <a:fillRef idx="0">
            <a:schemeClr val="accent4"/>
          </a:fillRef>
          <a:effectRef idx="1">
            <a:schemeClr val="accent4"/>
          </a:effectRef>
          <a:fontRef idx="minor">
            <a:schemeClr val="tx1"/>
          </a:fontRef>
        </p:style>
      </p:cxnSp>
      <p:sp>
        <p:nvSpPr>
          <p:cNvPr id="9" name="Slide Number Placeholder 8"/>
          <p:cNvSpPr>
            <a:spLocks noGrp="1"/>
          </p:cNvSpPr>
          <p:nvPr>
            <p:ph type="sldNum" sz="quarter" idx="12"/>
          </p:nvPr>
        </p:nvSpPr>
        <p:spPr/>
        <p:txBody>
          <a:bodyPr/>
          <a:lstStyle/>
          <a:p>
            <a:fld id="{A2D5F323-9395-A24C-8003-89F99F5948AE}" type="slidenum">
              <a:rPr lang="en-US" smtClean="0"/>
              <a:pPr/>
              <a:t>68</a:t>
            </a:fld>
            <a:endParaRPr lang="en-US"/>
          </a:p>
        </p:txBody>
      </p:sp>
    </p:spTree>
    <p:extLst>
      <p:ext uri="{BB962C8B-B14F-4D97-AF65-F5344CB8AC3E}">
        <p14:creationId xmlns:p14="http://schemas.microsoft.com/office/powerpoint/2010/main" val="20186697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Lines From a File</a:t>
            </a:r>
          </a:p>
        </p:txBody>
      </p:sp>
      <p:sp>
        <p:nvSpPr>
          <p:cNvPr id="3" name="Content Placeholder 2"/>
          <p:cNvSpPr>
            <a:spLocks noGrp="1"/>
          </p:cNvSpPr>
          <p:nvPr>
            <p:ph idx="1"/>
          </p:nvPr>
        </p:nvSpPr>
        <p:spPr>
          <a:xfrm>
            <a:off x="286603" y="1261468"/>
            <a:ext cx="8584442" cy="4966945"/>
          </a:xfrm>
          <a:effectLst/>
        </p:spPr>
        <p:txBody>
          <a:bodyPr/>
          <a:lstStyle/>
          <a:p>
            <a:r>
              <a:rPr lang="en-US" dirty="0"/>
              <a:t>Example:</a:t>
            </a:r>
          </a:p>
        </p:txBody>
      </p:sp>
      <p:sp>
        <p:nvSpPr>
          <p:cNvPr id="5" name="Rectangle 4"/>
          <p:cNvSpPr/>
          <p:nvPr/>
        </p:nvSpPr>
        <p:spPr>
          <a:xfrm>
            <a:off x="392511" y="1745129"/>
            <a:ext cx="4688176" cy="4603406"/>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iostream</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fstream</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cstdlib</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&lt;string&gt;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using namespace std;</a:t>
            </a: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err="1">
                <a:solidFill>
                  <a:schemeClr val="bg1">
                    <a:lumMod val="65000"/>
                  </a:schemeClr>
                </a:solidFill>
                <a:latin typeface="Consolas" charset="0"/>
                <a:ea typeface="Consolas" charset="0"/>
                <a:cs typeface="Consolas" charset="0"/>
              </a:rPr>
              <a:t>int</a:t>
            </a:r>
            <a:r>
              <a:rPr lang="en-US" sz="1600" dirty="0">
                <a:solidFill>
                  <a:schemeClr val="bg1">
                    <a:lumMod val="65000"/>
                  </a:schemeClr>
                </a:solidFill>
                <a:latin typeface="Consolas" charset="0"/>
                <a:ea typeface="Consolas" charset="0"/>
                <a:cs typeface="Consolas" charset="0"/>
              </a:rPr>
              <a:t> main()</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ifstream</a:t>
            </a:r>
            <a:r>
              <a:rPr lang="en-US" sz="1600" dirty="0">
                <a:solidFill>
                  <a:schemeClr val="bg1">
                    <a:lumMod val="65000"/>
                  </a:schemeClr>
                </a:solidFill>
                <a:latin typeface="Consolas" charset="0"/>
                <a:ea typeface="Consolas" charset="0"/>
                <a:cs typeface="Consolas" charset="0"/>
              </a:rPr>
              <a:t> fin;</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fin.open</a:t>
            </a:r>
            <a:r>
              <a:rPr lang="en-US" sz="1600" dirty="0">
                <a:solidFill>
                  <a:schemeClr val="bg1">
                    <a:lumMod val="65000"/>
                  </a:schemeClr>
                </a:solidFill>
                <a:latin typeface="Consolas" charset="0"/>
                <a:ea typeface="Consolas" charset="0"/>
                <a:cs typeface="Consolas" charset="0"/>
              </a:rPr>
              <a:t>("data5.txt");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if (</a:t>
            </a:r>
            <a:r>
              <a:rPr lang="en-US" sz="1600" dirty="0" err="1">
                <a:solidFill>
                  <a:schemeClr val="bg1">
                    <a:lumMod val="65000"/>
                  </a:schemeClr>
                </a:solidFill>
                <a:latin typeface="Consolas" charset="0"/>
                <a:ea typeface="Consolas" charset="0"/>
                <a:cs typeface="Consolas" charset="0"/>
              </a:rPr>
              <a:t>fin.fail</a:t>
            </a:r>
            <a:r>
              <a:rPr lang="en-US" sz="1600" dirty="0">
                <a:solidFill>
                  <a:schemeClr val="bg1">
                    <a:lumMod val="65000"/>
                  </a:schemeClr>
                </a:solidFill>
                <a:latin typeface="Consolas" charset="0"/>
                <a:ea typeface="Consolas" charset="0"/>
                <a:cs typeface="Consolas" charset="0"/>
              </a:rPr>
              <a:t>()) {</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cout</a:t>
            </a:r>
            <a:r>
              <a:rPr lang="en-US" sz="1600" dirty="0">
                <a:solidFill>
                  <a:schemeClr val="bg1">
                    <a:lumMod val="65000"/>
                  </a:schemeClr>
                </a:solidFill>
                <a:latin typeface="Consolas" charset="0"/>
                <a:ea typeface="Consolas" charset="0"/>
                <a:cs typeface="Consolas" charset="0"/>
              </a:rPr>
              <a:t> &lt;&lt; "Error in file opening!" </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&lt;&lt; </a:t>
            </a:r>
            <a:r>
              <a:rPr lang="en-US" sz="1600" dirty="0" err="1">
                <a:solidFill>
                  <a:schemeClr val="bg1">
                    <a:lumMod val="65000"/>
                  </a:schemeClr>
                </a:solidFill>
                <a:latin typeface="Consolas" charset="0"/>
                <a:ea typeface="Consolas" charset="0"/>
                <a:cs typeface="Consolas" charset="0"/>
              </a:rPr>
              <a:t>endl</a:t>
            </a: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exit(1);</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p>
        </p:txBody>
      </p:sp>
      <p:sp>
        <p:nvSpPr>
          <p:cNvPr id="6" name="Rectangle 5"/>
          <p:cNvSpPr/>
          <p:nvPr/>
        </p:nvSpPr>
        <p:spPr>
          <a:xfrm>
            <a:off x="5412259" y="4275438"/>
            <a:ext cx="3450548" cy="912429"/>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pitchFamily="49" charset="0"/>
              </a:rPr>
              <a:t>Peter</a:t>
            </a:r>
            <a:r>
              <a:rPr lang="en-US" sz="1600" dirty="0">
                <a:solidFill>
                  <a:schemeClr val="tx1">
                    <a:lumMod val="50000"/>
                    <a:lumOff val="50000"/>
                  </a:schemeClr>
                </a:solidFill>
                <a:latin typeface="Consolas" pitchFamily="49" charset="0"/>
              </a:rPr>
              <a:t> </a:t>
            </a:r>
            <a:r>
              <a:rPr lang="en-US" sz="1600" dirty="0">
                <a:latin typeface="Consolas" pitchFamily="49" charset="0"/>
              </a:rPr>
              <a:t>30 130.5</a:t>
            </a:r>
            <a:r>
              <a:rPr lang="en-US" sz="1600" dirty="0">
                <a:solidFill>
                  <a:schemeClr val="tx1">
                    <a:lumMod val="50000"/>
                    <a:lumOff val="50000"/>
                  </a:schemeClr>
                </a:solidFill>
                <a:latin typeface="Consolas" pitchFamily="49" charset="0"/>
              </a:rPr>
              <a:t>\n</a:t>
            </a:r>
          </a:p>
          <a:p>
            <a:r>
              <a:rPr lang="en-US" sz="1600" dirty="0">
                <a:latin typeface="Consolas" pitchFamily="49" charset="0"/>
              </a:rPr>
              <a:t>John 129.3</a:t>
            </a:r>
            <a:r>
              <a:rPr lang="en-US" sz="1600" dirty="0">
                <a:solidFill>
                  <a:schemeClr val="tx1">
                    <a:lumMod val="50000"/>
                    <a:lumOff val="50000"/>
                  </a:schemeClr>
                </a:solidFill>
                <a:latin typeface="Consolas" pitchFamily="49" charset="0"/>
              </a:rPr>
              <a:t>\n</a:t>
            </a:r>
          </a:p>
          <a:p>
            <a:r>
              <a:rPr lang="en-US" sz="1600" dirty="0" err="1">
                <a:solidFill>
                  <a:schemeClr val="tx1">
                    <a:lumMod val="50000"/>
                    <a:lumOff val="50000"/>
                  </a:schemeClr>
                </a:solidFill>
                <a:latin typeface="Consolas" pitchFamily="49" charset="0"/>
              </a:rPr>
              <a:t>eof</a:t>
            </a:r>
            <a:endParaRPr lang="en-US" sz="1600" dirty="0">
              <a:solidFill>
                <a:schemeClr val="tx1">
                  <a:lumMod val="50000"/>
                  <a:lumOff val="50000"/>
                </a:schemeClr>
              </a:solidFill>
              <a:latin typeface="Consolas" pitchFamily="49" charset="0"/>
            </a:endParaRPr>
          </a:p>
        </p:txBody>
      </p:sp>
      <p:sp>
        <p:nvSpPr>
          <p:cNvPr id="7" name="TextBox 6"/>
          <p:cNvSpPr txBox="1"/>
          <p:nvPr/>
        </p:nvSpPr>
        <p:spPr>
          <a:xfrm>
            <a:off x="5366456" y="3992375"/>
            <a:ext cx="927946" cy="307777"/>
          </a:xfrm>
          <a:prstGeom prst="rect">
            <a:avLst/>
          </a:prstGeom>
          <a:noFill/>
          <a:effectLst/>
        </p:spPr>
        <p:txBody>
          <a:bodyPr wrap="none" rtlCol="0">
            <a:spAutoFit/>
          </a:bodyPr>
          <a:lstStyle/>
          <a:p>
            <a:r>
              <a:rPr lang="en-US" sz="1400" dirty="0">
                <a:latin typeface="Chalkduster"/>
                <a:cs typeface="Chalkduster"/>
              </a:rPr>
              <a:t>data5.txt</a:t>
            </a:r>
          </a:p>
        </p:txBody>
      </p:sp>
      <p:sp>
        <p:nvSpPr>
          <p:cNvPr id="8" name="Rectangle 7"/>
          <p:cNvSpPr/>
          <p:nvPr/>
        </p:nvSpPr>
        <p:spPr>
          <a:xfrm>
            <a:off x="3789935" y="1261468"/>
            <a:ext cx="5081110" cy="2560889"/>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600" dirty="0">
                <a:solidFill>
                  <a:schemeClr val="tx1"/>
                </a:solidFill>
                <a:latin typeface="Consolas" charset="0"/>
                <a:ea typeface="Consolas" charset="0"/>
                <a:cs typeface="Consolas" charset="0"/>
              </a:rPr>
              <a:t>	string line;</a:t>
            </a:r>
          </a:p>
          <a:p>
            <a:pPr defTabSz="511175">
              <a:tabLst>
                <a:tab pos="346075" algn="l"/>
                <a:tab pos="684213" algn="l"/>
              </a:tabLst>
            </a:pPr>
            <a:endParaRPr lang="en-US" sz="1600" dirty="0">
              <a:solidFill>
                <a:schemeClr val="tx1"/>
              </a:solidFill>
              <a:latin typeface="Consolas" charset="0"/>
              <a:ea typeface="Consolas" charset="0"/>
              <a:cs typeface="Consolas" charset="0"/>
            </a:endParaRPr>
          </a:p>
          <a:p>
            <a:pPr defTabSz="511175">
              <a:tabLst>
                <a:tab pos="346075" algn="l"/>
                <a:tab pos="684213" algn="l"/>
              </a:tabLst>
            </a:pPr>
            <a:r>
              <a:rPr lang="en-US" sz="1600" dirty="0">
                <a:solidFill>
                  <a:schemeClr val="tx1"/>
                </a:solidFill>
                <a:latin typeface="Consolas" charset="0"/>
                <a:ea typeface="Consolas" charset="0"/>
                <a:cs typeface="Consolas" charset="0"/>
              </a:rPr>
              <a:t>	while ( </a:t>
            </a:r>
            <a:r>
              <a:rPr lang="en-US" sz="1600" b="1" dirty="0" err="1">
                <a:solidFill>
                  <a:schemeClr val="accent6">
                    <a:lumMod val="75000"/>
                  </a:schemeClr>
                </a:solidFill>
                <a:latin typeface="Consolas" charset="0"/>
                <a:ea typeface="Consolas" charset="0"/>
                <a:cs typeface="Consolas" charset="0"/>
              </a:rPr>
              <a:t>getline</a:t>
            </a:r>
            <a:r>
              <a:rPr lang="en-US" sz="1600" b="1" dirty="0">
                <a:solidFill>
                  <a:schemeClr val="accent6">
                    <a:lumMod val="75000"/>
                  </a:schemeClr>
                </a:solidFill>
                <a:latin typeface="Consolas" charset="0"/>
                <a:ea typeface="Consolas" charset="0"/>
                <a:cs typeface="Consolas" charset="0"/>
              </a:rPr>
              <a:t>(fin, line) </a:t>
            </a:r>
            <a:r>
              <a:rPr lang="en-US" sz="1600" dirty="0">
                <a:solidFill>
                  <a:schemeClr val="tx1"/>
                </a:solidFill>
                <a:latin typeface="Consolas" charset="0"/>
                <a:ea typeface="Consolas" charset="0"/>
                <a:cs typeface="Consolas" charset="0"/>
              </a:rPr>
              <a:t>) {</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line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pPr defTabSz="511175">
              <a:tabLst>
                <a:tab pos="346075" algn="l"/>
                <a:tab pos="684213" algn="l"/>
              </a:tabLst>
            </a:pPr>
            <a:r>
              <a:rPr lang="en-US" sz="1600" dirty="0">
                <a:solidFill>
                  <a:schemeClr val="tx1"/>
                </a:solidFill>
                <a:latin typeface="Consolas" charset="0"/>
                <a:ea typeface="Consolas" charset="0"/>
                <a:cs typeface="Consolas" charset="0"/>
              </a:rPr>
              <a:t> 	}</a:t>
            </a:r>
          </a:p>
          <a:p>
            <a:pPr defTabSz="511175">
              <a:tabLst>
                <a:tab pos="346075" algn="l"/>
                <a:tab pos="684213" algn="l"/>
              </a:tabLst>
            </a:pPr>
            <a:endParaRPr lang="en-US" sz="1600" dirty="0">
              <a:solidFill>
                <a:schemeClr val="tx1"/>
              </a:solidFill>
              <a:latin typeface="Consolas" charset="0"/>
              <a:ea typeface="Consolas" charset="0"/>
              <a:cs typeface="Consolas" charset="0"/>
            </a:endParaRP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a:t>
            </a:r>
            <a:r>
              <a:rPr lang="en-US" sz="1600" dirty="0" err="1">
                <a:solidFill>
                  <a:schemeClr val="bg1">
                    <a:lumMod val="65000"/>
                  </a:schemeClr>
                </a:solidFill>
                <a:latin typeface="Consolas" charset="0"/>
                <a:ea typeface="Consolas" charset="0"/>
                <a:cs typeface="Consolas" charset="0"/>
              </a:rPr>
              <a:t>fin.close</a:t>
            </a: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return 0;</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a:t>
            </a:r>
          </a:p>
        </p:txBody>
      </p:sp>
      <p:sp>
        <p:nvSpPr>
          <p:cNvPr id="9" name="Rectangle 8"/>
          <p:cNvSpPr/>
          <p:nvPr/>
        </p:nvSpPr>
        <p:spPr>
          <a:xfrm>
            <a:off x="5412259" y="5667630"/>
            <a:ext cx="3450548" cy="548674"/>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pitchFamily="49" charset="0"/>
              </a:rPr>
              <a:t>Peter</a:t>
            </a:r>
            <a:r>
              <a:rPr lang="en-US" sz="1600" dirty="0">
                <a:solidFill>
                  <a:schemeClr val="tx1">
                    <a:lumMod val="50000"/>
                    <a:lumOff val="50000"/>
                  </a:schemeClr>
                </a:solidFill>
                <a:latin typeface="Consolas" pitchFamily="49" charset="0"/>
              </a:rPr>
              <a:t> </a:t>
            </a:r>
            <a:r>
              <a:rPr lang="en-US" sz="1600" dirty="0">
                <a:latin typeface="Consolas" pitchFamily="49" charset="0"/>
              </a:rPr>
              <a:t>30 130.5</a:t>
            </a:r>
            <a:endParaRPr lang="en-US" sz="1600" dirty="0">
              <a:solidFill>
                <a:schemeClr val="tx1">
                  <a:lumMod val="50000"/>
                  <a:lumOff val="50000"/>
                </a:schemeClr>
              </a:solidFill>
              <a:latin typeface="Consolas" pitchFamily="49" charset="0"/>
            </a:endParaRPr>
          </a:p>
          <a:p>
            <a:r>
              <a:rPr lang="en-US" sz="1600" dirty="0">
                <a:latin typeface="Consolas" pitchFamily="49" charset="0"/>
              </a:rPr>
              <a:t>John 129.3</a:t>
            </a:r>
            <a:endParaRPr lang="en-US" sz="1600" dirty="0">
              <a:solidFill>
                <a:schemeClr val="tx1">
                  <a:lumMod val="50000"/>
                  <a:lumOff val="50000"/>
                </a:schemeClr>
              </a:solidFill>
              <a:latin typeface="Consolas" pitchFamily="49" charset="0"/>
            </a:endParaRPr>
          </a:p>
        </p:txBody>
      </p:sp>
      <p:sp>
        <p:nvSpPr>
          <p:cNvPr id="10" name="TextBox 9"/>
          <p:cNvSpPr txBox="1"/>
          <p:nvPr/>
        </p:nvSpPr>
        <p:spPr>
          <a:xfrm>
            <a:off x="5366456" y="5426832"/>
            <a:ext cx="1374735" cy="307777"/>
          </a:xfrm>
          <a:prstGeom prst="rect">
            <a:avLst/>
          </a:prstGeom>
          <a:noFill/>
          <a:effectLst/>
        </p:spPr>
        <p:txBody>
          <a:bodyPr wrap="none" rtlCol="0">
            <a:spAutoFit/>
          </a:bodyPr>
          <a:lstStyle/>
          <a:p>
            <a:r>
              <a:rPr lang="en-US" sz="1400" dirty="0">
                <a:latin typeface="Chalkduster"/>
                <a:cs typeface="Chalkduster"/>
              </a:rPr>
              <a:t>Screen output</a:t>
            </a:r>
          </a:p>
        </p:txBody>
      </p:sp>
      <p:sp>
        <p:nvSpPr>
          <p:cNvPr id="11" name="TextBox 10"/>
          <p:cNvSpPr txBox="1"/>
          <p:nvPr/>
        </p:nvSpPr>
        <p:spPr>
          <a:xfrm>
            <a:off x="392511" y="6295254"/>
            <a:ext cx="1681871" cy="369332"/>
          </a:xfrm>
          <a:prstGeom prst="rect">
            <a:avLst/>
          </a:prstGeom>
          <a:noFill/>
        </p:spPr>
        <p:txBody>
          <a:bodyPr wrap="none" rtlCol="0">
            <a:spAutoFit/>
          </a:bodyPr>
          <a:lstStyle>
            <a:defPPr>
              <a:defRPr lang="en-US"/>
            </a:defPPr>
            <a:lvl1pPr>
              <a:defRPr>
                <a:latin typeface="Avenir Next Condensed" charset="0"/>
                <a:ea typeface="Avenir Next Condensed" charset="0"/>
                <a:cs typeface="Avenir Next Condensed" charset="0"/>
              </a:defRPr>
            </a:lvl1pPr>
          </a:lstStyle>
          <a:p>
            <a:r>
              <a:rPr lang="en-US" dirty="0"/>
              <a:t>read_line_file.cpp</a:t>
            </a:r>
          </a:p>
        </p:txBody>
      </p:sp>
      <p:sp>
        <p:nvSpPr>
          <p:cNvPr id="12" name="Slide Number Placeholder 11"/>
          <p:cNvSpPr>
            <a:spLocks noGrp="1"/>
          </p:cNvSpPr>
          <p:nvPr>
            <p:ph type="sldNum" sz="quarter" idx="12"/>
          </p:nvPr>
        </p:nvSpPr>
        <p:spPr/>
        <p:txBody>
          <a:bodyPr/>
          <a:lstStyle/>
          <a:p>
            <a:fld id="{A2D5F323-9395-A24C-8003-89F99F5948AE}" type="slidenum">
              <a:rPr lang="en-US" smtClean="0"/>
              <a:pPr/>
              <a:t>69</a:t>
            </a:fld>
            <a:endParaRPr lang="en-US"/>
          </a:p>
        </p:txBody>
      </p:sp>
    </p:spTree>
    <p:extLst>
      <p:ext uri="{BB962C8B-B14F-4D97-AF65-F5344CB8AC3E}">
        <p14:creationId xmlns:p14="http://schemas.microsoft.com/office/powerpoint/2010/main" val="304367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a:xfrm>
            <a:off x="457200" y="1600200"/>
            <a:ext cx="8229600" cy="4756150"/>
          </a:xfrm>
        </p:spPr>
        <p:txBody>
          <a:bodyPr>
            <a:normAutofit/>
          </a:bodyPr>
          <a:lstStyle/>
          <a:p>
            <a:pPr marL="0" indent="0">
              <a:buNone/>
            </a:pPr>
            <a:r>
              <a:rPr lang="en-US" dirty="0"/>
              <a:t>Part I: Structs</a:t>
            </a:r>
          </a:p>
          <a:p>
            <a:pPr marL="457200" lvl="1" indent="0">
              <a:buNone/>
            </a:pPr>
            <a:endParaRPr lang="en-US" dirty="0"/>
          </a:p>
          <a:p>
            <a:pPr marL="0" indent="0">
              <a:buNone/>
            </a:pPr>
            <a:r>
              <a:rPr lang="en-US" dirty="0"/>
              <a:t>Part II: File I/O</a:t>
            </a:r>
          </a:p>
          <a:p>
            <a:pPr marL="0" indent="0">
              <a:buNone/>
            </a:pPr>
            <a:endParaRPr lang="en-US" dirty="0"/>
          </a:p>
          <a:p>
            <a:pPr marL="0" indent="0">
              <a:buNone/>
            </a:pPr>
            <a:r>
              <a:rPr lang="en-US" dirty="0"/>
              <a:t>Part III: Recursion</a:t>
            </a:r>
          </a:p>
        </p:txBody>
      </p:sp>
      <p:sp>
        <p:nvSpPr>
          <p:cNvPr id="5" name="Slide Number Placeholder 4"/>
          <p:cNvSpPr>
            <a:spLocks noGrp="1"/>
          </p:cNvSpPr>
          <p:nvPr>
            <p:ph type="sldNum" sz="quarter" idx="12"/>
          </p:nvPr>
        </p:nvSpPr>
        <p:spPr/>
        <p:txBody>
          <a:bodyPr/>
          <a:lstStyle/>
          <a:p>
            <a:fld id="{A2D5F323-9395-A24C-8003-89F99F5948AE}" type="slidenum">
              <a:rPr lang="en-US" smtClean="0"/>
              <a:pPr/>
              <a:t>7</a:t>
            </a:fld>
            <a:endParaRPr lang="en-US" dirty="0"/>
          </a:p>
        </p:txBody>
      </p:sp>
    </p:spTree>
    <p:extLst>
      <p:ext uri="{BB962C8B-B14F-4D97-AF65-F5344CB8AC3E}">
        <p14:creationId xmlns:p14="http://schemas.microsoft.com/office/powerpoint/2010/main" val="8262072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3</a:t>
            </a:r>
          </a:p>
        </p:txBody>
      </p:sp>
      <p:sp>
        <p:nvSpPr>
          <p:cNvPr id="3" name="Content Placeholder 2"/>
          <p:cNvSpPr>
            <a:spLocks noGrp="1"/>
          </p:cNvSpPr>
          <p:nvPr>
            <p:ph idx="1"/>
          </p:nvPr>
        </p:nvSpPr>
        <p:spPr/>
        <p:txBody>
          <a:bodyPr/>
          <a:lstStyle/>
          <a:p>
            <a:r>
              <a:rPr lang="en-US" dirty="0"/>
              <a:t>Write a program </a:t>
            </a:r>
            <a:r>
              <a:rPr lang="en-US" b="1" dirty="0"/>
              <a:t>copyfile.cpp</a:t>
            </a:r>
            <a:r>
              <a:rPr lang="en-US" dirty="0"/>
              <a:t> that prompts the user for a file name of a text file, reads the file and writes its content to a new file.  This essentially copies an existing file to another file.</a:t>
            </a:r>
          </a:p>
        </p:txBody>
      </p:sp>
      <p:sp>
        <p:nvSpPr>
          <p:cNvPr id="5" name="Slide Number Placeholder 4"/>
          <p:cNvSpPr>
            <a:spLocks noGrp="1"/>
          </p:cNvSpPr>
          <p:nvPr>
            <p:ph type="sldNum" sz="quarter" idx="12"/>
          </p:nvPr>
        </p:nvSpPr>
        <p:spPr/>
        <p:txBody>
          <a:bodyPr/>
          <a:lstStyle/>
          <a:p>
            <a:fld id="{A2D5F323-9395-A24C-8003-89F99F5948AE}" type="slidenum">
              <a:rPr lang="en-US" smtClean="0"/>
              <a:pPr/>
              <a:t>70</a:t>
            </a:fld>
            <a:endParaRPr lang="en-US"/>
          </a:p>
        </p:txBody>
      </p:sp>
    </p:spTree>
    <p:extLst>
      <p:ext uri="{BB962C8B-B14F-4D97-AF65-F5344CB8AC3E}">
        <p14:creationId xmlns:p14="http://schemas.microsoft.com/office/powerpoint/2010/main" val="20865959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String Stream</a:t>
            </a:r>
          </a:p>
        </p:txBody>
      </p:sp>
      <p:sp>
        <p:nvSpPr>
          <p:cNvPr id="3" name="Content Placeholder 2"/>
          <p:cNvSpPr>
            <a:spLocks noGrp="1"/>
          </p:cNvSpPr>
          <p:nvPr>
            <p:ph idx="1"/>
          </p:nvPr>
        </p:nvSpPr>
        <p:spPr>
          <a:xfrm>
            <a:off x="457200" y="1600200"/>
            <a:ext cx="8229600" cy="4756149"/>
          </a:xfrm>
        </p:spPr>
        <p:txBody>
          <a:bodyPr>
            <a:normAutofit fontScale="92500"/>
          </a:bodyPr>
          <a:lstStyle/>
          <a:p>
            <a:r>
              <a:rPr lang="en-US" dirty="0"/>
              <a:t>While C++ considers file as a stream of characters, it can also take strings as a stream of characters too. The </a:t>
            </a:r>
            <a:r>
              <a:rPr lang="en-US" b="1" dirty="0">
                <a:solidFill>
                  <a:schemeClr val="accent5">
                    <a:lumMod val="75000"/>
                  </a:schemeClr>
                </a:solidFill>
              </a:rPr>
              <a:t>class </a:t>
            </a:r>
            <a:r>
              <a:rPr lang="en-US" b="1" dirty="0" err="1">
                <a:solidFill>
                  <a:schemeClr val="accent5">
                    <a:lumMod val="75000"/>
                  </a:schemeClr>
                </a:solidFill>
              </a:rPr>
              <a:t>istringstream</a:t>
            </a:r>
            <a:r>
              <a:rPr lang="en-US" dirty="0"/>
              <a:t> is provided for extracting data from a string. To use this class, simply include the header file </a:t>
            </a:r>
            <a:r>
              <a:rPr lang="en-US" dirty="0">
                <a:solidFill>
                  <a:schemeClr val="accent6">
                    <a:lumMod val="75000"/>
                  </a:schemeClr>
                </a:solidFill>
              </a:rPr>
              <a:t>&lt;</a:t>
            </a:r>
            <a:r>
              <a:rPr lang="en-US" dirty="0" err="1">
                <a:solidFill>
                  <a:schemeClr val="accent6">
                    <a:lumMod val="75000"/>
                  </a:schemeClr>
                </a:solidFill>
              </a:rPr>
              <a:t>sstream</a:t>
            </a:r>
            <a:r>
              <a:rPr lang="en-US" dirty="0">
                <a:solidFill>
                  <a:schemeClr val="accent6">
                    <a:lumMod val="75000"/>
                  </a:schemeClr>
                </a:solidFill>
              </a:rPr>
              <a:t>&gt;</a:t>
            </a:r>
            <a:r>
              <a:rPr lang="en-US" dirty="0"/>
              <a:t>, i.e., </a:t>
            </a:r>
          </a:p>
          <a:p>
            <a:endParaRPr lang="en-US" dirty="0"/>
          </a:p>
          <a:p>
            <a:r>
              <a:rPr lang="en-US" dirty="0"/>
              <a:t>An </a:t>
            </a:r>
            <a:r>
              <a:rPr lang="en-US" dirty="0">
                <a:solidFill>
                  <a:schemeClr val="accent5">
                    <a:lumMod val="75000"/>
                  </a:schemeClr>
                </a:solidFill>
              </a:rPr>
              <a:t>input string stream object</a:t>
            </a:r>
            <a:r>
              <a:rPr lang="en-US" dirty="0"/>
              <a:t> can be declared using the class name </a:t>
            </a:r>
            <a:r>
              <a:rPr lang="en-US" b="1" dirty="0" err="1">
                <a:solidFill>
                  <a:schemeClr val="accent6">
                    <a:lumMod val="75000"/>
                  </a:schemeClr>
                </a:solidFill>
              </a:rPr>
              <a:t>istringstream</a:t>
            </a:r>
            <a:r>
              <a:rPr lang="en-US" dirty="0"/>
              <a:t> and initialized with a string object as follows </a:t>
            </a:r>
          </a:p>
          <a:p>
            <a:endParaRPr lang="en-US" dirty="0"/>
          </a:p>
          <a:p>
            <a:endParaRPr lang="en-US" dirty="0"/>
          </a:p>
          <a:p>
            <a:endParaRPr lang="en-US" dirty="0"/>
          </a:p>
          <a:p>
            <a:r>
              <a:rPr lang="en-US" dirty="0"/>
              <a:t>Data can then be extracted from the input string stream using the </a:t>
            </a:r>
            <a:r>
              <a:rPr lang="en-US" dirty="0">
                <a:solidFill>
                  <a:schemeClr val="accent5">
                    <a:lumMod val="75000"/>
                  </a:schemeClr>
                </a:solidFill>
              </a:rPr>
              <a:t>extraction operator &gt;&gt;</a:t>
            </a:r>
            <a:r>
              <a:rPr lang="en-US" dirty="0"/>
              <a:t> </a:t>
            </a:r>
          </a:p>
          <a:p>
            <a:endParaRPr lang="en-US" dirty="0"/>
          </a:p>
        </p:txBody>
      </p:sp>
      <p:sp>
        <p:nvSpPr>
          <p:cNvPr id="5" name="Rectangle 4"/>
          <p:cNvSpPr/>
          <p:nvPr/>
        </p:nvSpPr>
        <p:spPr>
          <a:xfrm>
            <a:off x="5321384" y="2697101"/>
            <a:ext cx="2858530" cy="428368"/>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a:solidFill>
                  <a:schemeClr val="accent6">
                    <a:lumMod val="75000"/>
                  </a:schemeClr>
                </a:solidFill>
                <a:latin typeface="Consolas" charset="0"/>
                <a:ea typeface="Consolas" charset="0"/>
                <a:cs typeface="Consolas" charset="0"/>
              </a:rPr>
              <a:t>#include &lt;</a:t>
            </a:r>
            <a:r>
              <a:rPr lang="en-US" sz="1600" b="1" dirty="0" err="1">
                <a:solidFill>
                  <a:schemeClr val="accent6">
                    <a:lumMod val="75000"/>
                  </a:schemeClr>
                </a:solidFill>
                <a:latin typeface="Consolas" charset="0"/>
                <a:ea typeface="Consolas" charset="0"/>
                <a:cs typeface="Consolas" charset="0"/>
              </a:rPr>
              <a:t>sstream</a:t>
            </a:r>
            <a:r>
              <a:rPr lang="en-US" sz="1600" b="1" dirty="0">
                <a:solidFill>
                  <a:schemeClr val="accent6">
                    <a:lumMod val="75000"/>
                  </a:schemeClr>
                </a:solidFill>
                <a:latin typeface="Consolas" charset="0"/>
                <a:ea typeface="Consolas" charset="0"/>
                <a:cs typeface="Consolas" charset="0"/>
              </a:rPr>
              <a:t>&gt;</a:t>
            </a:r>
          </a:p>
        </p:txBody>
      </p:sp>
      <p:sp>
        <p:nvSpPr>
          <p:cNvPr id="6" name="Rectangle 5"/>
          <p:cNvSpPr/>
          <p:nvPr/>
        </p:nvSpPr>
        <p:spPr>
          <a:xfrm>
            <a:off x="2530951" y="4204019"/>
            <a:ext cx="3497209" cy="815546"/>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charset="0"/>
                <a:ea typeface="Consolas" charset="0"/>
                <a:cs typeface="Consolas" charset="0"/>
              </a:rPr>
              <a:t>	string </a:t>
            </a:r>
            <a:r>
              <a:rPr lang="en-US" sz="1600" dirty="0" err="1">
                <a:latin typeface="Consolas" charset="0"/>
                <a:ea typeface="Consolas" charset="0"/>
                <a:cs typeface="Consolas" charset="0"/>
              </a:rPr>
              <a:t>str</a:t>
            </a:r>
            <a:r>
              <a:rPr lang="en-US" sz="1600" dirty="0">
                <a:latin typeface="Consolas" charset="0"/>
                <a:ea typeface="Consolas" charset="0"/>
                <a:cs typeface="Consolas" charset="0"/>
              </a:rPr>
              <a:t>;</a:t>
            </a:r>
          </a:p>
          <a:p>
            <a:r>
              <a:rPr lang="en-US" sz="1600" dirty="0">
                <a:latin typeface="Consolas" charset="0"/>
                <a:ea typeface="Consolas" charset="0"/>
                <a:cs typeface="Consolas" charset="0"/>
              </a:rPr>
              <a:t>	</a:t>
            </a:r>
            <a:r>
              <a:rPr lang="en-US" sz="1600" b="1" dirty="0" err="1">
                <a:solidFill>
                  <a:schemeClr val="accent6">
                    <a:lumMod val="75000"/>
                  </a:schemeClr>
                </a:solidFill>
                <a:latin typeface="Consolas" charset="0"/>
                <a:ea typeface="Consolas" charset="0"/>
                <a:cs typeface="Consolas" charset="0"/>
              </a:rPr>
              <a:t>istringstream</a:t>
            </a:r>
            <a:r>
              <a:rPr lang="en-US" sz="1600" b="1" dirty="0">
                <a:solidFill>
                  <a:schemeClr val="accent6">
                    <a:lumMod val="75000"/>
                  </a:schemeClr>
                </a:solidFill>
                <a:latin typeface="Consolas" charset="0"/>
                <a:ea typeface="Consolas" charset="0"/>
                <a:cs typeface="Consolas" charset="0"/>
              </a:rPr>
              <a:t> </a:t>
            </a:r>
            <a:r>
              <a:rPr lang="en-US" sz="1600" b="1" dirty="0" err="1">
                <a:solidFill>
                  <a:schemeClr val="accent6">
                    <a:lumMod val="75000"/>
                  </a:schemeClr>
                </a:solidFill>
                <a:latin typeface="Consolas" charset="0"/>
                <a:ea typeface="Consolas" charset="0"/>
                <a:cs typeface="Consolas" charset="0"/>
              </a:rPr>
              <a:t>iss</a:t>
            </a:r>
            <a:r>
              <a:rPr lang="en-US" sz="1600" b="1" dirty="0">
                <a:solidFill>
                  <a:schemeClr val="accent6">
                    <a:lumMod val="75000"/>
                  </a:schemeClr>
                </a:solidFill>
                <a:latin typeface="Consolas" charset="0"/>
                <a:ea typeface="Consolas" charset="0"/>
                <a:cs typeface="Consolas" charset="0"/>
              </a:rPr>
              <a:t>(</a:t>
            </a:r>
            <a:r>
              <a:rPr lang="en-US" sz="1600" b="1" dirty="0" err="1">
                <a:solidFill>
                  <a:schemeClr val="accent6">
                    <a:lumMod val="75000"/>
                  </a:schemeClr>
                </a:solidFill>
                <a:latin typeface="Consolas" charset="0"/>
                <a:ea typeface="Consolas" charset="0"/>
                <a:cs typeface="Consolas" charset="0"/>
              </a:rPr>
              <a:t>str</a:t>
            </a:r>
            <a:r>
              <a:rPr lang="en-US" sz="1600" b="1" dirty="0">
                <a:solidFill>
                  <a:schemeClr val="accent6">
                    <a:lumMod val="75000"/>
                  </a:schemeClr>
                </a:solidFill>
                <a:latin typeface="Consolas" charset="0"/>
                <a:ea typeface="Consolas" charset="0"/>
                <a:cs typeface="Consolas" charset="0"/>
              </a:rPr>
              <a:t>);</a:t>
            </a:r>
          </a:p>
        </p:txBody>
      </p:sp>
      <p:sp>
        <p:nvSpPr>
          <p:cNvPr id="8" name="Rectangle 7"/>
          <p:cNvSpPr/>
          <p:nvPr/>
        </p:nvSpPr>
        <p:spPr>
          <a:xfrm>
            <a:off x="3696471" y="5801422"/>
            <a:ext cx="3054178" cy="815546"/>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charset="0"/>
                <a:ea typeface="Consolas" charset="0"/>
                <a:cs typeface="Consolas" charset="0"/>
              </a:rPr>
              <a:t>	</a:t>
            </a:r>
            <a:r>
              <a:rPr lang="en-US" sz="1600" dirty="0" err="1">
                <a:latin typeface="Consolas" charset="0"/>
                <a:ea typeface="Consolas" charset="0"/>
                <a:cs typeface="Consolas" charset="0"/>
              </a:rPr>
              <a:t>int</a:t>
            </a:r>
            <a:r>
              <a:rPr lang="en-US" sz="1600" dirty="0">
                <a:latin typeface="Consolas" charset="0"/>
                <a:ea typeface="Consolas" charset="0"/>
                <a:cs typeface="Consolas" charset="0"/>
              </a:rPr>
              <a:t> age;</a:t>
            </a:r>
          </a:p>
          <a:p>
            <a:r>
              <a:rPr lang="en-US" sz="1600" dirty="0">
                <a:latin typeface="Consolas" charset="0"/>
                <a:ea typeface="Consolas" charset="0"/>
                <a:cs typeface="Consolas" charset="0"/>
              </a:rPr>
              <a:t>	</a:t>
            </a:r>
            <a:r>
              <a:rPr lang="en-US" sz="1600" b="1" dirty="0" err="1">
                <a:solidFill>
                  <a:schemeClr val="accent6">
                    <a:lumMod val="75000"/>
                  </a:schemeClr>
                </a:solidFill>
                <a:latin typeface="Consolas" charset="0"/>
                <a:ea typeface="Consolas" charset="0"/>
                <a:cs typeface="Consolas" charset="0"/>
              </a:rPr>
              <a:t>iss</a:t>
            </a:r>
            <a:r>
              <a:rPr lang="en-US" sz="1600" b="1" dirty="0">
                <a:solidFill>
                  <a:schemeClr val="accent6">
                    <a:lumMod val="75000"/>
                  </a:schemeClr>
                </a:solidFill>
                <a:latin typeface="Consolas" charset="0"/>
                <a:ea typeface="Consolas" charset="0"/>
                <a:cs typeface="Consolas" charset="0"/>
              </a:rPr>
              <a:t> &gt;&gt; age;</a:t>
            </a:r>
          </a:p>
        </p:txBody>
      </p:sp>
      <p:sp>
        <p:nvSpPr>
          <p:cNvPr id="9" name="Slide Number Placeholder 8"/>
          <p:cNvSpPr>
            <a:spLocks noGrp="1"/>
          </p:cNvSpPr>
          <p:nvPr>
            <p:ph type="sldNum" sz="quarter" idx="12"/>
          </p:nvPr>
        </p:nvSpPr>
        <p:spPr>
          <a:effectLst/>
        </p:spPr>
        <p:txBody>
          <a:bodyPr/>
          <a:lstStyle/>
          <a:p>
            <a:fld id="{A2D5F323-9395-A24C-8003-89F99F5948AE}" type="slidenum">
              <a:rPr lang="en-US" smtClean="0"/>
              <a:pPr/>
              <a:t>71</a:t>
            </a:fld>
            <a:endParaRPr lang="en-US"/>
          </a:p>
        </p:txBody>
      </p:sp>
    </p:spTree>
    <p:extLst>
      <p:ext uri="{BB962C8B-B14F-4D97-AF65-F5344CB8AC3E}">
        <p14:creationId xmlns:p14="http://schemas.microsoft.com/office/powerpoint/2010/main" val="5564017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String Stream</a:t>
            </a:r>
          </a:p>
        </p:txBody>
      </p:sp>
      <p:sp>
        <p:nvSpPr>
          <p:cNvPr id="3" name="Content Placeholder 2"/>
          <p:cNvSpPr>
            <a:spLocks noGrp="1"/>
          </p:cNvSpPr>
          <p:nvPr>
            <p:ph idx="1"/>
          </p:nvPr>
        </p:nvSpPr>
        <p:spPr/>
        <p:txBody>
          <a:bodyPr>
            <a:normAutofit/>
          </a:bodyPr>
          <a:lstStyle/>
          <a:p>
            <a:r>
              <a:rPr lang="en-US" dirty="0"/>
              <a:t>Similarly, data can be extracted sequentially from the stream until the </a:t>
            </a:r>
            <a:r>
              <a:rPr lang="en-US" dirty="0">
                <a:solidFill>
                  <a:schemeClr val="accent6">
                    <a:lumMod val="75000"/>
                  </a:schemeClr>
                </a:solidFill>
              </a:rPr>
              <a:t>end of string </a:t>
            </a:r>
            <a:r>
              <a:rPr lang="en-US" dirty="0"/>
              <a:t>has been reached by checking the </a:t>
            </a:r>
            <a:r>
              <a:rPr lang="en-US" dirty="0">
                <a:solidFill>
                  <a:schemeClr val="accent5">
                    <a:lumMod val="75000"/>
                  </a:schemeClr>
                </a:solidFill>
              </a:rPr>
              <a:t>return value </a:t>
            </a:r>
            <a:r>
              <a:rPr lang="en-US" dirty="0"/>
              <a:t>of the expression </a:t>
            </a:r>
          </a:p>
          <a:p>
            <a:endParaRPr lang="en-US" dirty="0"/>
          </a:p>
          <a:p>
            <a:pPr lvl="1"/>
            <a:endParaRPr lang="en-US" dirty="0"/>
          </a:p>
          <a:p>
            <a:pPr lvl="1"/>
            <a:r>
              <a:rPr lang="en-US" dirty="0"/>
              <a:t>A nonzero (</a:t>
            </a:r>
            <a:r>
              <a:rPr lang="en-US" dirty="0">
                <a:solidFill>
                  <a:schemeClr val="accent6">
                    <a:lumMod val="75000"/>
                  </a:schemeClr>
                </a:solidFill>
              </a:rPr>
              <a:t>true</a:t>
            </a:r>
            <a:r>
              <a:rPr lang="en-US" dirty="0"/>
              <a:t>) value indicates a datum has been read successfully </a:t>
            </a:r>
          </a:p>
          <a:p>
            <a:pPr lvl="1"/>
            <a:r>
              <a:rPr lang="en-US" dirty="0"/>
              <a:t>A zero (</a:t>
            </a:r>
            <a:r>
              <a:rPr lang="en-US" dirty="0">
                <a:solidFill>
                  <a:schemeClr val="accent6">
                    <a:lumMod val="75000"/>
                  </a:schemeClr>
                </a:solidFill>
              </a:rPr>
              <a:t>false</a:t>
            </a:r>
            <a:r>
              <a:rPr lang="en-US" dirty="0"/>
              <a:t>) value indicates the end of string has been reached and no datum has been read </a:t>
            </a:r>
          </a:p>
          <a:p>
            <a:endParaRPr lang="en-US" dirty="0"/>
          </a:p>
        </p:txBody>
      </p:sp>
      <p:sp>
        <p:nvSpPr>
          <p:cNvPr id="5" name="Slide Number Placeholder 4"/>
          <p:cNvSpPr>
            <a:spLocks noGrp="1"/>
          </p:cNvSpPr>
          <p:nvPr>
            <p:ph type="sldNum" sz="quarter" idx="12"/>
          </p:nvPr>
        </p:nvSpPr>
        <p:spPr/>
        <p:txBody>
          <a:bodyPr/>
          <a:lstStyle/>
          <a:p>
            <a:fld id="{A2D5F323-9395-A24C-8003-89F99F5948AE}" type="slidenum">
              <a:rPr lang="en-US" smtClean="0"/>
              <a:pPr/>
              <a:t>72</a:t>
            </a:fld>
            <a:endParaRPr lang="en-US"/>
          </a:p>
        </p:txBody>
      </p:sp>
      <p:sp>
        <p:nvSpPr>
          <p:cNvPr id="10" name="Rectangle 9"/>
          <p:cNvSpPr/>
          <p:nvPr/>
        </p:nvSpPr>
        <p:spPr>
          <a:xfrm>
            <a:off x="2440460" y="2968176"/>
            <a:ext cx="4462848" cy="551935"/>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lgn="ctr"/>
            <a:r>
              <a:rPr lang="en-US" b="1" dirty="0" err="1">
                <a:solidFill>
                  <a:schemeClr val="accent5">
                    <a:lumMod val="75000"/>
                  </a:schemeClr>
                </a:solidFill>
                <a:latin typeface="Consolas" charset="0"/>
                <a:ea typeface="Consolas" charset="0"/>
                <a:cs typeface="Consolas" charset="0"/>
              </a:rPr>
              <a:t>input_string_stream</a:t>
            </a:r>
            <a:r>
              <a:rPr lang="en-US" b="1" dirty="0">
                <a:solidFill>
                  <a:schemeClr val="accent5">
                    <a:lumMod val="75000"/>
                  </a:schemeClr>
                </a:solidFill>
                <a:latin typeface="Consolas" charset="0"/>
                <a:ea typeface="Consolas" charset="0"/>
                <a:cs typeface="Consolas" charset="0"/>
              </a:rPr>
              <a:t> &gt;&gt; variable</a:t>
            </a:r>
          </a:p>
        </p:txBody>
      </p:sp>
    </p:spTree>
    <p:extLst>
      <p:ext uri="{BB962C8B-B14F-4D97-AF65-F5344CB8AC3E}">
        <p14:creationId xmlns:p14="http://schemas.microsoft.com/office/powerpoint/2010/main" val="30466183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String Stream</a:t>
            </a:r>
          </a:p>
        </p:txBody>
      </p:sp>
      <p:sp>
        <p:nvSpPr>
          <p:cNvPr id="3" name="Content Placeholder 2"/>
          <p:cNvSpPr>
            <a:spLocks noGrp="1"/>
          </p:cNvSpPr>
          <p:nvPr>
            <p:ph idx="1"/>
          </p:nvPr>
        </p:nvSpPr>
        <p:spPr>
          <a:xfrm>
            <a:off x="457200" y="1344168"/>
            <a:ext cx="8229600" cy="4781995"/>
          </a:xfrm>
          <a:effectLst/>
        </p:spPr>
        <p:txBody>
          <a:bodyPr/>
          <a:lstStyle/>
          <a:p>
            <a:r>
              <a:rPr lang="en-US" dirty="0"/>
              <a:t>Example</a:t>
            </a:r>
          </a:p>
        </p:txBody>
      </p:sp>
      <p:sp>
        <p:nvSpPr>
          <p:cNvPr id="5" name="Slide Number Placeholder 4"/>
          <p:cNvSpPr>
            <a:spLocks noGrp="1"/>
          </p:cNvSpPr>
          <p:nvPr>
            <p:ph type="sldNum" sz="quarter" idx="12"/>
          </p:nvPr>
        </p:nvSpPr>
        <p:spPr>
          <a:effectLst/>
        </p:spPr>
        <p:txBody>
          <a:bodyPr/>
          <a:lstStyle/>
          <a:p>
            <a:fld id="{A2D5F323-9395-A24C-8003-89F99F5948AE}" type="slidenum">
              <a:rPr lang="en-US" smtClean="0"/>
              <a:pPr/>
              <a:t>73</a:t>
            </a:fld>
            <a:endParaRPr lang="en-US"/>
          </a:p>
        </p:txBody>
      </p:sp>
      <p:sp>
        <p:nvSpPr>
          <p:cNvPr id="6" name="Rectangle 5"/>
          <p:cNvSpPr/>
          <p:nvPr/>
        </p:nvSpPr>
        <p:spPr>
          <a:xfrm>
            <a:off x="392510" y="1745129"/>
            <a:ext cx="5706537" cy="4603406"/>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iostream</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b="1" dirty="0">
                <a:solidFill>
                  <a:schemeClr val="tx1"/>
                </a:solidFill>
                <a:latin typeface="Consolas" charset="0"/>
                <a:ea typeface="Consolas" charset="0"/>
                <a:cs typeface="Consolas" charset="0"/>
              </a:rPr>
              <a:t>#include &lt;</a:t>
            </a:r>
            <a:r>
              <a:rPr lang="en-US" sz="1600" b="1" dirty="0" err="1">
                <a:solidFill>
                  <a:schemeClr val="tx1"/>
                </a:solidFill>
                <a:latin typeface="Consolas" charset="0"/>
                <a:ea typeface="Consolas" charset="0"/>
                <a:cs typeface="Consolas" charset="0"/>
              </a:rPr>
              <a:t>sstream</a:t>
            </a:r>
            <a:r>
              <a:rPr lang="en-US" sz="1600" b="1" dirty="0">
                <a:solidFill>
                  <a:schemeClr val="tx1"/>
                </a:solidFill>
                <a:latin typeface="Consolas" charset="0"/>
                <a:ea typeface="Consolas" charset="0"/>
                <a:cs typeface="Consolas" charset="0"/>
              </a:rPr>
              <a:t>&gt;</a:t>
            </a:r>
          </a:p>
          <a:p>
            <a:pPr defTabSz="511175">
              <a:tabLst>
                <a:tab pos="346075" algn="l"/>
                <a:tab pos="684213" algn="l"/>
              </a:tabLst>
            </a:pPr>
            <a:r>
              <a:rPr lang="en-US" sz="1600" dirty="0">
                <a:solidFill>
                  <a:srgbClr val="A6A6A6"/>
                </a:solidFill>
                <a:latin typeface="Consolas" charset="0"/>
                <a:ea typeface="Consolas" charset="0"/>
                <a:cs typeface="Consolas" charset="0"/>
              </a:rPr>
              <a:t>#include &lt;string&gt;</a:t>
            </a:r>
          </a:p>
          <a:p>
            <a:pPr defTabSz="511175">
              <a:tabLst>
                <a:tab pos="346075" algn="l"/>
                <a:tab pos="684213" algn="l"/>
              </a:tabLst>
            </a:pPr>
            <a:r>
              <a:rPr lang="en-US" sz="1600" dirty="0">
                <a:solidFill>
                  <a:srgbClr val="A6A6A6"/>
                </a:solidFill>
                <a:latin typeface="Consolas" charset="0"/>
                <a:ea typeface="Consolas" charset="0"/>
                <a:cs typeface="Consolas" charset="0"/>
              </a:rPr>
              <a:t>using namespace std;</a:t>
            </a:r>
          </a:p>
          <a:p>
            <a:pPr defTabSz="511175">
              <a:tabLst>
                <a:tab pos="346075" algn="l"/>
                <a:tab pos="684213" algn="l"/>
              </a:tabLst>
            </a:pPr>
            <a:endParaRPr lang="en-US" sz="1600" dirty="0">
              <a:solidFill>
                <a:schemeClr val="tx1"/>
              </a:solidFill>
              <a:latin typeface="Consolas" charset="0"/>
              <a:ea typeface="Consolas" charset="0"/>
              <a:cs typeface="Consolas" charset="0"/>
            </a:endParaRPr>
          </a:p>
          <a:p>
            <a:pPr defTabSz="511175">
              <a:tabLst>
                <a:tab pos="346075" algn="l"/>
                <a:tab pos="684213" algn="l"/>
              </a:tabLst>
            </a:pPr>
            <a:r>
              <a:rPr lang="en-US" sz="1600" dirty="0" err="1">
                <a:solidFill>
                  <a:srgbClr val="A6A6A6"/>
                </a:solidFill>
                <a:latin typeface="Consolas" charset="0"/>
                <a:ea typeface="Consolas" charset="0"/>
                <a:cs typeface="Consolas" charset="0"/>
              </a:rPr>
              <a:t>int</a:t>
            </a:r>
            <a:r>
              <a:rPr lang="en-US" sz="1600" dirty="0">
                <a:solidFill>
                  <a:srgbClr val="A6A6A6"/>
                </a:solidFill>
                <a:latin typeface="Consolas" charset="0"/>
                <a:ea typeface="Consolas" charset="0"/>
                <a:cs typeface="Consolas" charset="0"/>
              </a:rPr>
              <a:t> main()</a:t>
            </a:r>
          </a:p>
          <a:p>
            <a:pPr defTabSz="511175">
              <a:tabLst>
                <a:tab pos="346075" algn="l"/>
                <a:tab pos="684213" algn="l"/>
              </a:tabLst>
            </a:pPr>
            <a:r>
              <a:rPr lang="en-US" sz="1600" dirty="0">
                <a:solidFill>
                  <a:srgbClr val="A6A6A6"/>
                </a:solidFill>
                <a:latin typeface="Consolas" charset="0"/>
                <a:ea typeface="Consolas" charset="0"/>
                <a:cs typeface="Consolas" charset="0"/>
              </a:rPr>
              <a:t>{</a:t>
            </a:r>
          </a:p>
          <a:p>
            <a:pPr defTabSz="511175">
              <a:tabLst>
                <a:tab pos="346075" algn="l"/>
                <a:tab pos="684213" algn="l"/>
              </a:tabLst>
            </a:pPr>
            <a:r>
              <a:rPr lang="en-US" sz="1600" dirty="0">
                <a:solidFill>
                  <a:schemeClr val="tx1"/>
                </a:solidFill>
                <a:latin typeface="Consolas" charset="0"/>
                <a:ea typeface="Consolas" charset="0"/>
                <a:cs typeface="Consolas" charset="0"/>
              </a:rPr>
              <a:t>	string line=" apple orange banana ", word;</a:t>
            </a:r>
          </a:p>
          <a:p>
            <a:pPr defTabSz="511175">
              <a:tabLst>
                <a:tab pos="346075" algn="l"/>
                <a:tab pos="684213" algn="l"/>
              </a:tabLst>
            </a:pPr>
            <a:endParaRPr lang="en-US" sz="1600" dirty="0">
              <a:solidFill>
                <a:schemeClr val="tx1"/>
              </a:solidFill>
              <a:latin typeface="Consolas" charset="0"/>
              <a:ea typeface="Consolas" charset="0"/>
              <a:cs typeface="Consolas" charset="0"/>
            </a:endParaRP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b="1" dirty="0" err="1">
                <a:solidFill>
                  <a:schemeClr val="accent6">
                    <a:lumMod val="75000"/>
                  </a:schemeClr>
                </a:solidFill>
                <a:latin typeface="Consolas" charset="0"/>
                <a:ea typeface="Consolas" charset="0"/>
                <a:cs typeface="Consolas" charset="0"/>
              </a:rPr>
              <a:t>istringstream</a:t>
            </a:r>
            <a:r>
              <a:rPr lang="en-US" sz="1600" b="1" dirty="0">
                <a:solidFill>
                  <a:schemeClr val="accent6">
                    <a:lumMod val="75000"/>
                  </a:schemeClr>
                </a:solidFill>
                <a:latin typeface="Consolas" charset="0"/>
                <a:ea typeface="Consolas" charset="0"/>
                <a:cs typeface="Consolas" charset="0"/>
              </a:rPr>
              <a:t> </a:t>
            </a:r>
            <a:r>
              <a:rPr lang="en-US" sz="1600" b="1" dirty="0" err="1">
                <a:solidFill>
                  <a:schemeClr val="accent6">
                    <a:lumMod val="75000"/>
                  </a:schemeClr>
                </a:solidFill>
                <a:latin typeface="Consolas" charset="0"/>
                <a:ea typeface="Consolas" charset="0"/>
                <a:cs typeface="Consolas" charset="0"/>
              </a:rPr>
              <a:t>line_in</a:t>
            </a:r>
            <a:r>
              <a:rPr lang="en-US" sz="1600" b="1" dirty="0">
                <a:solidFill>
                  <a:schemeClr val="accent6">
                    <a:lumMod val="75000"/>
                  </a:schemeClr>
                </a:solidFill>
                <a:latin typeface="Consolas" charset="0"/>
                <a:ea typeface="Consolas" charset="0"/>
                <a:cs typeface="Consolas" charset="0"/>
              </a:rPr>
              <a:t>(line);</a:t>
            </a:r>
          </a:p>
          <a:p>
            <a:pPr defTabSz="511175">
              <a:tabLst>
                <a:tab pos="346075" algn="l"/>
                <a:tab pos="684213" algn="l"/>
              </a:tabLst>
            </a:pPr>
            <a:endParaRPr lang="en-US" sz="1600" dirty="0">
              <a:solidFill>
                <a:schemeClr val="tx1"/>
              </a:solidFill>
              <a:latin typeface="Consolas" charset="0"/>
              <a:ea typeface="Consolas" charset="0"/>
              <a:cs typeface="Consolas" charset="0"/>
            </a:endParaRPr>
          </a:p>
          <a:p>
            <a:pPr defTabSz="511175">
              <a:tabLst>
                <a:tab pos="346075" algn="l"/>
                <a:tab pos="684213" algn="l"/>
              </a:tabLst>
            </a:pPr>
            <a:r>
              <a:rPr lang="en-US" sz="1600" dirty="0">
                <a:solidFill>
                  <a:schemeClr val="accent6">
                    <a:lumMod val="75000"/>
                  </a:schemeClr>
                </a:solidFill>
                <a:latin typeface="Consolas" charset="0"/>
                <a:ea typeface="Consolas" charset="0"/>
                <a:cs typeface="Consolas" charset="0"/>
              </a:rPr>
              <a:t>	while ( </a:t>
            </a:r>
            <a:r>
              <a:rPr lang="en-US" sz="1600" b="1" dirty="0" err="1">
                <a:solidFill>
                  <a:schemeClr val="accent5">
                    <a:lumMod val="75000"/>
                  </a:schemeClr>
                </a:solidFill>
                <a:latin typeface="Consolas" charset="0"/>
                <a:ea typeface="Consolas" charset="0"/>
                <a:cs typeface="Consolas" charset="0"/>
              </a:rPr>
              <a:t>line_in</a:t>
            </a:r>
            <a:r>
              <a:rPr lang="en-US" sz="1600" b="1" dirty="0">
                <a:solidFill>
                  <a:schemeClr val="accent5">
                    <a:lumMod val="75000"/>
                  </a:schemeClr>
                </a:solidFill>
                <a:latin typeface="Consolas" charset="0"/>
                <a:ea typeface="Consolas" charset="0"/>
                <a:cs typeface="Consolas" charset="0"/>
              </a:rPr>
              <a:t> &gt;&gt; word</a:t>
            </a:r>
            <a:r>
              <a:rPr lang="en-US" sz="1600" dirty="0">
                <a:solidFill>
                  <a:schemeClr val="accent6">
                    <a:lumMod val="75000"/>
                  </a:schemeClr>
                </a:solidFill>
                <a:latin typeface="Consolas" charset="0"/>
                <a:ea typeface="Consolas" charset="0"/>
                <a:cs typeface="Consolas" charset="0"/>
              </a:rPr>
              <a:t> ) {</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 &lt;&lt; word &lt;&lt; "\"" </a:t>
            </a:r>
          </a:p>
          <a:p>
            <a:pPr defTabSz="511175">
              <a:tabLst>
                <a:tab pos="346075" algn="l"/>
                <a:tab pos="684213" algn="l"/>
              </a:tabLst>
            </a:pPr>
            <a:r>
              <a:rPr lang="en-US" sz="1600" dirty="0">
                <a:solidFill>
                  <a:schemeClr val="tx1"/>
                </a:solidFill>
                <a:latin typeface="Consolas" charset="0"/>
                <a:ea typeface="Consolas" charset="0"/>
                <a:cs typeface="Consolas" charset="0"/>
              </a:rPr>
              <a:t>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a:solidFill>
                  <a:schemeClr val="accent6">
                    <a:lumMod val="75000"/>
                  </a:schemeClr>
                </a:solidFill>
                <a:latin typeface="Consolas" charset="0"/>
                <a:ea typeface="Consolas" charset="0"/>
                <a:cs typeface="Consolas" charset="0"/>
              </a:rPr>
              <a:t>}</a:t>
            </a:r>
          </a:p>
          <a:p>
            <a:pPr defTabSz="511175">
              <a:tabLst>
                <a:tab pos="346075" algn="l"/>
                <a:tab pos="684213" algn="l"/>
              </a:tabLst>
            </a:pPr>
            <a:endParaRPr lang="en-US" sz="1600" dirty="0">
              <a:solidFill>
                <a:srgbClr val="A6A6A6"/>
              </a:solidFill>
              <a:latin typeface="Consolas" charset="0"/>
              <a:ea typeface="Consolas" charset="0"/>
              <a:cs typeface="Consolas" charset="0"/>
            </a:endParaRPr>
          </a:p>
          <a:p>
            <a:pPr defTabSz="511175">
              <a:tabLst>
                <a:tab pos="346075" algn="l"/>
                <a:tab pos="684213" algn="l"/>
              </a:tabLst>
            </a:pPr>
            <a:r>
              <a:rPr lang="en-US" sz="1600" dirty="0">
                <a:solidFill>
                  <a:srgbClr val="A6A6A6"/>
                </a:solidFill>
                <a:latin typeface="Consolas" charset="0"/>
                <a:ea typeface="Consolas" charset="0"/>
                <a:cs typeface="Consolas" charset="0"/>
              </a:rPr>
              <a:t>	return 0;</a:t>
            </a:r>
          </a:p>
          <a:p>
            <a:pPr defTabSz="511175">
              <a:tabLst>
                <a:tab pos="346075" algn="l"/>
                <a:tab pos="684213" algn="l"/>
              </a:tabLst>
            </a:pPr>
            <a:r>
              <a:rPr lang="en-US" sz="1600" dirty="0">
                <a:solidFill>
                  <a:srgbClr val="A6A6A6"/>
                </a:solidFill>
                <a:latin typeface="Consolas" charset="0"/>
                <a:ea typeface="Consolas" charset="0"/>
                <a:cs typeface="Consolas" charset="0"/>
              </a:rPr>
              <a:t>}</a:t>
            </a:r>
          </a:p>
        </p:txBody>
      </p:sp>
      <p:sp>
        <p:nvSpPr>
          <p:cNvPr id="7" name="Rectangle 6"/>
          <p:cNvSpPr/>
          <p:nvPr/>
        </p:nvSpPr>
        <p:spPr>
          <a:xfrm>
            <a:off x="5412259" y="2240692"/>
            <a:ext cx="3450548" cy="1202724"/>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endParaRPr lang="en-US" dirty="0">
              <a:solidFill>
                <a:schemeClr val="tx1">
                  <a:lumMod val="50000"/>
                  <a:lumOff val="50000"/>
                </a:schemeClr>
              </a:solidFill>
              <a:latin typeface="Consolas" charset="0"/>
              <a:ea typeface="Consolas" charset="0"/>
              <a:cs typeface="Consolas" charset="0"/>
            </a:endParaRPr>
          </a:p>
        </p:txBody>
      </p:sp>
      <p:sp>
        <p:nvSpPr>
          <p:cNvPr id="8" name="TextBox 7"/>
          <p:cNvSpPr txBox="1"/>
          <p:nvPr/>
        </p:nvSpPr>
        <p:spPr>
          <a:xfrm>
            <a:off x="5366456" y="1957629"/>
            <a:ext cx="1374735" cy="307777"/>
          </a:xfrm>
          <a:prstGeom prst="rect">
            <a:avLst/>
          </a:prstGeom>
          <a:noFill/>
          <a:effectLst/>
        </p:spPr>
        <p:txBody>
          <a:bodyPr wrap="none" rtlCol="0">
            <a:spAutoFit/>
          </a:bodyPr>
          <a:lstStyle/>
          <a:p>
            <a:r>
              <a:rPr lang="en-US" sz="1400" dirty="0">
                <a:latin typeface="Chalkduster"/>
                <a:cs typeface="Chalkduster"/>
              </a:rPr>
              <a:t>Screen output</a:t>
            </a:r>
          </a:p>
        </p:txBody>
      </p:sp>
      <p:sp>
        <p:nvSpPr>
          <p:cNvPr id="9" name="TextBox 8"/>
          <p:cNvSpPr txBox="1"/>
          <p:nvPr/>
        </p:nvSpPr>
        <p:spPr>
          <a:xfrm>
            <a:off x="392511" y="6295254"/>
            <a:ext cx="2212465" cy="369332"/>
          </a:xfrm>
          <a:prstGeom prst="rect">
            <a:avLst/>
          </a:prstGeom>
          <a:noFill/>
        </p:spPr>
        <p:txBody>
          <a:bodyPr wrap="none" rtlCol="0">
            <a:spAutoFit/>
          </a:bodyPr>
          <a:lstStyle>
            <a:defPPr>
              <a:defRPr lang="en-US"/>
            </a:defPPr>
            <a:lvl1pPr>
              <a:defRPr>
                <a:latin typeface="Avenir Next Condensed" charset="0"/>
                <a:ea typeface="Avenir Next Condensed" charset="0"/>
                <a:cs typeface="Avenir Next Condensed" charset="0"/>
              </a:defRPr>
            </a:lvl1pPr>
          </a:lstStyle>
          <a:p>
            <a:r>
              <a:rPr lang="en-US" dirty="0"/>
              <a:t>input_string_stream.cpp</a:t>
            </a:r>
          </a:p>
        </p:txBody>
      </p:sp>
      <p:sp>
        <p:nvSpPr>
          <p:cNvPr id="10" name="TextBox 9"/>
          <p:cNvSpPr txBox="1"/>
          <p:nvPr/>
        </p:nvSpPr>
        <p:spPr>
          <a:xfrm>
            <a:off x="5518178" y="2300413"/>
            <a:ext cx="1082348" cy="338554"/>
          </a:xfrm>
          <a:prstGeom prst="rect">
            <a:avLst/>
          </a:prstGeom>
          <a:noFill/>
          <a:effectLst/>
        </p:spPr>
        <p:txBody>
          <a:bodyPr wrap="none" rtlCol="0">
            <a:spAutoFit/>
          </a:bodyPr>
          <a:lstStyle/>
          <a:p>
            <a:r>
              <a:rPr lang="en-US" sz="1600" dirty="0">
                <a:latin typeface="Consolas" charset="0"/>
                <a:ea typeface="Consolas" charset="0"/>
                <a:cs typeface="Consolas" charset="0"/>
              </a:rPr>
              <a:t>"apple" </a:t>
            </a:r>
          </a:p>
        </p:txBody>
      </p:sp>
      <p:sp>
        <p:nvSpPr>
          <p:cNvPr id="11" name="TextBox 10"/>
          <p:cNvSpPr txBox="1"/>
          <p:nvPr/>
        </p:nvSpPr>
        <p:spPr>
          <a:xfrm>
            <a:off x="5518178" y="2653911"/>
            <a:ext cx="1194558" cy="338554"/>
          </a:xfrm>
          <a:prstGeom prst="rect">
            <a:avLst/>
          </a:prstGeom>
          <a:noFill/>
          <a:effectLst/>
        </p:spPr>
        <p:txBody>
          <a:bodyPr wrap="none" rtlCol="0">
            <a:spAutoFit/>
          </a:bodyPr>
          <a:lstStyle/>
          <a:p>
            <a:r>
              <a:rPr lang="en-US" sz="1600" dirty="0">
                <a:latin typeface="Consolas" charset="0"/>
                <a:ea typeface="Consolas" charset="0"/>
                <a:cs typeface="Consolas" charset="0"/>
              </a:rPr>
              <a:t>"orange" </a:t>
            </a:r>
          </a:p>
        </p:txBody>
      </p:sp>
      <p:sp>
        <p:nvSpPr>
          <p:cNvPr id="12" name="TextBox 11"/>
          <p:cNvSpPr txBox="1"/>
          <p:nvPr/>
        </p:nvSpPr>
        <p:spPr>
          <a:xfrm>
            <a:off x="5518178" y="3007409"/>
            <a:ext cx="1194558" cy="338554"/>
          </a:xfrm>
          <a:prstGeom prst="rect">
            <a:avLst/>
          </a:prstGeom>
          <a:noFill/>
          <a:effectLst/>
        </p:spPr>
        <p:txBody>
          <a:bodyPr wrap="none" rtlCol="0">
            <a:spAutoFit/>
          </a:bodyPr>
          <a:lstStyle/>
          <a:p>
            <a:r>
              <a:rPr lang="en-US" sz="1600" dirty="0">
                <a:latin typeface="Consolas" charset="0"/>
                <a:ea typeface="Consolas" charset="0"/>
                <a:cs typeface="Consolas" charset="0"/>
              </a:rPr>
              <a:t>"banana" </a:t>
            </a:r>
            <a:endParaRPr lang="en-US" sz="1600" dirty="0">
              <a:solidFill>
                <a:schemeClr val="tx1">
                  <a:lumMod val="50000"/>
                  <a:lumOff val="50000"/>
                </a:schemeClr>
              </a:solidFill>
              <a:latin typeface="Consolas" charset="0"/>
              <a:ea typeface="Consolas" charset="0"/>
              <a:cs typeface="Consolas" charset="0"/>
            </a:endParaRPr>
          </a:p>
        </p:txBody>
      </p:sp>
    </p:spTree>
    <p:extLst>
      <p:ext uri="{BB962C8B-B14F-4D97-AF65-F5344CB8AC3E}">
        <p14:creationId xmlns:p14="http://schemas.microsoft.com/office/powerpoint/2010/main" val="173971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Output Formatting</a:t>
            </a:r>
          </a:p>
        </p:txBody>
      </p:sp>
      <p:sp>
        <p:nvSpPr>
          <p:cNvPr id="3" name="Content Placeholder 2"/>
          <p:cNvSpPr>
            <a:spLocks noGrp="1"/>
          </p:cNvSpPr>
          <p:nvPr>
            <p:ph idx="1"/>
          </p:nvPr>
        </p:nvSpPr>
        <p:spPr>
          <a:xfrm>
            <a:off x="457200" y="1600201"/>
            <a:ext cx="8229600" cy="4078224"/>
          </a:xfrm>
        </p:spPr>
        <p:txBody>
          <a:bodyPr>
            <a:normAutofit fontScale="92500"/>
          </a:bodyPr>
          <a:lstStyle/>
          <a:p>
            <a:r>
              <a:rPr lang="en-US" dirty="0"/>
              <a:t>Sometimes you may want to have the output from your program to be displayed (on screen) or stored (in file) in a specific format</a:t>
            </a:r>
          </a:p>
          <a:p>
            <a:pPr lvl="1"/>
            <a:r>
              <a:rPr lang="en-US" dirty="0"/>
              <a:t>Floating-point numbers:   </a:t>
            </a:r>
            <a:r>
              <a:rPr lang="en-US" b="1" dirty="0"/>
              <a:t>0.00001</a:t>
            </a:r>
            <a:r>
              <a:rPr lang="en-US" dirty="0"/>
              <a:t> or </a:t>
            </a:r>
            <a:r>
              <a:rPr lang="en-US" b="1" dirty="0"/>
              <a:t>1e-5</a:t>
            </a:r>
            <a:r>
              <a:rPr lang="en-US" dirty="0"/>
              <a:t>?   </a:t>
            </a:r>
            <a:r>
              <a:rPr lang="en-US" b="1" dirty="0"/>
              <a:t>15</a:t>
            </a:r>
            <a:r>
              <a:rPr lang="en-US" dirty="0"/>
              <a:t> or </a:t>
            </a:r>
            <a:r>
              <a:rPr lang="en-US" b="1" dirty="0"/>
              <a:t>15.000</a:t>
            </a:r>
            <a:r>
              <a:rPr lang="en-US" dirty="0"/>
              <a:t>?</a:t>
            </a:r>
          </a:p>
          <a:p>
            <a:pPr lvl="1"/>
            <a:r>
              <a:rPr lang="en-US" dirty="0"/>
              <a:t>Formatted tabular output:</a:t>
            </a:r>
          </a:p>
          <a:p>
            <a:pPr lvl="1"/>
            <a:endParaRPr lang="en-US" dirty="0"/>
          </a:p>
          <a:p>
            <a:pPr lvl="1"/>
            <a:endParaRPr lang="en-US" dirty="0"/>
          </a:p>
          <a:p>
            <a:pPr lvl="1"/>
            <a:endParaRPr lang="en-US" dirty="0"/>
          </a:p>
          <a:p>
            <a:r>
              <a:rPr lang="en-US" dirty="0"/>
              <a:t>We may use the </a:t>
            </a:r>
            <a:r>
              <a:rPr lang="en-US" b="1" dirty="0">
                <a:solidFill>
                  <a:schemeClr val="accent5">
                    <a:lumMod val="75000"/>
                  </a:schemeClr>
                </a:solidFill>
              </a:rPr>
              <a:t>output manipulators </a:t>
            </a:r>
            <a:r>
              <a:rPr lang="en-US" dirty="0"/>
              <a:t>to format the output.  We've come across some examples:</a:t>
            </a:r>
          </a:p>
          <a:p>
            <a:pPr lvl="1"/>
            <a:r>
              <a:rPr lang="en-US" b="1" dirty="0" err="1"/>
              <a:t>endl</a:t>
            </a:r>
            <a:r>
              <a:rPr lang="en-US" dirty="0"/>
              <a:t>, to move the insertion point to the beginning of the next line</a:t>
            </a:r>
          </a:p>
          <a:p>
            <a:pPr lvl="1"/>
            <a:r>
              <a:rPr lang="en-US" b="1" dirty="0" err="1"/>
              <a:t>setw</a:t>
            </a:r>
            <a:r>
              <a:rPr lang="en-US" dirty="0"/>
              <a:t>, to set the width of the column for the next output value</a:t>
            </a:r>
          </a:p>
        </p:txBody>
      </p:sp>
      <p:sp>
        <p:nvSpPr>
          <p:cNvPr id="5" name="Slide Number Placeholder 4"/>
          <p:cNvSpPr>
            <a:spLocks noGrp="1"/>
          </p:cNvSpPr>
          <p:nvPr>
            <p:ph type="sldNum" sz="quarter" idx="12"/>
          </p:nvPr>
        </p:nvSpPr>
        <p:spPr/>
        <p:txBody>
          <a:bodyPr/>
          <a:lstStyle/>
          <a:p>
            <a:fld id="{A2D5F323-9395-A24C-8003-89F99F5948AE}" type="slidenum">
              <a:rPr lang="en-US" smtClean="0"/>
              <a:pPr/>
              <a:t>74</a:t>
            </a:fld>
            <a:endParaRPr lang="en-US"/>
          </a:p>
        </p:txBody>
      </p:sp>
      <p:sp>
        <p:nvSpPr>
          <p:cNvPr id="6" name="Rectangle 5"/>
          <p:cNvSpPr/>
          <p:nvPr/>
        </p:nvSpPr>
        <p:spPr>
          <a:xfrm>
            <a:off x="2944083" y="3156751"/>
            <a:ext cx="2579185" cy="912429"/>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dirty="0">
                <a:latin typeface="Consolas" pitchFamily="49" charset="0"/>
              </a:rPr>
              <a:t>Peter</a:t>
            </a:r>
            <a:r>
              <a:rPr lang="en-US" dirty="0">
                <a:solidFill>
                  <a:schemeClr val="tx1">
                    <a:lumMod val="50000"/>
                    <a:lumOff val="50000"/>
                  </a:schemeClr>
                </a:solidFill>
                <a:latin typeface="Consolas" pitchFamily="49" charset="0"/>
              </a:rPr>
              <a:t>  </a:t>
            </a:r>
            <a:r>
              <a:rPr lang="en-US" dirty="0">
                <a:latin typeface="Consolas" pitchFamily="49" charset="0"/>
              </a:rPr>
              <a:t>30   130.5</a:t>
            </a:r>
            <a:endParaRPr lang="en-US" dirty="0">
              <a:solidFill>
                <a:schemeClr val="tx1">
                  <a:lumMod val="50000"/>
                  <a:lumOff val="50000"/>
                </a:schemeClr>
              </a:solidFill>
              <a:latin typeface="Consolas" pitchFamily="49" charset="0"/>
            </a:endParaRPr>
          </a:p>
          <a:p>
            <a:r>
              <a:rPr lang="en-US" dirty="0">
                <a:latin typeface="Consolas" pitchFamily="49" charset="0"/>
              </a:rPr>
              <a:t>John    6   129.3</a:t>
            </a:r>
            <a:endParaRPr lang="en-US" dirty="0">
              <a:solidFill>
                <a:schemeClr val="tx1">
                  <a:lumMod val="50000"/>
                  <a:lumOff val="50000"/>
                </a:schemeClr>
              </a:solidFill>
              <a:latin typeface="Consolas" pitchFamily="49" charset="0"/>
            </a:endParaRPr>
          </a:p>
          <a:p>
            <a:r>
              <a:rPr lang="en-US" dirty="0">
                <a:solidFill>
                  <a:schemeClr val="tx1"/>
                </a:solidFill>
                <a:latin typeface="Consolas" pitchFamily="49" charset="0"/>
              </a:rPr>
              <a:t>Mary   18    34.5</a:t>
            </a:r>
          </a:p>
        </p:txBody>
      </p:sp>
      <p:sp>
        <p:nvSpPr>
          <p:cNvPr id="7" name="TextBox 6"/>
          <p:cNvSpPr txBox="1"/>
          <p:nvPr/>
        </p:nvSpPr>
        <p:spPr>
          <a:xfrm>
            <a:off x="5367614" y="3320579"/>
            <a:ext cx="3428914" cy="584775"/>
          </a:xfrm>
          <a:prstGeom prst="rect">
            <a:avLst/>
          </a:prstGeom>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600" dirty="0">
                <a:latin typeface="Avenir Next Condensed" charset="0"/>
                <a:ea typeface="Avenir Next Condensed" charset="0"/>
                <a:cs typeface="Avenir Next Condensed" charset="0"/>
              </a:rPr>
              <a:t>How to set the </a:t>
            </a:r>
            <a:r>
              <a:rPr lang="en-US" sz="1600" dirty="0">
                <a:solidFill>
                  <a:schemeClr val="accent6">
                    <a:lumMod val="75000"/>
                  </a:schemeClr>
                </a:solidFill>
                <a:latin typeface="Avenir Next Condensed" charset="0"/>
                <a:ea typeface="Avenir Next Condensed" charset="0"/>
                <a:cs typeface="Avenir Next Condensed" charset="0"/>
              </a:rPr>
              <a:t>width</a:t>
            </a:r>
            <a:r>
              <a:rPr lang="en-US" sz="1600" dirty="0">
                <a:latin typeface="Avenir Next Condensed" charset="0"/>
                <a:ea typeface="Avenir Next Condensed" charset="0"/>
                <a:cs typeface="Avenir Next Condensed" charset="0"/>
              </a:rPr>
              <a:t> of each column?</a:t>
            </a:r>
          </a:p>
          <a:p>
            <a:r>
              <a:rPr lang="en-US" sz="1600" dirty="0">
                <a:latin typeface="Avenir Next Condensed" charset="0"/>
                <a:ea typeface="Avenir Next Condensed" charset="0"/>
                <a:cs typeface="Avenir Next Condensed" charset="0"/>
              </a:rPr>
              <a:t>How to set the column </a:t>
            </a:r>
            <a:r>
              <a:rPr lang="en-US" sz="1600" dirty="0">
                <a:solidFill>
                  <a:schemeClr val="accent6">
                    <a:lumMod val="75000"/>
                  </a:schemeClr>
                </a:solidFill>
                <a:latin typeface="Avenir Next Condensed" charset="0"/>
                <a:ea typeface="Avenir Next Condensed" charset="0"/>
                <a:cs typeface="Avenir Next Condensed" charset="0"/>
              </a:rPr>
              <a:t>alignment</a:t>
            </a:r>
            <a:r>
              <a:rPr lang="en-US" sz="1600" dirty="0">
                <a:latin typeface="Avenir Next Condensed" charset="0"/>
                <a:ea typeface="Avenir Next Condensed" charset="0"/>
                <a:cs typeface="Avenir Next Condensed" charset="0"/>
              </a:rPr>
              <a:t>?</a:t>
            </a:r>
          </a:p>
        </p:txBody>
      </p:sp>
    </p:spTree>
    <p:extLst>
      <p:ext uri="{BB962C8B-B14F-4D97-AF65-F5344CB8AC3E}">
        <p14:creationId xmlns:p14="http://schemas.microsoft.com/office/powerpoint/2010/main" val="35597970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floating-point notation</a:t>
            </a:r>
          </a:p>
        </p:txBody>
      </p:sp>
      <p:sp>
        <p:nvSpPr>
          <p:cNvPr id="3" name="Content Placeholder 2"/>
          <p:cNvSpPr>
            <a:spLocks noGrp="1"/>
          </p:cNvSpPr>
          <p:nvPr>
            <p:ph idx="1"/>
          </p:nvPr>
        </p:nvSpPr>
        <p:spPr/>
        <p:txBody>
          <a:bodyPr/>
          <a:lstStyle/>
          <a:p>
            <a:r>
              <a:rPr lang="en-US" dirty="0"/>
              <a:t>Example</a:t>
            </a:r>
          </a:p>
        </p:txBody>
      </p:sp>
      <p:sp>
        <p:nvSpPr>
          <p:cNvPr id="5" name="Slide Number Placeholder 4"/>
          <p:cNvSpPr>
            <a:spLocks noGrp="1"/>
          </p:cNvSpPr>
          <p:nvPr>
            <p:ph type="sldNum" sz="quarter" idx="12"/>
          </p:nvPr>
        </p:nvSpPr>
        <p:spPr/>
        <p:txBody>
          <a:bodyPr/>
          <a:lstStyle/>
          <a:p>
            <a:fld id="{A2D5F323-9395-A24C-8003-89F99F5948AE}" type="slidenum">
              <a:rPr lang="en-US" smtClean="0"/>
              <a:pPr/>
              <a:t>75</a:t>
            </a:fld>
            <a:endParaRPr lang="en-US"/>
          </a:p>
        </p:txBody>
      </p:sp>
      <p:sp>
        <p:nvSpPr>
          <p:cNvPr id="6" name="Rectangle 5"/>
          <p:cNvSpPr/>
          <p:nvPr/>
        </p:nvSpPr>
        <p:spPr>
          <a:xfrm>
            <a:off x="1171928" y="2010141"/>
            <a:ext cx="3531371" cy="384894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400" dirty="0">
                <a:solidFill>
                  <a:schemeClr val="bg1">
                    <a:lumMod val="65000"/>
                  </a:schemeClr>
                </a:solidFill>
                <a:latin typeface="Consolas" charset="0"/>
                <a:ea typeface="Consolas" charset="0"/>
                <a:cs typeface="Consolas" charset="0"/>
              </a:rPr>
              <a:t>#include &lt;</a:t>
            </a:r>
            <a:r>
              <a:rPr lang="en-US" sz="1400" dirty="0" err="1">
                <a:solidFill>
                  <a:schemeClr val="bg1">
                    <a:lumMod val="65000"/>
                  </a:schemeClr>
                </a:solidFill>
                <a:latin typeface="Consolas" charset="0"/>
                <a:ea typeface="Consolas" charset="0"/>
                <a:cs typeface="Consolas" charset="0"/>
              </a:rPr>
              <a:t>iostream</a:t>
            </a:r>
            <a:r>
              <a:rPr lang="en-US" sz="14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400" dirty="0">
                <a:solidFill>
                  <a:schemeClr val="bg1">
                    <a:lumMod val="65000"/>
                  </a:schemeClr>
                </a:solidFill>
                <a:latin typeface="Consolas" charset="0"/>
                <a:ea typeface="Consolas" charset="0"/>
                <a:cs typeface="Consolas" charset="0"/>
              </a:rPr>
              <a:t>using namespace std;</a:t>
            </a:r>
          </a:p>
          <a:p>
            <a:pPr defTabSz="511175">
              <a:tabLst>
                <a:tab pos="346075" algn="l"/>
                <a:tab pos="684213" algn="l"/>
              </a:tabLst>
            </a:pPr>
            <a:endParaRPr lang="en-US" sz="14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400" dirty="0" err="1">
                <a:solidFill>
                  <a:schemeClr val="bg1">
                    <a:lumMod val="65000"/>
                  </a:schemeClr>
                </a:solidFill>
                <a:latin typeface="Consolas" charset="0"/>
                <a:ea typeface="Consolas" charset="0"/>
                <a:cs typeface="Consolas" charset="0"/>
              </a:rPr>
              <a:t>int</a:t>
            </a:r>
            <a:r>
              <a:rPr lang="en-US" sz="1400" dirty="0">
                <a:solidFill>
                  <a:schemeClr val="bg1">
                    <a:lumMod val="65000"/>
                  </a:schemeClr>
                </a:solidFill>
                <a:latin typeface="Consolas" charset="0"/>
                <a:ea typeface="Consolas" charset="0"/>
                <a:cs typeface="Consolas" charset="0"/>
              </a:rPr>
              <a:t> main()</a:t>
            </a:r>
          </a:p>
          <a:p>
            <a:pPr defTabSz="511175">
              <a:tabLst>
                <a:tab pos="346075" algn="l"/>
                <a:tab pos="684213" algn="l"/>
              </a:tabLst>
            </a:pPr>
            <a:r>
              <a:rPr lang="en-US" sz="14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400" dirty="0">
                <a:solidFill>
                  <a:schemeClr val="tx1"/>
                </a:solidFill>
                <a:latin typeface="Consolas" charset="0"/>
                <a:ea typeface="Consolas" charset="0"/>
                <a:cs typeface="Consolas" charset="0"/>
              </a:rPr>
              <a:t> </a:t>
            </a:r>
            <a:r>
              <a:rPr lang="fr-FR" sz="1400" dirty="0">
                <a:solidFill>
                  <a:schemeClr val="tx1"/>
                </a:solidFill>
                <a:latin typeface="Consolas" charset="0"/>
                <a:ea typeface="Consolas" charset="0"/>
                <a:cs typeface="Consolas" charset="0"/>
              </a:rPr>
              <a:t> 	double a = 1.2345678;</a:t>
            </a:r>
          </a:p>
          <a:p>
            <a:pPr defTabSz="511175">
              <a:tabLst>
                <a:tab pos="346075" algn="l"/>
                <a:tab pos="684213" algn="l"/>
              </a:tabLst>
            </a:pPr>
            <a:r>
              <a:rPr lang="fr-FR" sz="1400" dirty="0">
                <a:solidFill>
                  <a:schemeClr val="tx1"/>
                </a:solidFill>
                <a:latin typeface="Consolas" charset="0"/>
                <a:ea typeface="Consolas" charset="0"/>
                <a:cs typeface="Consolas" charset="0"/>
              </a:rPr>
              <a:t> 	double b = 0.00012345678;</a:t>
            </a:r>
          </a:p>
          <a:p>
            <a:pPr defTabSz="511175">
              <a:tabLst>
                <a:tab pos="346075" algn="l"/>
                <a:tab pos="684213" algn="l"/>
              </a:tabLst>
            </a:pPr>
            <a:r>
              <a:rPr lang="fr-FR" sz="1400" dirty="0">
                <a:solidFill>
                  <a:schemeClr val="tx1"/>
                </a:solidFill>
                <a:latin typeface="Consolas" charset="0"/>
                <a:ea typeface="Consolas" charset="0"/>
                <a:cs typeface="Consolas" charset="0"/>
              </a:rPr>
              <a:t>  	double c = 1234567.8;</a:t>
            </a:r>
          </a:p>
          <a:p>
            <a:pPr defTabSz="511175">
              <a:tabLst>
                <a:tab pos="346075" algn="l"/>
                <a:tab pos="684213" algn="l"/>
              </a:tabLst>
            </a:pPr>
            <a:r>
              <a:rPr lang="fr-FR" sz="1400" dirty="0">
                <a:solidFill>
                  <a:schemeClr val="tx1"/>
                </a:solidFill>
                <a:latin typeface="Consolas" charset="0"/>
                <a:ea typeface="Consolas" charset="0"/>
                <a:cs typeface="Consolas" charset="0"/>
              </a:rPr>
              <a:t>	double d = 0.000012345678;</a:t>
            </a:r>
          </a:p>
          <a:p>
            <a:pPr defTabSz="511175">
              <a:tabLst>
                <a:tab pos="346075" algn="l"/>
                <a:tab pos="684213" algn="l"/>
              </a:tabLst>
            </a:pPr>
            <a:r>
              <a:rPr lang="fr-FR" sz="1400" dirty="0">
                <a:solidFill>
                  <a:schemeClr val="tx1"/>
                </a:solidFill>
                <a:latin typeface="Consolas" charset="0"/>
                <a:ea typeface="Consolas" charset="0"/>
                <a:cs typeface="Consolas" charset="0"/>
              </a:rPr>
              <a:t>	</a:t>
            </a:r>
          </a:p>
          <a:p>
            <a:pPr defTabSz="511175">
              <a:tabLst>
                <a:tab pos="346075" algn="l"/>
                <a:tab pos="684213" algn="l"/>
              </a:tabLst>
            </a:pPr>
            <a:r>
              <a:rPr lang="fr-FR" sz="1400" dirty="0">
                <a:solidFill>
                  <a:schemeClr val="tx1"/>
                </a:solidFill>
                <a:latin typeface="Consolas" charset="0"/>
                <a:ea typeface="Consolas" charset="0"/>
                <a:cs typeface="Consolas" charset="0"/>
              </a:rPr>
              <a:t>	cout &lt;&lt; a &lt;&lt; </a:t>
            </a:r>
            <a:r>
              <a:rPr lang="fr-FR" sz="1400" dirty="0" err="1">
                <a:solidFill>
                  <a:schemeClr val="tx1"/>
                </a:solidFill>
                <a:latin typeface="Consolas" charset="0"/>
                <a:ea typeface="Consolas" charset="0"/>
                <a:cs typeface="Consolas" charset="0"/>
              </a:rPr>
              <a:t>endl</a:t>
            </a:r>
            <a:r>
              <a:rPr lang="fr-FR" sz="1400" dirty="0">
                <a:solidFill>
                  <a:schemeClr val="tx1"/>
                </a:solidFill>
                <a:latin typeface="Consolas" charset="0"/>
                <a:ea typeface="Consolas" charset="0"/>
                <a:cs typeface="Consolas" charset="0"/>
              </a:rPr>
              <a:t> &lt;&lt; b &lt;&lt; </a:t>
            </a:r>
            <a:r>
              <a:rPr lang="fr-FR" sz="1400" dirty="0" err="1">
                <a:solidFill>
                  <a:schemeClr val="tx1"/>
                </a:solidFill>
                <a:latin typeface="Consolas" charset="0"/>
                <a:ea typeface="Consolas" charset="0"/>
                <a:cs typeface="Consolas" charset="0"/>
              </a:rPr>
              <a:t>endl</a:t>
            </a:r>
            <a:r>
              <a:rPr lang="fr-FR" sz="1400" dirty="0">
                <a:solidFill>
                  <a:schemeClr val="tx1"/>
                </a:solidFill>
                <a:latin typeface="Consolas" charset="0"/>
                <a:ea typeface="Consolas" charset="0"/>
                <a:cs typeface="Consolas" charset="0"/>
              </a:rPr>
              <a:t> </a:t>
            </a:r>
            <a:br>
              <a:rPr lang="fr-FR" sz="1400" dirty="0">
                <a:solidFill>
                  <a:schemeClr val="tx1"/>
                </a:solidFill>
                <a:latin typeface="Consolas" charset="0"/>
                <a:ea typeface="Consolas" charset="0"/>
                <a:cs typeface="Consolas" charset="0"/>
              </a:rPr>
            </a:br>
            <a:r>
              <a:rPr lang="fr-FR" sz="1400" dirty="0">
                <a:solidFill>
                  <a:schemeClr val="tx1"/>
                </a:solidFill>
                <a:latin typeface="Consolas" charset="0"/>
                <a:ea typeface="Consolas" charset="0"/>
                <a:cs typeface="Consolas" charset="0"/>
              </a:rPr>
              <a:t>		&lt;&lt; c &lt;&lt; </a:t>
            </a:r>
            <a:r>
              <a:rPr lang="fr-FR" sz="1400" dirty="0" err="1">
                <a:solidFill>
                  <a:schemeClr val="tx1"/>
                </a:solidFill>
                <a:latin typeface="Consolas" charset="0"/>
                <a:ea typeface="Consolas" charset="0"/>
                <a:cs typeface="Consolas" charset="0"/>
              </a:rPr>
              <a:t>endl</a:t>
            </a:r>
            <a:r>
              <a:rPr lang="fr-FR" sz="1400" dirty="0">
                <a:solidFill>
                  <a:schemeClr val="tx1"/>
                </a:solidFill>
                <a:latin typeface="Consolas" charset="0"/>
                <a:ea typeface="Consolas" charset="0"/>
                <a:cs typeface="Consolas" charset="0"/>
              </a:rPr>
              <a:t> &lt;&lt; d &lt;&lt; </a:t>
            </a:r>
            <a:r>
              <a:rPr lang="fr-FR" sz="1400" dirty="0" err="1">
                <a:solidFill>
                  <a:schemeClr val="tx1"/>
                </a:solidFill>
                <a:latin typeface="Consolas" charset="0"/>
                <a:ea typeface="Consolas" charset="0"/>
                <a:cs typeface="Consolas" charset="0"/>
              </a:rPr>
              <a:t>endl</a:t>
            </a:r>
            <a:r>
              <a:rPr lang="fr-FR" sz="1400" dirty="0">
                <a:solidFill>
                  <a:schemeClr val="tx1"/>
                </a:solidFill>
                <a:latin typeface="Consolas" charset="0"/>
                <a:ea typeface="Consolas" charset="0"/>
                <a:cs typeface="Consolas" charset="0"/>
              </a:rPr>
              <a:t>;</a:t>
            </a:r>
            <a:endParaRPr lang="en-US" sz="1400" dirty="0">
              <a:solidFill>
                <a:schemeClr val="tx1"/>
              </a:solidFill>
              <a:latin typeface="Consolas" charset="0"/>
              <a:ea typeface="Consolas" charset="0"/>
              <a:cs typeface="Consolas" charset="0"/>
            </a:endParaRPr>
          </a:p>
          <a:p>
            <a:pPr defTabSz="511175">
              <a:tabLst>
                <a:tab pos="346075" algn="l"/>
                <a:tab pos="684213" algn="l"/>
              </a:tabLst>
            </a:pPr>
            <a:r>
              <a:rPr lang="en-US" sz="1400" dirty="0">
                <a:solidFill>
                  <a:schemeClr val="bg1">
                    <a:lumMod val="65000"/>
                  </a:schemeClr>
                </a:solidFill>
                <a:latin typeface="Consolas" charset="0"/>
                <a:ea typeface="Consolas" charset="0"/>
                <a:cs typeface="Consolas" charset="0"/>
              </a:rPr>
              <a:t>  	return 0;</a:t>
            </a:r>
          </a:p>
          <a:p>
            <a:pPr defTabSz="511175">
              <a:tabLst>
                <a:tab pos="346075" algn="l"/>
                <a:tab pos="684213" algn="l"/>
              </a:tabLst>
            </a:pPr>
            <a:r>
              <a:rPr lang="en-US" sz="1400" dirty="0">
                <a:solidFill>
                  <a:schemeClr val="bg1">
                    <a:lumMod val="65000"/>
                  </a:schemeClr>
                </a:solidFill>
                <a:latin typeface="Consolas" charset="0"/>
                <a:ea typeface="Consolas" charset="0"/>
                <a:cs typeface="Consolas" charset="0"/>
              </a:rPr>
              <a:t>}</a:t>
            </a:r>
          </a:p>
        </p:txBody>
      </p:sp>
      <p:sp>
        <p:nvSpPr>
          <p:cNvPr id="7" name="Rectangle 6"/>
          <p:cNvSpPr/>
          <p:nvPr/>
        </p:nvSpPr>
        <p:spPr>
          <a:xfrm>
            <a:off x="4989089" y="3124697"/>
            <a:ext cx="2405446" cy="1391119"/>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charset="0"/>
                <a:ea typeface="Consolas" charset="0"/>
                <a:cs typeface="Consolas" charset="0"/>
              </a:rPr>
              <a:t>1.23457</a:t>
            </a:r>
          </a:p>
          <a:p>
            <a:r>
              <a:rPr lang="en-US" sz="1600" dirty="0">
                <a:latin typeface="Consolas" charset="0"/>
                <a:ea typeface="Consolas" charset="0"/>
                <a:cs typeface="Consolas" charset="0"/>
              </a:rPr>
              <a:t>0.000123457</a:t>
            </a:r>
          </a:p>
          <a:p>
            <a:r>
              <a:rPr lang="en-US" sz="1600" dirty="0">
                <a:latin typeface="Consolas" charset="0"/>
                <a:ea typeface="Consolas" charset="0"/>
                <a:cs typeface="Consolas" charset="0"/>
              </a:rPr>
              <a:t>1.23456e+06</a:t>
            </a:r>
          </a:p>
          <a:p>
            <a:r>
              <a:rPr lang="en-US" sz="1600" dirty="0">
                <a:latin typeface="Consolas" charset="0"/>
                <a:ea typeface="Consolas" charset="0"/>
                <a:cs typeface="Consolas" charset="0"/>
              </a:rPr>
              <a:t>1.23457e-05</a:t>
            </a:r>
          </a:p>
          <a:p>
            <a:endParaRPr lang="en-US" sz="1600" dirty="0">
              <a:latin typeface="Consolas" charset="0"/>
              <a:ea typeface="Consolas" charset="0"/>
              <a:cs typeface="Consolas" charset="0"/>
            </a:endParaRPr>
          </a:p>
        </p:txBody>
      </p:sp>
      <p:sp>
        <p:nvSpPr>
          <p:cNvPr id="8" name="TextBox 7"/>
          <p:cNvSpPr txBox="1"/>
          <p:nvPr/>
        </p:nvSpPr>
        <p:spPr>
          <a:xfrm>
            <a:off x="4989089" y="2841635"/>
            <a:ext cx="1374735" cy="307777"/>
          </a:xfrm>
          <a:prstGeom prst="rect">
            <a:avLst/>
          </a:prstGeom>
          <a:noFill/>
          <a:effectLst/>
        </p:spPr>
        <p:txBody>
          <a:bodyPr wrap="none" rtlCol="0">
            <a:spAutoFit/>
          </a:bodyPr>
          <a:lstStyle/>
          <a:p>
            <a:r>
              <a:rPr lang="en-US" sz="1400" dirty="0">
                <a:latin typeface="Chalkduster"/>
                <a:cs typeface="Chalkduster"/>
              </a:rPr>
              <a:t>Screen output</a:t>
            </a:r>
          </a:p>
        </p:txBody>
      </p:sp>
      <p:sp>
        <p:nvSpPr>
          <p:cNvPr id="10" name="Rectangle 9"/>
          <p:cNvSpPr/>
          <p:nvPr/>
        </p:nvSpPr>
        <p:spPr>
          <a:xfrm>
            <a:off x="5045368" y="3165092"/>
            <a:ext cx="1318456" cy="53537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a:stCxn id="12" idx="1"/>
            <a:endCxn id="10" idx="3"/>
          </p:cNvCxnSpPr>
          <p:nvPr/>
        </p:nvCxnSpPr>
        <p:spPr>
          <a:xfrm flipH="1">
            <a:off x="6363824" y="2277607"/>
            <a:ext cx="577431" cy="1155170"/>
          </a:xfrm>
          <a:prstGeom prst="straightConnector1">
            <a:avLst/>
          </a:prstGeom>
          <a:ln>
            <a:tailEnd type="arrow"/>
          </a:ln>
          <a:effectLst/>
        </p:spPr>
        <p:style>
          <a:lnRef idx="2">
            <a:schemeClr val="accent6"/>
          </a:lnRef>
          <a:fillRef idx="0">
            <a:schemeClr val="accent6"/>
          </a:fillRef>
          <a:effectRef idx="1">
            <a:schemeClr val="accent6"/>
          </a:effectRef>
          <a:fontRef idx="minor">
            <a:schemeClr val="tx1"/>
          </a:fontRef>
        </p:style>
      </p:cxnSp>
      <p:sp>
        <p:nvSpPr>
          <p:cNvPr id="12" name="Rounded Rectangle 11"/>
          <p:cNvSpPr/>
          <p:nvPr/>
        </p:nvSpPr>
        <p:spPr>
          <a:xfrm>
            <a:off x="6941255" y="1713578"/>
            <a:ext cx="1802604" cy="1128057"/>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r>
              <a:rPr lang="en-US" dirty="0">
                <a:latin typeface="Avenir Next Condensed" charset="0"/>
                <a:ea typeface="Avenir Next Condensed" charset="0"/>
                <a:cs typeface="Avenir Next Condensed" charset="0"/>
              </a:rPr>
              <a:t>Default to 6 significant digits</a:t>
            </a:r>
          </a:p>
        </p:txBody>
      </p:sp>
      <p:sp>
        <p:nvSpPr>
          <p:cNvPr id="21" name="Rectangle 20"/>
          <p:cNvSpPr/>
          <p:nvPr/>
        </p:nvSpPr>
        <p:spPr>
          <a:xfrm>
            <a:off x="5045368" y="3731822"/>
            <a:ext cx="1318456" cy="535370"/>
          </a:xfrm>
          <a:prstGeom prst="rect">
            <a:avLst/>
          </a:prstGeom>
          <a:noFill/>
          <a:ln>
            <a:solidFill>
              <a:schemeClr val="accent5">
                <a:lumMod val="75000"/>
              </a:schemeClr>
            </a:solidFill>
          </a:ln>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22" name="Straight Arrow Connector 21"/>
          <p:cNvCxnSpPr>
            <a:stCxn id="23" idx="1"/>
            <a:endCxn id="21" idx="3"/>
          </p:cNvCxnSpPr>
          <p:nvPr/>
        </p:nvCxnSpPr>
        <p:spPr>
          <a:xfrm flipH="1" flipV="1">
            <a:off x="6363824" y="3999507"/>
            <a:ext cx="373621" cy="774694"/>
          </a:xfrm>
          <a:prstGeom prst="straightConnector1">
            <a:avLst/>
          </a:prstGeom>
          <a:ln>
            <a:solidFill>
              <a:schemeClr val="accent5">
                <a:lumMod val="60000"/>
                <a:lumOff val="40000"/>
              </a:schemeClr>
            </a:solidFill>
            <a:tailEnd type="arrow"/>
          </a:ln>
          <a:effectLst/>
        </p:spPr>
        <p:style>
          <a:lnRef idx="2">
            <a:schemeClr val="accent6"/>
          </a:lnRef>
          <a:fillRef idx="0">
            <a:schemeClr val="accent6"/>
          </a:fillRef>
          <a:effectRef idx="1">
            <a:schemeClr val="accent6"/>
          </a:effectRef>
          <a:fontRef idx="minor">
            <a:schemeClr val="tx1"/>
          </a:fontRef>
        </p:style>
      </p:cxnSp>
      <p:sp>
        <p:nvSpPr>
          <p:cNvPr id="23" name="Rounded Rectangle 22"/>
          <p:cNvSpPr/>
          <p:nvPr/>
        </p:nvSpPr>
        <p:spPr>
          <a:xfrm>
            <a:off x="6737445" y="4210172"/>
            <a:ext cx="2038877" cy="1128057"/>
          </a:xfrm>
          <a:prstGeom prst="roundRect">
            <a:avLst/>
          </a:prstGeom>
          <a:ln>
            <a:solidFill>
              <a:schemeClr val="accent5">
                <a:lumMod val="60000"/>
                <a:lumOff val="40000"/>
              </a:schemeClr>
            </a:solidFill>
          </a:ln>
          <a:effectLst/>
        </p:spPr>
        <p:style>
          <a:lnRef idx="2">
            <a:schemeClr val="accent6"/>
          </a:lnRef>
          <a:fillRef idx="1">
            <a:schemeClr val="lt1"/>
          </a:fillRef>
          <a:effectRef idx="0">
            <a:schemeClr val="accent6"/>
          </a:effectRef>
          <a:fontRef idx="minor">
            <a:schemeClr val="dk1"/>
          </a:fontRef>
        </p:style>
        <p:txBody>
          <a:bodyPr rtlCol="0" anchor="ctr"/>
          <a:lstStyle/>
          <a:p>
            <a:r>
              <a:rPr lang="en-US" dirty="0">
                <a:latin typeface="Avenir Next Condensed" charset="0"/>
                <a:ea typeface="Avenir Next Condensed" charset="0"/>
                <a:cs typeface="Avenir Next Condensed" charset="0"/>
              </a:rPr>
              <a:t>Lengthy numbers are written in scientific notation </a:t>
            </a:r>
          </a:p>
        </p:txBody>
      </p:sp>
      <p:sp>
        <p:nvSpPr>
          <p:cNvPr id="26" name="TextBox 25"/>
          <p:cNvSpPr txBox="1"/>
          <p:nvPr/>
        </p:nvSpPr>
        <p:spPr>
          <a:xfrm>
            <a:off x="4701990" y="5489749"/>
            <a:ext cx="1569660" cy="369332"/>
          </a:xfrm>
          <a:prstGeom prst="rect">
            <a:avLst/>
          </a:prstGeom>
          <a:noFill/>
        </p:spPr>
        <p:txBody>
          <a:bodyPr wrap="none" rtlCol="0">
            <a:spAutoFit/>
          </a:bodyPr>
          <a:lstStyle>
            <a:defPPr>
              <a:defRPr lang="en-US"/>
            </a:defPPr>
            <a:lvl1pPr>
              <a:defRPr>
                <a:latin typeface="Avenir Next Condensed" charset="0"/>
                <a:ea typeface="Avenir Next Condensed" charset="0"/>
                <a:cs typeface="Avenir Next Condensed" charset="0"/>
              </a:defRPr>
            </a:lvl1pPr>
          </a:lstStyle>
          <a:p>
            <a:r>
              <a:rPr lang="en-US" dirty="0" err="1"/>
              <a:t>default_float.cpp</a:t>
            </a:r>
            <a:endParaRPr lang="en-US" dirty="0"/>
          </a:p>
        </p:txBody>
      </p:sp>
    </p:spTree>
    <p:extLst>
      <p:ext uri="{BB962C8B-B14F-4D97-AF65-F5344CB8AC3E}">
        <p14:creationId xmlns:p14="http://schemas.microsoft.com/office/powerpoint/2010/main" val="2325091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21" grpId="0" animBg="1"/>
      <p:bldP spid="23"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showpoint</a:t>
            </a:r>
            <a:r>
              <a:rPr lang="en-US" dirty="0"/>
              <a:t> Manipulator</a:t>
            </a:r>
          </a:p>
        </p:txBody>
      </p:sp>
      <p:sp>
        <p:nvSpPr>
          <p:cNvPr id="3" name="Content Placeholder 2"/>
          <p:cNvSpPr>
            <a:spLocks noGrp="1"/>
          </p:cNvSpPr>
          <p:nvPr>
            <p:ph idx="1"/>
          </p:nvPr>
        </p:nvSpPr>
        <p:spPr>
          <a:effectLst/>
        </p:spPr>
        <p:txBody>
          <a:bodyPr/>
          <a:lstStyle/>
          <a:p>
            <a:r>
              <a:rPr lang="en-US" dirty="0"/>
              <a:t>Example</a:t>
            </a:r>
          </a:p>
        </p:txBody>
      </p:sp>
      <p:sp>
        <p:nvSpPr>
          <p:cNvPr id="5" name="Slide Number Placeholder 4"/>
          <p:cNvSpPr>
            <a:spLocks noGrp="1"/>
          </p:cNvSpPr>
          <p:nvPr>
            <p:ph type="sldNum" sz="quarter" idx="12"/>
          </p:nvPr>
        </p:nvSpPr>
        <p:spPr/>
        <p:txBody>
          <a:bodyPr/>
          <a:lstStyle/>
          <a:p>
            <a:fld id="{A2D5F323-9395-A24C-8003-89F99F5948AE}" type="slidenum">
              <a:rPr lang="en-US" smtClean="0"/>
              <a:pPr/>
              <a:t>76</a:t>
            </a:fld>
            <a:endParaRPr lang="en-US"/>
          </a:p>
        </p:txBody>
      </p:sp>
      <p:sp>
        <p:nvSpPr>
          <p:cNvPr id="6" name="Rectangle 5"/>
          <p:cNvSpPr/>
          <p:nvPr/>
        </p:nvSpPr>
        <p:spPr>
          <a:xfrm>
            <a:off x="1024996" y="2010141"/>
            <a:ext cx="4023782" cy="3479608"/>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iostream</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using namespace std;</a:t>
            </a: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err="1">
                <a:solidFill>
                  <a:schemeClr val="bg1">
                    <a:lumMod val="65000"/>
                  </a:schemeClr>
                </a:solidFill>
                <a:latin typeface="Consolas" charset="0"/>
                <a:ea typeface="Consolas" charset="0"/>
                <a:cs typeface="Consolas" charset="0"/>
              </a:rPr>
              <a:t>int</a:t>
            </a:r>
            <a:r>
              <a:rPr lang="en-US" sz="1600" dirty="0">
                <a:solidFill>
                  <a:schemeClr val="bg1">
                    <a:lumMod val="65000"/>
                  </a:schemeClr>
                </a:solidFill>
                <a:latin typeface="Consolas" charset="0"/>
                <a:ea typeface="Consolas" charset="0"/>
                <a:cs typeface="Consolas" charset="0"/>
              </a:rPr>
              <a:t> main()</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fr-FR" sz="1600" dirty="0">
                <a:solidFill>
                  <a:schemeClr val="tx1"/>
                </a:solidFill>
                <a:latin typeface="Consolas" charset="0"/>
                <a:ea typeface="Consolas" charset="0"/>
                <a:cs typeface="Consolas" charset="0"/>
              </a:rPr>
              <a:t> 	double e = 12.0;</a:t>
            </a:r>
          </a:p>
          <a:p>
            <a:pPr defTabSz="511175">
              <a:tabLst>
                <a:tab pos="346075" algn="l"/>
                <a:tab pos="684213" algn="l"/>
              </a:tabLst>
            </a:pPr>
            <a:endParaRPr lang="fr-FR" sz="1600" dirty="0">
              <a:solidFill>
                <a:schemeClr val="tx1"/>
              </a:solidFill>
              <a:latin typeface="Consolas" charset="0"/>
              <a:ea typeface="Consolas" charset="0"/>
              <a:cs typeface="Consolas" charset="0"/>
            </a:endParaRPr>
          </a:p>
          <a:p>
            <a:pPr defTabSz="511175">
              <a:tabLst>
                <a:tab pos="346075" algn="l"/>
                <a:tab pos="684213" algn="l"/>
              </a:tabLst>
            </a:pPr>
            <a:r>
              <a:rPr lang="fr-FR" sz="1600" dirty="0">
                <a:solidFill>
                  <a:schemeClr val="tx1"/>
                </a:solidFill>
                <a:latin typeface="Consolas" charset="0"/>
                <a:ea typeface="Consolas" charset="0"/>
                <a:cs typeface="Consolas" charset="0"/>
              </a:rPr>
              <a:t>	cout &lt;&lt; e &lt;&lt; </a:t>
            </a:r>
            <a:r>
              <a:rPr lang="fr-FR" sz="1600" dirty="0" err="1">
                <a:solidFill>
                  <a:schemeClr val="tx1"/>
                </a:solidFill>
                <a:latin typeface="Consolas" charset="0"/>
                <a:ea typeface="Consolas" charset="0"/>
                <a:cs typeface="Consolas" charset="0"/>
              </a:rPr>
              <a:t>endl</a:t>
            </a:r>
            <a:r>
              <a:rPr lang="fr-FR" sz="1600" dirty="0">
                <a:solidFill>
                  <a:schemeClr val="tx1"/>
                </a:solidFill>
                <a:latin typeface="Consolas" charset="0"/>
                <a:ea typeface="Consolas" charset="0"/>
                <a:cs typeface="Consolas" charset="0"/>
              </a:rPr>
              <a:t>;</a:t>
            </a:r>
          </a:p>
          <a:p>
            <a:pPr defTabSz="511175">
              <a:tabLst>
                <a:tab pos="346075" algn="l"/>
                <a:tab pos="684213" algn="l"/>
              </a:tabLst>
            </a:pPr>
            <a:r>
              <a:rPr lang="fr-FR" sz="1600" dirty="0">
                <a:solidFill>
                  <a:schemeClr val="tx1"/>
                </a:solidFill>
                <a:latin typeface="Consolas" charset="0"/>
                <a:ea typeface="Consolas" charset="0"/>
                <a:cs typeface="Consolas" charset="0"/>
              </a:rPr>
              <a:t>	cout &lt;&lt; </a:t>
            </a:r>
            <a:r>
              <a:rPr lang="fr-FR" sz="1600" b="1" dirty="0" err="1">
                <a:solidFill>
                  <a:schemeClr val="accent6">
                    <a:lumMod val="75000"/>
                  </a:schemeClr>
                </a:solidFill>
                <a:latin typeface="Consolas" charset="0"/>
                <a:ea typeface="Consolas" charset="0"/>
                <a:cs typeface="Consolas" charset="0"/>
              </a:rPr>
              <a:t>showpoint</a:t>
            </a:r>
            <a:r>
              <a:rPr lang="fr-FR" sz="1600" b="1" dirty="0">
                <a:solidFill>
                  <a:schemeClr val="tx1"/>
                </a:solidFill>
                <a:latin typeface="Consolas" charset="0"/>
                <a:ea typeface="Consolas" charset="0"/>
                <a:cs typeface="Consolas" charset="0"/>
              </a:rPr>
              <a:t> </a:t>
            </a:r>
            <a:r>
              <a:rPr lang="fr-FR" sz="1600" dirty="0">
                <a:solidFill>
                  <a:schemeClr val="tx1"/>
                </a:solidFill>
                <a:latin typeface="Consolas" charset="0"/>
                <a:ea typeface="Consolas" charset="0"/>
                <a:cs typeface="Consolas" charset="0"/>
              </a:rPr>
              <a:t>&lt;&lt; e &lt;&lt; </a:t>
            </a:r>
            <a:r>
              <a:rPr lang="fr-FR" sz="1600" dirty="0" err="1">
                <a:solidFill>
                  <a:schemeClr val="tx1"/>
                </a:solidFill>
                <a:latin typeface="Consolas" charset="0"/>
                <a:ea typeface="Consolas" charset="0"/>
                <a:cs typeface="Consolas" charset="0"/>
              </a:rPr>
              <a:t>endl</a:t>
            </a:r>
            <a:r>
              <a:rPr lang="fr-FR" sz="1600" dirty="0">
                <a:solidFill>
                  <a:schemeClr val="tx1"/>
                </a:solidFill>
                <a:latin typeface="Consolas" charset="0"/>
                <a:ea typeface="Consolas" charset="0"/>
                <a:cs typeface="Consolas" charset="0"/>
              </a:rPr>
              <a:t>;</a:t>
            </a:r>
            <a:endParaRPr lang="en-US" sz="1600" dirty="0">
              <a:solidFill>
                <a:schemeClr val="tx1"/>
              </a:solidFill>
              <a:latin typeface="Consolas" charset="0"/>
              <a:ea typeface="Consolas" charset="0"/>
              <a:cs typeface="Consolas" charset="0"/>
            </a:endParaRP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return 0;</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a:t>
            </a:r>
          </a:p>
        </p:txBody>
      </p:sp>
      <p:sp>
        <p:nvSpPr>
          <p:cNvPr id="7" name="Rectangle 6"/>
          <p:cNvSpPr/>
          <p:nvPr/>
        </p:nvSpPr>
        <p:spPr>
          <a:xfrm>
            <a:off x="4989089" y="2279595"/>
            <a:ext cx="2405446" cy="1391119"/>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endParaRPr lang="en-US" sz="1600" dirty="0">
              <a:latin typeface="Consolas" charset="0"/>
              <a:ea typeface="Consolas" charset="0"/>
              <a:cs typeface="Consolas" charset="0"/>
            </a:endParaRPr>
          </a:p>
          <a:p>
            <a:endParaRPr lang="en-US" sz="1600" dirty="0">
              <a:latin typeface="Consolas" charset="0"/>
              <a:ea typeface="Consolas" charset="0"/>
              <a:cs typeface="Consolas" charset="0"/>
            </a:endParaRPr>
          </a:p>
          <a:p>
            <a:endParaRPr lang="en-US" sz="1600" dirty="0">
              <a:latin typeface="Consolas" charset="0"/>
              <a:ea typeface="Consolas" charset="0"/>
              <a:cs typeface="Consolas" charset="0"/>
            </a:endParaRPr>
          </a:p>
        </p:txBody>
      </p:sp>
      <p:sp>
        <p:nvSpPr>
          <p:cNvPr id="8" name="TextBox 7"/>
          <p:cNvSpPr txBox="1"/>
          <p:nvPr/>
        </p:nvSpPr>
        <p:spPr>
          <a:xfrm>
            <a:off x="4989089" y="1996533"/>
            <a:ext cx="1374735" cy="307777"/>
          </a:xfrm>
          <a:prstGeom prst="rect">
            <a:avLst/>
          </a:prstGeom>
          <a:noFill/>
          <a:effectLst/>
        </p:spPr>
        <p:txBody>
          <a:bodyPr wrap="none" rtlCol="0">
            <a:spAutoFit/>
          </a:bodyPr>
          <a:lstStyle/>
          <a:p>
            <a:r>
              <a:rPr lang="en-US" sz="1400" dirty="0">
                <a:latin typeface="Chalkduster"/>
                <a:cs typeface="Chalkduster"/>
              </a:rPr>
              <a:t>Screen output</a:t>
            </a:r>
          </a:p>
        </p:txBody>
      </p:sp>
      <p:sp>
        <p:nvSpPr>
          <p:cNvPr id="9" name="TextBox 8"/>
          <p:cNvSpPr txBox="1"/>
          <p:nvPr/>
        </p:nvSpPr>
        <p:spPr>
          <a:xfrm>
            <a:off x="3342323" y="5483954"/>
            <a:ext cx="1569660" cy="369332"/>
          </a:xfrm>
          <a:prstGeom prst="rect">
            <a:avLst/>
          </a:prstGeom>
          <a:noFill/>
        </p:spPr>
        <p:txBody>
          <a:bodyPr wrap="none" rtlCol="0">
            <a:spAutoFit/>
          </a:bodyPr>
          <a:lstStyle>
            <a:defPPr>
              <a:defRPr lang="en-US"/>
            </a:defPPr>
            <a:lvl1pPr>
              <a:defRPr>
                <a:latin typeface="Avenir Next Condensed" charset="0"/>
                <a:ea typeface="Avenir Next Condensed" charset="0"/>
                <a:cs typeface="Avenir Next Condensed" charset="0"/>
              </a:defRPr>
            </a:lvl1pPr>
          </a:lstStyle>
          <a:p>
            <a:r>
              <a:rPr lang="en-US" dirty="0" err="1"/>
              <a:t>default_float.cpp</a:t>
            </a:r>
            <a:endParaRPr lang="en-US" dirty="0"/>
          </a:p>
        </p:txBody>
      </p:sp>
      <p:sp>
        <p:nvSpPr>
          <p:cNvPr id="10" name="Rectangle 9"/>
          <p:cNvSpPr/>
          <p:nvPr/>
        </p:nvSpPr>
        <p:spPr>
          <a:xfrm>
            <a:off x="5045368" y="2454278"/>
            <a:ext cx="1318456" cy="26395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p:cNvSpPr/>
          <p:nvPr/>
        </p:nvSpPr>
        <p:spPr>
          <a:xfrm>
            <a:off x="6941255" y="1742808"/>
            <a:ext cx="1929790" cy="845102"/>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r>
              <a:rPr lang="en-US" dirty="0">
                <a:latin typeface="Avenir Next Condensed" charset="0"/>
                <a:ea typeface="Avenir Next Condensed" charset="0"/>
                <a:cs typeface="Avenir Next Condensed" charset="0"/>
              </a:rPr>
              <a:t>default is no decimal point if decimal value is 0</a:t>
            </a:r>
          </a:p>
        </p:txBody>
      </p:sp>
      <p:cxnSp>
        <p:nvCxnSpPr>
          <p:cNvPr id="12" name="Straight Arrow Connector 11"/>
          <p:cNvCxnSpPr>
            <a:stCxn id="11" idx="1"/>
            <a:endCxn id="10" idx="3"/>
          </p:cNvCxnSpPr>
          <p:nvPr/>
        </p:nvCxnSpPr>
        <p:spPr>
          <a:xfrm flipH="1">
            <a:off x="6363824" y="2165359"/>
            <a:ext cx="577431" cy="420895"/>
          </a:xfrm>
          <a:prstGeom prst="straightConnector1">
            <a:avLst/>
          </a:prstGeom>
          <a:ln>
            <a:tailEnd type="arrow"/>
          </a:ln>
          <a:effectLst/>
        </p:spPr>
        <p:style>
          <a:lnRef idx="2">
            <a:schemeClr val="accent6"/>
          </a:lnRef>
          <a:fillRef idx="0">
            <a:schemeClr val="accent6"/>
          </a:fillRef>
          <a:effectRef idx="1">
            <a:schemeClr val="accent6"/>
          </a:effectRef>
          <a:fontRef idx="minor">
            <a:schemeClr val="tx1"/>
          </a:fontRef>
        </p:style>
      </p:cxnSp>
      <p:sp>
        <p:nvSpPr>
          <p:cNvPr id="15" name="Rectangle 14"/>
          <p:cNvSpPr/>
          <p:nvPr/>
        </p:nvSpPr>
        <p:spPr>
          <a:xfrm>
            <a:off x="5045368" y="2735888"/>
            <a:ext cx="1318456" cy="267685"/>
          </a:xfrm>
          <a:prstGeom prst="rect">
            <a:avLst/>
          </a:prstGeom>
          <a:noFill/>
          <a:ln>
            <a:solidFill>
              <a:schemeClr val="accent5">
                <a:lumMod val="75000"/>
              </a:schemeClr>
            </a:solidFill>
          </a:ln>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16" name="Straight Arrow Connector 15"/>
          <p:cNvCxnSpPr>
            <a:stCxn id="17" idx="1"/>
            <a:endCxn id="15" idx="3"/>
          </p:cNvCxnSpPr>
          <p:nvPr/>
        </p:nvCxnSpPr>
        <p:spPr>
          <a:xfrm flipH="1" flipV="1">
            <a:off x="6363824" y="2869731"/>
            <a:ext cx="373621" cy="697871"/>
          </a:xfrm>
          <a:prstGeom prst="straightConnector1">
            <a:avLst/>
          </a:prstGeom>
          <a:ln>
            <a:solidFill>
              <a:schemeClr val="accent5">
                <a:lumMod val="60000"/>
                <a:lumOff val="40000"/>
              </a:schemeClr>
            </a:solidFill>
            <a:tailEnd type="arrow"/>
          </a:ln>
          <a:effectLst/>
        </p:spPr>
        <p:style>
          <a:lnRef idx="2">
            <a:schemeClr val="accent6"/>
          </a:lnRef>
          <a:fillRef idx="0">
            <a:schemeClr val="accent6"/>
          </a:fillRef>
          <a:effectRef idx="1">
            <a:schemeClr val="accent6"/>
          </a:effectRef>
          <a:fontRef idx="minor">
            <a:schemeClr val="tx1"/>
          </a:fontRef>
        </p:style>
      </p:cxnSp>
      <p:sp>
        <p:nvSpPr>
          <p:cNvPr id="17" name="Rounded Rectangle 16"/>
          <p:cNvSpPr/>
          <p:nvPr/>
        </p:nvSpPr>
        <p:spPr>
          <a:xfrm>
            <a:off x="6737445" y="3003573"/>
            <a:ext cx="2133600" cy="1128057"/>
          </a:xfrm>
          <a:prstGeom prst="roundRect">
            <a:avLst/>
          </a:prstGeom>
          <a:ln>
            <a:solidFill>
              <a:schemeClr val="accent5">
                <a:lumMod val="60000"/>
                <a:lumOff val="40000"/>
              </a:schemeClr>
            </a:solidFill>
          </a:ln>
          <a:effectLst/>
        </p:spPr>
        <p:style>
          <a:lnRef idx="2">
            <a:schemeClr val="accent6"/>
          </a:lnRef>
          <a:fillRef idx="1">
            <a:schemeClr val="lt1"/>
          </a:fillRef>
          <a:effectRef idx="0">
            <a:schemeClr val="accent6"/>
          </a:effectRef>
          <a:fontRef idx="minor">
            <a:schemeClr val="dk1"/>
          </a:fontRef>
        </p:style>
        <p:txBody>
          <a:bodyPr rtlCol="0" anchor="ctr"/>
          <a:lstStyle/>
          <a:p>
            <a:r>
              <a:rPr lang="en-US" dirty="0">
                <a:latin typeface="Avenir Next Condensed" charset="0"/>
                <a:ea typeface="Avenir Next Condensed" charset="0"/>
                <a:cs typeface="Avenir Next Condensed" charset="0"/>
              </a:rPr>
              <a:t>display decimal point with padding zeros with </a:t>
            </a:r>
            <a:r>
              <a:rPr lang="en-US" b="1" dirty="0" err="1">
                <a:latin typeface="Avenir Next Condensed" charset="0"/>
                <a:ea typeface="Avenir Next Condensed" charset="0"/>
                <a:cs typeface="Avenir Next Condensed" charset="0"/>
              </a:rPr>
              <a:t>showpoint</a:t>
            </a:r>
            <a:endParaRPr lang="en-US" b="1" dirty="0">
              <a:latin typeface="Avenir Next Condensed" charset="0"/>
              <a:ea typeface="Avenir Next Condensed" charset="0"/>
              <a:cs typeface="Avenir Next Condensed" charset="0"/>
            </a:endParaRPr>
          </a:p>
        </p:txBody>
      </p:sp>
      <p:sp>
        <p:nvSpPr>
          <p:cNvPr id="21" name="TextBox 20"/>
          <p:cNvSpPr txBox="1"/>
          <p:nvPr/>
        </p:nvSpPr>
        <p:spPr>
          <a:xfrm>
            <a:off x="5616573" y="4440025"/>
            <a:ext cx="2649364" cy="646331"/>
          </a:xfrm>
          <a:prstGeom prst="rect">
            <a:avLst/>
          </a:prstGeom>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Avenir Next Condensed" charset="0"/>
                <a:ea typeface="Avenir Next Condensed" charset="0"/>
                <a:cs typeface="Avenir Next Condensed" charset="0"/>
              </a:rPr>
              <a:t>can be unset with the </a:t>
            </a:r>
            <a:r>
              <a:rPr lang="en-US" b="1" dirty="0" err="1">
                <a:latin typeface="Avenir Next Condensed" charset="0"/>
                <a:ea typeface="Avenir Next Condensed" charset="0"/>
                <a:cs typeface="Avenir Next Condensed" charset="0"/>
              </a:rPr>
              <a:t>noshowpoint</a:t>
            </a:r>
            <a:r>
              <a:rPr lang="en-US" dirty="0">
                <a:latin typeface="Avenir Next Condensed" charset="0"/>
                <a:ea typeface="Avenir Next Condensed" charset="0"/>
                <a:cs typeface="Avenir Next Condensed" charset="0"/>
              </a:rPr>
              <a:t> manipulator</a:t>
            </a:r>
          </a:p>
        </p:txBody>
      </p:sp>
      <p:sp>
        <p:nvSpPr>
          <p:cNvPr id="18" name="TextBox 17"/>
          <p:cNvSpPr txBox="1"/>
          <p:nvPr/>
        </p:nvSpPr>
        <p:spPr>
          <a:xfrm>
            <a:off x="5045368" y="2403244"/>
            <a:ext cx="393056" cy="338554"/>
          </a:xfrm>
          <a:prstGeom prst="rect">
            <a:avLst/>
          </a:prstGeom>
          <a:noFill/>
          <a:effectLst/>
        </p:spPr>
        <p:txBody>
          <a:bodyPr wrap="none" rtlCol="0">
            <a:spAutoFit/>
          </a:bodyPr>
          <a:lstStyle/>
          <a:p>
            <a:r>
              <a:rPr lang="en-US" sz="1600" dirty="0"/>
              <a:t>12</a:t>
            </a:r>
          </a:p>
        </p:txBody>
      </p:sp>
      <p:sp>
        <p:nvSpPr>
          <p:cNvPr id="19" name="TextBox 18"/>
          <p:cNvSpPr txBox="1"/>
          <p:nvPr/>
        </p:nvSpPr>
        <p:spPr>
          <a:xfrm>
            <a:off x="5045368" y="2701137"/>
            <a:ext cx="861133" cy="338554"/>
          </a:xfrm>
          <a:prstGeom prst="rect">
            <a:avLst/>
          </a:prstGeom>
          <a:noFill/>
          <a:effectLst/>
        </p:spPr>
        <p:txBody>
          <a:bodyPr wrap="none" rtlCol="0">
            <a:spAutoFit/>
          </a:bodyPr>
          <a:lstStyle/>
          <a:p>
            <a:r>
              <a:rPr lang="en-US" sz="1600" dirty="0"/>
              <a:t>12.0000</a:t>
            </a:r>
          </a:p>
        </p:txBody>
      </p:sp>
    </p:spTree>
    <p:extLst>
      <p:ext uri="{BB962C8B-B14F-4D97-AF65-F5344CB8AC3E}">
        <p14:creationId xmlns:p14="http://schemas.microsoft.com/office/powerpoint/2010/main" val="3862236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7" grpId="0" animBg="1"/>
      <p:bldP spid="21" grpId="0" animBg="1"/>
      <p:bldP spid="18" grpId="0"/>
      <p:bldP spid="1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fixed </a:t>
            </a:r>
            <a:r>
              <a:rPr lang="en-US" dirty="0"/>
              <a:t>/</a:t>
            </a:r>
            <a:r>
              <a:rPr lang="en-US" b="1" dirty="0"/>
              <a:t> scientific </a:t>
            </a:r>
            <a:r>
              <a:rPr lang="en-US" dirty="0"/>
              <a:t>Manipulators</a:t>
            </a:r>
          </a:p>
        </p:txBody>
      </p:sp>
      <p:sp>
        <p:nvSpPr>
          <p:cNvPr id="3" name="Content Placeholder 2"/>
          <p:cNvSpPr>
            <a:spLocks noGrp="1"/>
          </p:cNvSpPr>
          <p:nvPr>
            <p:ph idx="1"/>
          </p:nvPr>
        </p:nvSpPr>
        <p:spPr>
          <a:xfrm>
            <a:off x="457200" y="1600201"/>
            <a:ext cx="8446248" cy="1018094"/>
          </a:xfrm>
        </p:spPr>
        <p:txBody>
          <a:bodyPr>
            <a:normAutofit/>
          </a:bodyPr>
          <a:lstStyle/>
          <a:p>
            <a:r>
              <a:rPr lang="en-US" b="1" dirty="0"/>
              <a:t>fixed </a:t>
            </a:r>
            <a:r>
              <a:rPr lang="en-US" dirty="0"/>
              <a:t>to write floating-point numbers as </a:t>
            </a:r>
            <a:r>
              <a:rPr lang="en-US" dirty="0">
                <a:solidFill>
                  <a:schemeClr val="accent5">
                    <a:lumMod val="75000"/>
                  </a:schemeClr>
                </a:solidFill>
              </a:rPr>
              <a:t>fixed decimal</a:t>
            </a:r>
          </a:p>
          <a:p>
            <a:r>
              <a:rPr lang="en-US" b="1" dirty="0"/>
              <a:t>scientific </a:t>
            </a:r>
            <a:r>
              <a:rPr lang="en-US" dirty="0"/>
              <a:t>to output floating-point numbers in </a:t>
            </a:r>
            <a:r>
              <a:rPr lang="en-US" dirty="0">
                <a:solidFill>
                  <a:schemeClr val="accent5">
                    <a:lumMod val="75000"/>
                  </a:schemeClr>
                </a:solidFill>
              </a:rPr>
              <a:t>scientific notation</a:t>
            </a:r>
          </a:p>
          <a:p>
            <a:endParaRPr lang="en-US" dirty="0">
              <a:solidFill>
                <a:schemeClr val="accent5">
                  <a:lumMod val="75000"/>
                </a:schemeClr>
              </a:solidFill>
            </a:endParaRPr>
          </a:p>
        </p:txBody>
      </p:sp>
      <p:sp>
        <p:nvSpPr>
          <p:cNvPr id="5" name="Slide Number Placeholder 4"/>
          <p:cNvSpPr>
            <a:spLocks noGrp="1"/>
          </p:cNvSpPr>
          <p:nvPr>
            <p:ph type="sldNum" sz="quarter" idx="12"/>
          </p:nvPr>
        </p:nvSpPr>
        <p:spPr/>
        <p:txBody>
          <a:bodyPr/>
          <a:lstStyle/>
          <a:p>
            <a:fld id="{A2D5F323-9395-A24C-8003-89F99F5948AE}" type="slidenum">
              <a:rPr lang="en-US" smtClean="0"/>
              <a:pPr/>
              <a:t>77</a:t>
            </a:fld>
            <a:endParaRPr lang="en-US"/>
          </a:p>
        </p:txBody>
      </p:sp>
      <p:sp>
        <p:nvSpPr>
          <p:cNvPr id="6" name="Rectangle 5"/>
          <p:cNvSpPr/>
          <p:nvPr/>
        </p:nvSpPr>
        <p:spPr>
          <a:xfrm>
            <a:off x="1554480" y="2620660"/>
            <a:ext cx="4432917" cy="3607753"/>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iostream</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using namespace std;</a:t>
            </a: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err="1">
                <a:solidFill>
                  <a:schemeClr val="bg1">
                    <a:lumMod val="65000"/>
                  </a:schemeClr>
                </a:solidFill>
                <a:latin typeface="Consolas" charset="0"/>
                <a:ea typeface="Consolas" charset="0"/>
                <a:cs typeface="Consolas" charset="0"/>
              </a:rPr>
              <a:t>int</a:t>
            </a:r>
            <a:r>
              <a:rPr lang="en-US" sz="1600" dirty="0">
                <a:solidFill>
                  <a:schemeClr val="bg1">
                    <a:lumMod val="65000"/>
                  </a:schemeClr>
                </a:solidFill>
                <a:latin typeface="Consolas" charset="0"/>
                <a:ea typeface="Consolas" charset="0"/>
                <a:cs typeface="Consolas" charset="0"/>
              </a:rPr>
              <a:t> main()</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tx1"/>
                </a:solidFill>
                <a:latin typeface="Consolas" charset="0"/>
                <a:ea typeface="Consolas" charset="0"/>
                <a:cs typeface="Consolas" charset="0"/>
              </a:rPr>
              <a:t>	double f = 0.135;</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f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      </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b="1" dirty="0">
                <a:solidFill>
                  <a:srgbClr val="E46C0A"/>
                </a:solidFill>
                <a:latin typeface="Consolas" charset="0"/>
                <a:ea typeface="Consolas" charset="0"/>
                <a:cs typeface="Consolas" charset="0"/>
              </a:rPr>
              <a:t>fixed</a:t>
            </a:r>
            <a:r>
              <a:rPr lang="en-US" sz="1600" b="1" dirty="0">
                <a:solidFill>
                  <a:schemeClr val="tx1"/>
                </a:solidFill>
                <a:latin typeface="Consolas" charset="0"/>
                <a:ea typeface="Consolas" charset="0"/>
                <a:cs typeface="Consolas" charset="0"/>
              </a:rPr>
              <a:t> </a:t>
            </a:r>
            <a:r>
              <a:rPr lang="en-US" sz="1600" dirty="0">
                <a:solidFill>
                  <a:schemeClr val="tx1"/>
                </a:solidFill>
                <a:latin typeface="Consolas" charset="0"/>
                <a:ea typeface="Consolas" charset="0"/>
                <a:cs typeface="Consolas" charset="0"/>
              </a:rPr>
              <a:t>&lt;&lt; f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 </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b="1" dirty="0">
                <a:solidFill>
                  <a:schemeClr val="accent6">
                    <a:lumMod val="75000"/>
                  </a:schemeClr>
                </a:solidFill>
                <a:latin typeface="Consolas" charset="0"/>
                <a:ea typeface="Consolas" charset="0"/>
                <a:cs typeface="Consolas" charset="0"/>
              </a:rPr>
              <a:t>scientific</a:t>
            </a:r>
            <a:r>
              <a:rPr lang="en-US" sz="1600" dirty="0">
                <a:solidFill>
                  <a:schemeClr val="accent6">
                    <a:lumMod val="75000"/>
                  </a:schemeClr>
                </a:solidFill>
                <a:latin typeface="Consolas" charset="0"/>
                <a:ea typeface="Consolas" charset="0"/>
                <a:cs typeface="Consolas" charset="0"/>
              </a:rPr>
              <a:t> </a:t>
            </a:r>
            <a:r>
              <a:rPr lang="en-US" sz="1600" dirty="0">
                <a:solidFill>
                  <a:schemeClr val="tx1"/>
                </a:solidFill>
                <a:latin typeface="Consolas" charset="0"/>
                <a:ea typeface="Consolas" charset="0"/>
                <a:cs typeface="Consolas" charset="0"/>
              </a:rPr>
              <a:t>&lt;&lt; f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 </a:t>
            </a:r>
          </a:p>
          <a:p>
            <a:pPr defTabSz="511175">
              <a:tabLst>
                <a:tab pos="346075" algn="l"/>
                <a:tab pos="684213" algn="l"/>
              </a:tabLst>
            </a:pPr>
            <a:endParaRPr lang="en-US" sz="1600" dirty="0">
              <a:solidFill>
                <a:schemeClr val="tx1"/>
              </a:solidFill>
              <a:latin typeface="Consolas" charset="0"/>
              <a:ea typeface="Consolas" charset="0"/>
              <a:cs typeface="Consolas" charset="0"/>
            </a:endParaRP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b="1" dirty="0" err="1">
                <a:solidFill>
                  <a:schemeClr val="accent5">
                    <a:lumMod val="75000"/>
                  </a:schemeClr>
                </a:solidFill>
                <a:latin typeface="Consolas" charset="0"/>
                <a:ea typeface="Consolas" charset="0"/>
                <a:cs typeface="Consolas" charset="0"/>
              </a:rPr>
              <a:t>unsetf</a:t>
            </a:r>
            <a:r>
              <a:rPr lang="en-US" sz="1600" b="1" dirty="0">
                <a:solidFill>
                  <a:schemeClr val="accent5">
                    <a:lumMod val="75000"/>
                  </a:schemeClr>
                </a:solidFill>
                <a:latin typeface="Consolas" charset="0"/>
                <a:ea typeface="Consolas" charset="0"/>
                <a:cs typeface="Consolas" charset="0"/>
              </a:rPr>
              <a:t>(</a:t>
            </a:r>
            <a:r>
              <a:rPr lang="en-US" sz="1600" b="1" dirty="0" err="1">
                <a:solidFill>
                  <a:schemeClr val="accent5">
                    <a:lumMod val="75000"/>
                  </a:schemeClr>
                </a:solidFill>
                <a:latin typeface="Consolas" charset="0"/>
                <a:ea typeface="Consolas" charset="0"/>
                <a:cs typeface="Consolas" charset="0"/>
              </a:rPr>
              <a:t>ios_base</a:t>
            </a:r>
            <a:r>
              <a:rPr lang="en-US" sz="1600" b="1" dirty="0">
                <a:solidFill>
                  <a:schemeClr val="accent5">
                    <a:lumMod val="75000"/>
                  </a:schemeClr>
                </a:solidFill>
                <a:latin typeface="Consolas" charset="0"/>
                <a:ea typeface="Consolas" charset="0"/>
                <a:cs typeface="Consolas" charset="0"/>
              </a:rPr>
              <a:t>::</a:t>
            </a:r>
            <a:r>
              <a:rPr lang="en-US" sz="1600" b="1" dirty="0" err="1">
                <a:solidFill>
                  <a:schemeClr val="accent5">
                    <a:lumMod val="75000"/>
                  </a:schemeClr>
                </a:solidFill>
                <a:latin typeface="Consolas" charset="0"/>
                <a:ea typeface="Consolas" charset="0"/>
                <a:cs typeface="Consolas" charset="0"/>
              </a:rPr>
              <a:t>floatfield</a:t>
            </a:r>
            <a:r>
              <a:rPr lang="en-US" sz="1600" b="1" dirty="0">
                <a:solidFill>
                  <a:schemeClr val="accent5">
                    <a:lumMod val="75000"/>
                  </a:schemeClr>
                </a:solidFill>
                <a:latin typeface="Consolas" charset="0"/>
                <a:ea typeface="Consolas" charset="0"/>
                <a:cs typeface="Consolas" charset="0"/>
              </a:rPr>
              <a:t>)</a:t>
            </a:r>
            <a:r>
              <a:rPr lang="en-US" sz="1600" dirty="0">
                <a:solidFill>
                  <a:schemeClr val="tx1"/>
                </a:solidFill>
                <a:latin typeface="Consolas" charset="0"/>
                <a:ea typeface="Consolas" charset="0"/>
                <a:cs typeface="Consolas" charset="0"/>
              </a:rPr>
              <a:t>;    </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f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      </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a:solidFill>
                  <a:schemeClr val="bg1">
                    <a:lumMod val="65000"/>
                  </a:schemeClr>
                </a:solidFill>
                <a:latin typeface="Consolas" charset="0"/>
                <a:ea typeface="Consolas" charset="0"/>
                <a:cs typeface="Consolas" charset="0"/>
              </a:rPr>
              <a:t>return 0;</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a:t>
            </a:r>
          </a:p>
        </p:txBody>
      </p:sp>
      <p:sp>
        <p:nvSpPr>
          <p:cNvPr id="7" name="Rectangle 6"/>
          <p:cNvSpPr/>
          <p:nvPr/>
        </p:nvSpPr>
        <p:spPr>
          <a:xfrm>
            <a:off x="6019800" y="3422611"/>
            <a:ext cx="2405446" cy="1281361"/>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endParaRPr lang="de-DE" dirty="0"/>
          </a:p>
        </p:txBody>
      </p:sp>
      <p:sp>
        <p:nvSpPr>
          <p:cNvPr id="8" name="TextBox 7"/>
          <p:cNvSpPr txBox="1"/>
          <p:nvPr/>
        </p:nvSpPr>
        <p:spPr>
          <a:xfrm>
            <a:off x="6019800" y="3139549"/>
            <a:ext cx="1374735" cy="307777"/>
          </a:xfrm>
          <a:prstGeom prst="rect">
            <a:avLst/>
          </a:prstGeom>
          <a:noFill/>
          <a:effectLst/>
        </p:spPr>
        <p:txBody>
          <a:bodyPr wrap="none" rtlCol="0">
            <a:spAutoFit/>
          </a:bodyPr>
          <a:lstStyle/>
          <a:p>
            <a:r>
              <a:rPr lang="en-US" sz="1400" dirty="0">
                <a:latin typeface="Chalkduster"/>
                <a:cs typeface="Chalkduster"/>
              </a:rPr>
              <a:t>Screen output</a:t>
            </a:r>
          </a:p>
        </p:txBody>
      </p:sp>
      <p:sp>
        <p:nvSpPr>
          <p:cNvPr id="26" name="TextBox 25"/>
          <p:cNvSpPr txBox="1"/>
          <p:nvPr/>
        </p:nvSpPr>
        <p:spPr>
          <a:xfrm>
            <a:off x="5987397" y="5906994"/>
            <a:ext cx="2039341" cy="369332"/>
          </a:xfrm>
          <a:prstGeom prst="rect">
            <a:avLst/>
          </a:prstGeom>
          <a:noFill/>
        </p:spPr>
        <p:txBody>
          <a:bodyPr wrap="none" rtlCol="0">
            <a:spAutoFit/>
          </a:bodyPr>
          <a:lstStyle>
            <a:defPPr>
              <a:defRPr lang="en-US"/>
            </a:defPPr>
            <a:lvl1pPr>
              <a:defRPr>
                <a:latin typeface="Avenir Next Condensed" charset="0"/>
                <a:ea typeface="Avenir Next Condensed" charset="0"/>
                <a:cs typeface="Avenir Next Condensed" charset="0"/>
              </a:defRPr>
            </a:lvl1pPr>
          </a:lstStyle>
          <a:p>
            <a:r>
              <a:rPr lang="en-US" dirty="0"/>
              <a:t>manipulator_fixed.cpp</a:t>
            </a:r>
          </a:p>
        </p:txBody>
      </p:sp>
      <p:cxnSp>
        <p:nvCxnSpPr>
          <p:cNvPr id="15" name="Straight Arrow Connector 14"/>
          <p:cNvCxnSpPr/>
          <p:nvPr/>
        </p:nvCxnSpPr>
        <p:spPr>
          <a:xfrm flipH="1">
            <a:off x="6737445" y="3323598"/>
            <a:ext cx="1177196" cy="339429"/>
          </a:xfrm>
          <a:prstGeom prst="straightConnector1">
            <a:avLst/>
          </a:prstGeom>
          <a:ln>
            <a:tailEnd type="arrow"/>
          </a:ln>
          <a:effectLst/>
        </p:spPr>
        <p:style>
          <a:lnRef idx="2">
            <a:schemeClr val="accent6"/>
          </a:lnRef>
          <a:fillRef idx="0">
            <a:schemeClr val="accent6"/>
          </a:fillRef>
          <a:effectRef idx="1">
            <a:schemeClr val="accent6"/>
          </a:effectRef>
          <a:fontRef idx="minor">
            <a:schemeClr val="tx1"/>
          </a:fontRef>
        </p:style>
      </p:cxnSp>
      <p:sp>
        <p:nvSpPr>
          <p:cNvPr id="16" name="Rounded Rectangle 15"/>
          <p:cNvSpPr/>
          <p:nvPr/>
        </p:nvSpPr>
        <p:spPr>
          <a:xfrm>
            <a:off x="7914641" y="3139549"/>
            <a:ext cx="956404" cy="433217"/>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r>
              <a:rPr lang="en-US" dirty="0">
                <a:latin typeface="Avenir Next Condensed" charset="0"/>
                <a:ea typeface="Avenir Next Condensed" charset="0"/>
                <a:cs typeface="Avenir Next Condensed" charset="0"/>
              </a:rPr>
              <a:t>default</a:t>
            </a:r>
          </a:p>
        </p:txBody>
      </p:sp>
      <p:cxnSp>
        <p:nvCxnSpPr>
          <p:cNvPr id="21" name="Straight Arrow Connector 20"/>
          <p:cNvCxnSpPr/>
          <p:nvPr/>
        </p:nvCxnSpPr>
        <p:spPr>
          <a:xfrm flipH="1">
            <a:off x="7066096" y="3856041"/>
            <a:ext cx="880948" cy="62128"/>
          </a:xfrm>
          <a:prstGeom prst="straightConnector1">
            <a:avLst/>
          </a:prstGeom>
          <a:ln>
            <a:tailEnd type="arrow"/>
          </a:ln>
          <a:effectLst/>
        </p:spPr>
        <p:style>
          <a:lnRef idx="2">
            <a:schemeClr val="accent6"/>
          </a:lnRef>
          <a:fillRef idx="0">
            <a:schemeClr val="accent6"/>
          </a:fillRef>
          <a:effectRef idx="1">
            <a:schemeClr val="accent6"/>
          </a:effectRef>
          <a:fontRef idx="minor">
            <a:schemeClr val="tx1"/>
          </a:fontRef>
        </p:style>
      </p:cxnSp>
      <p:sp>
        <p:nvSpPr>
          <p:cNvPr id="22" name="Rounded Rectangle 21"/>
          <p:cNvSpPr/>
          <p:nvPr/>
        </p:nvSpPr>
        <p:spPr>
          <a:xfrm>
            <a:off x="7947044" y="3671992"/>
            <a:ext cx="956404" cy="433217"/>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r>
              <a:rPr lang="en-US" dirty="0">
                <a:latin typeface="Avenir Next Condensed" charset="0"/>
                <a:ea typeface="Avenir Next Condensed" charset="0"/>
                <a:cs typeface="Avenir Next Condensed" charset="0"/>
              </a:rPr>
              <a:t>fixed</a:t>
            </a:r>
          </a:p>
        </p:txBody>
      </p:sp>
      <p:cxnSp>
        <p:nvCxnSpPr>
          <p:cNvPr id="24" name="Straight Arrow Connector 23"/>
          <p:cNvCxnSpPr/>
          <p:nvPr/>
        </p:nvCxnSpPr>
        <p:spPr>
          <a:xfrm flipH="1" flipV="1">
            <a:off x="7394535" y="4206949"/>
            <a:ext cx="552509" cy="184049"/>
          </a:xfrm>
          <a:prstGeom prst="straightConnector1">
            <a:avLst/>
          </a:prstGeom>
          <a:ln>
            <a:tailEnd type="arrow"/>
          </a:ln>
          <a:effectLst/>
        </p:spPr>
        <p:style>
          <a:lnRef idx="2">
            <a:schemeClr val="accent6"/>
          </a:lnRef>
          <a:fillRef idx="0">
            <a:schemeClr val="accent6"/>
          </a:fillRef>
          <a:effectRef idx="1">
            <a:schemeClr val="accent6"/>
          </a:effectRef>
          <a:fontRef idx="minor">
            <a:schemeClr val="tx1"/>
          </a:fontRef>
        </p:style>
      </p:cxnSp>
      <p:sp>
        <p:nvSpPr>
          <p:cNvPr id="25" name="Rounded Rectangle 24"/>
          <p:cNvSpPr/>
          <p:nvPr/>
        </p:nvSpPr>
        <p:spPr>
          <a:xfrm>
            <a:off x="7749911" y="4206949"/>
            <a:ext cx="1153537" cy="628246"/>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r>
              <a:rPr lang="en-US" dirty="0">
                <a:latin typeface="Avenir Next Condensed" charset="0"/>
                <a:ea typeface="Avenir Next Condensed" charset="0"/>
                <a:cs typeface="Avenir Next Condensed" charset="0"/>
              </a:rPr>
              <a:t>Scientific notation</a:t>
            </a:r>
          </a:p>
        </p:txBody>
      </p:sp>
      <p:cxnSp>
        <p:nvCxnSpPr>
          <p:cNvPr id="27" name="Straight Arrow Connector 26"/>
          <p:cNvCxnSpPr/>
          <p:nvPr/>
        </p:nvCxnSpPr>
        <p:spPr>
          <a:xfrm flipH="1" flipV="1">
            <a:off x="6610219" y="4558433"/>
            <a:ext cx="784316" cy="610698"/>
          </a:xfrm>
          <a:prstGeom prst="straightConnector1">
            <a:avLst/>
          </a:prstGeom>
          <a:ln>
            <a:tailEnd type="arrow"/>
          </a:ln>
          <a:effectLst/>
        </p:spPr>
        <p:style>
          <a:lnRef idx="2">
            <a:schemeClr val="accent6"/>
          </a:lnRef>
          <a:fillRef idx="0">
            <a:schemeClr val="accent6"/>
          </a:fillRef>
          <a:effectRef idx="1">
            <a:schemeClr val="accent6"/>
          </a:effectRef>
          <a:fontRef idx="minor">
            <a:schemeClr val="tx1"/>
          </a:fontRef>
        </p:style>
      </p:cxnSp>
      <p:sp>
        <p:nvSpPr>
          <p:cNvPr id="28" name="Rounded Rectangle 27"/>
          <p:cNvSpPr/>
          <p:nvPr/>
        </p:nvSpPr>
        <p:spPr>
          <a:xfrm>
            <a:off x="7394535" y="4952522"/>
            <a:ext cx="956404" cy="433217"/>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r>
              <a:rPr lang="en-US" dirty="0">
                <a:latin typeface="Avenir Next Condensed" charset="0"/>
                <a:ea typeface="Avenir Next Condensed" charset="0"/>
                <a:cs typeface="Avenir Next Condensed" charset="0"/>
              </a:rPr>
              <a:t>default</a:t>
            </a:r>
          </a:p>
        </p:txBody>
      </p:sp>
      <p:sp>
        <p:nvSpPr>
          <p:cNvPr id="18" name="TextBox 17"/>
          <p:cNvSpPr txBox="1"/>
          <p:nvPr/>
        </p:nvSpPr>
        <p:spPr>
          <a:xfrm>
            <a:off x="6026994" y="3447326"/>
            <a:ext cx="745717" cy="338554"/>
          </a:xfrm>
          <a:prstGeom prst="rect">
            <a:avLst/>
          </a:prstGeom>
          <a:noFill/>
          <a:effectLst/>
        </p:spPr>
        <p:txBody>
          <a:bodyPr wrap="none" rtlCol="0">
            <a:spAutoFit/>
          </a:bodyPr>
          <a:lstStyle/>
          <a:p>
            <a:r>
              <a:rPr lang="en-US" sz="1600" dirty="0">
                <a:latin typeface="Consolas" charset="0"/>
                <a:ea typeface="Consolas" charset="0"/>
                <a:cs typeface="Consolas" charset="0"/>
              </a:rPr>
              <a:t>0.135</a:t>
            </a:r>
          </a:p>
        </p:txBody>
      </p:sp>
      <p:sp>
        <p:nvSpPr>
          <p:cNvPr id="19" name="TextBox 18"/>
          <p:cNvSpPr txBox="1"/>
          <p:nvPr/>
        </p:nvSpPr>
        <p:spPr>
          <a:xfrm>
            <a:off x="6026994" y="3730548"/>
            <a:ext cx="1082348" cy="338554"/>
          </a:xfrm>
          <a:prstGeom prst="rect">
            <a:avLst/>
          </a:prstGeom>
          <a:noFill/>
          <a:effectLst/>
        </p:spPr>
        <p:txBody>
          <a:bodyPr wrap="none" rtlCol="0">
            <a:spAutoFit/>
          </a:bodyPr>
          <a:lstStyle/>
          <a:p>
            <a:r>
              <a:rPr lang="en-US" sz="1600" dirty="0">
                <a:latin typeface="Consolas" charset="0"/>
                <a:ea typeface="Consolas" charset="0"/>
                <a:cs typeface="Consolas" charset="0"/>
              </a:rPr>
              <a:t>0.135000</a:t>
            </a:r>
          </a:p>
        </p:txBody>
      </p:sp>
      <p:sp>
        <p:nvSpPr>
          <p:cNvPr id="20" name="TextBox 19"/>
          <p:cNvSpPr txBox="1"/>
          <p:nvPr/>
        </p:nvSpPr>
        <p:spPr>
          <a:xfrm>
            <a:off x="6026994" y="4013770"/>
            <a:ext cx="1531188" cy="338554"/>
          </a:xfrm>
          <a:prstGeom prst="rect">
            <a:avLst/>
          </a:prstGeom>
          <a:noFill/>
          <a:effectLst/>
        </p:spPr>
        <p:txBody>
          <a:bodyPr wrap="none" rtlCol="0">
            <a:spAutoFit/>
          </a:bodyPr>
          <a:lstStyle/>
          <a:p>
            <a:r>
              <a:rPr lang="de-DE" sz="1600" dirty="0">
                <a:latin typeface="Consolas" charset="0"/>
                <a:ea typeface="Consolas" charset="0"/>
                <a:cs typeface="Consolas" charset="0"/>
              </a:rPr>
              <a:t>1.350000e-01</a:t>
            </a:r>
          </a:p>
        </p:txBody>
      </p:sp>
      <p:sp>
        <p:nvSpPr>
          <p:cNvPr id="23" name="TextBox 22"/>
          <p:cNvSpPr txBox="1"/>
          <p:nvPr/>
        </p:nvSpPr>
        <p:spPr>
          <a:xfrm>
            <a:off x="6026994" y="4296992"/>
            <a:ext cx="745717" cy="338554"/>
          </a:xfrm>
          <a:prstGeom prst="rect">
            <a:avLst/>
          </a:prstGeom>
          <a:noFill/>
          <a:effectLst/>
        </p:spPr>
        <p:txBody>
          <a:bodyPr wrap="none" rtlCol="0">
            <a:spAutoFit/>
          </a:bodyPr>
          <a:lstStyle/>
          <a:p>
            <a:r>
              <a:rPr lang="de-DE" sz="1600" dirty="0">
                <a:latin typeface="Consolas" charset="0"/>
                <a:ea typeface="Consolas" charset="0"/>
                <a:cs typeface="Consolas" charset="0"/>
              </a:rPr>
              <a:t>0.135</a:t>
            </a:r>
          </a:p>
        </p:txBody>
      </p:sp>
    </p:spTree>
    <p:extLst>
      <p:ext uri="{BB962C8B-B14F-4D97-AF65-F5344CB8AC3E}">
        <p14:creationId xmlns:p14="http://schemas.microsoft.com/office/powerpoint/2010/main" val="2328226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2" grpId="0" animBg="1"/>
      <p:bldP spid="25" grpId="0" animBg="1"/>
      <p:bldP spid="28" grpId="0" animBg="1"/>
      <p:bldP spid="18" grpId="0"/>
      <p:bldP spid="19" grpId="0"/>
      <p:bldP spid="20" grpId="0"/>
      <p:bldP spid="23"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setprecision</a:t>
            </a:r>
            <a:r>
              <a:rPr lang="en-US" dirty="0"/>
              <a:t> Manipulator</a:t>
            </a:r>
          </a:p>
        </p:txBody>
      </p:sp>
      <p:sp>
        <p:nvSpPr>
          <p:cNvPr id="3" name="Content Placeholder 2"/>
          <p:cNvSpPr>
            <a:spLocks noGrp="1"/>
          </p:cNvSpPr>
          <p:nvPr>
            <p:ph idx="1"/>
          </p:nvPr>
        </p:nvSpPr>
        <p:spPr>
          <a:xfrm>
            <a:off x="457200" y="1471582"/>
            <a:ext cx="8229600" cy="1232391"/>
          </a:xfrm>
        </p:spPr>
        <p:txBody>
          <a:bodyPr>
            <a:normAutofit/>
          </a:bodyPr>
          <a:lstStyle/>
          <a:p>
            <a:r>
              <a:rPr lang="en-US" dirty="0"/>
              <a:t>With the </a:t>
            </a:r>
            <a:r>
              <a:rPr lang="en-US" dirty="0">
                <a:solidFill>
                  <a:schemeClr val="accent5">
                    <a:lumMod val="75000"/>
                  </a:schemeClr>
                </a:solidFill>
              </a:rPr>
              <a:t>default floating-point notation</a:t>
            </a:r>
            <a:r>
              <a:rPr lang="en-US" dirty="0"/>
              <a:t>, </a:t>
            </a:r>
            <a:r>
              <a:rPr lang="en-US" b="1" dirty="0" err="1"/>
              <a:t>setprecision</a:t>
            </a:r>
            <a:r>
              <a:rPr lang="en-US" dirty="0"/>
              <a:t> specifies the </a:t>
            </a:r>
            <a:r>
              <a:rPr lang="en-US" dirty="0">
                <a:solidFill>
                  <a:schemeClr val="accent6">
                    <a:lumMod val="75000"/>
                  </a:schemeClr>
                </a:solidFill>
              </a:rPr>
              <a:t>maximum</a:t>
            </a:r>
            <a:r>
              <a:rPr lang="en-US" dirty="0"/>
              <a:t> number of meaningful digits before and after the decimal point.</a:t>
            </a:r>
          </a:p>
        </p:txBody>
      </p:sp>
      <p:sp>
        <p:nvSpPr>
          <p:cNvPr id="5" name="Slide Number Placeholder 4"/>
          <p:cNvSpPr>
            <a:spLocks noGrp="1"/>
          </p:cNvSpPr>
          <p:nvPr>
            <p:ph type="sldNum" sz="quarter" idx="12"/>
          </p:nvPr>
        </p:nvSpPr>
        <p:spPr>
          <a:effectLst/>
        </p:spPr>
        <p:txBody>
          <a:bodyPr/>
          <a:lstStyle/>
          <a:p>
            <a:fld id="{A2D5F323-9395-A24C-8003-89F99F5948AE}" type="slidenum">
              <a:rPr lang="en-US" smtClean="0"/>
              <a:pPr/>
              <a:t>78</a:t>
            </a:fld>
            <a:endParaRPr lang="en-US" dirty="0"/>
          </a:p>
        </p:txBody>
      </p:sp>
      <p:sp>
        <p:nvSpPr>
          <p:cNvPr id="6" name="Rectangle 5"/>
          <p:cNvSpPr/>
          <p:nvPr/>
        </p:nvSpPr>
        <p:spPr>
          <a:xfrm>
            <a:off x="1119264" y="2673173"/>
            <a:ext cx="4513440" cy="392559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iostream</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b="1" dirty="0">
                <a:solidFill>
                  <a:schemeClr val="accent5">
                    <a:lumMod val="75000"/>
                  </a:schemeClr>
                </a:solidFill>
                <a:latin typeface="Consolas" charset="0"/>
                <a:ea typeface="Consolas" charset="0"/>
                <a:cs typeface="Consolas" charset="0"/>
              </a:rPr>
              <a:t>#include &lt;</a:t>
            </a:r>
            <a:r>
              <a:rPr lang="en-US" sz="1600" b="1" dirty="0" err="1">
                <a:solidFill>
                  <a:schemeClr val="accent5">
                    <a:lumMod val="75000"/>
                  </a:schemeClr>
                </a:solidFill>
                <a:latin typeface="Consolas" charset="0"/>
                <a:ea typeface="Consolas" charset="0"/>
                <a:cs typeface="Consolas" charset="0"/>
              </a:rPr>
              <a:t>iomanip</a:t>
            </a:r>
            <a:r>
              <a:rPr lang="en-US" sz="1600" b="1" dirty="0">
                <a:solidFill>
                  <a:schemeClr val="accent5">
                    <a:lumMod val="75000"/>
                  </a:schemeClr>
                </a:solidFill>
                <a:latin typeface="Consolas" charset="0"/>
                <a:ea typeface="Consolas" charset="0"/>
                <a:cs typeface="Consolas" charset="0"/>
              </a:rPr>
              <a:t>&gt;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using namespace std;</a:t>
            </a: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err="1">
                <a:solidFill>
                  <a:schemeClr val="bg1">
                    <a:lumMod val="65000"/>
                  </a:schemeClr>
                </a:solidFill>
                <a:latin typeface="Consolas" charset="0"/>
                <a:ea typeface="Consolas" charset="0"/>
                <a:cs typeface="Consolas" charset="0"/>
              </a:rPr>
              <a:t>int</a:t>
            </a:r>
            <a:r>
              <a:rPr lang="en-US" sz="1600" dirty="0">
                <a:solidFill>
                  <a:schemeClr val="bg1">
                    <a:lumMod val="65000"/>
                  </a:schemeClr>
                </a:solidFill>
                <a:latin typeface="Consolas" charset="0"/>
                <a:ea typeface="Consolas" charset="0"/>
                <a:cs typeface="Consolas" charset="0"/>
              </a:rPr>
              <a:t> main()</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tx1"/>
                </a:solidFill>
                <a:latin typeface="Consolas" charset="0"/>
                <a:ea typeface="Consolas" charset="0"/>
                <a:cs typeface="Consolas" charset="0"/>
              </a:rPr>
              <a:t>	double a = 1.2345678;</a:t>
            </a:r>
          </a:p>
          <a:p>
            <a:pPr defTabSz="511175">
              <a:tabLst>
                <a:tab pos="346075" algn="l"/>
                <a:tab pos="684213" algn="l"/>
              </a:tabLst>
            </a:pPr>
            <a:r>
              <a:rPr lang="en-US" sz="1600" dirty="0">
                <a:solidFill>
                  <a:schemeClr val="tx1"/>
                </a:solidFill>
                <a:latin typeface="Consolas" charset="0"/>
                <a:ea typeface="Consolas" charset="0"/>
                <a:cs typeface="Consolas" charset="0"/>
              </a:rPr>
              <a:t> 	double b = 1234567.8;	</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 &lt;&lt; '\n' &lt;&lt; b &lt;&lt; "\n\n";</a:t>
            </a:r>
            <a:br>
              <a:rPr lang="en-US" sz="1600" dirty="0">
                <a:solidFill>
                  <a:schemeClr val="tx1"/>
                </a:solidFill>
                <a:latin typeface="Consolas" charset="0"/>
                <a:ea typeface="Consolas" charset="0"/>
                <a:cs typeface="Consolas" charset="0"/>
              </a:rPr>
            </a:br>
            <a:endParaRPr lang="en-US" sz="1600" dirty="0">
              <a:solidFill>
                <a:schemeClr val="tx1"/>
              </a:solidFill>
              <a:latin typeface="Consolas" charset="0"/>
              <a:ea typeface="Consolas" charset="0"/>
              <a:cs typeface="Consolas" charset="0"/>
            </a:endParaRP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b="1" dirty="0" err="1">
                <a:solidFill>
                  <a:schemeClr val="accent6">
                    <a:lumMod val="75000"/>
                  </a:schemeClr>
                </a:solidFill>
                <a:latin typeface="Consolas" charset="0"/>
                <a:ea typeface="Consolas" charset="0"/>
                <a:cs typeface="Consolas" charset="0"/>
              </a:rPr>
              <a:t>setprecision</a:t>
            </a:r>
            <a:r>
              <a:rPr lang="en-US" sz="1600" b="1" dirty="0">
                <a:solidFill>
                  <a:schemeClr val="accent6">
                    <a:lumMod val="75000"/>
                  </a:schemeClr>
                </a:solidFill>
                <a:latin typeface="Consolas" charset="0"/>
                <a:ea typeface="Consolas" charset="0"/>
                <a:cs typeface="Consolas" charset="0"/>
              </a:rPr>
              <a:t>(2)</a:t>
            </a:r>
            <a:r>
              <a:rPr lang="en-US" sz="1600" dirty="0">
                <a:solidFill>
                  <a:schemeClr val="tx1"/>
                </a:solidFill>
                <a:latin typeface="Consolas" charset="0"/>
                <a:ea typeface="Consolas" charset="0"/>
                <a:cs typeface="Consolas" charset="0"/>
              </a:rPr>
              <a:t>;	</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 &lt;&lt; '\n' &lt;&lt; b &lt;&lt; '\n';</a:t>
            </a:r>
          </a:p>
          <a:p>
            <a:pPr defTabSz="511175">
              <a:tabLst>
                <a:tab pos="346075" algn="l"/>
                <a:tab pos="684213" algn="l"/>
              </a:tabLst>
            </a:pPr>
            <a:endParaRPr lang="en-US" sz="1600" dirty="0">
              <a:solidFill>
                <a:schemeClr val="tx1"/>
              </a:solidFill>
              <a:latin typeface="Consolas" charset="0"/>
              <a:ea typeface="Consolas" charset="0"/>
              <a:cs typeface="Consolas" charset="0"/>
            </a:endParaRP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a:solidFill>
                  <a:schemeClr val="bg1">
                    <a:lumMod val="65000"/>
                  </a:schemeClr>
                </a:solidFill>
                <a:latin typeface="Consolas" charset="0"/>
                <a:ea typeface="Consolas" charset="0"/>
                <a:cs typeface="Consolas" charset="0"/>
              </a:rPr>
              <a:t>return 0;</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a:t>
            </a:r>
          </a:p>
        </p:txBody>
      </p:sp>
      <p:sp>
        <p:nvSpPr>
          <p:cNvPr id="7" name="Rectangle 6"/>
          <p:cNvSpPr/>
          <p:nvPr/>
        </p:nvSpPr>
        <p:spPr>
          <a:xfrm>
            <a:off x="5178465" y="3043451"/>
            <a:ext cx="2405446" cy="1629215"/>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charset="0"/>
                <a:ea typeface="Consolas" charset="0"/>
                <a:cs typeface="Consolas" charset="0"/>
              </a:rPr>
              <a:t>1.23457</a:t>
            </a:r>
          </a:p>
          <a:p>
            <a:r>
              <a:rPr lang="en-US" sz="1600" dirty="0">
                <a:latin typeface="Consolas" charset="0"/>
                <a:ea typeface="Consolas" charset="0"/>
                <a:cs typeface="Consolas" charset="0"/>
              </a:rPr>
              <a:t>1.23457e+006</a:t>
            </a:r>
          </a:p>
          <a:p>
            <a:endParaRPr lang="en-US" sz="1600" dirty="0">
              <a:latin typeface="Consolas" charset="0"/>
              <a:ea typeface="Consolas" charset="0"/>
              <a:cs typeface="Consolas" charset="0"/>
            </a:endParaRPr>
          </a:p>
          <a:p>
            <a:endParaRPr lang="en-US" sz="1600" dirty="0">
              <a:latin typeface="Consolas" charset="0"/>
              <a:ea typeface="Consolas" charset="0"/>
              <a:cs typeface="Consolas" charset="0"/>
            </a:endParaRPr>
          </a:p>
          <a:p>
            <a:endParaRPr lang="en-US" sz="1600" dirty="0">
              <a:latin typeface="Consolas" charset="0"/>
              <a:ea typeface="Consolas" charset="0"/>
              <a:cs typeface="Consolas" charset="0"/>
            </a:endParaRPr>
          </a:p>
        </p:txBody>
      </p:sp>
      <p:sp>
        <p:nvSpPr>
          <p:cNvPr id="8" name="TextBox 7"/>
          <p:cNvSpPr txBox="1"/>
          <p:nvPr/>
        </p:nvSpPr>
        <p:spPr>
          <a:xfrm>
            <a:off x="6075719" y="2760389"/>
            <a:ext cx="1374735" cy="307777"/>
          </a:xfrm>
          <a:prstGeom prst="rect">
            <a:avLst/>
          </a:prstGeom>
          <a:noFill/>
          <a:effectLst/>
        </p:spPr>
        <p:txBody>
          <a:bodyPr wrap="none" rtlCol="0">
            <a:spAutoFit/>
          </a:bodyPr>
          <a:lstStyle/>
          <a:p>
            <a:r>
              <a:rPr lang="en-US" sz="1400" dirty="0">
                <a:latin typeface="Chalkduster"/>
                <a:cs typeface="Chalkduster"/>
              </a:rPr>
              <a:t>Screen output</a:t>
            </a:r>
          </a:p>
        </p:txBody>
      </p:sp>
      <p:sp>
        <p:nvSpPr>
          <p:cNvPr id="9" name="Rectangle 8"/>
          <p:cNvSpPr/>
          <p:nvPr/>
        </p:nvSpPr>
        <p:spPr>
          <a:xfrm>
            <a:off x="5229199" y="3974326"/>
            <a:ext cx="1012185" cy="60407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p:cNvCxnSpPr>
            <a:stCxn id="11" idx="1"/>
            <a:endCxn id="9" idx="3"/>
          </p:cNvCxnSpPr>
          <p:nvPr/>
        </p:nvCxnSpPr>
        <p:spPr>
          <a:xfrm flipH="1" flipV="1">
            <a:off x="6241384" y="4276362"/>
            <a:ext cx="594621" cy="582062"/>
          </a:xfrm>
          <a:prstGeom prst="straightConnector1">
            <a:avLst/>
          </a:prstGeom>
          <a:ln>
            <a:tailEnd type="arrow"/>
          </a:ln>
          <a:effectLst/>
        </p:spPr>
        <p:style>
          <a:lnRef idx="2">
            <a:schemeClr val="accent6"/>
          </a:lnRef>
          <a:fillRef idx="0">
            <a:schemeClr val="accent6"/>
          </a:fillRef>
          <a:effectRef idx="1">
            <a:schemeClr val="accent6"/>
          </a:effectRef>
          <a:fontRef idx="minor">
            <a:schemeClr val="tx1"/>
          </a:fontRef>
        </p:style>
      </p:cxnSp>
      <p:sp>
        <p:nvSpPr>
          <p:cNvPr id="11" name="Rounded Rectangle 10"/>
          <p:cNvSpPr/>
          <p:nvPr/>
        </p:nvSpPr>
        <p:spPr>
          <a:xfrm>
            <a:off x="6836005" y="4276362"/>
            <a:ext cx="2129725" cy="1164123"/>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r>
              <a:rPr lang="en-US" sz="1600" dirty="0">
                <a:latin typeface="Avenir Next Condensed" charset="0"/>
                <a:ea typeface="Avenir Next Condensed" charset="0"/>
                <a:cs typeface="Avenir Next Condensed" charset="0"/>
              </a:rPr>
              <a:t>showing 2 significant digits with </a:t>
            </a:r>
            <a:r>
              <a:rPr lang="en-US" sz="1600" b="1" dirty="0" err="1">
                <a:latin typeface="Avenir Next Condensed" charset="0"/>
                <a:ea typeface="Avenir Next Condensed" charset="0"/>
                <a:cs typeface="Avenir Next Condensed" charset="0"/>
              </a:rPr>
              <a:t>setprecision</a:t>
            </a:r>
            <a:r>
              <a:rPr lang="en-US" sz="1600" b="1" dirty="0">
                <a:latin typeface="Avenir Next Condensed" charset="0"/>
                <a:ea typeface="Avenir Next Condensed" charset="0"/>
                <a:cs typeface="Avenir Next Condensed" charset="0"/>
              </a:rPr>
              <a:t>(2)</a:t>
            </a:r>
          </a:p>
        </p:txBody>
      </p:sp>
      <p:sp>
        <p:nvSpPr>
          <p:cNvPr id="17" name="TextBox 16"/>
          <p:cNvSpPr txBox="1"/>
          <p:nvPr/>
        </p:nvSpPr>
        <p:spPr>
          <a:xfrm>
            <a:off x="5632704" y="6285847"/>
            <a:ext cx="2611612" cy="369332"/>
          </a:xfrm>
          <a:prstGeom prst="rect">
            <a:avLst/>
          </a:prstGeom>
          <a:noFill/>
        </p:spPr>
        <p:txBody>
          <a:bodyPr wrap="none" rtlCol="0">
            <a:spAutoFit/>
          </a:bodyPr>
          <a:lstStyle>
            <a:defPPr>
              <a:defRPr lang="en-US"/>
            </a:defPPr>
            <a:lvl1pPr>
              <a:defRPr>
                <a:latin typeface="Avenir Next Condensed" charset="0"/>
                <a:ea typeface="Avenir Next Condensed" charset="0"/>
                <a:cs typeface="Avenir Next Condensed" charset="0"/>
              </a:defRPr>
            </a:lvl1pPr>
          </a:lstStyle>
          <a:p>
            <a:r>
              <a:rPr lang="en-US" dirty="0" err="1"/>
              <a:t>manipulator_setprecision.cpp</a:t>
            </a:r>
            <a:endParaRPr lang="en-US" dirty="0"/>
          </a:p>
        </p:txBody>
      </p:sp>
      <p:sp>
        <p:nvSpPr>
          <p:cNvPr id="23" name="Rectangle 22"/>
          <p:cNvSpPr/>
          <p:nvPr/>
        </p:nvSpPr>
        <p:spPr>
          <a:xfrm>
            <a:off x="1156972" y="3008516"/>
            <a:ext cx="2070286" cy="30777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5186469" y="3975059"/>
            <a:ext cx="1082348" cy="584775"/>
          </a:xfrm>
          <a:prstGeom prst="rect">
            <a:avLst/>
          </a:prstGeom>
          <a:noFill/>
          <a:effectLst/>
        </p:spPr>
        <p:txBody>
          <a:bodyPr wrap="none" rtlCol="0">
            <a:spAutoFit/>
          </a:bodyPr>
          <a:lstStyle/>
          <a:p>
            <a:r>
              <a:rPr lang="en-US" sz="1600" dirty="0">
                <a:latin typeface="Consolas" charset="0"/>
                <a:ea typeface="Consolas" charset="0"/>
                <a:cs typeface="Consolas" charset="0"/>
              </a:rPr>
              <a:t>1.2</a:t>
            </a:r>
          </a:p>
          <a:p>
            <a:r>
              <a:rPr lang="en-US" sz="1600" dirty="0">
                <a:latin typeface="Consolas" charset="0"/>
                <a:ea typeface="Consolas" charset="0"/>
                <a:cs typeface="Consolas" charset="0"/>
              </a:rPr>
              <a:t>1.2e+006</a:t>
            </a:r>
          </a:p>
        </p:txBody>
      </p:sp>
    </p:spTree>
    <p:extLst>
      <p:ext uri="{BB962C8B-B14F-4D97-AF65-F5344CB8AC3E}">
        <p14:creationId xmlns:p14="http://schemas.microsoft.com/office/powerpoint/2010/main" val="536181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setprecision</a:t>
            </a:r>
            <a:r>
              <a:rPr lang="en-US" dirty="0"/>
              <a:t> Manipulator</a:t>
            </a:r>
          </a:p>
        </p:txBody>
      </p:sp>
      <p:sp>
        <p:nvSpPr>
          <p:cNvPr id="3" name="Content Placeholder 2"/>
          <p:cNvSpPr>
            <a:spLocks noGrp="1"/>
          </p:cNvSpPr>
          <p:nvPr>
            <p:ph idx="1"/>
          </p:nvPr>
        </p:nvSpPr>
        <p:spPr>
          <a:xfrm>
            <a:off x="457200" y="1417638"/>
            <a:ext cx="8229600" cy="1314397"/>
          </a:xfrm>
        </p:spPr>
        <p:txBody>
          <a:bodyPr>
            <a:normAutofit/>
          </a:bodyPr>
          <a:lstStyle/>
          <a:p>
            <a:r>
              <a:rPr lang="en-US" dirty="0"/>
              <a:t>With the </a:t>
            </a:r>
            <a:r>
              <a:rPr lang="en-US" dirty="0">
                <a:solidFill>
                  <a:schemeClr val="accent5">
                    <a:lumMod val="75000"/>
                  </a:schemeClr>
                </a:solidFill>
              </a:rPr>
              <a:t>fixed or scientific notation</a:t>
            </a:r>
            <a:r>
              <a:rPr lang="en-US" dirty="0"/>
              <a:t>, </a:t>
            </a:r>
            <a:r>
              <a:rPr lang="en-US" b="1" dirty="0" err="1"/>
              <a:t>setprecision</a:t>
            </a:r>
            <a:r>
              <a:rPr lang="en-US" dirty="0"/>
              <a:t> specifies the </a:t>
            </a:r>
            <a:r>
              <a:rPr lang="en-US" dirty="0">
                <a:solidFill>
                  <a:schemeClr val="accent6">
                    <a:lumMod val="75000"/>
                  </a:schemeClr>
                </a:solidFill>
              </a:rPr>
              <a:t>exact</a:t>
            </a:r>
            <a:r>
              <a:rPr lang="en-US" dirty="0"/>
              <a:t> number of digits after the decimal point.   By default, 6 decimal places are used.</a:t>
            </a:r>
          </a:p>
        </p:txBody>
      </p:sp>
      <p:sp>
        <p:nvSpPr>
          <p:cNvPr id="5" name="Slide Number Placeholder 4"/>
          <p:cNvSpPr>
            <a:spLocks noGrp="1"/>
          </p:cNvSpPr>
          <p:nvPr>
            <p:ph type="sldNum" sz="quarter" idx="12"/>
          </p:nvPr>
        </p:nvSpPr>
        <p:spPr>
          <a:effectLst/>
        </p:spPr>
        <p:txBody>
          <a:bodyPr/>
          <a:lstStyle/>
          <a:p>
            <a:fld id="{A2D5F323-9395-A24C-8003-89F99F5948AE}" type="slidenum">
              <a:rPr lang="en-US" smtClean="0"/>
              <a:pPr/>
              <a:t>79</a:t>
            </a:fld>
            <a:endParaRPr lang="en-US"/>
          </a:p>
        </p:txBody>
      </p:sp>
      <p:sp>
        <p:nvSpPr>
          <p:cNvPr id="6" name="Rectangle 5"/>
          <p:cNvSpPr/>
          <p:nvPr/>
        </p:nvSpPr>
        <p:spPr>
          <a:xfrm>
            <a:off x="589109" y="2673173"/>
            <a:ext cx="4319030" cy="392559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iostream</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dirty="0">
                <a:solidFill>
                  <a:schemeClr val="tx1"/>
                </a:solidFill>
                <a:latin typeface="Consolas" charset="0"/>
                <a:ea typeface="Consolas" charset="0"/>
                <a:cs typeface="Consolas" charset="0"/>
              </a:rPr>
              <a:t>#include &lt;</a:t>
            </a:r>
            <a:r>
              <a:rPr lang="en-US" sz="1600" dirty="0" err="1">
                <a:solidFill>
                  <a:schemeClr val="tx1"/>
                </a:solidFill>
                <a:latin typeface="Consolas" charset="0"/>
                <a:ea typeface="Consolas" charset="0"/>
                <a:cs typeface="Consolas" charset="0"/>
              </a:rPr>
              <a:t>iomanip</a:t>
            </a:r>
            <a:r>
              <a:rPr lang="en-US" sz="1600" dirty="0">
                <a:solidFill>
                  <a:schemeClr val="tx1"/>
                </a:solidFill>
                <a:latin typeface="Consolas" charset="0"/>
                <a:ea typeface="Consolas" charset="0"/>
                <a:cs typeface="Consolas" charset="0"/>
              </a:rPr>
              <a:t>&gt;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using namespace std;</a:t>
            </a: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err="1">
                <a:solidFill>
                  <a:schemeClr val="bg1">
                    <a:lumMod val="65000"/>
                  </a:schemeClr>
                </a:solidFill>
                <a:latin typeface="Consolas" charset="0"/>
                <a:ea typeface="Consolas" charset="0"/>
                <a:cs typeface="Consolas" charset="0"/>
              </a:rPr>
              <a:t>int</a:t>
            </a:r>
            <a:r>
              <a:rPr lang="en-US" sz="1600" dirty="0">
                <a:solidFill>
                  <a:schemeClr val="bg1">
                    <a:lumMod val="65000"/>
                  </a:schemeClr>
                </a:solidFill>
                <a:latin typeface="Consolas" charset="0"/>
                <a:ea typeface="Consolas" charset="0"/>
                <a:cs typeface="Consolas" charset="0"/>
              </a:rPr>
              <a:t> main()</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tx1"/>
                </a:solidFill>
                <a:latin typeface="Consolas" charset="0"/>
                <a:ea typeface="Consolas" charset="0"/>
                <a:cs typeface="Consolas" charset="0"/>
              </a:rPr>
              <a:t>	double a = 1.2345678;</a:t>
            </a:r>
          </a:p>
          <a:p>
            <a:pPr defTabSz="511175">
              <a:tabLst>
                <a:tab pos="346075" algn="l"/>
                <a:tab pos="684213" algn="l"/>
              </a:tabLst>
            </a:pPr>
            <a:r>
              <a:rPr lang="en-US" sz="1600" dirty="0">
                <a:solidFill>
                  <a:schemeClr val="tx1"/>
                </a:solidFill>
                <a:latin typeface="Consolas" charset="0"/>
                <a:ea typeface="Consolas" charset="0"/>
                <a:cs typeface="Consolas" charset="0"/>
              </a:rPr>
              <a:t> 	double b = 1234567.8;	</a:t>
            </a:r>
          </a:p>
          <a:p>
            <a:pPr defTabSz="511175">
              <a:tabLst>
                <a:tab pos="346075" algn="l"/>
                <a:tab pos="684213" algn="l"/>
              </a:tabLst>
            </a:pPr>
            <a:endParaRPr lang="en-US" sz="1600" dirty="0">
              <a:solidFill>
                <a:schemeClr val="tx1"/>
              </a:solidFill>
              <a:latin typeface="Consolas" charset="0"/>
              <a:ea typeface="Consolas" charset="0"/>
              <a:cs typeface="Consolas" charset="0"/>
            </a:endParaRP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b="1" dirty="0">
                <a:solidFill>
                  <a:schemeClr val="accent5">
                    <a:lumMod val="75000"/>
                  </a:schemeClr>
                </a:solidFill>
                <a:latin typeface="Consolas" charset="0"/>
                <a:ea typeface="Consolas" charset="0"/>
                <a:cs typeface="Consolas" charset="0"/>
              </a:rPr>
              <a:t>fixed</a:t>
            </a:r>
            <a:r>
              <a:rPr lang="en-US" sz="1600" dirty="0">
                <a:solidFill>
                  <a:schemeClr val="tx1"/>
                </a:solidFill>
                <a:latin typeface="Consolas" charset="0"/>
                <a:ea typeface="Consolas" charset="0"/>
                <a:cs typeface="Consolas" charset="0"/>
              </a:rPr>
              <a:t> &lt;&lt; </a:t>
            </a:r>
            <a:r>
              <a:rPr lang="en-US" sz="1600" b="1" dirty="0" err="1">
                <a:solidFill>
                  <a:schemeClr val="accent5">
                    <a:lumMod val="75000"/>
                  </a:schemeClr>
                </a:solidFill>
                <a:latin typeface="Consolas" charset="0"/>
                <a:ea typeface="Consolas" charset="0"/>
                <a:cs typeface="Consolas" charset="0"/>
              </a:rPr>
              <a:t>setprecision</a:t>
            </a:r>
            <a:r>
              <a:rPr lang="en-US" sz="1600" b="1" dirty="0">
                <a:solidFill>
                  <a:schemeClr val="accent5">
                    <a:lumMod val="75000"/>
                  </a:schemeClr>
                </a:solidFill>
                <a:latin typeface="Consolas" charset="0"/>
                <a:ea typeface="Consolas" charset="0"/>
                <a:cs typeface="Consolas" charset="0"/>
              </a:rPr>
              <a:t>(2)</a:t>
            </a:r>
            <a:r>
              <a:rPr lang="en-US" sz="1600" dirty="0">
                <a:solidFill>
                  <a:schemeClr val="tx1"/>
                </a:solidFill>
                <a:latin typeface="Consolas" charset="0"/>
                <a:ea typeface="Consolas" charset="0"/>
                <a:cs typeface="Consolas" charset="0"/>
              </a:rPr>
              <a:t>;</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 &lt;&lt; '\n' &lt;&lt; b &lt;&lt; "\n\n";</a:t>
            </a:r>
          </a:p>
          <a:p>
            <a:pPr defTabSz="511175">
              <a:tabLst>
                <a:tab pos="346075" algn="l"/>
                <a:tab pos="684213" algn="l"/>
              </a:tabLst>
            </a:pPr>
            <a:endParaRPr lang="en-US" sz="1600" dirty="0">
              <a:solidFill>
                <a:schemeClr val="tx1"/>
              </a:solidFill>
              <a:latin typeface="Consolas" charset="0"/>
              <a:ea typeface="Consolas" charset="0"/>
              <a:cs typeface="Consolas" charset="0"/>
            </a:endParaRP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b="1" dirty="0" err="1">
                <a:solidFill>
                  <a:schemeClr val="accent5">
                    <a:lumMod val="75000"/>
                  </a:schemeClr>
                </a:solidFill>
                <a:latin typeface="Consolas" charset="0"/>
                <a:ea typeface="Consolas" charset="0"/>
                <a:cs typeface="Consolas" charset="0"/>
              </a:rPr>
              <a:t>setprecision</a:t>
            </a:r>
            <a:r>
              <a:rPr lang="en-US" sz="1600" b="1" dirty="0">
                <a:solidFill>
                  <a:schemeClr val="accent5">
                    <a:lumMod val="75000"/>
                  </a:schemeClr>
                </a:solidFill>
                <a:latin typeface="Consolas" charset="0"/>
                <a:ea typeface="Consolas" charset="0"/>
                <a:cs typeface="Consolas" charset="0"/>
              </a:rPr>
              <a:t>(8)</a:t>
            </a:r>
            <a:r>
              <a:rPr lang="en-US" sz="1600" dirty="0">
                <a:solidFill>
                  <a:schemeClr val="tx1"/>
                </a:solidFill>
                <a:latin typeface="Consolas" charset="0"/>
                <a:ea typeface="Consolas" charset="0"/>
                <a:cs typeface="Consolas" charset="0"/>
              </a:rPr>
              <a:t>;</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 &lt;&lt; '\n' &lt;&lt; b &lt;&lt; '\n';</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a:solidFill>
                  <a:schemeClr val="bg1">
                    <a:lumMod val="65000"/>
                  </a:schemeClr>
                </a:solidFill>
                <a:latin typeface="Consolas" charset="0"/>
                <a:ea typeface="Consolas" charset="0"/>
                <a:cs typeface="Consolas" charset="0"/>
              </a:rPr>
              <a:t>return 0;</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a:t>
            </a:r>
          </a:p>
        </p:txBody>
      </p:sp>
      <p:sp>
        <p:nvSpPr>
          <p:cNvPr id="7" name="Rectangle 6"/>
          <p:cNvSpPr/>
          <p:nvPr/>
        </p:nvSpPr>
        <p:spPr>
          <a:xfrm>
            <a:off x="4955848" y="3059411"/>
            <a:ext cx="2405446" cy="1629215"/>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endParaRPr lang="en-US" dirty="0"/>
          </a:p>
        </p:txBody>
      </p:sp>
      <p:sp>
        <p:nvSpPr>
          <p:cNvPr id="8" name="TextBox 7"/>
          <p:cNvSpPr txBox="1"/>
          <p:nvPr/>
        </p:nvSpPr>
        <p:spPr>
          <a:xfrm>
            <a:off x="4955848" y="2776349"/>
            <a:ext cx="1374735" cy="307777"/>
          </a:xfrm>
          <a:prstGeom prst="rect">
            <a:avLst/>
          </a:prstGeom>
          <a:noFill/>
          <a:effectLst/>
        </p:spPr>
        <p:txBody>
          <a:bodyPr wrap="none" rtlCol="0">
            <a:spAutoFit/>
          </a:bodyPr>
          <a:lstStyle/>
          <a:p>
            <a:r>
              <a:rPr lang="en-US" sz="1400" dirty="0">
                <a:latin typeface="Chalkduster"/>
                <a:cs typeface="Chalkduster"/>
              </a:rPr>
              <a:t>Screen output</a:t>
            </a:r>
          </a:p>
        </p:txBody>
      </p:sp>
      <p:sp>
        <p:nvSpPr>
          <p:cNvPr id="9" name="Rounded Rectangle 8"/>
          <p:cNvSpPr/>
          <p:nvPr/>
        </p:nvSpPr>
        <p:spPr>
          <a:xfrm>
            <a:off x="6883314" y="2776349"/>
            <a:ext cx="1935396" cy="889838"/>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r>
              <a:rPr lang="en-US" sz="1600" dirty="0">
                <a:latin typeface="Avenir Next Condensed" charset="0"/>
                <a:ea typeface="Avenir Next Condensed" charset="0"/>
                <a:cs typeface="Avenir Next Condensed" charset="0"/>
              </a:rPr>
              <a:t>showing 2 decimal places with </a:t>
            </a:r>
            <a:r>
              <a:rPr lang="en-US" sz="1600" b="1" dirty="0" err="1">
                <a:latin typeface="Avenir Next Condensed" charset="0"/>
                <a:ea typeface="Avenir Next Condensed" charset="0"/>
                <a:cs typeface="Avenir Next Condensed" charset="0"/>
              </a:rPr>
              <a:t>setprecision</a:t>
            </a:r>
            <a:r>
              <a:rPr lang="en-US" sz="1600" b="1" dirty="0">
                <a:latin typeface="Avenir Next Condensed" charset="0"/>
                <a:ea typeface="Avenir Next Condensed" charset="0"/>
                <a:cs typeface="Avenir Next Condensed" charset="0"/>
              </a:rPr>
              <a:t>(2)</a:t>
            </a:r>
          </a:p>
        </p:txBody>
      </p:sp>
      <p:sp>
        <p:nvSpPr>
          <p:cNvPr id="10" name="TextBox 9"/>
          <p:cNvSpPr txBox="1"/>
          <p:nvPr/>
        </p:nvSpPr>
        <p:spPr>
          <a:xfrm>
            <a:off x="5017944" y="6331053"/>
            <a:ext cx="2611612" cy="369332"/>
          </a:xfrm>
          <a:prstGeom prst="rect">
            <a:avLst/>
          </a:prstGeom>
          <a:noFill/>
        </p:spPr>
        <p:txBody>
          <a:bodyPr wrap="none" rtlCol="0">
            <a:spAutoFit/>
          </a:bodyPr>
          <a:lstStyle>
            <a:defPPr>
              <a:defRPr lang="en-US"/>
            </a:defPPr>
            <a:lvl1pPr>
              <a:defRPr>
                <a:latin typeface="Avenir Next Condensed" charset="0"/>
                <a:ea typeface="Avenir Next Condensed" charset="0"/>
                <a:cs typeface="Avenir Next Condensed" charset="0"/>
              </a:defRPr>
            </a:lvl1pPr>
          </a:lstStyle>
          <a:p>
            <a:r>
              <a:rPr lang="en-US" dirty="0" err="1"/>
              <a:t>manipulator_setprecision.cpp</a:t>
            </a:r>
            <a:endParaRPr lang="en-US" dirty="0"/>
          </a:p>
        </p:txBody>
      </p:sp>
      <p:sp>
        <p:nvSpPr>
          <p:cNvPr id="11" name="Rectangle 10"/>
          <p:cNvSpPr/>
          <p:nvPr/>
        </p:nvSpPr>
        <p:spPr>
          <a:xfrm>
            <a:off x="5006582" y="3194465"/>
            <a:ext cx="1159086" cy="60407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a:stCxn id="9" idx="1"/>
            <a:endCxn id="11" idx="3"/>
          </p:cNvCxnSpPr>
          <p:nvPr/>
        </p:nvCxnSpPr>
        <p:spPr>
          <a:xfrm flipH="1">
            <a:off x="6165668" y="3221268"/>
            <a:ext cx="717646" cy="275233"/>
          </a:xfrm>
          <a:prstGeom prst="straightConnector1">
            <a:avLst/>
          </a:prstGeom>
          <a:ln>
            <a:tailEnd type="arrow"/>
          </a:ln>
          <a:effectLst/>
        </p:spPr>
        <p:style>
          <a:lnRef idx="2">
            <a:schemeClr val="accent6"/>
          </a:lnRef>
          <a:fillRef idx="0">
            <a:schemeClr val="accent6"/>
          </a:fillRef>
          <a:effectRef idx="1">
            <a:schemeClr val="accent6"/>
          </a:effectRef>
          <a:fontRef idx="minor">
            <a:schemeClr val="tx1"/>
          </a:fontRef>
        </p:style>
      </p:cxnSp>
      <p:sp>
        <p:nvSpPr>
          <p:cNvPr id="16" name="Rectangle 15"/>
          <p:cNvSpPr/>
          <p:nvPr/>
        </p:nvSpPr>
        <p:spPr>
          <a:xfrm>
            <a:off x="5012127" y="4015713"/>
            <a:ext cx="1871186" cy="535370"/>
          </a:xfrm>
          <a:prstGeom prst="rect">
            <a:avLst/>
          </a:prstGeom>
          <a:noFill/>
          <a:ln>
            <a:solidFill>
              <a:schemeClr val="accent5">
                <a:lumMod val="75000"/>
              </a:schemeClr>
            </a:solidFill>
          </a:ln>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17" name="Straight Arrow Connector 16"/>
          <p:cNvCxnSpPr>
            <a:stCxn id="18" idx="0"/>
            <a:endCxn id="16" idx="3"/>
          </p:cNvCxnSpPr>
          <p:nvPr/>
        </p:nvCxnSpPr>
        <p:spPr>
          <a:xfrm flipH="1" flipV="1">
            <a:off x="6883313" y="4283398"/>
            <a:ext cx="527151" cy="348667"/>
          </a:xfrm>
          <a:prstGeom prst="straightConnector1">
            <a:avLst/>
          </a:prstGeom>
          <a:ln>
            <a:solidFill>
              <a:schemeClr val="accent5">
                <a:lumMod val="60000"/>
                <a:lumOff val="40000"/>
              </a:schemeClr>
            </a:solidFill>
            <a:tailEnd type="arrow"/>
          </a:ln>
          <a:effectLst/>
        </p:spPr>
        <p:style>
          <a:lnRef idx="2">
            <a:schemeClr val="accent6"/>
          </a:lnRef>
          <a:fillRef idx="0">
            <a:schemeClr val="accent6"/>
          </a:fillRef>
          <a:effectRef idx="1">
            <a:schemeClr val="accent6"/>
          </a:effectRef>
          <a:fontRef idx="minor">
            <a:schemeClr val="tx1"/>
          </a:fontRef>
        </p:style>
      </p:cxnSp>
      <p:sp>
        <p:nvSpPr>
          <p:cNvPr id="18" name="Rounded Rectangle 17"/>
          <p:cNvSpPr/>
          <p:nvPr/>
        </p:nvSpPr>
        <p:spPr>
          <a:xfrm>
            <a:off x="6012783" y="4632065"/>
            <a:ext cx="2795361" cy="933254"/>
          </a:xfrm>
          <a:prstGeom prst="roundRect">
            <a:avLst/>
          </a:prstGeom>
          <a:ln>
            <a:solidFill>
              <a:schemeClr val="accent5">
                <a:lumMod val="60000"/>
                <a:lumOff val="40000"/>
              </a:schemeClr>
            </a:solidFill>
          </a:ln>
          <a:effectLst/>
        </p:spPr>
        <p:style>
          <a:lnRef idx="2">
            <a:schemeClr val="accent6"/>
          </a:lnRef>
          <a:fillRef idx="1">
            <a:schemeClr val="lt1"/>
          </a:fillRef>
          <a:effectRef idx="0">
            <a:schemeClr val="accent6"/>
          </a:effectRef>
          <a:fontRef idx="minor">
            <a:schemeClr val="dk1"/>
          </a:fontRef>
        </p:style>
        <p:txBody>
          <a:bodyPr rtlCol="0" anchor="ctr"/>
          <a:lstStyle/>
          <a:p>
            <a:r>
              <a:rPr lang="en-US" sz="1600" dirty="0">
                <a:latin typeface="Avenir Next Condensed" charset="0"/>
                <a:ea typeface="Avenir Next Condensed" charset="0"/>
                <a:cs typeface="Avenir Next Condensed" charset="0"/>
              </a:rPr>
              <a:t>Showing 8 decimal places with </a:t>
            </a:r>
            <a:r>
              <a:rPr lang="en-US" sz="1600" b="1" dirty="0">
                <a:solidFill>
                  <a:schemeClr val="accent6">
                    <a:lumMod val="75000"/>
                  </a:schemeClr>
                </a:solidFill>
                <a:latin typeface="Avenir Next Condensed" charset="0"/>
                <a:ea typeface="Avenir Next Condensed" charset="0"/>
                <a:cs typeface="Avenir Next Condensed" charset="0"/>
              </a:rPr>
              <a:t>padding zeros </a:t>
            </a:r>
            <a:r>
              <a:rPr lang="en-US" sz="1600" dirty="0">
                <a:latin typeface="Avenir Next Condensed" charset="0"/>
                <a:ea typeface="Avenir Next Condensed" charset="0"/>
                <a:cs typeface="Avenir Next Condensed" charset="0"/>
              </a:rPr>
              <a:t>at the end with </a:t>
            </a:r>
            <a:r>
              <a:rPr lang="en-US" sz="1600" b="1" dirty="0" err="1">
                <a:latin typeface="Avenir Next Condensed" charset="0"/>
                <a:ea typeface="Avenir Next Condensed" charset="0"/>
                <a:cs typeface="Avenir Next Condensed" charset="0"/>
              </a:rPr>
              <a:t>setprecision</a:t>
            </a:r>
            <a:r>
              <a:rPr lang="en-US" sz="1600" b="1" dirty="0">
                <a:latin typeface="Avenir Next Condensed" charset="0"/>
                <a:ea typeface="Avenir Next Condensed" charset="0"/>
                <a:cs typeface="Avenir Next Condensed" charset="0"/>
              </a:rPr>
              <a:t>(8)</a:t>
            </a:r>
            <a:r>
              <a:rPr lang="en-US" sz="1600" dirty="0">
                <a:latin typeface="Avenir Next Condensed" charset="0"/>
                <a:ea typeface="Avenir Next Condensed" charset="0"/>
                <a:cs typeface="Avenir Next Condensed" charset="0"/>
              </a:rPr>
              <a:t> </a:t>
            </a:r>
          </a:p>
        </p:txBody>
      </p:sp>
      <p:sp>
        <p:nvSpPr>
          <p:cNvPr id="28" name="TextBox 27"/>
          <p:cNvSpPr txBox="1"/>
          <p:nvPr/>
        </p:nvSpPr>
        <p:spPr>
          <a:xfrm>
            <a:off x="6757416" y="5686576"/>
            <a:ext cx="1857854" cy="523220"/>
          </a:xfrm>
          <a:prstGeom prst="rect">
            <a:avLst/>
          </a:prstGeom>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Avenir Next Condensed" charset="0"/>
                <a:ea typeface="Avenir Next Condensed" charset="0"/>
                <a:cs typeface="Avenir Next Condensed" charset="0"/>
              </a:rPr>
              <a:t>Try using </a:t>
            </a:r>
            <a:r>
              <a:rPr lang="en-US" sz="1400" dirty="0" err="1">
                <a:latin typeface="Avenir Next Condensed" charset="0"/>
                <a:ea typeface="Avenir Next Condensed" charset="0"/>
                <a:cs typeface="Avenir Next Condensed" charset="0"/>
              </a:rPr>
              <a:t>setprecision</a:t>
            </a:r>
            <a:r>
              <a:rPr lang="en-US" sz="1400" dirty="0">
                <a:latin typeface="Avenir Next Condensed" charset="0"/>
                <a:ea typeface="Avenir Next Condensed" charset="0"/>
                <a:cs typeface="Avenir Next Condensed" charset="0"/>
              </a:rPr>
              <a:t> </a:t>
            </a:r>
            <a:br>
              <a:rPr lang="en-US" sz="1400" dirty="0">
                <a:latin typeface="Avenir Next Condensed" charset="0"/>
                <a:ea typeface="Avenir Next Condensed" charset="0"/>
                <a:cs typeface="Avenir Next Condensed" charset="0"/>
              </a:rPr>
            </a:br>
            <a:r>
              <a:rPr lang="en-US" sz="1400" dirty="0">
                <a:latin typeface="Avenir Next Condensed" charset="0"/>
                <a:ea typeface="Avenir Next Condensed" charset="0"/>
                <a:cs typeface="Avenir Next Condensed" charset="0"/>
              </a:rPr>
              <a:t>with scientific notation</a:t>
            </a:r>
          </a:p>
        </p:txBody>
      </p:sp>
      <p:sp>
        <p:nvSpPr>
          <p:cNvPr id="19" name="TextBox 18"/>
          <p:cNvSpPr txBox="1"/>
          <p:nvPr/>
        </p:nvSpPr>
        <p:spPr>
          <a:xfrm>
            <a:off x="4955306" y="3152206"/>
            <a:ext cx="1306768" cy="584775"/>
          </a:xfrm>
          <a:prstGeom prst="rect">
            <a:avLst/>
          </a:prstGeom>
          <a:noFill/>
          <a:effectLst/>
        </p:spPr>
        <p:txBody>
          <a:bodyPr wrap="none" rtlCol="0">
            <a:spAutoFit/>
          </a:bodyPr>
          <a:lstStyle/>
          <a:p>
            <a:r>
              <a:rPr lang="en-US" sz="1600" dirty="0">
                <a:latin typeface="Consolas" charset="0"/>
                <a:ea typeface="Consolas" charset="0"/>
                <a:cs typeface="Consolas" charset="0"/>
              </a:rPr>
              <a:t>1.23</a:t>
            </a:r>
          </a:p>
          <a:p>
            <a:r>
              <a:rPr lang="en-US" sz="1600" dirty="0">
                <a:latin typeface="Consolas" charset="0"/>
                <a:ea typeface="Consolas" charset="0"/>
                <a:cs typeface="Consolas" charset="0"/>
              </a:rPr>
              <a:t>1234567.80</a:t>
            </a:r>
          </a:p>
        </p:txBody>
      </p:sp>
      <p:sp>
        <p:nvSpPr>
          <p:cNvPr id="20" name="TextBox 19"/>
          <p:cNvSpPr txBox="1"/>
          <p:nvPr/>
        </p:nvSpPr>
        <p:spPr>
          <a:xfrm>
            <a:off x="4955306" y="3985734"/>
            <a:ext cx="1980029" cy="584775"/>
          </a:xfrm>
          <a:prstGeom prst="rect">
            <a:avLst/>
          </a:prstGeom>
          <a:noFill/>
          <a:effectLst/>
        </p:spPr>
        <p:txBody>
          <a:bodyPr wrap="none" rtlCol="0">
            <a:spAutoFit/>
          </a:bodyPr>
          <a:lstStyle/>
          <a:p>
            <a:r>
              <a:rPr lang="en-US" sz="1600" dirty="0">
                <a:latin typeface="Consolas" charset="0"/>
                <a:ea typeface="Consolas" charset="0"/>
                <a:cs typeface="Consolas" charset="0"/>
              </a:rPr>
              <a:t>1.23456780</a:t>
            </a:r>
          </a:p>
          <a:p>
            <a:r>
              <a:rPr lang="en-US" sz="1600" dirty="0">
                <a:latin typeface="Consolas" charset="0"/>
                <a:ea typeface="Consolas" charset="0"/>
                <a:cs typeface="Consolas" charset="0"/>
              </a:rPr>
              <a:t>1234567.80000000</a:t>
            </a:r>
          </a:p>
        </p:txBody>
      </p:sp>
    </p:spTree>
    <p:extLst>
      <p:ext uri="{BB962C8B-B14F-4D97-AF65-F5344CB8AC3E}">
        <p14:creationId xmlns:p14="http://schemas.microsoft.com/office/powerpoint/2010/main" val="902544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6" grpId="0" animBg="1"/>
      <p:bldP spid="18" grpId="0" animBg="1"/>
      <p:bldP spid="19"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9349E5-D649-4EDC-A151-118D26164AEA}"/>
              </a:ext>
            </a:extLst>
          </p:cNvPr>
          <p:cNvSpPr>
            <a:spLocks noGrp="1"/>
          </p:cNvSpPr>
          <p:nvPr>
            <p:ph type="title"/>
          </p:nvPr>
        </p:nvSpPr>
        <p:spPr/>
        <p:txBody>
          <a:bodyPr/>
          <a:lstStyle/>
          <a:p>
            <a:r>
              <a:rPr lang="en-US" dirty="0"/>
              <a:t>STRUCTS</a:t>
            </a:r>
          </a:p>
        </p:txBody>
      </p:sp>
      <p:sp>
        <p:nvSpPr>
          <p:cNvPr id="6" name="Text Placeholder 5">
            <a:extLst>
              <a:ext uri="{FF2B5EF4-FFF2-40B4-BE49-F238E27FC236}">
                <a16:creationId xmlns:a16="http://schemas.microsoft.com/office/drawing/2014/main" id="{18D128B8-B2E5-4BF3-8CCF-FAA317993D27}"/>
              </a:ext>
            </a:extLst>
          </p:cNvPr>
          <p:cNvSpPr>
            <a:spLocks noGrp="1"/>
          </p:cNvSpPr>
          <p:nvPr>
            <p:ph type="body" idx="1"/>
          </p:nvPr>
        </p:nvSpPr>
        <p:spPr/>
        <p:txBody>
          <a:bodyPr/>
          <a:lstStyle/>
          <a:p>
            <a:r>
              <a:rPr lang="en-US" dirty="0"/>
              <a:t>Part I</a:t>
            </a:r>
          </a:p>
        </p:txBody>
      </p:sp>
      <p:sp>
        <p:nvSpPr>
          <p:cNvPr id="4" name="Slide Number Placeholder 3">
            <a:extLst>
              <a:ext uri="{FF2B5EF4-FFF2-40B4-BE49-F238E27FC236}">
                <a16:creationId xmlns:a16="http://schemas.microsoft.com/office/drawing/2014/main" id="{B4640ECB-0F15-4DFD-8376-BF1C22538CF3}"/>
              </a:ext>
            </a:extLst>
          </p:cNvPr>
          <p:cNvSpPr>
            <a:spLocks noGrp="1"/>
          </p:cNvSpPr>
          <p:nvPr>
            <p:ph type="sldNum" sz="quarter" idx="12"/>
          </p:nvPr>
        </p:nvSpPr>
        <p:spPr/>
        <p:txBody>
          <a:bodyPr/>
          <a:lstStyle/>
          <a:p>
            <a:fld id="{A2D5F323-9395-A24C-8003-89F99F5948AE}" type="slidenum">
              <a:rPr lang="en-US" smtClean="0"/>
              <a:pPr/>
              <a:t>8</a:t>
            </a:fld>
            <a:endParaRPr lang="en-US" dirty="0"/>
          </a:p>
        </p:txBody>
      </p:sp>
    </p:spTree>
    <p:extLst>
      <p:ext uri="{BB962C8B-B14F-4D97-AF65-F5344CB8AC3E}">
        <p14:creationId xmlns:p14="http://schemas.microsoft.com/office/powerpoint/2010/main" val="20456951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setw</a:t>
            </a:r>
            <a:r>
              <a:rPr lang="en-US" dirty="0"/>
              <a:t> Manipulator</a:t>
            </a:r>
          </a:p>
        </p:txBody>
      </p:sp>
      <p:sp>
        <p:nvSpPr>
          <p:cNvPr id="3" name="Content Placeholder 2"/>
          <p:cNvSpPr>
            <a:spLocks noGrp="1"/>
          </p:cNvSpPr>
          <p:nvPr>
            <p:ph idx="1"/>
          </p:nvPr>
        </p:nvSpPr>
        <p:spPr>
          <a:xfrm>
            <a:off x="457200" y="1311610"/>
            <a:ext cx="8229600" cy="4814553"/>
          </a:xfrm>
          <a:effectLst/>
        </p:spPr>
        <p:txBody>
          <a:bodyPr/>
          <a:lstStyle/>
          <a:p>
            <a:r>
              <a:rPr lang="en-US" dirty="0"/>
              <a:t>Use </a:t>
            </a:r>
            <a:r>
              <a:rPr lang="en-US" b="1" dirty="0" err="1">
                <a:solidFill>
                  <a:schemeClr val="accent6">
                    <a:lumMod val="75000"/>
                  </a:schemeClr>
                </a:solidFill>
              </a:rPr>
              <a:t>setw</a:t>
            </a:r>
            <a:r>
              <a:rPr lang="en-US" dirty="0"/>
              <a:t> to output a string or a number in a specific number of columns (the output is right-justified).</a:t>
            </a:r>
          </a:p>
        </p:txBody>
      </p:sp>
      <p:sp>
        <p:nvSpPr>
          <p:cNvPr id="5" name="Slide Number Placeholder 4"/>
          <p:cNvSpPr>
            <a:spLocks noGrp="1"/>
          </p:cNvSpPr>
          <p:nvPr>
            <p:ph type="sldNum" sz="quarter" idx="12"/>
          </p:nvPr>
        </p:nvSpPr>
        <p:spPr>
          <a:effectLst/>
        </p:spPr>
        <p:txBody>
          <a:bodyPr/>
          <a:lstStyle/>
          <a:p>
            <a:fld id="{A2D5F323-9395-A24C-8003-89F99F5948AE}" type="slidenum">
              <a:rPr lang="en-US" smtClean="0"/>
              <a:pPr/>
              <a:t>80</a:t>
            </a:fld>
            <a:endParaRPr lang="en-US"/>
          </a:p>
        </p:txBody>
      </p:sp>
      <p:sp>
        <p:nvSpPr>
          <p:cNvPr id="6" name="Rectangle 5"/>
          <p:cNvSpPr/>
          <p:nvPr/>
        </p:nvSpPr>
        <p:spPr>
          <a:xfrm>
            <a:off x="594360" y="2173531"/>
            <a:ext cx="4695791" cy="4434659"/>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iostream</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b="1" dirty="0">
                <a:solidFill>
                  <a:schemeClr val="accent5">
                    <a:lumMod val="75000"/>
                  </a:schemeClr>
                </a:solidFill>
                <a:latin typeface="Consolas" charset="0"/>
                <a:ea typeface="Consolas" charset="0"/>
                <a:cs typeface="Consolas" charset="0"/>
              </a:rPr>
              <a:t>#include &lt;</a:t>
            </a:r>
            <a:r>
              <a:rPr lang="en-US" sz="1600" b="1" dirty="0" err="1">
                <a:solidFill>
                  <a:schemeClr val="accent5">
                    <a:lumMod val="75000"/>
                  </a:schemeClr>
                </a:solidFill>
                <a:latin typeface="Consolas" charset="0"/>
                <a:ea typeface="Consolas" charset="0"/>
                <a:cs typeface="Consolas" charset="0"/>
              </a:rPr>
              <a:t>iomanip</a:t>
            </a:r>
            <a:r>
              <a:rPr lang="en-US" sz="1600" b="1" dirty="0">
                <a:solidFill>
                  <a:schemeClr val="accent5">
                    <a:lumMod val="75000"/>
                  </a:schemeClr>
                </a:solidFill>
                <a:latin typeface="Consolas" charset="0"/>
                <a:ea typeface="Consolas" charset="0"/>
                <a:cs typeface="Consolas" charset="0"/>
              </a:rPr>
              <a:t>&gt;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using namespace std;</a:t>
            </a: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err="1">
                <a:solidFill>
                  <a:schemeClr val="bg1">
                    <a:lumMod val="65000"/>
                  </a:schemeClr>
                </a:solidFill>
                <a:latin typeface="Consolas" charset="0"/>
                <a:ea typeface="Consolas" charset="0"/>
                <a:cs typeface="Consolas" charset="0"/>
              </a:rPr>
              <a:t>int</a:t>
            </a:r>
            <a:r>
              <a:rPr lang="en-US" sz="1600" dirty="0">
                <a:solidFill>
                  <a:schemeClr val="bg1">
                    <a:lumMod val="65000"/>
                  </a:schemeClr>
                </a:solidFill>
                <a:latin typeface="Consolas" charset="0"/>
                <a:ea typeface="Consolas" charset="0"/>
                <a:cs typeface="Consolas" charset="0"/>
              </a:rPr>
              <a:t> main()</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x = 12; </a:t>
            </a:r>
            <a:br>
              <a:rPr lang="en-US" sz="1600" dirty="0">
                <a:solidFill>
                  <a:schemeClr val="tx1"/>
                </a:solidFill>
                <a:latin typeface="Consolas" charset="0"/>
                <a:ea typeface="Consolas" charset="0"/>
                <a:cs typeface="Consolas" charset="0"/>
              </a:rPr>
            </a:br>
            <a:r>
              <a:rPr lang="en-US" sz="1600" dirty="0">
                <a:solidFill>
                  <a:schemeClr val="tx1"/>
                </a:solidFill>
                <a:latin typeface="Consolas" charset="0"/>
                <a:ea typeface="Consolas" charset="0"/>
                <a:cs typeface="Consolas" charset="0"/>
              </a:rPr>
              <a:t>	string a = "Hello";</a:t>
            </a:r>
          </a:p>
          <a:p>
            <a:pPr defTabSz="511175">
              <a:tabLst>
                <a:tab pos="346075" algn="l"/>
                <a:tab pos="684213" algn="l"/>
              </a:tabLst>
            </a:pPr>
            <a:r>
              <a:rPr lang="en-US" sz="1600" dirty="0">
                <a:solidFill>
                  <a:schemeClr val="tx1"/>
                </a:solidFill>
                <a:latin typeface="Consolas" charset="0"/>
                <a:ea typeface="Consolas" charset="0"/>
                <a:cs typeface="Consolas" charset="0"/>
              </a:rPr>
              <a:t>	double b = 34.567;</a:t>
            </a:r>
          </a:p>
          <a:p>
            <a:pPr defTabSz="511175">
              <a:tabLst>
                <a:tab pos="346075" algn="l"/>
                <a:tab pos="684213" algn="l"/>
              </a:tabLst>
            </a:pPr>
            <a:r>
              <a:rPr lang="en-US" sz="1600" dirty="0">
                <a:solidFill>
                  <a:schemeClr val="tx1"/>
                </a:solidFill>
                <a:latin typeface="Consolas" charset="0"/>
                <a:ea typeface="Consolas" charset="0"/>
                <a:cs typeface="Consolas" charset="0"/>
              </a:rPr>
              <a:t>	</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fixed &lt;&lt; </a:t>
            </a:r>
            <a:r>
              <a:rPr lang="en-US" sz="1600" dirty="0" err="1">
                <a:solidFill>
                  <a:schemeClr val="tx1"/>
                </a:solidFill>
                <a:latin typeface="Consolas" charset="0"/>
                <a:ea typeface="Consolas" charset="0"/>
                <a:cs typeface="Consolas" charset="0"/>
              </a:rPr>
              <a:t>setprecision</a:t>
            </a:r>
            <a:r>
              <a:rPr lang="en-US" sz="1600" dirty="0">
                <a:solidFill>
                  <a:schemeClr val="tx1"/>
                </a:solidFill>
                <a:latin typeface="Consolas" charset="0"/>
                <a:ea typeface="Consolas" charset="0"/>
                <a:cs typeface="Consolas" charset="0"/>
              </a:rPr>
              <a:t>(2);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"12345678901234567890\n";</a:t>
            </a:r>
          </a:p>
          <a:p>
            <a:pPr defTabSz="511175">
              <a:tabLst>
                <a:tab pos="346075" algn="l"/>
                <a:tab pos="684213" algn="l"/>
              </a:tabLst>
            </a:pPr>
            <a:endParaRPr lang="en-US" sz="1600" dirty="0">
              <a:solidFill>
                <a:schemeClr val="tx1"/>
              </a:solidFill>
              <a:latin typeface="Consolas" charset="0"/>
              <a:ea typeface="Consolas" charset="0"/>
              <a:cs typeface="Consolas" charset="0"/>
            </a:endParaRP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b="1" dirty="0" err="1">
                <a:solidFill>
                  <a:schemeClr val="tx1"/>
                </a:solidFill>
                <a:latin typeface="Consolas" charset="0"/>
                <a:ea typeface="Consolas" charset="0"/>
                <a:cs typeface="Consolas" charset="0"/>
              </a:rPr>
              <a:t>setw</a:t>
            </a:r>
            <a:r>
              <a:rPr lang="en-US" sz="1600" b="1" dirty="0">
                <a:solidFill>
                  <a:schemeClr val="tx1"/>
                </a:solidFill>
                <a:latin typeface="Consolas" charset="0"/>
                <a:ea typeface="Consolas" charset="0"/>
                <a:cs typeface="Consolas" charset="0"/>
              </a:rPr>
              <a:t>(5)</a:t>
            </a:r>
            <a:r>
              <a:rPr lang="en-US" sz="1600" dirty="0">
                <a:solidFill>
                  <a:schemeClr val="tx1"/>
                </a:solidFill>
                <a:latin typeface="Consolas" charset="0"/>
                <a:ea typeface="Consolas" charset="0"/>
                <a:cs typeface="Consolas" charset="0"/>
              </a:rPr>
              <a:t> &lt;&lt; x &lt;&lt; </a:t>
            </a:r>
            <a:r>
              <a:rPr lang="en-US" sz="1600" b="1" dirty="0" err="1">
                <a:solidFill>
                  <a:schemeClr val="tx1"/>
                </a:solidFill>
                <a:latin typeface="Consolas" charset="0"/>
                <a:ea typeface="Consolas" charset="0"/>
                <a:cs typeface="Consolas" charset="0"/>
              </a:rPr>
              <a:t>setw</a:t>
            </a:r>
            <a:r>
              <a:rPr lang="en-US" sz="1600" b="1" dirty="0">
                <a:solidFill>
                  <a:schemeClr val="tx1"/>
                </a:solidFill>
                <a:latin typeface="Consolas" charset="0"/>
                <a:ea typeface="Consolas" charset="0"/>
                <a:cs typeface="Consolas" charset="0"/>
              </a:rPr>
              <a:t>(8)</a:t>
            </a:r>
            <a:r>
              <a:rPr lang="en-US" sz="1600" dirty="0">
                <a:solidFill>
                  <a:schemeClr val="tx1"/>
                </a:solidFill>
                <a:latin typeface="Consolas" charset="0"/>
                <a:ea typeface="Consolas" charset="0"/>
                <a:cs typeface="Consolas" charset="0"/>
              </a:rPr>
              <a:t> &lt;&lt; a;</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b="1" dirty="0" err="1">
                <a:solidFill>
                  <a:schemeClr val="tx1"/>
                </a:solidFill>
                <a:latin typeface="Consolas" charset="0"/>
                <a:ea typeface="Consolas" charset="0"/>
                <a:cs typeface="Consolas" charset="0"/>
              </a:rPr>
              <a:t>setw</a:t>
            </a:r>
            <a:r>
              <a:rPr lang="en-US" sz="1600" b="1" dirty="0">
                <a:solidFill>
                  <a:schemeClr val="tx1"/>
                </a:solidFill>
                <a:latin typeface="Consolas" charset="0"/>
                <a:ea typeface="Consolas" charset="0"/>
                <a:cs typeface="Consolas" charset="0"/>
              </a:rPr>
              <a:t>(6)</a:t>
            </a:r>
            <a:r>
              <a:rPr lang="en-US" sz="1600" dirty="0">
                <a:solidFill>
                  <a:schemeClr val="tx1"/>
                </a:solidFill>
                <a:latin typeface="Consolas" charset="0"/>
                <a:ea typeface="Consolas" charset="0"/>
                <a:cs typeface="Consolas" charset="0"/>
              </a:rPr>
              <a:t> &lt;&lt; b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pPr defTabSz="511175">
              <a:tabLst>
                <a:tab pos="346075" algn="l"/>
                <a:tab pos="684213" algn="l"/>
              </a:tabLst>
            </a:pPr>
            <a:endParaRPr lang="en-US" sz="1600" dirty="0">
              <a:solidFill>
                <a:schemeClr val="tx1"/>
              </a:solidFill>
              <a:latin typeface="Consolas" charset="0"/>
              <a:ea typeface="Consolas" charset="0"/>
              <a:cs typeface="Consolas" charset="0"/>
            </a:endParaRP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a:solidFill>
                  <a:schemeClr val="bg1">
                    <a:lumMod val="65000"/>
                  </a:schemeClr>
                </a:solidFill>
                <a:latin typeface="Consolas" charset="0"/>
                <a:ea typeface="Consolas" charset="0"/>
                <a:cs typeface="Consolas" charset="0"/>
              </a:rPr>
              <a:t>return 0;</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a:t>
            </a:r>
          </a:p>
        </p:txBody>
      </p:sp>
      <p:sp>
        <p:nvSpPr>
          <p:cNvPr id="7" name="Rectangle 6"/>
          <p:cNvSpPr/>
          <p:nvPr/>
        </p:nvSpPr>
        <p:spPr>
          <a:xfrm>
            <a:off x="5332431" y="2785836"/>
            <a:ext cx="3095131" cy="763362"/>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charset="0"/>
                <a:ea typeface="Consolas" charset="0"/>
                <a:cs typeface="Consolas" charset="0"/>
              </a:rPr>
              <a:t>12345678901234567890</a:t>
            </a:r>
          </a:p>
          <a:p>
            <a:r>
              <a:rPr lang="en-US" sz="1600" dirty="0">
                <a:latin typeface="Consolas" charset="0"/>
                <a:ea typeface="Consolas" charset="0"/>
                <a:cs typeface="Consolas" charset="0"/>
              </a:rPr>
              <a:t>   12   Hello 34.57</a:t>
            </a:r>
          </a:p>
        </p:txBody>
      </p:sp>
      <p:sp>
        <p:nvSpPr>
          <p:cNvPr id="8" name="TextBox 7"/>
          <p:cNvSpPr txBox="1"/>
          <p:nvPr/>
        </p:nvSpPr>
        <p:spPr>
          <a:xfrm>
            <a:off x="5332432" y="2502772"/>
            <a:ext cx="1374735" cy="307777"/>
          </a:xfrm>
          <a:prstGeom prst="rect">
            <a:avLst/>
          </a:prstGeom>
          <a:noFill/>
          <a:effectLst/>
        </p:spPr>
        <p:txBody>
          <a:bodyPr wrap="none" rtlCol="0">
            <a:spAutoFit/>
          </a:bodyPr>
          <a:lstStyle/>
          <a:p>
            <a:r>
              <a:rPr lang="en-US" sz="1400" dirty="0">
                <a:latin typeface="Chalkduster"/>
                <a:cs typeface="Chalkduster"/>
              </a:rPr>
              <a:t>Screen output</a:t>
            </a:r>
          </a:p>
        </p:txBody>
      </p:sp>
      <p:sp>
        <p:nvSpPr>
          <p:cNvPr id="9" name="Right Brace 8"/>
          <p:cNvSpPr/>
          <p:nvPr/>
        </p:nvSpPr>
        <p:spPr>
          <a:xfrm rot="5400000">
            <a:off x="5598408" y="3318631"/>
            <a:ext cx="201101" cy="586817"/>
          </a:xfrm>
          <a:prstGeom prst="rightBrace">
            <a:avLst/>
          </a:prstGeom>
          <a:effectLst/>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 name="Right Brace 9"/>
          <p:cNvSpPr/>
          <p:nvPr/>
        </p:nvSpPr>
        <p:spPr>
          <a:xfrm rot="5400000">
            <a:off x="6337197" y="3198719"/>
            <a:ext cx="201103" cy="826643"/>
          </a:xfrm>
          <a:prstGeom prst="rightBrace">
            <a:avLst/>
          </a:prstGeom>
          <a:effectLst/>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1" name="Right Brace 10"/>
          <p:cNvSpPr/>
          <p:nvPr/>
        </p:nvSpPr>
        <p:spPr>
          <a:xfrm rot="5400000">
            <a:off x="7106445" y="3293526"/>
            <a:ext cx="201101" cy="637032"/>
          </a:xfrm>
          <a:prstGeom prst="rightBrace">
            <a:avLst/>
          </a:prstGeom>
          <a:effectLst/>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2" name="TextBox 11"/>
          <p:cNvSpPr txBox="1"/>
          <p:nvPr/>
        </p:nvSpPr>
        <p:spPr>
          <a:xfrm>
            <a:off x="5455092" y="3712591"/>
            <a:ext cx="596766" cy="307777"/>
          </a:xfrm>
          <a:prstGeom prst="rect">
            <a:avLst/>
          </a:prstGeom>
          <a:noFill/>
          <a:effectLst/>
        </p:spPr>
        <p:txBody>
          <a:bodyPr wrap="none" rtlCol="0">
            <a:spAutoFit/>
          </a:bodyPr>
          <a:lstStyle/>
          <a:p>
            <a:r>
              <a:rPr lang="en-US" sz="1400" dirty="0"/>
              <a:t>5 cols</a:t>
            </a:r>
          </a:p>
        </p:txBody>
      </p:sp>
      <p:sp>
        <p:nvSpPr>
          <p:cNvPr id="13" name="TextBox 12"/>
          <p:cNvSpPr txBox="1"/>
          <p:nvPr/>
        </p:nvSpPr>
        <p:spPr>
          <a:xfrm>
            <a:off x="6167256" y="3712591"/>
            <a:ext cx="596766" cy="307777"/>
          </a:xfrm>
          <a:prstGeom prst="rect">
            <a:avLst/>
          </a:prstGeom>
          <a:noFill/>
          <a:effectLst/>
        </p:spPr>
        <p:txBody>
          <a:bodyPr wrap="none" rtlCol="0">
            <a:spAutoFit/>
          </a:bodyPr>
          <a:lstStyle/>
          <a:p>
            <a:r>
              <a:rPr lang="en-US" sz="1400" dirty="0"/>
              <a:t>8 cols</a:t>
            </a:r>
          </a:p>
        </p:txBody>
      </p:sp>
      <p:sp>
        <p:nvSpPr>
          <p:cNvPr id="14" name="TextBox 13"/>
          <p:cNvSpPr txBox="1"/>
          <p:nvPr/>
        </p:nvSpPr>
        <p:spPr>
          <a:xfrm>
            <a:off x="6914633" y="3712591"/>
            <a:ext cx="596766" cy="307777"/>
          </a:xfrm>
          <a:prstGeom prst="rect">
            <a:avLst/>
          </a:prstGeom>
          <a:noFill/>
          <a:effectLst/>
        </p:spPr>
        <p:txBody>
          <a:bodyPr wrap="none" rtlCol="0">
            <a:spAutoFit/>
          </a:bodyPr>
          <a:lstStyle/>
          <a:p>
            <a:r>
              <a:rPr lang="en-US" sz="1400" dirty="0"/>
              <a:t>6 cols</a:t>
            </a:r>
          </a:p>
        </p:txBody>
      </p:sp>
      <p:sp>
        <p:nvSpPr>
          <p:cNvPr id="15" name="TextBox 14"/>
          <p:cNvSpPr txBox="1"/>
          <p:nvPr/>
        </p:nvSpPr>
        <p:spPr>
          <a:xfrm>
            <a:off x="5290151" y="6264214"/>
            <a:ext cx="2000548" cy="369332"/>
          </a:xfrm>
          <a:prstGeom prst="rect">
            <a:avLst/>
          </a:prstGeom>
          <a:noFill/>
        </p:spPr>
        <p:txBody>
          <a:bodyPr wrap="none" rtlCol="0">
            <a:spAutoFit/>
          </a:bodyPr>
          <a:lstStyle>
            <a:defPPr>
              <a:defRPr lang="en-US"/>
            </a:defPPr>
            <a:lvl1pPr>
              <a:defRPr>
                <a:latin typeface="Avenir Next Condensed" charset="0"/>
                <a:ea typeface="Avenir Next Condensed" charset="0"/>
                <a:cs typeface="Avenir Next Condensed" charset="0"/>
              </a:defRPr>
            </a:lvl1pPr>
          </a:lstStyle>
          <a:p>
            <a:r>
              <a:rPr lang="en-US" dirty="0"/>
              <a:t>manipulator_setw.cpp</a:t>
            </a:r>
          </a:p>
        </p:txBody>
      </p:sp>
      <p:sp>
        <p:nvSpPr>
          <p:cNvPr id="16" name="Rectangle 15"/>
          <p:cNvSpPr/>
          <p:nvPr/>
        </p:nvSpPr>
        <p:spPr>
          <a:xfrm>
            <a:off x="644908" y="2427178"/>
            <a:ext cx="2089148" cy="307777"/>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Consolas" charset="0"/>
              <a:ea typeface="Consolas" charset="0"/>
              <a:cs typeface="Consolas" charset="0"/>
            </a:endParaRPr>
          </a:p>
        </p:txBody>
      </p:sp>
      <p:sp>
        <p:nvSpPr>
          <p:cNvPr id="17" name="Rounded Rectangle 16"/>
          <p:cNvSpPr/>
          <p:nvPr/>
        </p:nvSpPr>
        <p:spPr>
          <a:xfrm>
            <a:off x="5455092" y="4121378"/>
            <a:ext cx="3521145" cy="1696825"/>
          </a:xfrm>
          <a:prstGeom prst="roundRect">
            <a:avLst/>
          </a:prstGeom>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Avenir Next Condensed" charset="0"/>
                <a:ea typeface="Avenir Next Condensed" charset="0"/>
                <a:cs typeface="Avenir Next Condensed" charset="0"/>
              </a:rPr>
              <a:t>For those manipulators that accept parameters such as </a:t>
            </a:r>
            <a:r>
              <a:rPr lang="en-US" sz="1600" dirty="0" err="1">
                <a:latin typeface="Avenir Next Condensed" charset="0"/>
                <a:ea typeface="Avenir Next Condensed" charset="0"/>
                <a:cs typeface="Avenir Next Condensed" charset="0"/>
              </a:rPr>
              <a:t>setw</a:t>
            </a:r>
            <a:r>
              <a:rPr lang="en-US" sz="1600" dirty="0">
                <a:latin typeface="Avenir Next Condensed" charset="0"/>
                <a:ea typeface="Avenir Next Condensed" charset="0"/>
                <a:cs typeface="Avenir Next Condensed" charset="0"/>
              </a:rPr>
              <a:t>(x), include the </a:t>
            </a:r>
            <a:r>
              <a:rPr lang="en-US" sz="1600" b="1" dirty="0">
                <a:latin typeface="Avenir Next Condensed" charset="0"/>
                <a:ea typeface="Avenir Next Condensed" charset="0"/>
                <a:cs typeface="Avenir Next Condensed" charset="0"/>
              </a:rPr>
              <a:t>&lt;</a:t>
            </a:r>
            <a:r>
              <a:rPr lang="en-US" sz="1600" b="1" dirty="0" err="1">
                <a:latin typeface="Avenir Next Condensed" charset="0"/>
                <a:ea typeface="Avenir Next Condensed" charset="0"/>
                <a:cs typeface="Avenir Next Condensed" charset="0"/>
              </a:rPr>
              <a:t>iomanip</a:t>
            </a:r>
            <a:r>
              <a:rPr lang="en-US" sz="1600" b="1" dirty="0">
                <a:latin typeface="Avenir Next Condensed" charset="0"/>
                <a:ea typeface="Avenir Next Condensed" charset="0"/>
                <a:cs typeface="Avenir Next Condensed" charset="0"/>
              </a:rPr>
              <a:t>&gt; </a:t>
            </a:r>
            <a:r>
              <a:rPr lang="en-US" sz="1600" dirty="0">
                <a:latin typeface="Avenir Next Condensed" charset="0"/>
                <a:ea typeface="Avenir Next Condensed" charset="0"/>
                <a:cs typeface="Avenir Next Condensed" charset="0"/>
              </a:rPr>
              <a:t>header; otherwise for those manipulator without parameters such as fixed, include the </a:t>
            </a:r>
            <a:r>
              <a:rPr lang="en-US" sz="1600" b="1" dirty="0">
                <a:latin typeface="Avenir Next Condensed" charset="0"/>
                <a:ea typeface="Avenir Next Condensed" charset="0"/>
                <a:cs typeface="Avenir Next Condensed" charset="0"/>
              </a:rPr>
              <a:t>&lt;</a:t>
            </a:r>
            <a:r>
              <a:rPr lang="en-US" sz="1600" b="1" dirty="0" err="1">
                <a:latin typeface="Avenir Next Condensed" charset="0"/>
                <a:ea typeface="Avenir Next Condensed" charset="0"/>
                <a:cs typeface="Avenir Next Condensed" charset="0"/>
              </a:rPr>
              <a:t>iostream</a:t>
            </a:r>
            <a:r>
              <a:rPr lang="en-US" sz="1600" b="1" dirty="0">
                <a:latin typeface="Avenir Next Condensed" charset="0"/>
                <a:ea typeface="Avenir Next Condensed" charset="0"/>
                <a:cs typeface="Avenir Next Condensed" charset="0"/>
              </a:rPr>
              <a:t>&gt;</a:t>
            </a:r>
            <a:r>
              <a:rPr lang="en-US" sz="1600" dirty="0">
                <a:latin typeface="Avenir Next Condensed" charset="0"/>
                <a:ea typeface="Avenir Next Condensed" charset="0"/>
                <a:cs typeface="Avenir Next Condensed" charset="0"/>
              </a:rPr>
              <a:t> header</a:t>
            </a:r>
          </a:p>
        </p:txBody>
      </p:sp>
    </p:spTree>
    <p:extLst>
      <p:ext uri="{BB962C8B-B14F-4D97-AF65-F5344CB8AC3E}">
        <p14:creationId xmlns:p14="http://schemas.microsoft.com/office/powerpoint/2010/main" val="21717289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setfill</a:t>
            </a:r>
            <a:r>
              <a:rPr lang="en-US" dirty="0"/>
              <a:t> Manipulator</a:t>
            </a:r>
          </a:p>
        </p:txBody>
      </p:sp>
      <p:sp>
        <p:nvSpPr>
          <p:cNvPr id="3" name="Content Placeholder 2"/>
          <p:cNvSpPr>
            <a:spLocks noGrp="1"/>
          </p:cNvSpPr>
          <p:nvPr>
            <p:ph idx="1"/>
          </p:nvPr>
        </p:nvSpPr>
        <p:spPr>
          <a:xfrm>
            <a:off x="457200" y="1600200"/>
            <a:ext cx="8229600" cy="1463513"/>
          </a:xfrm>
        </p:spPr>
        <p:txBody>
          <a:bodyPr>
            <a:normAutofit lnSpcReduction="10000"/>
          </a:bodyPr>
          <a:lstStyle/>
          <a:p>
            <a:r>
              <a:rPr lang="en-US" dirty="0"/>
              <a:t>With </a:t>
            </a:r>
            <a:r>
              <a:rPr lang="en-US" dirty="0" err="1"/>
              <a:t>setw</a:t>
            </a:r>
            <a:r>
              <a:rPr lang="en-US" dirty="0"/>
              <a:t>, if the specified number of columns &gt; the required number of columns, the unused columns are filled with spaces.  We may use </a:t>
            </a:r>
            <a:r>
              <a:rPr lang="en-US" b="1" dirty="0" err="1">
                <a:solidFill>
                  <a:schemeClr val="accent6">
                    <a:lumMod val="75000"/>
                  </a:schemeClr>
                </a:solidFill>
              </a:rPr>
              <a:t>setfill</a:t>
            </a:r>
            <a:r>
              <a:rPr lang="en-US" dirty="0"/>
              <a:t> to fill the unused columns with other characters.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81</a:t>
            </a:fld>
            <a:endParaRPr lang="en-US"/>
          </a:p>
        </p:txBody>
      </p:sp>
      <p:sp>
        <p:nvSpPr>
          <p:cNvPr id="6" name="Rectangle 5"/>
          <p:cNvSpPr/>
          <p:nvPr/>
        </p:nvSpPr>
        <p:spPr>
          <a:xfrm>
            <a:off x="549419" y="3186260"/>
            <a:ext cx="4646746" cy="3170090"/>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#include &lt;</a:t>
            </a:r>
            <a:r>
              <a:rPr lang="en-US" sz="1600" dirty="0" err="1">
                <a:solidFill>
                  <a:schemeClr val="bg1">
                    <a:lumMod val="65000"/>
                  </a:schemeClr>
                </a:solidFill>
                <a:latin typeface="Consolas" charset="0"/>
                <a:ea typeface="Consolas" charset="0"/>
                <a:cs typeface="Consolas" charset="0"/>
              </a:rPr>
              <a:t>iostream</a:t>
            </a:r>
            <a:r>
              <a:rPr lang="en-US" sz="1600" dirty="0">
                <a:solidFill>
                  <a:schemeClr val="bg1">
                    <a:lumMod val="65000"/>
                  </a:schemeClr>
                </a:solidFill>
                <a:latin typeface="Consolas" charset="0"/>
                <a:ea typeface="Consolas" charset="0"/>
                <a:cs typeface="Consolas" charset="0"/>
              </a:rPr>
              <a:t>&gt;</a:t>
            </a:r>
          </a:p>
          <a:p>
            <a:pPr defTabSz="511175">
              <a:tabLst>
                <a:tab pos="346075" algn="l"/>
                <a:tab pos="684213" algn="l"/>
              </a:tabLst>
            </a:pPr>
            <a:r>
              <a:rPr lang="en-US" sz="1600" b="1" dirty="0">
                <a:solidFill>
                  <a:schemeClr val="accent5">
                    <a:lumMod val="75000"/>
                  </a:schemeClr>
                </a:solidFill>
                <a:latin typeface="Consolas" charset="0"/>
                <a:ea typeface="Consolas" charset="0"/>
                <a:cs typeface="Consolas" charset="0"/>
              </a:rPr>
              <a:t>#include &lt;</a:t>
            </a:r>
            <a:r>
              <a:rPr lang="en-US" sz="1600" b="1" dirty="0" err="1">
                <a:solidFill>
                  <a:schemeClr val="accent5">
                    <a:lumMod val="75000"/>
                  </a:schemeClr>
                </a:solidFill>
                <a:latin typeface="Consolas" charset="0"/>
                <a:ea typeface="Consolas" charset="0"/>
                <a:cs typeface="Consolas" charset="0"/>
              </a:rPr>
              <a:t>iomanip</a:t>
            </a:r>
            <a:r>
              <a:rPr lang="en-US" sz="1600" b="1" dirty="0">
                <a:solidFill>
                  <a:schemeClr val="accent5">
                    <a:lumMod val="75000"/>
                  </a:schemeClr>
                </a:solidFill>
                <a:latin typeface="Consolas" charset="0"/>
                <a:ea typeface="Consolas" charset="0"/>
                <a:cs typeface="Consolas" charset="0"/>
              </a:rPr>
              <a:t>&gt;</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using namespace std;</a:t>
            </a:r>
          </a:p>
          <a:p>
            <a:pPr defTabSz="511175">
              <a:tabLst>
                <a:tab pos="346075" algn="l"/>
                <a:tab pos="684213" algn="l"/>
              </a:tabLst>
            </a:pPr>
            <a:endParaRPr lang="en-US" sz="1600" dirty="0">
              <a:solidFill>
                <a:schemeClr val="bg1">
                  <a:lumMod val="65000"/>
                </a:schemeClr>
              </a:solidFill>
              <a:latin typeface="Consolas" charset="0"/>
              <a:ea typeface="Consolas" charset="0"/>
              <a:cs typeface="Consolas" charset="0"/>
            </a:endParaRPr>
          </a:p>
          <a:p>
            <a:pPr defTabSz="511175">
              <a:tabLst>
                <a:tab pos="346075" algn="l"/>
                <a:tab pos="684213" algn="l"/>
              </a:tabLst>
            </a:pPr>
            <a:r>
              <a:rPr lang="en-US" sz="1600" dirty="0" err="1">
                <a:solidFill>
                  <a:schemeClr val="bg1">
                    <a:lumMod val="65000"/>
                  </a:schemeClr>
                </a:solidFill>
                <a:latin typeface="Consolas" charset="0"/>
                <a:ea typeface="Consolas" charset="0"/>
                <a:cs typeface="Consolas" charset="0"/>
              </a:rPr>
              <a:t>int</a:t>
            </a:r>
            <a:r>
              <a:rPr lang="en-US" sz="1600" dirty="0">
                <a:solidFill>
                  <a:schemeClr val="bg1">
                    <a:lumMod val="65000"/>
                  </a:schemeClr>
                </a:solidFill>
                <a:latin typeface="Consolas" charset="0"/>
                <a:ea typeface="Consolas" charset="0"/>
                <a:cs typeface="Consolas" charset="0"/>
              </a:rPr>
              <a:t> main()</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int</a:t>
            </a:r>
            <a:r>
              <a:rPr lang="en-US" sz="1600" dirty="0">
                <a:solidFill>
                  <a:schemeClr val="tx1"/>
                </a:solidFill>
                <a:latin typeface="Consolas" charset="0"/>
                <a:ea typeface="Consolas" charset="0"/>
                <a:cs typeface="Consolas" charset="0"/>
              </a:rPr>
              <a:t> x = 12;</a:t>
            </a:r>
          </a:p>
          <a:p>
            <a:pPr defTabSz="511175">
              <a:tabLst>
                <a:tab pos="346075" algn="l"/>
                <a:tab pos="684213" algn="l"/>
              </a:tabLst>
            </a:pPr>
            <a:r>
              <a:rPr lang="en-US" sz="1600" dirty="0">
                <a:solidFill>
                  <a:schemeClr val="tx1"/>
                </a:solidFill>
                <a:latin typeface="Consolas" charset="0"/>
                <a:ea typeface="Consolas" charset="0"/>
                <a:cs typeface="Consolas" charset="0"/>
              </a:rPr>
              <a:t>	string a = "Hello";</a:t>
            </a:r>
          </a:p>
          <a:p>
            <a:pPr defTabSz="511175">
              <a:tabLst>
                <a:tab pos="346075" algn="l"/>
                <a:tab pos="684213" algn="l"/>
              </a:tabLst>
            </a:pPr>
            <a:r>
              <a:rPr lang="en-US" sz="1600" dirty="0">
                <a:solidFill>
                  <a:schemeClr val="tx1"/>
                </a:solidFill>
                <a:latin typeface="Consolas" charset="0"/>
                <a:ea typeface="Consolas" charset="0"/>
                <a:cs typeface="Consolas" charset="0"/>
              </a:rPr>
              <a:t>   	double b = 34.567;</a:t>
            </a:r>
          </a:p>
          <a:p>
            <a:pPr defTabSz="511175">
              <a:tabLst>
                <a:tab pos="346075" algn="l"/>
                <a:tab pos="684213" algn="l"/>
              </a:tabLst>
            </a:pPr>
            <a:endParaRPr lang="en-US" sz="1600" dirty="0">
              <a:solidFill>
                <a:schemeClr val="tx1"/>
              </a:solidFill>
              <a:latin typeface="Consolas" charset="0"/>
              <a:ea typeface="Consolas" charset="0"/>
              <a:cs typeface="Consolas" charset="0"/>
            </a:endParaRP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fixed &lt;&lt; </a:t>
            </a:r>
            <a:r>
              <a:rPr lang="en-US" sz="1600" dirty="0" err="1">
                <a:solidFill>
                  <a:schemeClr val="tx1"/>
                </a:solidFill>
                <a:latin typeface="Consolas" charset="0"/>
                <a:ea typeface="Consolas" charset="0"/>
                <a:cs typeface="Consolas" charset="0"/>
              </a:rPr>
              <a:t>setprecision</a:t>
            </a:r>
            <a:r>
              <a:rPr lang="en-US" sz="1600" dirty="0">
                <a:solidFill>
                  <a:schemeClr val="tx1"/>
                </a:solidFill>
                <a:latin typeface="Consolas" charset="0"/>
                <a:ea typeface="Consolas" charset="0"/>
                <a:cs typeface="Consolas" charset="0"/>
              </a:rPr>
              <a:t>(2);</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"12345678901234567890\n"; </a:t>
            </a:r>
            <a:endParaRPr lang="en-US" sz="1600" dirty="0">
              <a:solidFill>
                <a:schemeClr val="bg1">
                  <a:lumMod val="65000"/>
                </a:schemeClr>
              </a:solidFill>
              <a:latin typeface="Consolas" charset="0"/>
              <a:ea typeface="Consolas" charset="0"/>
              <a:cs typeface="Consolas" charset="0"/>
            </a:endParaRPr>
          </a:p>
        </p:txBody>
      </p:sp>
      <p:sp>
        <p:nvSpPr>
          <p:cNvPr id="7" name="Rectangle 6"/>
          <p:cNvSpPr/>
          <p:nvPr/>
        </p:nvSpPr>
        <p:spPr>
          <a:xfrm>
            <a:off x="3811094" y="3063713"/>
            <a:ext cx="4646746" cy="1611982"/>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b="1" dirty="0" err="1">
                <a:solidFill>
                  <a:schemeClr val="accent6">
                    <a:lumMod val="75000"/>
                  </a:schemeClr>
                </a:solidFill>
                <a:latin typeface="Consolas" charset="0"/>
                <a:ea typeface="Consolas" charset="0"/>
                <a:cs typeface="Consolas" charset="0"/>
              </a:rPr>
              <a:t>setfill</a:t>
            </a:r>
            <a:r>
              <a:rPr lang="en-US" sz="1600" b="1" dirty="0">
                <a:solidFill>
                  <a:schemeClr val="accent6">
                    <a:lumMod val="75000"/>
                  </a:schemeClr>
                </a:solidFill>
                <a:latin typeface="Consolas" charset="0"/>
                <a:ea typeface="Consolas" charset="0"/>
                <a:cs typeface="Consolas" charset="0"/>
              </a:rPr>
              <a:t>('*')</a:t>
            </a:r>
            <a:r>
              <a:rPr lang="en-US" sz="1600" dirty="0">
                <a:solidFill>
                  <a:schemeClr val="tx1"/>
                </a:solidFill>
                <a:latin typeface="Consolas" charset="0"/>
                <a:ea typeface="Consolas" charset="0"/>
                <a:cs typeface="Consolas" charset="0"/>
              </a:rPr>
              <a:t>;</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dirty="0" err="1">
                <a:solidFill>
                  <a:schemeClr val="tx1"/>
                </a:solidFill>
                <a:latin typeface="Consolas" charset="0"/>
                <a:ea typeface="Consolas" charset="0"/>
                <a:cs typeface="Consolas" charset="0"/>
              </a:rPr>
              <a:t>setw</a:t>
            </a:r>
            <a:r>
              <a:rPr lang="en-US" sz="1600" dirty="0">
                <a:solidFill>
                  <a:schemeClr val="tx1"/>
                </a:solidFill>
                <a:latin typeface="Consolas" charset="0"/>
                <a:ea typeface="Consolas" charset="0"/>
                <a:cs typeface="Consolas" charset="0"/>
              </a:rPr>
              <a:t>(5) &lt;&lt; x &lt;&lt; </a:t>
            </a:r>
            <a:r>
              <a:rPr lang="en-US" sz="1600" dirty="0" err="1">
                <a:solidFill>
                  <a:schemeClr val="tx1"/>
                </a:solidFill>
                <a:latin typeface="Consolas" charset="0"/>
                <a:ea typeface="Consolas" charset="0"/>
                <a:cs typeface="Consolas" charset="0"/>
              </a:rPr>
              <a:t>setw</a:t>
            </a:r>
            <a:r>
              <a:rPr lang="en-US" sz="1600" dirty="0">
                <a:solidFill>
                  <a:schemeClr val="tx1"/>
                </a:solidFill>
                <a:latin typeface="Consolas" charset="0"/>
                <a:ea typeface="Consolas" charset="0"/>
                <a:cs typeface="Consolas" charset="0"/>
              </a:rPr>
              <a:t>(8) &lt;&lt; a;</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dirty="0" err="1">
                <a:solidFill>
                  <a:schemeClr val="tx1"/>
                </a:solidFill>
                <a:latin typeface="Consolas" charset="0"/>
                <a:ea typeface="Consolas" charset="0"/>
                <a:cs typeface="Consolas" charset="0"/>
              </a:rPr>
              <a:t>setw</a:t>
            </a:r>
            <a:r>
              <a:rPr lang="en-US" sz="1600" dirty="0">
                <a:solidFill>
                  <a:schemeClr val="tx1"/>
                </a:solidFill>
                <a:latin typeface="Consolas" charset="0"/>
                <a:ea typeface="Consolas" charset="0"/>
                <a:cs typeface="Consolas" charset="0"/>
              </a:rPr>
              <a:t>(6) &lt;&lt; b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pPr defTabSz="511175">
              <a:tabLst>
                <a:tab pos="346075" algn="l"/>
                <a:tab pos="684213" algn="l"/>
              </a:tabLst>
            </a:pPr>
            <a:endParaRPr lang="en-US" sz="1600" dirty="0">
              <a:solidFill>
                <a:schemeClr val="tx1"/>
              </a:solidFill>
              <a:latin typeface="Consolas" charset="0"/>
              <a:ea typeface="Consolas" charset="0"/>
              <a:cs typeface="Consolas" charset="0"/>
            </a:endParaRP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a:solidFill>
                  <a:schemeClr val="bg1">
                    <a:lumMod val="65000"/>
                  </a:schemeClr>
                </a:solidFill>
                <a:latin typeface="Consolas" charset="0"/>
                <a:ea typeface="Consolas" charset="0"/>
                <a:cs typeface="Consolas" charset="0"/>
              </a:rPr>
              <a:t>return 0;</a:t>
            </a:r>
          </a:p>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a:t>
            </a:r>
          </a:p>
        </p:txBody>
      </p:sp>
      <p:sp>
        <p:nvSpPr>
          <p:cNvPr id="8" name="Rectangle 7"/>
          <p:cNvSpPr/>
          <p:nvPr/>
        </p:nvSpPr>
        <p:spPr>
          <a:xfrm>
            <a:off x="5362709" y="5119015"/>
            <a:ext cx="3095131" cy="763362"/>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pitchFamily="49" charset="0"/>
              </a:rPr>
              <a:t>12345678901234567890</a:t>
            </a:r>
          </a:p>
          <a:p>
            <a:r>
              <a:rPr lang="en-US" sz="1600" dirty="0">
                <a:latin typeface="Consolas" pitchFamily="49" charset="0"/>
              </a:rPr>
              <a:t>***12***Hello*34.57</a:t>
            </a:r>
          </a:p>
        </p:txBody>
      </p:sp>
      <p:sp>
        <p:nvSpPr>
          <p:cNvPr id="9" name="TextBox 8"/>
          <p:cNvSpPr txBox="1"/>
          <p:nvPr/>
        </p:nvSpPr>
        <p:spPr>
          <a:xfrm>
            <a:off x="5362710" y="4835951"/>
            <a:ext cx="1374735" cy="307777"/>
          </a:xfrm>
          <a:prstGeom prst="rect">
            <a:avLst/>
          </a:prstGeom>
          <a:noFill/>
          <a:effectLst/>
        </p:spPr>
        <p:txBody>
          <a:bodyPr wrap="none" rtlCol="0">
            <a:spAutoFit/>
          </a:bodyPr>
          <a:lstStyle/>
          <a:p>
            <a:r>
              <a:rPr lang="en-US" sz="1400" dirty="0">
                <a:latin typeface="Chalkduster"/>
                <a:cs typeface="Chalkduster"/>
              </a:rPr>
              <a:t>Screen output</a:t>
            </a:r>
          </a:p>
        </p:txBody>
      </p:sp>
      <p:sp>
        <p:nvSpPr>
          <p:cNvPr id="12" name="TextBox 11"/>
          <p:cNvSpPr txBox="1"/>
          <p:nvPr/>
        </p:nvSpPr>
        <p:spPr>
          <a:xfrm>
            <a:off x="5196165" y="6077089"/>
            <a:ext cx="2000548" cy="369332"/>
          </a:xfrm>
          <a:prstGeom prst="rect">
            <a:avLst/>
          </a:prstGeom>
          <a:noFill/>
        </p:spPr>
        <p:txBody>
          <a:bodyPr wrap="none" rtlCol="0">
            <a:spAutoFit/>
          </a:bodyPr>
          <a:lstStyle>
            <a:defPPr>
              <a:defRPr lang="en-US"/>
            </a:defPPr>
            <a:lvl1pPr>
              <a:defRPr>
                <a:latin typeface="Avenir Next Condensed" charset="0"/>
                <a:ea typeface="Avenir Next Condensed" charset="0"/>
                <a:cs typeface="Avenir Next Condensed" charset="0"/>
              </a:defRPr>
            </a:lvl1pPr>
          </a:lstStyle>
          <a:p>
            <a:r>
              <a:rPr lang="en-US" dirty="0"/>
              <a:t>manipulator_setw.cpp</a:t>
            </a:r>
          </a:p>
        </p:txBody>
      </p:sp>
    </p:spTree>
    <p:extLst>
      <p:ext uri="{BB962C8B-B14F-4D97-AF65-F5344CB8AC3E}">
        <p14:creationId xmlns:p14="http://schemas.microsoft.com/office/powerpoint/2010/main" val="111817632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left</a:t>
            </a:r>
            <a:r>
              <a:rPr lang="en-US" dirty="0"/>
              <a:t> / </a:t>
            </a:r>
            <a:r>
              <a:rPr lang="en-US" b="1" dirty="0"/>
              <a:t>right </a:t>
            </a:r>
            <a:r>
              <a:rPr lang="en-US" dirty="0"/>
              <a:t>Manipulators</a:t>
            </a:r>
          </a:p>
        </p:txBody>
      </p:sp>
      <p:sp>
        <p:nvSpPr>
          <p:cNvPr id="3" name="Content Placeholder 2"/>
          <p:cNvSpPr>
            <a:spLocks noGrp="1"/>
          </p:cNvSpPr>
          <p:nvPr>
            <p:ph idx="1"/>
          </p:nvPr>
        </p:nvSpPr>
        <p:spPr>
          <a:xfrm>
            <a:off x="457200" y="1600200"/>
            <a:ext cx="8229600" cy="1180707"/>
          </a:xfrm>
        </p:spPr>
        <p:txBody>
          <a:bodyPr>
            <a:normAutofit lnSpcReduction="10000"/>
          </a:bodyPr>
          <a:lstStyle/>
          <a:p>
            <a:r>
              <a:rPr lang="en-US" dirty="0"/>
              <a:t>With </a:t>
            </a:r>
            <a:r>
              <a:rPr lang="en-US" dirty="0" err="1"/>
              <a:t>setw</a:t>
            </a:r>
            <a:r>
              <a:rPr lang="en-US" dirty="0"/>
              <a:t>, the default output is right-justified within a column.  Use the </a:t>
            </a:r>
            <a:r>
              <a:rPr lang="en-US" b="1" dirty="0"/>
              <a:t>left</a:t>
            </a:r>
            <a:r>
              <a:rPr lang="en-US" dirty="0"/>
              <a:t> and </a:t>
            </a:r>
            <a:r>
              <a:rPr lang="en-US" b="1" dirty="0"/>
              <a:t>right</a:t>
            </a:r>
            <a:r>
              <a:rPr lang="en-US" dirty="0"/>
              <a:t> manipulators to set the output to be left-justified or right-justified, respectively.</a:t>
            </a:r>
          </a:p>
        </p:txBody>
      </p:sp>
      <p:sp>
        <p:nvSpPr>
          <p:cNvPr id="5" name="Slide Number Placeholder 4"/>
          <p:cNvSpPr>
            <a:spLocks noGrp="1"/>
          </p:cNvSpPr>
          <p:nvPr>
            <p:ph type="sldNum" sz="quarter" idx="12"/>
          </p:nvPr>
        </p:nvSpPr>
        <p:spPr/>
        <p:txBody>
          <a:bodyPr/>
          <a:lstStyle/>
          <a:p>
            <a:fld id="{A2D5F323-9395-A24C-8003-89F99F5948AE}" type="slidenum">
              <a:rPr lang="en-US" smtClean="0"/>
              <a:pPr/>
              <a:t>82</a:t>
            </a:fld>
            <a:endParaRPr lang="en-US"/>
          </a:p>
        </p:txBody>
      </p:sp>
      <p:sp>
        <p:nvSpPr>
          <p:cNvPr id="7" name="Rectangle 6"/>
          <p:cNvSpPr/>
          <p:nvPr/>
        </p:nvSpPr>
        <p:spPr>
          <a:xfrm>
            <a:off x="600791" y="2780907"/>
            <a:ext cx="4721017" cy="3078174"/>
          </a:xfrm>
          <a:prstGeom prst="rect">
            <a:avLst/>
          </a:prstGeom>
          <a:solidFill>
            <a:schemeClr val="accent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defTabSz="511175">
              <a:tabLst>
                <a:tab pos="346075" algn="l"/>
                <a:tab pos="684213" algn="l"/>
              </a:tabLst>
            </a:pPr>
            <a:r>
              <a:rPr lang="en-US" sz="1600" dirty="0">
                <a:solidFill>
                  <a:schemeClr val="bg1">
                    <a:lumMod val="65000"/>
                  </a:schemeClr>
                </a:solidFill>
                <a:latin typeface="Consolas" charset="0"/>
                <a:ea typeface="Consolas" charset="0"/>
                <a:cs typeface="Consolas" charset="0"/>
              </a:rPr>
              <a:t>	… </a:t>
            </a:r>
            <a:r>
              <a:rPr lang="en-US" sz="1600" dirty="0">
                <a:solidFill>
                  <a:schemeClr val="tx1"/>
                </a:solidFill>
                <a:latin typeface="Consolas" charset="0"/>
                <a:ea typeface="Consolas" charset="0"/>
                <a:cs typeface="Consolas" charset="0"/>
              </a:rPr>
              <a:t>	</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"12345678901234567890\n";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dirty="0" err="1">
                <a:solidFill>
                  <a:schemeClr val="tx1"/>
                </a:solidFill>
                <a:latin typeface="Consolas" charset="0"/>
                <a:ea typeface="Consolas" charset="0"/>
                <a:cs typeface="Consolas" charset="0"/>
              </a:rPr>
              <a:t>setfill</a:t>
            </a:r>
            <a:r>
              <a:rPr lang="en-US" sz="1600" dirty="0">
                <a:solidFill>
                  <a:schemeClr val="tx1"/>
                </a:solidFill>
                <a:latin typeface="Consolas" charset="0"/>
                <a:ea typeface="Consolas" charset="0"/>
                <a:cs typeface="Consolas" charset="0"/>
              </a:rPr>
              <a:t>('-'); </a:t>
            </a:r>
          </a:p>
          <a:p>
            <a:pPr defTabSz="511175">
              <a:tabLst>
                <a:tab pos="346075" algn="l"/>
                <a:tab pos="684213" algn="l"/>
              </a:tabLst>
            </a:pPr>
            <a:endParaRPr lang="en-US" sz="1600" dirty="0">
              <a:solidFill>
                <a:schemeClr val="tx1"/>
              </a:solidFill>
              <a:latin typeface="Consolas" charset="0"/>
              <a:ea typeface="Consolas" charset="0"/>
              <a:cs typeface="Consolas" charset="0"/>
            </a:endParaRP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b="1" dirty="0">
                <a:solidFill>
                  <a:schemeClr val="accent6">
                    <a:lumMod val="75000"/>
                  </a:schemeClr>
                </a:solidFill>
                <a:latin typeface="Consolas" charset="0"/>
                <a:ea typeface="Consolas" charset="0"/>
                <a:cs typeface="Consolas" charset="0"/>
              </a:rPr>
              <a:t>left</a:t>
            </a:r>
            <a:r>
              <a:rPr lang="en-US" sz="1600" dirty="0">
                <a:solidFill>
                  <a:schemeClr val="tx1"/>
                </a:solidFill>
                <a:latin typeface="Consolas" charset="0"/>
                <a:ea typeface="Consolas" charset="0"/>
                <a:cs typeface="Consolas" charset="0"/>
              </a:rPr>
              <a:t>;</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dirty="0" err="1">
                <a:solidFill>
                  <a:schemeClr val="tx1"/>
                </a:solidFill>
                <a:latin typeface="Consolas" charset="0"/>
                <a:ea typeface="Consolas" charset="0"/>
                <a:cs typeface="Consolas" charset="0"/>
              </a:rPr>
              <a:t>setw</a:t>
            </a:r>
            <a:r>
              <a:rPr lang="en-US" sz="1600" dirty="0">
                <a:solidFill>
                  <a:schemeClr val="tx1"/>
                </a:solidFill>
                <a:latin typeface="Consolas" charset="0"/>
                <a:ea typeface="Consolas" charset="0"/>
                <a:cs typeface="Consolas" charset="0"/>
              </a:rPr>
              <a:t>(5) &lt;&lt; x &lt;&lt; </a:t>
            </a:r>
            <a:r>
              <a:rPr lang="en-US" sz="1600" dirty="0" err="1">
                <a:solidFill>
                  <a:schemeClr val="tx1"/>
                </a:solidFill>
                <a:latin typeface="Consolas" charset="0"/>
                <a:ea typeface="Consolas" charset="0"/>
                <a:cs typeface="Consolas" charset="0"/>
              </a:rPr>
              <a:t>setw</a:t>
            </a:r>
            <a:r>
              <a:rPr lang="en-US" sz="1600" dirty="0">
                <a:solidFill>
                  <a:schemeClr val="tx1"/>
                </a:solidFill>
                <a:latin typeface="Consolas" charset="0"/>
                <a:ea typeface="Consolas" charset="0"/>
                <a:cs typeface="Consolas" charset="0"/>
              </a:rPr>
              <a:t>(8) &lt;&lt; a;</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dirty="0" err="1">
                <a:solidFill>
                  <a:schemeClr val="tx1"/>
                </a:solidFill>
                <a:latin typeface="Consolas" charset="0"/>
                <a:ea typeface="Consolas" charset="0"/>
                <a:cs typeface="Consolas" charset="0"/>
              </a:rPr>
              <a:t>setw</a:t>
            </a:r>
            <a:r>
              <a:rPr lang="en-US" sz="1600" dirty="0">
                <a:solidFill>
                  <a:schemeClr val="tx1"/>
                </a:solidFill>
                <a:latin typeface="Consolas" charset="0"/>
                <a:ea typeface="Consolas" charset="0"/>
                <a:cs typeface="Consolas" charset="0"/>
              </a:rPr>
              <a:t>(6) &lt;&lt; b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pPr defTabSz="511175">
              <a:tabLst>
                <a:tab pos="346075" algn="l"/>
                <a:tab pos="684213" algn="l"/>
              </a:tabLst>
            </a:pPr>
            <a:endParaRPr lang="en-US" sz="1600" dirty="0">
              <a:solidFill>
                <a:schemeClr val="tx1"/>
              </a:solidFill>
              <a:latin typeface="Consolas" charset="0"/>
              <a:ea typeface="Consolas" charset="0"/>
              <a:cs typeface="Consolas" charset="0"/>
            </a:endParaRP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b="1" dirty="0">
                <a:solidFill>
                  <a:schemeClr val="accent6">
                    <a:lumMod val="75000"/>
                  </a:schemeClr>
                </a:solidFill>
                <a:latin typeface="Consolas" charset="0"/>
                <a:ea typeface="Consolas" charset="0"/>
                <a:cs typeface="Consolas" charset="0"/>
              </a:rPr>
              <a:t>right</a:t>
            </a:r>
            <a:r>
              <a:rPr lang="en-US" sz="1600" dirty="0">
                <a:solidFill>
                  <a:schemeClr val="tx1"/>
                </a:solidFill>
                <a:latin typeface="Consolas" charset="0"/>
                <a:ea typeface="Consolas" charset="0"/>
                <a:cs typeface="Consolas" charset="0"/>
              </a:rPr>
              <a:t>;</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dirty="0" err="1">
                <a:solidFill>
                  <a:schemeClr val="tx1"/>
                </a:solidFill>
                <a:latin typeface="Consolas" charset="0"/>
                <a:ea typeface="Consolas" charset="0"/>
                <a:cs typeface="Consolas" charset="0"/>
              </a:rPr>
              <a:t>setw</a:t>
            </a:r>
            <a:r>
              <a:rPr lang="en-US" sz="1600" dirty="0">
                <a:solidFill>
                  <a:schemeClr val="tx1"/>
                </a:solidFill>
                <a:latin typeface="Consolas" charset="0"/>
                <a:ea typeface="Consolas" charset="0"/>
                <a:cs typeface="Consolas" charset="0"/>
              </a:rPr>
              <a:t>(5) &lt;&lt; x &lt;&lt; </a:t>
            </a:r>
            <a:r>
              <a:rPr lang="en-US" sz="1600" dirty="0" err="1">
                <a:solidFill>
                  <a:schemeClr val="tx1"/>
                </a:solidFill>
                <a:latin typeface="Consolas" charset="0"/>
                <a:ea typeface="Consolas" charset="0"/>
                <a:cs typeface="Consolas" charset="0"/>
              </a:rPr>
              <a:t>setw</a:t>
            </a:r>
            <a:r>
              <a:rPr lang="en-US" sz="1600" dirty="0">
                <a:solidFill>
                  <a:schemeClr val="tx1"/>
                </a:solidFill>
                <a:latin typeface="Consolas" charset="0"/>
                <a:ea typeface="Consolas" charset="0"/>
                <a:cs typeface="Consolas" charset="0"/>
              </a:rPr>
              <a:t>(8) &lt;&lt; a;</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err="1">
                <a:solidFill>
                  <a:schemeClr val="tx1"/>
                </a:solidFill>
                <a:latin typeface="Consolas" charset="0"/>
                <a:ea typeface="Consolas" charset="0"/>
                <a:cs typeface="Consolas" charset="0"/>
              </a:rPr>
              <a:t>cout</a:t>
            </a:r>
            <a:r>
              <a:rPr lang="en-US" sz="1600" dirty="0">
                <a:solidFill>
                  <a:schemeClr val="tx1"/>
                </a:solidFill>
                <a:latin typeface="Consolas" charset="0"/>
                <a:ea typeface="Consolas" charset="0"/>
                <a:cs typeface="Consolas" charset="0"/>
              </a:rPr>
              <a:t> &lt;&lt; </a:t>
            </a:r>
            <a:r>
              <a:rPr lang="en-US" sz="1600" dirty="0" err="1">
                <a:solidFill>
                  <a:schemeClr val="tx1"/>
                </a:solidFill>
                <a:latin typeface="Consolas" charset="0"/>
                <a:ea typeface="Consolas" charset="0"/>
                <a:cs typeface="Consolas" charset="0"/>
              </a:rPr>
              <a:t>setw</a:t>
            </a:r>
            <a:r>
              <a:rPr lang="en-US" sz="1600" dirty="0">
                <a:solidFill>
                  <a:schemeClr val="tx1"/>
                </a:solidFill>
                <a:latin typeface="Consolas" charset="0"/>
                <a:ea typeface="Consolas" charset="0"/>
                <a:cs typeface="Consolas" charset="0"/>
              </a:rPr>
              <a:t>(6) &lt;&lt; b &lt;&lt; </a:t>
            </a:r>
            <a:r>
              <a:rPr lang="en-US" sz="1600" dirty="0" err="1">
                <a:solidFill>
                  <a:schemeClr val="tx1"/>
                </a:solidFill>
                <a:latin typeface="Consolas" charset="0"/>
                <a:ea typeface="Consolas" charset="0"/>
                <a:cs typeface="Consolas" charset="0"/>
              </a:rPr>
              <a:t>endl</a:t>
            </a:r>
            <a:r>
              <a:rPr lang="en-US" sz="1600" dirty="0">
                <a:solidFill>
                  <a:schemeClr val="tx1"/>
                </a:solidFill>
                <a:latin typeface="Consolas" charset="0"/>
                <a:ea typeface="Consolas" charset="0"/>
                <a:cs typeface="Consolas" charset="0"/>
              </a:rPr>
              <a:t>;</a:t>
            </a:r>
          </a:p>
          <a:p>
            <a:pPr defTabSz="511175">
              <a:tabLst>
                <a:tab pos="346075" algn="l"/>
                <a:tab pos="684213" algn="l"/>
              </a:tabLst>
            </a:pPr>
            <a:r>
              <a:rPr lang="en-US" sz="1600" dirty="0">
                <a:solidFill>
                  <a:schemeClr val="tx1"/>
                </a:solidFill>
                <a:latin typeface="Consolas" charset="0"/>
                <a:ea typeface="Consolas" charset="0"/>
                <a:cs typeface="Consolas" charset="0"/>
              </a:rPr>
              <a:t>	</a:t>
            </a:r>
            <a:r>
              <a:rPr lang="en-US" sz="1600" dirty="0">
                <a:solidFill>
                  <a:schemeClr val="bg1">
                    <a:lumMod val="65000"/>
                  </a:schemeClr>
                </a:solidFill>
                <a:latin typeface="Consolas" charset="0"/>
                <a:ea typeface="Consolas" charset="0"/>
                <a:cs typeface="Consolas" charset="0"/>
              </a:rPr>
              <a:t>…</a:t>
            </a:r>
          </a:p>
        </p:txBody>
      </p:sp>
      <p:sp>
        <p:nvSpPr>
          <p:cNvPr id="10" name="TextBox 9"/>
          <p:cNvSpPr txBox="1"/>
          <p:nvPr/>
        </p:nvSpPr>
        <p:spPr>
          <a:xfrm>
            <a:off x="600791" y="5859081"/>
            <a:ext cx="2000548" cy="369332"/>
          </a:xfrm>
          <a:prstGeom prst="rect">
            <a:avLst/>
          </a:prstGeom>
          <a:noFill/>
        </p:spPr>
        <p:txBody>
          <a:bodyPr wrap="none" rtlCol="0">
            <a:spAutoFit/>
          </a:bodyPr>
          <a:lstStyle>
            <a:defPPr>
              <a:defRPr lang="en-US"/>
            </a:defPPr>
            <a:lvl1pPr>
              <a:defRPr>
                <a:latin typeface="Avenir Next Condensed" charset="0"/>
                <a:ea typeface="Avenir Next Condensed" charset="0"/>
                <a:cs typeface="Avenir Next Condensed" charset="0"/>
              </a:defRPr>
            </a:lvl1pPr>
          </a:lstStyle>
          <a:p>
            <a:r>
              <a:rPr lang="en-US" dirty="0"/>
              <a:t>manipulator_setw.cpp</a:t>
            </a:r>
          </a:p>
        </p:txBody>
      </p:sp>
      <p:sp>
        <p:nvSpPr>
          <p:cNvPr id="11" name="Rectangle 10"/>
          <p:cNvSpPr/>
          <p:nvPr/>
        </p:nvSpPr>
        <p:spPr>
          <a:xfrm>
            <a:off x="5591669" y="3346775"/>
            <a:ext cx="3095131" cy="1168664"/>
          </a:xfrm>
          <a:prstGeom prst="rect">
            <a:avLst/>
          </a:prstGeom>
          <a:solidFill>
            <a:schemeClr val="bg1">
              <a:lumMod val="85000"/>
            </a:schemeClr>
          </a:solidFill>
          <a:effectLst/>
        </p:spPr>
        <p:style>
          <a:lnRef idx="1">
            <a:schemeClr val="dk1"/>
          </a:lnRef>
          <a:fillRef idx="2">
            <a:schemeClr val="dk1"/>
          </a:fillRef>
          <a:effectRef idx="1">
            <a:schemeClr val="dk1"/>
          </a:effectRef>
          <a:fontRef idx="minor">
            <a:schemeClr val="dk1"/>
          </a:fontRef>
        </p:style>
        <p:txBody>
          <a:bodyPr rtlCol="0" anchor="ctr"/>
          <a:lstStyle/>
          <a:p>
            <a:r>
              <a:rPr lang="en-US" sz="1600" dirty="0">
                <a:latin typeface="Consolas" charset="0"/>
                <a:ea typeface="Consolas" charset="0"/>
                <a:cs typeface="Consolas" charset="0"/>
              </a:rPr>
              <a:t>12345678901234567890</a:t>
            </a:r>
          </a:p>
          <a:p>
            <a:r>
              <a:rPr lang="en-US" sz="1600" dirty="0">
                <a:latin typeface="Consolas" charset="0"/>
                <a:ea typeface="Consolas" charset="0"/>
                <a:cs typeface="Consolas" charset="0"/>
              </a:rPr>
              <a:t>12---Hello---34.57-</a:t>
            </a:r>
          </a:p>
          <a:p>
            <a:r>
              <a:rPr lang="en-US" sz="1600" dirty="0">
                <a:latin typeface="Consolas" charset="0"/>
                <a:ea typeface="Consolas" charset="0"/>
                <a:cs typeface="Consolas" charset="0"/>
              </a:rPr>
              <a:t>---12---Hello-34.57</a:t>
            </a:r>
          </a:p>
        </p:txBody>
      </p:sp>
      <p:sp>
        <p:nvSpPr>
          <p:cNvPr id="12" name="TextBox 11"/>
          <p:cNvSpPr txBox="1"/>
          <p:nvPr/>
        </p:nvSpPr>
        <p:spPr>
          <a:xfrm>
            <a:off x="5591670" y="3063711"/>
            <a:ext cx="1374735" cy="307777"/>
          </a:xfrm>
          <a:prstGeom prst="rect">
            <a:avLst/>
          </a:prstGeom>
          <a:noFill/>
          <a:effectLst/>
        </p:spPr>
        <p:txBody>
          <a:bodyPr wrap="none" rtlCol="0">
            <a:spAutoFit/>
          </a:bodyPr>
          <a:lstStyle/>
          <a:p>
            <a:r>
              <a:rPr lang="en-US" sz="1400" dirty="0">
                <a:latin typeface="Chalkduster"/>
                <a:cs typeface="Chalkduster"/>
              </a:rPr>
              <a:t>Screen output</a:t>
            </a:r>
          </a:p>
        </p:txBody>
      </p:sp>
      <p:sp>
        <p:nvSpPr>
          <p:cNvPr id="13" name="TextBox 12"/>
          <p:cNvSpPr txBox="1"/>
          <p:nvPr/>
        </p:nvSpPr>
        <p:spPr>
          <a:xfrm>
            <a:off x="5824190" y="5309909"/>
            <a:ext cx="2867324" cy="646331"/>
          </a:xfrm>
          <a:prstGeom prst="rect">
            <a:avLst/>
          </a:prstGeom>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Consolas" charset="0"/>
                <a:ea typeface="Consolas" charset="0"/>
                <a:cs typeface="Consolas" charset="0"/>
              </a:rPr>
              <a:t>left</a:t>
            </a:r>
            <a:r>
              <a:rPr lang="en-US" dirty="0">
                <a:latin typeface="Avenir Next Condensed" charset="0"/>
                <a:ea typeface="Avenir Next Condensed" charset="0"/>
                <a:cs typeface="Avenir Next Condensed" charset="0"/>
              </a:rPr>
              <a:t> and </a:t>
            </a:r>
            <a:r>
              <a:rPr lang="en-US" dirty="0">
                <a:latin typeface="Consolas" charset="0"/>
                <a:ea typeface="Consolas" charset="0"/>
                <a:cs typeface="Consolas" charset="0"/>
              </a:rPr>
              <a:t>right</a:t>
            </a:r>
            <a:r>
              <a:rPr lang="en-US" dirty="0">
                <a:latin typeface="Avenir Next Condensed" charset="0"/>
                <a:ea typeface="Avenir Next Condensed" charset="0"/>
                <a:cs typeface="Avenir Next Condensed" charset="0"/>
              </a:rPr>
              <a:t> are defined in &lt;</a:t>
            </a:r>
            <a:r>
              <a:rPr lang="en-US" dirty="0" err="1">
                <a:latin typeface="Avenir Next Condensed" charset="0"/>
                <a:ea typeface="Avenir Next Condensed" charset="0"/>
                <a:cs typeface="Avenir Next Condensed" charset="0"/>
              </a:rPr>
              <a:t>iostream</a:t>
            </a:r>
            <a:r>
              <a:rPr lang="en-US" dirty="0">
                <a:latin typeface="Avenir Next Condensed" charset="0"/>
                <a:ea typeface="Avenir Next Condensed" charset="0"/>
                <a:cs typeface="Avenir Next Condensed" charset="0"/>
              </a:rPr>
              <a:t>&gt;</a:t>
            </a:r>
          </a:p>
        </p:txBody>
      </p:sp>
    </p:spTree>
    <p:extLst>
      <p:ext uri="{BB962C8B-B14F-4D97-AF65-F5344CB8AC3E}">
        <p14:creationId xmlns:p14="http://schemas.microsoft.com/office/powerpoint/2010/main" val="30607034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References on File I/O</a:t>
            </a:r>
          </a:p>
        </p:txBody>
      </p:sp>
      <p:sp>
        <p:nvSpPr>
          <p:cNvPr id="3" name="Content Placeholder 2"/>
          <p:cNvSpPr>
            <a:spLocks noGrp="1"/>
          </p:cNvSpPr>
          <p:nvPr>
            <p:ph idx="1"/>
          </p:nvPr>
        </p:nvSpPr>
        <p:spPr/>
        <p:txBody>
          <a:bodyPr>
            <a:normAutofit/>
          </a:bodyPr>
          <a:lstStyle/>
          <a:p>
            <a:r>
              <a:rPr lang="en-US" dirty="0"/>
              <a:t>C++ Language Tutorial: </a:t>
            </a:r>
            <a:r>
              <a:rPr lang="en-US" dirty="0" err="1"/>
              <a:t>Input/Output</a:t>
            </a:r>
            <a:r>
              <a:rPr lang="en-US" dirty="0"/>
              <a:t> with files </a:t>
            </a:r>
            <a:r>
              <a:rPr lang="en-US" sz="2000" u="sng" dirty="0">
                <a:uFill>
                  <a:solidFill>
                    <a:schemeClr val="bg1"/>
                  </a:solidFill>
                </a:uFill>
                <a:hlinkClick r:id="rId2"/>
              </a:rPr>
              <a:t>http://www.cplusplus.com/doc/tutorial/files/</a:t>
            </a:r>
            <a:endParaRPr lang="en-US" u="sng" dirty="0">
              <a:uFill>
                <a:solidFill>
                  <a:schemeClr val="bg1"/>
                </a:solidFill>
              </a:uFill>
            </a:endParaRPr>
          </a:p>
          <a:p>
            <a:r>
              <a:rPr lang="en-US" dirty="0"/>
              <a:t>C++ Library Reference: </a:t>
            </a:r>
            <a:r>
              <a:rPr lang="en-US" dirty="0" err="1"/>
              <a:t>ifstream</a:t>
            </a:r>
            <a:r>
              <a:rPr lang="en-US" dirty="0"/>
              <a:t> class </a:t>
            </a:r>
            <a:r>
              <a:rPr lang="en-US" sz="2000" u="sng" dirty="0">
                <a:uFill>
                  <a:solidFill>
                    <a:schemeClr val="bg1"/>
                  </a:solidFill>
                </a:uFill>
                <a:hlinkClick r:id="rId3"/>
              </a:rPr>
              <a:t>http://www.cplusplus.com/reference/fstream/ifstream/</a:t>
            </a:r>
            <a:r>
              <a:rPr lang="en-US" sz="2000" u="sng" dirty="0">
                <a:uFill>
                  <a:solidFill>
                    <a:schemeClr val="bg1"/>
                  </a:solidFill>
                </a:uFill>
              </a:rPr>
              <a:t> </a:t>
            </a:r>
          </a:p>
          <a:p>
            <a:r>
              <a:rPr lang="en-US" dirty="0"/>
              <a:t>C++ Library Reference: </a:t>
            </a:r>
            <a:r>
              <a:rPr lang="en-US" dirty="0" err="1"/>
              <a:t>istringstream</a:t>
            </a:r>
            <a:r>
              <a:rPr lang="en-US" dirty="0"/>
              <a:t> class </a:t>
            </a:r>
            <a:r>
              <a:rPr lang="en-US" sz="2000" u="sng" dirty="0">
                <a:uFill>
                  <a:solidFill>
                    <a:schemeClr val="bg1"/>
                  </a:solidFill>
                </a:uFill>
                <a:hlinkClick r:id="rId4"/>
              </a:rPr>
              <a:t>http://www.cplusplus.com/reference/sstream/istringstream/</a:t>
            </a:r>
            <a:endParaRPr lang="en-US" u="sng" dirty="0">
              <a:uFill>
                <a:solidFill>
                  <a:schemeClr val="bg1"/>
                </a:solidFill>
              </a:uFill>
            </a:endParaRPr>
          </a:p>
          <a:p>
            <a:r>
              <a:rPr lang="en-US" dirty="0"/>
              <a:t>C++ Library Reference: </a:t>
            </a:r>
            <a:r>
              <a:rPr lang="en-US" dirty="0" err="1"/>
              <a:t>ofstream</a:t>
            </a:r>
            <a:r>
              <a:rPr lang="en-US" dirty="0"/>
              <a:t> class </a:t>
            </a:r>
            <a:r>
              <a:rPr lang="en-US" sz="2000" u="sng" dirty="0">
                <a:uFill>
                  <a:solidFill>
                    <a:schemeClr val="bg1"/>
                  </a:solidFill>
                </a:uFill>
                <a:hlinkClick r:id="rId5"/>
              </a:rPr>
              <a:t>http://www.cplusplus.com/reference/fstream/ofstream/</a:t>
            </a:r>
            <a:r>
              <a:rPr lang="en-US" sz="2000" u="sng" dirty="0">
                <a:uFill>
                  <a:solidFill>
                    <a:schemeClr val="bg1"/>
                  </a:solidFill>
                </a:uFill>
              </a:rPr>
              <a:t> </a:t>
            </a:r>
          </a:p>
          <a:p>
            <a:r>
              <a:rPr lang="en-US" dirty="0"/>
              <a:t>C++ Library Reference: </a:t>
            </a:r>
            <a:r>
              <a:rPr lang="en-US" dirty="0" err="1"/>
              <a:t>ofstream</a:t>
            </a:r>
            <a:r>
              <a:rPr lang="en-US" dirty="0"/>
              <a:t> class </a:t>
            </a:r>
            <a:br>
              <a:rPr lang="en-US" u="sng" dirty="0">
                <a:uFill>
                  <a:solidFill>
                    <a:schemeClr val="bg1"/>
                  </a:solidFill>
                </a:uFill>
              </a:rPr>
            </a:br>
            <a:r>
              <a:rPr lang="en-US" sz="2000" u="sng" dirty="0">
                <a:uFill>
                  <a:solidFill>
                    <a:schemeClr val="bg1"/>
                  </a:solidFill>
                </a:uFill>
                <a:hlinkClick r:id="rId6"/>
              </a:rPr>
              <a:t>http://www.cplusplus.com/reference/library/manipulators/</a:t>
            </a:r>
            <a:endParaRPr lang="en-US" sz="2000" u="sng" dirty="0">
              <a:uFill>
                <a:solidFill>
                  <a:schemeClr val="bg1"/>
                </a:solidFill>
              </a:uFill>
            </a:endParaRPr>
          </a:p>
        </p:txBody>
      </p:sp>
      <p:sp>
        <p:nvSpPr>
          <p:cNvPr id="5" name="Slide Number Placeholder 4"/>
          <p:cNvSpPr>
            <a:spLocks noGrp="1"/>
          </p:cNvSpPr>
          <p:nvPr>
            <p:ph type="sldNum" sz="quarter" idx="12"/>
          </p:nvPr>
        </p:nvSpPr>
        <p:spPr/>
        <p:txBody>
          <a:bodyPr/>
          <a:lstStyle/>
          <a:p>
            <a:fld id="{A2D5F323-9395-A24C-8003-89F99F5948AE}" type="slidenum">
              <a:rPr lang="en-US" smtClean="0"/>
              <a:pPr/>
              <a:t>83</a:t>
            </a:fld>
            <a:endParaRPr lang="en-US"/>
          </a:p>
        </p:txBody>
      </p:sp>
    </p:spTree>
    <p:extLst>
      <p:ext uri="{BB962C8B-B14F-4D97-AF65-F5344CB8AC3E}">
        <p14:creationId xmlns:p14="http://schemas.microsoft.com/office/powerpoint/2010/main" val="22195353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4</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normAutofit/>
          </a:bodyPr>
          <a:lstStyle/>
          <a:p>
            <a:pPr marL="0" lvl="0" indent="0" defTabSz="914400" eaLnBrk="0" fontAlgn="base" hangingPunct="0">
              <a:spcBef>
                <a:spcPct val="0"/>
              </a:spcBef>
              <a:spcAft>
                <a:spcPct val="0"/>
              </a:spcAft>
              <a:buClrTx/>
              <a:buNone/>
            </a:pPr>
            <a:r>
              <a:rPr lang="en-US" altLang="en-US" dirty="0">
                <a:latin typeface="Calibri Light" panose="020F0302020204030204" pitchFamily="34" charset="0"/>
                <a:ea typeface="DengXian" panose="02010600030101010101" pitchFamily="2" charset="-122"/>
                <a:cs typeface="Calibri Light" panose="020F0302020204030204" pitchFamily="34" charset="0"/>
              </a:rPr>
              <a:t>Create a text ﬁle and save it on your computer. Here is an example.</a:t>
            </a:r>
          </a:p>
          <a:p>
            <a:pPr marL="0" lvl="0" indent="0" defTabSz="914400" eaLnBrk="0" fontAlgn="base" hangingPunct="0">
              <a:spcBef>
                <a:spcPct val="0"/>
              </a:spcBef>
              <a:spcAft>
                <a:spcPct val="0"/>
              </a:spcAft>
              <a:buClrTx/>
              <a:buNone/>
            </a:pPr>
            <a:endParaRPr lang="en-US" dirty="0">
              <a:latin typeface="Calibri Light" panose="020F0302020204030204" pitchFamily="34" charset="0"/>
              <a:ea typeface="DengXian" panose="02010600030101010101" pitchFamily="2" charset="-122"/>
              <a:cs typeface="Calibri Light" panose="020F0302020204030204" pitchFamily="34" charset="0"/>
            </a:endParaRPr>
          </a:p>
          <a:p>
            <a:pPr marL="0" lvl="0" indent="0" defTabSz="914400" eaLnBrk="0" fontAlgn="base" hangingPunct="0">
              <a:spcBef>
                <a:spcPct val="0"/>
              </a:spcBef>
              <a:spcAft>
                <a:spcPct val="0"/>
              </a:spcAft>
              <a:buClrTx/>
              <a:buNone/>
            </a:pPr>
            <a:endParaRPr lang="en-US" dirty="0">
              <a:latin typeface="Calibri Light" panose="020F0302020204030204" pitchFamily="34" charset="0"/>
              <a:ea typeface="DengXian" panose="02010600030101010101" pitchFamily="2" charset="-122"/>
              <a:cs typeface="Calibri Light" panose="020F0302020204030204" pitchFamily="34" charset="0"/>
            </a:endParaRPr>
          </a:p>
          <a:p>
            <a:pPr marL="0" lvl="0" indent="0" defTabSz="914400" eaLnBrk="0" fontAlgn="base" hangingPunct="0">
              <a:spcBef>
                <a:spcPct val="0"/>
              </a:spcBef>
              <a:spcAft>
                <a:spcPct val="0"/>
              </a:spcAft>
              <a:buClrTx/>
              <a:buNone/>
            </a:pPr>
            <a:endParaRPr lang="en-US" dirty="0">
              <a:latin typeface="Calibri Light" panose="020F0302020204030204" pitchFamily="34" charset="0"/>
              <a:ea typeface="DengXian" panose="02010600030101010101" pitchFamily="2" charset="-122"/>
              <a:cs typeface="Calibri Light" panose="020F0302020204030204" pitchFamily="34" charset="0"/>
            </a:endParaRPr>
          </a:p>
          <a:p>
            <a:pPr marL="0" lvl="0" indent="0" defTabSz="914400" eaLnBrk="0" fontAlgn="base" hangingPunct="0">
              <a:spcBef>
                <a:spcPct val="0"/>
              </a:spcBef>
              <a:spcAft>
                <a:spcPct val="0"/>
              </a:spcAft>
              <a:buClrTx/>
              <a:buNone/>
            </a:pPr>
            <a:endParaRPr lang="en-US" dirty="0"/>
          </a:p>
          <a:p>
            <a:pPr marL="0" lvl="0" indent="0" defTabSz="914400" eaLnBrk="0" fontAlgn="base" hangingPunct="0">
              <a:spcBef>
                <a:spcPct val="0"/>
              </a:spcBef>
              <a:spcAft>
                <a:spcPct val="0"/>
              </a:spcAft>
              <a:buClrTx/>
              <a:buNone/>
            </a:pPr>
            <a:r>
              <a:rPr lang="en-US" dirty="0"/>
              <a:t>Write a C++ program that reads in the content of the ﬁle and then outputs only every second word on the screen. Your program should output the following for the given text ﬁle.</a:t>
            </a:r>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84</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descr="../../../../Desktop/Screen%20Shot%202017-11-16%20at%209.25.35%">
            <a:extLst>
              <a:ext uri="{FF2B5EF4-FFF2-40B4-BE49-F238E27FC236}">
                <a16:creationId xmlns:a16="http://schemas.microsoft.com/office/drawing/2014/main" id="{83DBAEC9-74D8-4854-BF83-580763F3D5E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68828" y="2193388"/>
            <a:ext cx="6174105" cy="1316990"/>
          </a:xfrm>
          <a:prstGeom prst="rect">
            <a:avLst/>
          </a:prstGeom>
          <a:noFill/>
          <a:ln>
            <a:noFill/>
          </a:ln>
        </p:spPr>
      </p:pic>
      <p:pic>
        <p:nvPicPr>
          <p:cNvPr id="9" name="Picture 8" descr="../../../../Desktop/Screen%20Shot%202017-11-16%20at%209.30.37%">
            <a:extLst>
              <a:ext uri="{FF2B5EF4-FFF2-40B4-BE49-F238E27FC236}">
                <a16:creationId xmlns:a16="http://schemas.microsoft.com/office/drawing/2014/main" id="{0C113B58-E4CF-48FF-A477-BD262E3BF95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98978" y="5110577"/>
            <a:ext cx="6174105" cy="771525"/>
          </a:xfrm>
          <a:prstGeom prst="rect">
            <a:avLst/>
          </a:prstGeom>
          <a:noFill/>
          <a:ln>
            <a:noFill/>
          </a:ln>
        </p:spPr>
      </p:pic>
    </p:spTree>
    <p:extLst>
      <p:ext uri="{BB962C8B-B14F-4D97-AF65-F5344CB8AC3E}">
        <p14:creationId xmlns:p14="http://schemas.microsoft.com/office/powerpoint/2010/main" val="211174554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5</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normAutofit/>
          </a:bodyPr>
          <a:lstStyle/>
          <a:p>
            <a:pPr marL="0" lvl="0" indent="0" defTabSz="914400" eaLnBrk="0" fontAlgn="base" hangingPunct="0">
              <a:spcBef>
                <a:spcPct val="0"/>
              </a:spcBef>
              <a:spcAft>
                <a:spcPct val="0"/>
              </a:spcAft>
              <a:buClrTx/>
              <a:buNone/>
            </a:pPr>
            <a:r>
              <a:rPr lang="en-US" altLang="en-US" dirty="0">
                <a:latin typeface="Calibri Light" panose="020F0302020204030204" pitchFamily="34" charset="0"/>
                <a:ea typeface="DengXian" panose="02010600030101010101" pitchFamily="2" charset="-122"/>
                <a:cs typeface="Calibri Light" panose="020F0302020204030204" pitchFamily="34" charset="0"/>
              </a:rPr>
              <a:t>Write a program that will search a ﬁle of numbers of type int and write the largest and the smallest numbers to the end of that ﬁle. The ﬁle contains nothing but numbers of type int separated by spaces or line breaks.</a:t>
            </a:r>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85</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02805374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6</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normAutofit/>
          </a:bodyPr>
          <a:lstStyle/>
          <a:p>
            <a:pPr marL="0" lvl="0" indent="0" defTabSz="914400" eaLnBrk="0" fontAlgn="base" hangingPunct="0">
              <a:spcBef>
                <a:spcPct val="0"/>
              </a:spcBef>
              <a:spcAft>
                <a:spcPct val="0"/>
              </a:spcAft>
              <a:buClrTx/>
              <a:buNone/>
            </a:pPr>
            <a:r>
              <a:rPr lang="en-US" altLang="en-US" dirty="0">
                <a:latin typeface="Calibri Light" panose="020F0302020204030204" pitchFamily="34" charset="0"/>
                <a:ea typeface="DengXian" panose="02010600030101010101" pitchFamily="2" charset="-122"/>
                <a:cs typeface="Calibri Light" panose="020F0302020204030204" pitchFamily="34" charset="0"/>
              </a:rPr>
              <a:t>Write a program that will read in a ﬁle containing nothing but numbers of type int separated by spaces or line breaks. Sort the numbers and write them into a new ﬁle.</a:t>
            </a:r>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86</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7200904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7</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normAutofit/>
          </a:bodyPr>
          <a:lstStyle/>
          <a:p>
            <a:pPr marL="0" lvl="0" indent="0" defTabSz="914400" eaLnBrk="0" fontAlgn="base" hangingPunct="0">
              <a:spcBef>
                <a:spcPct val="0"/>
              </a:spcBef>
              <a:spcAft>
                <a:spcPct val="0"/>
              </a:spcAft>
              <a:buClrTx/>
              <a:buNone/>
            </a:pPr>
            <a:r>
              <a:rPr lang="en-US" altLang="en-US" dirty="0">
                <a:latin typeface="Calibri Light" panose="020F0302020204030204" pitchFamily="34" charset="0"/>
                <a:ea typeface="DengXian" panose="02010600030101010101" pitchFamily="2" charset="-122"/>
                <a:cs typeface="Calibri Light" panose="020F0302020204030204" pitchFamily="34" charset="0"/>
              </a:rPr>
              <a:t>Read a text file that consists of a list of Entry.(see </a:t>
            </a:r>
            <a:r>
              <a:rPr lang="en-US" altLang="en-US" dirty="0">
                <a:latin typeface="Calibri Light" panose="020F0302020204030204" pitchFamily="34" charset="0"/>
                <a:ea typeface="DengXian" panose="02010600030101010101" pitchFamily="2" charset="-122"/>
                <a:cs typeface="Calibri Light" panose="020F0302020204030204" pitchFamily="34" charset="0"/>
                <a:hlinkClick r:id="rId2" action="ppaction://hlinksldjump"/>
              </a:rPr>
              <a:t>Problem 2</a:t>
            </a:r>
            <a:r>
              <a:rPr lang="en-US" altLang="en-US" dirty="0">
                <a:latin typeface="Calibri Light" panose="020F0302020204030204" pitchFamily="34" charset="0"/>
                <a:ea typeface="DengXian" panose="02010600030101010101" pitchFamily="2" charset="-122"/>
                <a:cs typeface="Calibri Light" panose="020F0302020204030204" pitchFamily="34" charset="0"/>
              </a:rPr>
              <a:t>). Here is an example: </a:t>
            </a:r>
          </a:p>
          <a:p>
            <a:pPr marL="0" lvl="0" indent="0" defTabSz="914400" eaLnBrk="0" fontAlgn="base" hangingPunct="0">
              <a:spcBef>
                <a:spcPct val="0"/>
              </a:spcBef>
              <a:spcAft>
                <a:spcPct val="0"/>
              </a:spcAft>
              <a:buClrTx/>
              <a:buNone/>
            </a:pPr>
            <a:endParaRPr lang="en-US" dirty="0">
              <a:latin typeface="Calibri Light" panose="020F0302020204030204" pitchFamily="34" charset="0"/>
              <a:ea typeface="DengXian" panose="02010600030101010101" pitchFamily="2" charset="-122"/>
              <a:cs typeface="Calibri Light" panose="020F0302020204030204" pitchFamily="34" charset="0"/>
            </a:endParaRPr>
          </a:p>
          <a:p>
            <a:pPr marL="0" lvl="0" indent="0" defTabSz="914400" eaLnBrk="0" fontAlgn="base" hangingPunct="0">
              <a:spcBef>
                <a:spcPct val="0"/>
              </a:spcBef>
              <a:spcAft>
                <a:spcPct val="0"/>
              </a:spcAft>
              <a:buClrTx/>
              <a:buNone/>
            </a:pPr>
            <a:endParaRPr lang="en-US" dirty="0">
              <a:latin typeface="Calibri Light" panose="020F0302020204030204" pitchFamily="34" charset="0"/>
              <a:ea typeface="DengXian" panose="02010600030101010101" pitchFamily="2" charset="-122"/>
              <a:cs typeface="Calibri Light" panose="020F0302020204030204" pitchFamily="34" charset="0"/>
            </a:endParaRPr>
          </a:p>
          <a:p>
            <a:pPr marL="0" lvl="0" indent="0" defTabSz="914400" eaLnBrk="0" fontAlgn="base" hangingPunct="0">
              <a:spcBef>
                <a:spcPct val="0"/>
              </a:spcBef>
              <a:spcAft>
                <a:spcPct val="0"/>
              </a:spcAft>
              <a:buClrTx/>
              <a:buNone/>
            </a:pPr>
            <a:endParaRPr lang="en-US" dirty="0">
              <a:latin typeface="Calibri Light" panose="020F0302020204030204" pitchFamily="34" charset="0"/>
              <a:ea typeface="DengXian" panose="02010600030101010101" pitchFamily="2" charset="-122"/>
              <a:cs typeface="Calibri Light" panose="020F0302020204030204" pitchFamily="34" charset="0"/>
            </a:endParaRPr>
          </a:p>
          <a:p>
            <a:pPr marL="0" lvl="0" indent="0" defTabSz="914400" eaLnBrk="0" fontAlgn="base" hangingPunct="0">
              <a:spcBef>
                <a:spcPct val="0"/>
              </a:spcBef>
              <a:spcAft>
                <a:spcPct val="0"/>
              </a:spcAft>
              <a:buClrTx/>
              <a:buNone/>
            </a:pPr>
            <a:endParaRPr lang="en-US" dirty="0">
              <a:latin typeface="Calibri Light" panose="020F0302020204030204" pitchFamily="34" charset="0"/>
              <a:ea typeface="DengXian" panose="02010600030101010101" pitchFamily="2" charset="-122"/>
              <a:cs typeface="Calibri Light" panose="020F0302020204030204" pitchFamily="34" charset="0"/>
            </a:endParaRPr>
          </a:p>
          <a:p>
            <a:pPr marL="0" lvl="0" indent="0" defTabSz="914400" eaLnBrk="0" fontAlgn="base" hangingPunct="0">
              <a:spcBef>
                <a:spcPct val="0"/>
              </a:spcBef>
              <a:spcAft>
                <a:spcPct val="0"/>
              </a:spcAft>
              <a:buClrTx/>
              <a:buNone/>
            </a:pPr>
            <a:endParaRPr lang="en-US" dirty="0">
              <a:latin typeface="Calibri Light" panose="020F0302020204030204" pitchFamily="34" charset="0"/>
              <a:ea typeface="DengXian" panose="02010600030101010101" pitchFamily="2" charset="-122"/>
              <a:cs typeface="Calibri Light" panose="020F0302020204030204" pitchFamily="34" charset="0"/>
            </a:endParaRPr>
          </a:p>
          <a:p>
            <a:pPr marL="0" indent="0" defTabSz="914400" eaLnBrk="0" fontAlgn="base" hangingPunct="0">
              <a:spcBef>
                <a:spcPct val="0"/>
              </a:spcBef>
              <a:spcAft>
                <a:spcPct val="0"/>
              </a:spcAft>
              <a:buClrTx/>
              <a:buNone/>
            </a:pPr>
            <a:endParaRPr lang="en-US" altLang="zh-CN" dirty="0"/>
          </a:p>
          <a:p>
            <a:pPr marL="0" indent="0" defTabSz="914400" eaLnBrk="0" fontAlgn="base" hangingPunct="0">
              <a:spcBef>
                <a:spcPct val="0"/>
              </a:spcBef>
              <a:spcAft>
                <a:spcPct val="0"/>
              </a:spcAft>
              <a:buClrTx/>
              <a:buNone/>
            </a:pPr>
            <a:r>
              <a:rPr lang="en-US" altLang="zh-CN" dirty="0"/>
              <a:t>Save the entries as an array of type </a:t>
            </a:r>
            <a:r>
              <a:rPr lang="en-US" altLang="zh-CN" dirty="0">
                <a:latin typeface="Consolas" panose="020B0609020204030204" pitchFamily="49" charset="0"/>
              </a:rPr>
              <a:t>Entry</a:t>
            </a:r>
            <a:r>
              <a:rPr lang="en-US" altLang="zh-CN" dirty="0"/>
              <a:t>. Sort the list by age and output the result on the screen. You may assume that there are at most 100 entries in the text file. </a:t>
            </a:r>
          </a:p>
          <a:p>
            <a:pPr marL="0" lvl="0" indent="0" defTabSz="914400" eaLnBrk="0" fontAlgn="base" hangingPunct="0">
              <a:spcBef>
                <a:spcPct val="0"/>
              </a:spcBef>
              <a:spcAft>
                <a:spcPct val="0"/>
              </a:spcAft>
              <a:buClrTx/>
              <a:buNone/>
            </a:pPr>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87</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descr="../../../../Desktop/Screen%20Shot%202017-11-16%20at%209.47.16%">
            <a:extLst>
              <a:ext uri="{FF2B5EF4-FFF2-40B4-BE49-F238E27FC236}">
                <a16:creationId xmlns:a16="http://schemas.microsoft.com/office/drawing/2014/main" id="{0766BA26-53BF-491B-8E26-D153153BA1E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51830" y="2240780"/>
            <a:ext cx="3251042" cy="1622401"/>
          </a:xfrm>
          <a:prstGeom prst="rect">
            <a:avLst/>
          </a:prstGeom>
          <a:noFill/>
          <a:ln>
            <a:noFill/>
          </a:ln>
        </p:spPr>
      </p:pic>
    </p:spTree>
    <p:extLst>
      <p:ext uri="{BB962C8B-B14F-4D97-AF65-F5344CB8AC3E}">
        <p14:creationId xmlns:p14="http://schemas.microsoft.com/office/powerpoint/2010/main" val="34656519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9349E5-D649-4EDC-A151-118D26164AEA}"/>
              </a:ext>
            </a:extLst>
          </p:cNvPr>
          <p:cNvSpPr>
            <a:spLocks noGrp="1"/>
          </p:cNvSpPr>
          <p:nvPr>
            <p:ph type="title"/>
          </p:nvPr>
        </p:nvSpPr>
        <p:spPr/>
        <p:txBody>
          <a:bodyPr/>
          <a:lstStyle/>
          <a:p>
            <a:r>
              <a:rPr lang="en-US" dirty="0"/>
              <a:t>Recursion</a:t>
            </a:r>
          </a:p>
        </p:txBody>
      </p:sp>
      <p:sp>
        <p:nvSpPr>
          <p:cNvPr id="6" name="Text Placeholder 5">
            <a:extLst>
              <a:ext uri="{FF2B5EF4-FFF2-40B4-BE49-F238E27FC236}">
                <a16:creationId xmlns:a16="http://schemas.microsoft.com/office/drawing/2014/main" id="{18D128B8-B2E5-4BF3-8CCF-FAA317993D27}"/>
              </a:ext>
            </a:extLst>
          </p:cNvPr>
          <p:cNvSpPr>
            <a:spLocks noGrp="1"/>
          </p:cNvSpPr>
          <p:nvPr>
            <p:ph type="body" idx="1"/>
          </p:nvPr>
        </p:nvSpPr>
        <p:spPr/>
        <p:txBody>
          <a:bodyPr/>
          <a:lstStyle/>
          <a:p>
            <a:r>
              <a:rPr lang="en-US" dirty="0"/>
              <a:t>Part III</a:t>
            </a:r>
          </a:p>
        </p:txBody>
      </p:sp>
      <p:sp>
        <p:nvSpPr>
          <p:cNvPr id="4" name="Slide Number Placeholder 3">
            <a:extLst>
              <a:ext uri="{FF2B5EF4-FFF2-40B4-BE49-F238E27FC236}">
                <a16:creationId xmlns:a16="http://schemas.microsoft.com/office/drawing/2014/main" id="{B4640ECB-0F15-4DFD-8376-BF1C22538CF3}"/>
              </a:ext>
            </a:extLst>
          </p:cNvPr>
          <p:cNvSpPr>
            <a:spLocks noGrp="1"/>
          </p:cNvSpPr>
          <p:nvPr>
            <p:ph type="sldNum" sz="quarter" idx="12"/>
          </p:nvPr>
        </p:nvSpPr>
        <p:spPr/>
        <p:txBody>
          <a:bodyPr/>
          <a:lstStyle/>
          <a:p>
            <a:fld id="{A2D5F323-9395-A24C-8003-89F99F5948AE}" type="slidenum">
              <a:rPr lang="en-US" smtClean="0"/>
              <a:pPr/>
              <a:t>88</a:t>
            </a:fld>
            <a:endParaRPr lang="en-US" dirty="0"/>
          </a:p>
        </p:txBody>
      </p:sp>
    </p:spTree>
    <p:extLst>
      <p:ext uri="{BB962C8B-B14F-4D97-AF65-F5344CB8AC3E}">
        <p14:creationId xmlns:p14="http://schemas.microsoft.com/office/powerpoint/2010/main" val="33020951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we going to learn?</a:t>
            </a:r>
          </a:p>
        </p:txBody>
      </p:sp>
      <p:sp>
        <p:nvSpPr>
          <p:cNvPr id="3" name="Content Placeholder 2"/>
          <p:cNvSpPr>
            <a:spLocks noGrp="1"/>
          </p:cNvSpPr>
          <p:nvPr>
            <p:ph idx="1"/>
          </p:nvPr>
        </p:nvSpPr>
        <p:spPr/>
        <p:txBody>
          <a:bodyPr/>
          <a:lstStyle/>
          <a:p>
            <a:r>
              <a:rPr lang="en-US" dirty="0"/>
              <a:t>Recursive definition</a:t>
            </a:r>
          </a:p>
          <a:p>
            <a:r>
              <a:rPr lang="en-US" dirty="0"/>
              <a:t>Recursive functions in C++</a:t>
            </a:r>
          </a:p>
          <a:p>
            <a:r>
              <a:rPr lang="en-US" dirty="0"/>
              <a:t>Flow of control in recursive functions</a:t>
            </a:r>
          </a:p>
          <a:p>
            <a:r>
              <a:rPr lang="en-US" dirty="0"/>
              <a:t>General structure of a recursive function</a:t>
            </a:r>
          </a:p>
          <a:p>
            <a:r>
              <a:rPr lang="en-US" dirty="0"/>
              <a:t>Examples of recursive functions</a:t>
            </a:r>
          </a:p>
          <a:p>
            <a:r>
              <a:rPr lang="en-US" dirty="0"/>
              <a:t>Stack overflow problem</a:t>
            </a:r>
          </a:p>
          <a:p>
            <a:r>
              <a:rPr lang="en-US" dirty="0"/>
              <a:t>Recursion versus iteration</a:t>
            </a:r>
          </a:p>
        </p:txBody>
      </p:sp>
      <p:sp>
        <p:nvSpPr>
          <p:cNvPr id="5" name="Slide Number Placeholder 4"/>
          <p:cNvSpPr>
            <a:spLocks noGrp="1"/>
          </p:cNvSpPr>
          <p:nvPr>
            <p:ph type="sldNum" sz="quarter" idx="12"/>
          </p:nvPr>
        </p:nvSpPr>
        <p:spPr/>
        <p:txBody>
          <a:bodyPr/>
          <a:lstStyle/>
          <a:p>
            <a:fld id="{A2D5F323-9395-A24C-8003-89F99F5948AE}" type="slidenum">
              <a:rPr lang="en-US" smtClean="0"/>
              <a:pPr/>
              <a:t>89</a:t>
            </a:fld>
            <a:endParaRPr lang="en-US"/>
          </a:p>
        </p:txBody>
      </p:sp>
    </p:spTree>
    <p:extLst>
      <p:ext uri="{BB962C8B-B14F-4D97-AF65-F5344CB8AC3E}">
        <p14:creationId xmlns:p14="http://schemas.microsoft.com/office/powerpoint/2010/main" val="917974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087368"/>
          </a:xfrm>
        </p:spPr>
        <p:txBody>
          <a:bodyPr>
            <a:normAutofit/>
          </a:bodyPr>
          <a:lstStyle/>
          <a:p>
            <a:r>
              <a:rPr lang="en-US" dirty="0"/>
              <a:t>A </a:t>
            </a:r>
            <a:r>
              <a:rPr lang="en-US" b="1" dirty="0">
                <a:solidFill>
                  <a:srgbClr val="E46C0A"/>
                </a:solidFill>
              </a:rPr>
              <a:t>structure</a:t>
            </a:r>
            <a:r>
              <a:rPr lang="en-US" dirty="0">
                <a:solidFill>
                  <a:srgbClr val="E46C0A"/>
                </a:solidFill>
              </a:rPr>
              <a:t> </a:t>
            </a:r>
            <a:r>
              <a:rPr lang="en-US" dirty="0"/>
              <a:t>is a collection of one or more variables grouped together under a single name </a:t>
            </a:r>
          </a:p>
          <a:p>
            <a:r>
              <a:rPr lang="en-US" dirty="0"/>
              <a:t>The data elements in a structure are known as its </a:t>
            </a:r>
            <a:r>
              <a:rPr lang="en-US" dirty="0">
                <a:solidFill>
                  <a:schemeClr val="accent5">
                    <a:lumMod val="75000"/>
                  </a:schemeClr>
                </a:solidFill>
              </a:rPr>
              <a:t>member variables </a:t>
            </a:r>
            <a:r>
              <a:rPr lang="en-US" dirty="0"/>
              <a:t>(or simply members), which can be of different types </a:t>
            </a:r>
          </a:p>
          <a:p>
            <a:r>
              <a:rPr lang="en-US" dirty="0"/>
              <a:t>Structures help organizing complex data </a:t>
            </a:r>
          </a:p>
          <a:p>
            <a:pPr lvl="1"/>
            <a:r>
              <a:rPr lang="en-US" dirty="0"/>
              <a:t>Allow a group of related variables to be treated as a single unit instead of separate entities </a:t>
            </a:r>
          </a:p>
          <a:p>
            <a:r>
              <a:rPr lang="en-US" dirty="0">
                <a:solidFill>
                  <a:schemeClr val="accent6">
                    <a:lumMod val="75000"/>
                  </a:schemeClr>
                </a:solidFill>
              </a:rPr>
              <a:t>Structures act like any basic data type </a:t>
            </a:r>
          </a:p>
          <a:p>
            <a:pPr lvl="1"/>
            <a:r>
              <a:rPr lang="en-US" dirty="0"/>
              <a:t>May be copied and assigned to variables </a:t>
            </a:r>
          </a:p>
          <a:p>
            <a:pPr lvl="1"/>
            <a:r>
              <a:rPr lang="en-US" dirty="0"/>
              <a:t>May be passed to and returned by functions </a:t>
            </a:r>
          </a:p>
          <a:p>
            <a:endParaRPr lang="en-US" dirty="0"/>
          </a:p>
        </p:txBody>
      </p:sp>
      <p:sp>
        <p:nvSpPr>
          <p:cNvPr id="8" name="Flowchart: Document 7"/>
          <p:cNvSpPr/>
          <p:nvPr/>
        </p:nvSpPr>
        <p:spPr>
          <a:xfrm>
            <a:off x="6946102" y="4227028"/>
            <a:ext cx="1797800" cy="2206036"/>
          </a:xfrm>
          <a:prstGeom prst="flowChartDocument">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lang="en-US" sz="1400" dirty="0">
              <a:solidFill>
                <a:schemeClr val="tx1"/>
              </a:solidFill>
            </a:endParaRPr>
          </a:p>
        </p:txBody>
      </p:sp>
      <p:sp>
        <p:nvSpPr>
          <p:cNvPr id="7" name="Flowchart: Document 6"/>
          <p:cNvSpPr/>
          <p:nvPr/>
        </p:nvSpPr>
        <p:spPr>
          <a:xfrm>
            <a:off x="6851832" y="4318770"/>
            <a:ext cx="1797800" cy="2206036"/>
          </a:xfrm>
          <a:prstGeom prst="flowChartDocument">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lang="en-US" sz="1400" dirty="0">
              <a:solidFill>
                <a:schemeClr val="tx1"/>
              </a:solidFill>
            </a:endParaRPr>
          </a:p>
        </p:txBody>
      </p:sp>
      <p:sp>
        <p:nvSpPr>
          <p:cNvPr id="2" name="Title 1"/>
          <p:cNvSpPr>
            <a:spLocks noGrp="1"/>
          </p:cNvSpPr>
          <p:nvPr>
            <p:ph type="title"/>
          </p:nvPr>
        </p:nvSpPr>
        <p:spPr/>
        <p:txBody>
          <a:bodyPr/>
          <a:lstStyle/>
          <a:p>
            <a:r>
              <a:rPr lang="en-US" dirty="0"/>
              <a:t>Structures</a:t>
            </a:r>
          </a:p>
        </p:txBody>
      </p:sp>
      <p:sp>
        <p:nvSpPr>
          <p:cNvPr id="5" name="Slide Number Placeholder 4"/>
          <p:cNvSpPr>
            <a:spLocks noGrp="1"/>
          </p:cNvSpPr>
          <p:nvPr>
            <p:ph type="sldNum" sz="quarter" idx="12"/>
          </p:nvPr>
        </p:nvSpPr>
        <p:spPr/>
        <p:txBody>
          <a:bodyPr/>
          <a:lstStyle/>
          <a:p>
            <a:fld id="{A2D5F323-9395-A24C-8003-89F99F5948AE}" type="slidenum">
              <a:rPr lang="en-US" smtClean="0"/>
              <a:pPr/>
              <a:t>9</a:t>
            </a:fld>
            <a:endParaRPr lang="en-US"/>
          </a:p>
        </p:txBody>
      </p:sp>
      <p:sp>
        <p:nvSpPr>
          <p:cNvPr id="6" name="Flowchart: Document 5"/>
          <p:cNvSpPr/>
          <p:nvPr/>
        </p:nvSpPr>
        <p:spPr>
          <a:xfrm>
            <a:off x="6756299" y="4413040"/>
            <a:ext cx="1797800" cy="2206036"/>
          </a:xfrm>
          <a:prstGeom prst="flowChartDocument">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lang="en-US" sz="1400" dirty="0">
              <a:solidFill>
                <a:schemeClr val="tx1"/>
              </a:solidFill>
            </a:endParaRPr>
          </a:p>
          <a:p>
            <a:r>
              <a:rPr lang="en-US" sz="1400" b="1" dirty="0">
                <a:solidFill>
                  <a:schemeClr val="tx1"/>
                </a:solidFill>
                <a:latin typeface="Avenir Next Condensed" charset="0"/>
                <a:ea typeface="Avenir Next Condensed" charset="0"/>
                <a:cs typeface="Avenir Next Condensed" charset="0"/>
              </a:rPr>
              <a:t>Student Record </a:t>
            </a:r>
          </a:p>
          <a:p>
            <a:r>
              <a:rPr lang="en-US" sz="1400" dirty="0" err="1">
                <a:solidFill>
                  <a:schemeClr val="tx1"/>
                </a:solidFill>
                <a:latin typeface="Avenir Next Condensed" charset="0"/>
                <a:ea typeface="Avenir Next Condensed" charset="0"/>
                <a:cs typeface="Avenir Next Condensed" charset="0"/>
              </a:rPr>
              <a:t>uid</a:t>
            </a:r>
            <a:r>
              <a:rPr lang="en-US" sz="1400" dirty="0">
                <a:solidFill>
                  <a:schemeClr val="tx1"/>
                </a:solidFill>
                <a:latin typeface="Avenir Next Condensed" charset="0"/>
                <a:ea typeface="Avenir Next Condensed" charset="0"/>
                <a:cs typeface="Avenir Next Condensed" charset="0"/>
              </a:rPr>
              <a:t> (</a:t>
            </a:r>
            <a:r>
              <a:rPr lang="en-US" sz="1400" dirty="0" err="1">
                <a:solidFill>
                  <a:schemeClr val="tx1"/>
                </a:solidFill>
                <a:latin typeface="Avenir Next Condensed" charset="0"/>
                <a:ea typeface="Avenir Next Condensed" charset="0"/>
                <a:cs typeface="Avenir Next Condensed" charset="0"/>
              </a:rPr>
              <a:t>int</a:t>
            </a:r>
            <a:r>
              <a:rPr lang="en-US" sz="1400" dirty="0">
                <a:solidFill>
                  <a:schemeClr val="tx1"/>
                </a:solidFill>
                <a:latin typeface="Avenir Next Condensed" charset="0"/>
                <a:ea typeface="Avenir Next Condensed" charset="0"/>
                <a:cs typeface="Avenir Next Condensed" charset="0"/>
              </a:rPr>
              <a:t>) </a:t>
            </a:r>
          </a:p>
          <a:p>
            <a:r>
              <a:rPr lang="en-US" sz="1400" dirty="0">
                <a:solidFill>
                  <a:schemeClr val="tx1"/>
                </a:solidFill>
                <a:latin typeface="Avenir Next Condensed" charset="0"/>
                <a:ea typeface="Avenir Next Condensed" charset="0"/>
                <a:cs typeface="Avenir Next Condensed" charset="0"/>
              </a:rPr>
              <a:t>assign 1 marks (</a:t>
            </a:r>
            <a:r>
              <a:rPr lang="en-US" sz="1400" dirty="0" err="1">
                <a:solidFill>
                  <a:schemeClr val="tx1"/>
                </a:solidFill>
                <a:latin typeface="Avenir Next Condensed" charset="0"/>
                <a:ea typeface="Avenir Next Condensed" charset="0"/>
                <a:cs typeface="Avenir Next Condensed" charset="0"/>
              </a:rPr>
              <a:t>int</a:t>
            </a:r>
            <a:r>
              <a:rPr lang="en-US" sz="1400" dirty="0">
                <a:solidFill>
                  <a:schemeClr val="tx1"/>
                </a:solidFill>
                <a:latin typeface="Avenir Next Condensed" charset="0"/>
                <a:ea typeface="Avenir Next Condensed" charset="0"/>
                <a:cs typeface="Avenir Next Condensed" charset="0"/>
              </a:rPr>
              <a:t>) </a:t>
            </a:r>
          </a:p>
          <a:p>
            <a:r>
              <a:rPr lang="en-US" sz="1400" dirty="0">
                <a:solidFill>
                  <a:schemeClr val="tx1"/>
                </a:solidFill>
                <a:latin typeface="Avenir Next Condensed" charset="0"/>
                <a:ea typeface="Avenir Next Condensed" charset="0"/>
                <a:cs typeface="Avenir Next Condensed" charset="0"/>
              </a:rPr>
              <a:t>assign 2 marks (</a:t>
            </a:r>
            <a:r>
              <a:rPr lang="en-US" sz="1400" dirty="0" err="1">
                <a:solidFill>
                  <a:schemeClr val="tx1"/>
                </a:solidFill>
                <a:latin typeface="Avenir Next Condensed" charset="0"/>
                <a:ea typeface="Avenir Next Condensed" charset="0"/>
                <a:cs typeface="Avenir Next Condensed" charset="0"/>
              </a:rPr>
              <a:t>int</a:t>
            </a:r>
            <a:r>
              <a:rPr lang="en-US" sz="1400" dirty="0">
                <a:solidFill>
                  <a:schemeClr val="tx1"/>
                </a:solidFill>
                <a:latin typeface="Avenir Next Condensed" charset="0"/>
                <a:ea typeface="Avenir Next Condensed" charset="0"/>
                <a:cs typeface="Avenir Next Condensed" charset="0"/>
              </a:rPr>
              <a:t>) </a:t>
            </a:r>
          </a:p>
          <a:p>
            <a:r>
              <a:rPr lang="en-US" sz="1400" dirty="0">
                <a:solidFill>
                  <a:schemeClr val="tx1"/>
                </a:solidFill>
                <a:latin typeface="Avenir Next Condensed" charset="0"/>
                <a:ea typeface="Avenir Next Condensed" charset="0"/>
                <a:cs typeface="Avenir Next Condensed" charset="0"/>
              </a:rPr>
              <a:t>quiz 1 marks (</a:t>
            </a:r>
            <a:r>
              <a:rPr lang="en-US" sz="1400" dirty="0" err="1">
                <a:solidFill>
                  <a:schemeClr val="tx1"/>
                </a:solidFill>
                <a:latin typeface="Avenir Next Condensed" charset="0"/>
                <a:ea typeface="Avenir Next Condensed" charset="0"/>
                <a:cs typeface="Avenir Next Condensed" charset="0"/>
              </a:rPr>
              <a:t>int</a:t>
            </a:r>
            <a:r>
              <a:rPr lang="en-US" sz="1400" dirty="0">
                <a:solidFill>
                  <a:schemeClr val="tx1"/>
                </a:solidFill>
                <a:latin typeface="Avenir Next Condensed" charset="0"/>
                <a:ea typeface="Avenir Next Condensed" charset="0"/>
                <a:cs typeface="Avenir Next Condensed" charset="0"/>
              </a:rPr>
              <a:t>) </a:t>
            </a:r>
          </a:p>
          <a:p>
            <a:r>
              <a:rPr lang="en-US" sz="1400" dirty="0">
                <a:solidFill>
                  <a:schemeClr val="tx1"/>
                </a:solidFill>
                <a:latin typeface="Avenir Next Condensed" charset="0"/>
                <a:ea typeface="Avenir Next Condensed" charset="0"/>
                <a:cs typeface="Avenir Next Condensed" charset="0"/>
              </a:rPr>
              <a:t>quiz 2 marks (</a:t>
            </a:r>
            <a:r>
              <a:rPr lang="en-US" sz="1400" dirty="0" err="1">
                <a:solidFill>
                  <a:schemeClr val="tx1"/>
                </a:solidFill>
                <a:latin typeface="Avenir Next Condensed" charset="0"/>
                <a:ea typeface="Avenir Next Condensed" charset="0"/>
                <a:cs typeface="Avenir Next Condensed" charset="0"/>
              </a:rPr>
              <a:t>int</a:t>
            </a:r>
            <a:r>
              <a:rPr lang="en-US" sz="1400" dirty="0">
                <a:solidFill>
                  <a:schemeClr val="tx1"/>
                </a:solidFill>
                <a:latin typeface="Avenir Next Condensed" charset="0"/>
                <a:ea typeface="Avenir Next Condensed" charset="0"/>
                <a:cs typeface="Avenir Next Condensed" charset="0"/>
              </a:rPr>
              <a:t>) </a:t>
            </a:r>
          </a:p>
          <a:p>
            <a:r>
              <a:rPr lang="en-US" sz="1400" dirty="0">
                <a:solidFill>
                  <a:schemeClr val="tx1"/>
                </a:solidFill>
                <a:latin typeface="Avenir Next Condensed" charset="0"/>
                <a:ea typeface="Avenir Next Condensed" charset="0"/>
                <a:cs typeface="Avenir Next Condensed" charset="0"/>
              </a:rPr>
              <a:t>final marks (</a:t>
            </a:r>
            <a:r>
              <a:rPr lang="en-US" sz="1400" dirty="0" err="1">
                <a:solidFill>
                  <a:schemeClr val="tx1"/>
                </a:solidFill>
                <a:latin typeface="Avenir Next Condensed" charset="0"/>
                <a:ea typeface="Avenir Next Condensed" charset="0"/>
                <a:cs typeface="Avenir Next Condensed" charset="0"/>
              </a:rPr>
              <a:t>int</a:t>
            </a:r>
            <a:r>
              <a:rPr lang="en-US" sz="1400" dirty="0">
                <a:solidFill>
                  <a:schemeClr val="tx1"/>
                </a:solidFill>
                <a:latin typeface="Avenir Next Condensed" charset="0"/>
                <a:ea typeface="Avenir Next Condensed" charset="0"/>
                <a:cs typeface="Avenir Next Condensed" charset="0"/>
              </a:rPr>
              <a:t>) </a:t>
            </a:r>
          </a:p>
          <a:p>
            <a:r>
              <a:rPr lang="en-US" sz="1400" dirty="0">
                <a:solidFill>
                  <a:schemeClr val="tx1"/>
                </a:solidFill>
                <a:latin typeface="Avenir Next Condensed" charset="0"/>
                <a:ea typeface="Avenir Next Condensed" charset="0"/>
                <a:cs typeface="Avenir Next Condensed" charset="0"/>
              </a:rPr>
              <a:t>total marks (double) </a:t>
            </a:r>
          </a:p>
          <a:p>
            <a:r>
              <a:rPr lang="en-US" sz="1400" dirty="0">
                <a:solidFill>
                  <a:schemeClr val="tx1"/>
                </a:solidFill>
                <a:latin typeface="Avenir Next Condensed" charset="0"/>
                <a:ea typeface="Avenir Next Condensed" charset="0"/>
                <a:cs typeface="Avenir Next Condensed" charset="0"/>
              </a:rPr>
              <a:t>grade (char) </a:t>
            </a:r>
          </a:p>
        </p:txBody>
      </p:sp>
    </p:spTree>
    <p:extLst>
      <p:ext uri="{BB962C8B-B14F-4D97-AF65-F5344CB8AC3E}">
        <p14:creationId xmlns:p14="http://schemas.microsoft.com/office/powerpoint/2010/main" val="262389281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Some problems are </a:t>
            </a:r>
            <a:r>
              <a:rPr lang="en-US" b="1" dirty="0">
                <a:solidFill>
                  <a:schemeClr val="accent6">
                    <a:lumMod val="75000"/>
                  </a:schemeClr>
                </a:solidFill>
              </a:rPr>
              <a:t>recursive</a:t>
            </a:r>
            <a:r>
              <a:rPr lang="en-US" dirty="0"/>
              <a:t> by nature, i.e., it has a </a:t>
            </a:r>
            <a:r>
              <a:rPr lang="en-US" dirty="0">
                <a:solidFill>
                  <a:schemeClr val="accent5">
                    <a:lumMod val="75000"/>
                  </a:schemeClr>
                </a:solidFill>
              </a:rPr>
              <a:t>recursive definition</a:t>
            </a:r>
            <a:r>
              <a:rPr lang="en-US" dirty="0"/>
              <a:t> which means that the problem can be defined in terms of a smaller version of itself.</a:t>
            </a:r>
          </a:p>
        </p:txBody>
      </p:sp>
      <p:sp>
        <p:nvSpPr>
          <p:cNvPr id="2" name="Title 1"/>
          <p:cNvSpPr>
            <a:spLocks noGrp="1"/>
          </p:cNvSpPr>
          <p:nvPr>
            <p:ph type="title"/>
          </p:nvPr>
        </p:nvSpPr>
        <p:spPr/>
        <p:txBody>
          <a:bodyPr/>
          <a:lstStyle/>
          <a:p>
            <a:r>
              <a:rPr lang="en-US" dirty="0"/>
              <a:t>Recursive Definition</a:t>
            </a:r>
          </a:p>
        </p:txBody>
      </p:sp>
      <p:sp>
        <p:nvSpPr>
          <p:cNvPr id="6" name="TextBox 5"/>
          <p:cNvSpPr txBox="1"/>
          <p:nvPr/>
        </p:nvSpPr>
        <p:spPr>
          <a:xfrm>
            <a:off x="534693" y="3048044"/>
            <a:ext cx="4604658" cy="369332"/>
          </a:xfrm>
          <a:prstGeom prst="rect">
            <a:avLst/>
          </a:prstGeom>
          <a:noFill/>
        </p:spPr>
        <p:txBody>
          <a:bodyPr wrap="none" rtlCol="0">
            <a:spAutoFit/>
          </a:bodyPr>
          <a:lstStyle/>
          <a:p>
            <a:r>
              <a:rPr lang="en-US" dirty="0"/>
              <a:t>Consider the factorial of a nonnegative integer:</a:t>
            </a:r>
          </a:p>
        </p:txBody>
      </p:sp>
      <p:grpSp>
        <p:nvGrpSpPr>
          <p:cNvPr id="13" name="Group 12"/>
          <p:cNvGrpSpPr/>
          <p:nvPr/>
        </p:nvGrpSpPr>
        <p:grpSpPr>
          <a:xfrm>
            <a:off x="1007390" y="3417376"/>
            <a:ext cx="6648773" cy="922149"/>
            <a:chOff x="1007390" y="3417376"/>
            <a:chExt cx="6648773" cy="922149"/>
          </a:xfrm>
        </p:grpSpPr>
        <p:sp>
          <p:nvSpPr>
            <p:cNvPr id="8" name="Rectangle 7"/>
            <p:cNvSpPr/>
            <p:nvPr/>
          </p:nvSpPr>
          <p:spPr>
            <a:xfrm>
              <a:off x="1007390" y="3417376"/>
              <a:ext cx="6648773" cy="922149"/>
            </a:xfrm>
            <a:prstGeom prst="rect">
              <a:avLst/>
            </a:prstGeom>
            <a:solidFill>
              <a:schemeClr val="accent3">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sz="1400" dirty="0">
                  <a:solidFill>
                    <a:schemeClr val="tx1"/>
                  </a:solidFill>
                  <a:latin typeface="Segoe Print" pitchFamily="2" charset="0"/>
                </a:rPr>
                <a:t>Definition 1</a:t>
              </a:r>
            </a:p>
          </p:txBody>
        </p:sp>
        <p:sp>
          <p:nvSpPr>
            <p:cNvPr id="7" name="TextBox 6"/>
            <p:cNvSpPr txBox="1"/>
            <p:nvPr/>
          </p:nvSpPr>
          <p:spPr>
            <a:xfrm>
              <a:off x="2727553" y="3564610"/>
              <a:ext cx="4304383" cy="646331"/>
            </a:xfrm>
            <a:prstGeom prst="rect">
              <a:avLst/>
            </a:prstGeom>
            <a:noFill/>
          </p:spPr>
          <p:txBody>
            <a:bodyPr wrap="none" rtlCol="0">
              <a:spAutoFit/>
            </a:bodyPr>
            <a:lstStyle/>
            <a:p>
              <a:r>
                <a:rPr lang="en-US" dirty="0"/>
                <a:t>0! = 1</a:t>
              </a:r>
            </a:p>
            <a:p>
              <a:r>
                <a:rPr lang="en-US" dirty="0"/>
                <a:t>n! = n </a:t>
              </a:r>
              <a:r>
                <a:rPr lang="en-US" dirty="0">
                  <a:sym typeface="Symbol"/>
                </a:rPr>
                <a:t></a:t>
              </a:r>
              <a:r>
                <a:rPr lang="en-US" dirty="0"/>
                <a:t> (n</a:t>
              </a:r>
              <a:r>
                <a:rPr lang="en-US" dirty="0">
                  <a:sym typeface="Symbol"/>
                </a:rPr>
                <a:t></a:t>
              </a:r>
              <a:r>
                <a:rPr lang="en-US" dirty="0"/>
                <a:t>1) </a:t>
              </a:r>
              <a:r>
                <a:rPr lang="en-US" dirty="0">
                  <a:sym typeface="Symbol"/>
                </a:rPr>
                <a:t> (n2)  …  2  1,      if n &gt; 0</a:t>
              </a:r>
              <a:endParaRPr lang="en-US" dirty="0"/>
            </a:p>
          </p:txBody>
        </p:sp>
      </p:grpSp>
      <p:grpSp>
        <p:nvGrpSpPr>
          <p:cNvPr id="14" name="Group 13"/>
          <p:cNvGrpSpPr/>
          <p:nvPr/>
        </p:nvGrpSpPr>
        <p:grpSpPr>
          <a:xfrm>
            <a:off x="1007390" y="4827722"/>
            <a:ext cx="6648773" cy="922149"/>
            <a:chOff x="1007390" y="4827722"/>
            <a:chExt cx="6648773" cy="922149"/>
          </a:xfrm>
        </p:grpSpPr>
        <p:sp>
          <p:nvSpPr>
            <p:cNvPr id="9" name="Rectangle 8"/>
            <p:cNvSpPr/>
            <p:nvPr/>
          </p:nvSpPr>
          <p:spPr>
            <a:xfrm>
              <a:off x="1007390" y="4827722"/>
              <a:ext cx="6648773" cy="922149"/>
            </a:xfrm>
            <a:prstGeom prst="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en-US" sz="1400" dirty="0">
                  <a:solidFill>
                    <a:schemeClr val="tx1"/>
                  </a:solidFill>
                  <a:latin typeface="Segoe Print" pitchFamily="2" charset="0"/>
                </a:rPr>
                <a:t>Definition 2</a:t>
              </a:r>
            </a:p>
          </p:txBody>
        </p:sp>
        <p:sp>
          <p:nvSpPr>
            <p:cNvPr id="10" name="TextBox 9"/>
            <p:cNvSpPr txBox="1"/>
            <p:nvPr/>
          </p:nvSpPr>
          <p:spPr>
            <a:xfrm>
              <a:off x="2727553" y="4979554"/>
              <a:ext cx="2550698" cy="646331"/>
            </a:xfrm>
            <a:prstGeom prst="rect">
              <a:avLst/>
            </a:prstGeom>
            <a:noFill/>
          </p:spPr>
          <p:txBody>
            <a:bodyPr wrap="none" rtlCol="0">
              <a:spAutoFit/>
            </a:bodyPr>
            <a:lstStyle/>
            <a:p>
              <a:r>
                <a:rPr lang="en-US" dirty="0"/>
                <a:t>0! = 1</a:t>
              </a:r>
            </a:p>
            <a:p>
              <a:r>
                <a:rPr lang="en-US" dirty="0"/>
                <a:t>n! = n </a:t>
              </a:r>
              <a:r>
                <a:rPr lang="en-US" dirty="0">
                  <a:sym typeface="Symbol"/>
                </a:rPr>
                <a:t></a:t>
              </a:r>
              <a:r>
                <a:rPr lang="en-US" dirty="0"/>
                <a:t> </a:t>
              </a:r>
              <a:r>
                <a:rPr lang="en-US" b="1" dirty="0">
                  <a:solidFill>
                    <a:schemeClr val="accent6">
                      <a:lumMod val="75000"/>
                    </a:schemeClr>
                  </a:solidFill>
                </a:rPr>
                <a:t>(n</a:t>
              </a:r>
              <a:r>
                <a:rPr lang="en-US" b="1" dirty="0">
                  <a:solidFill>
                    <a:schemeClr val="accent6">
                      <a:lumMod val="75000"/>
                    </a:schemeClr>
                  </a:solidFill>
                  <a:sym typeface="Symbol"/>
                </a:rPr>
                <a:t></a:t>
              </a:r>
              <a:r>
                <a:rPr lang="en-US" b="1" dirty="0">
                  <a:solidFill>
                    <a:schemeClr val="accent6">
                      <a:lumMod val="75000"/>
                    </a:schemeClr>
                  </a:solidFill>
                </a:rPr>
                <a:t>1)!</a:t>
              </a:r>
              <a:r>
                <a:rPr lang="en-US" dirty="0">
                  <a:sym typeface="Symbol"/>
                </a:rPr>
                <a:t>,      if n &gt; 0</a:t>
              </a:r>
              <a:endParaRPr lang="en-US" dirty="0"/>
            </a:p>
          </p:txBody>
        </p:sp>
      </p:grpSp>
      <p:sp>
        <p:nvSpPr>
          <p:cNvPr id="11" name="TextBox 10"/>
          <p:cNvSpPr txBox="1"/>
          <p:nvPr/>
        </p:nvSpPr>
        <p:spPr>
          <a:xfrm>
            <a:off x="6587858" y="4252383"/>
            <a:ext cx="2217677" cy="340519"/>
          </a:xfrm>
          <a:prstGeom prst="roundRect">
            <a:avLst/>
          </a:prstGeom>
          <a:solidFill>
            <a:srgbClr val="FFFF00"/>
          </a:solidFill>
          <a:ln w="127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a:latin typeface="Segoe Print" pitchFamily="2" charset="0"/>
              </a:rPr>
              <a:t>An iterative definition</a:t>
            </a:r>
          </a:p>
        </p:txBody>
      </p:sp>
      <p:sp>
        <p:nvSpPr>
          <p:cNvPr id="12" name="TextBox 11"/>
          <p:cNvSpPr txBox="1"/>
          <p:nvPr/>
        </p:nvSpPr>
        <p:spPr>
          <a:xfrm>
            <a:off x="6587858" y="5625885"/>
            <a:ext cx="2139989" cy="340519"/>
          </a:xfrm>
          <a:prstGeom prst="roundRect">
            <a:avLst/>
          </a:prstGeom>
          <a:solidFill>
            <a:srgbClr val="FFFF00"/>
          </a:solidFill>
          <a:ln w="127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a:latin typeface="Segoe Print" pitchFamily="2" charset="0"/>
              </a:rPr>
              <a:t>A recursive definition</a:t>
            </a:r>
          </a:p>
        </p:txBody>
      </p:sp>
      <p:sp>
        <p:nvSpPr>
          <p:cNvPr id="15" name="Slide Number Placeholder 14"/>
          <p:cNvSpPr>
            <a:spLocks noGrp="1"/>
          </p:cNvSpPr>
          <p:nvPr>
            <p:ph type="sldNum" sz="quarter" idx="12"/>
          </p:nvPr>
        </p:nvSpPr>
        <p:spPr/>
        <p:txBody>
          <a:bodyPr/>
          <a:lstStyle/>
          <a:p>
            <a:fld id="{A2D5F323-9395-A24C-8003-89F99F5948AE}" type="slidenum">
              <a:rPr lang="en-US" smtClean="0"/>
              <a:pPr/>
              <a:t>90</a:t>
            </a:fld>
            <a:endParaRPr lang="en-US"/>
          </a:p>
        </p:txBody>
      </p:sp>
    </p:spTree>
    <p:extLst>
      <p:ext uri="{BB962C8B-B14F-4D97-AF65-F5344CB8AC3E}">
        <p14:creationId xmlns:p14="http://schemas.microsoft.com/office/powerpoint/2010/main" val="354630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Definition</a:t>
            </a:r>
          </a:p>
        </p:txBody>
      </p:sp>
      <p:sp>
        <p:nvSpPr>
          <p:cNvPr id="3" name="Content Placeholder 2"/>
          <p:cNvSpPr>
            <a:spLocks noGrp="1"/>
          </p:cNvSpPr>
          <p:nvPr>
            <p:ph idx="1"/>
          </p:nvPr>
        </p:nvSpPr>
        <p:spPr/>
        <p:txBody>
          <a:bodyPr/>
          <a:lstStyle/>
          <a:p>
            <a:r>
              <a:rPr lang="en-US" dirty="0"/>
              <a:t>How does a recursive definition work?</a:t>
            </a:r>
          </a:p>
        </p:txBody>
      </p:sp>
      <p:sp>
        <p:nvSpPr>
          <p:cNvPr id="7" name="Rectangle 6"/>
          <p:cNvSpPr/>
          <p:nvPr/>
        </p:nvSpPr>
        <p:spPr>
          <a:xfrm>
            <a:off x="2426092" y="2156850"/>
            <a:ext cx="5137081" cy="1201119"/>
          </a:xfrm>
          <a:prstGeom prst="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endParaRPr lang="en-US" sz="1400" dirty="0">
              <a:solidFill>
                <a:schemeClr val="tx1"/>
              </a:solidFill>
              <a:latin typeface="Segoe Print" pitchFamily="2" charset="0"/>
            </a:endParaRPr>
          </a:p>
        </p:txBody>
      </p:sp>
      <p:sp>
        <p:nvSpPr>
          <p:cNvPr id="8" name="TextBox 7"/>
          <p:cNvSpPr txBox="1"/>
          <p:nvPr/>
        </p:nvSpPr>
        <p:spPr>
          <a:xfrm>
            <a:off x="3820332" y="2249838"/>
            <a:ext cx="3323346" cy="978729"/>
          </a:xfrm>
          <a:prstGeom prst="rect">
            <a:avLst/>
          </a:prstGeom>
          <a:noFill/>
        </p:spPr>
        <p:txBody>
          <a:bodyPr wrap="none" rtlCol="0">
            <a:spAutoFit/>
          </a:bodyPr>
          <a:lstStyle/>
          <a:p>
            <a:pPr>
              <a:lnSpc>
                <a:spcPct val="120000"/>
              </a:lnSpc>
            </a:pPr>
            <a:r>
              <a:rPr lang="en-US" sz="2400" dirty="0"/>
              <a:t>0! = 1</a:t>
            </a:r>
          </a:p>
          <a:p>
            <a:pPr>
              <a:lnSpc>
                <a:spcPct val="120000"/>
              </a:lnSpc>
            </a:pPr>
            <a:r>
              <a:rPr lang="en-US" sz="2400" dirty="0"/>
              <a:t>n! = n </a:t>
            </a:r>
            <a:r>
              <a:rPr lang="en-US" sz="2400" dirty="0">
                <a:sym typeface="Symbol"/>
              </a:rPr>
              <a:t></a:t>
            </a:r>
            <a:r>
              <a:rPr lang="en-US" sz="2400" dirty="0"/>
              <a:t> </a:t>
            </a:r>
            <a:r>
              <a:rPr lang="en-US" sz="2400" b="1" dirty="0">
                <a:solidFill>
                  <a:schemeClr val="accent6">
                    <a:lumMod val="75000"/>
                  </a:schemeClr>
                </a:solidFill>
              </a:rPr>
              <a:t>(n</a:t>
            </a:r>
            <a:r>
              <a:rPr lang="en-US" sz="2400" b="1" dirty="0">
                <a:solidFill>
                  <a:schemeClr val="accent6">
                    <a:lumMod val="75000"/>
                  </a:schemeClr>
                </a:solidFill>
                <a:sym typeface="Symbol"/>
              </a:rPr>
              <a:t></a:t>
            </a:r>
            <a:r>
              <a:rPr lang="en-US" sz="2400" b="1" dirty="0">
                <a:solidFill>
                  <a:schemeClr val="accent6">
                    <a:lumMod val="75000"/>
                  </a:schemeClr>
                </a:solidFill>
              </a:rPr>
              <a:t>1)!</a:t>
            </a:r>
            <a:r>
              <a:rPr lang="en-US" sz="2400" dirty="0">
                <a:sym typeface="Symbol"/>
              </a:rPr>
              <a:t>,      if n &gt; 0</a:t>
            </a:r>
            <a:endParaRPr lang="en-US" sz="2400" dirty="0"/>
          </a:p>
        </p:txBody>
      </p:sp>
      <p:sp>
        <p:nvSpPr>
          <p:cNvPr id="10" name="TextBox 9"/>
          <p:cNvSpPr txBox="1"/>
          <p:nvPr/>
        </p:nvSpPr>
        <p:spPr>
          <a:xfrm>
            <a:off x="1646008" y="2365670"/>
            <a:ext cx="1060966" cy="340519"/>
          </a:xfrm>
          <a:prstGeom prst="roundRect">
            <a:avLst/>
          </a:prstGeom>
          <a:solidFill>
            <a:srgbClr val="FFFF00"/>
          </a:solidFill>
          <a:ln w="1905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a:latin typeface="Segoe Print" pitchFamily="2" charset="0"/>
              </a:rPr>
              <a:t>Base case</a:t>
            </a:r>
          </a:p>
        </p:txBody>
      </p:sp>
      <p:sp>
        <p:nvSpPr>
          <p:cNvPr id="11" name="TextBox 10"/>
          <p:cNvSpPr txBox="1"/>
          <p:nvPr/>
        </p:nvSpPr>
        <p:spPr>
          <a:xfrm>
            <a:off x="2758503" y="2249838"/>
            <a:ext cx="1061829" cy="978729"/>
          </a:xfrm>
          <a:prstGeom prst="rect">
            <a:avLst/>
          </a:prstGeom>
          <a:noFill/>
        </p:spPr>
        <p:txBody>
          <a:bodyPr wrap="none" rtlCol="0">
            <a:spAutoFit/>
          </a:bodyPr>
          <a:lstStyle/>
          <a:p>
            <a:pPr>
              <a:lnSpc>
                <a:spcPct val="120000"/>
              </a:lnSpc>
            </a:pPr>
            <a:r>
              <a:rPr lang="en-US" sz="2400" dirty="0">
                <a:solidFill>
                  <a:schemeClr val="tx1">
                    <a:lumMod val="65000"/>
                    <a:lumOff val="35000"/>
                  </a:schemeClr>
                </a:solidFill>
              </a:rPr>
              <a:t>Eq. (1):</a:t>
            </a:r>
          </a:p>
          <a:p>
            <a:pPr>
              <a:lnSpc>
                <a:spcPct val="120000"/>
              </a:lnSpc>
            </a:pPr>
            <a:r>
              <a:rPr lang="en-US" sz="2400" dirty="0">
                <a:solidFill>
                  <a:schemeClr val="tx1">
                    <a:lumMod val="65000"/>
                    <a:lumOff val="35000"/>
                  </a:schemeClr>
                </a:solidFill>
              </a:rPr>
              <a:t>Eq. (2):</a:t>
            </a:r>
          </a:p>
        </p:txBody>
      </p:sp>
      <p:sp>
        <p:nvSpPr>
          <p:cNvPr id="12" name="TextBox 11"/>
          <p:cNvSpPr txBox="1"/>
          <p:nvPr/>
        </p:nvSpPr>
        <p:spPr>
          <a:xfrm>
            <a:off x="420456" y="3537513"/>
            <a:ext cx="1838965" cy="400110"/>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latin typeface="Segoe Print" pitchFamily="2" charset="0"/>
              </a:rPr>
              <a:t>To calculate</a:t>
            </a:r>
            <a:r>
              <a:rPr lang="en-US" sz="2000" dirty="0"/>
              <a:t>  </a:t>
            </a:r>
            <a:r>
              <a:rPr lang="en-US" dirty="0"/>
              <a:t>3! :</a:t>
            </a:r>
          </a:p>
        </p:txBody>
      </p:sp>
      <p:grpSp>
        <p:nvGrpSpPr>
          <p:cNvPr id="28" name="Group 27"/>
          <p:cNvGrpSpPr/>
          <p:nvPr/>
        </p:nvGrpSpPr>
        <p:grpSpPr>
          <a:xfrm>
            <a:off x="3358901" y="5987778"/>
            <a:ext cx="2966791" cy="400110"/>
            <a:chOff x="2832858" y="5682975"/>
            <a:chExt cx="2966791" cy="400110"/>
          </a:xfrm>
        </p:grpSpPr>
        <p:sp>
          <p:nvSpPr>
            <p:cNvPr id="19" name="TextBox 18"/>
            <p:cNvSpPr txBox="1"/>
            <p:nvPr/>
          </p:nvSpPr>
          <p:spPr>
            <a:xfrm>
              <a:off x="2832858" y="5682975"/>
              <a:ext cx="2078539" cy="400110"/>
            </a:xfrm>
            <a:prstGeom prst="rect">
              <a:avLst/>
            </a:prstGeom>
            <a:noFill/>
          </p:spPr>
          <p:txBody>
            <a:bodyPr wrap="none" rtlCol="0">
              <a:spAutoFit/>
            </a:bodyPr>
            <a:lstStyle/>
            <a:p>
              <a:r>
                <a:rPr lang="en-US" sz="1600" dirty="0">
                  <a:latin typeface="Segoe Print" pitchFamily="2" charset="0"/>
                </a:rPr>
                <a:t>4.  Apply</a:t>
              </a:r>
              <a:r>
                <a:rPr lang="en-US" sz="2000" dirty="0"/>
                <a:t>  Eq. (1) :</a:t>
              </a:r>
            </a:p>
          </p:txBody>
        </p:sp>
        <p:sp>
          <p:nvSpPr>
            <p:cNvPr id="20" name="TextBox 19"/>
            <p:cNvSpPr txBox="1"/>
            <p:nvPr/>
          </p:nvSpPr>
          <p:spPr>
            <a:xfrm>
              <a:off x="5028284" y="5682975"/>
              <a:ext cx="771365" cy="400110"/>
            </a:xfrm>
            <a:prstGeom prst="rect">
              <a:avLst/>
            </a:prstGeom>
            <a:noFill/>
          </p:spPr>
          <p:txBody>
            <a:bodyPr wrap="none" rtlCol="0">
              <a:spAutoFit/>
            </a:bodyPr>
            <a:lstStyle/>
            <a:p>
              <a:r>
                <a:rPr lang="en-US" sz="2000" dirty="0"/>
                <a:t>0! = 1</a:t>
              </a:r>
              <a:endParaRPr lang="en-US" sz="2000" b="1" dirty="0">
                <a:solidFill>
                  <a:schemeClr val="accent6">
                    <a:lumMod val="75000"/>
                  </a:schemeClr>
                </a:solidFill>
              </a:endParaRPr>
            </a:p>
          </p:txBody>
        </p:sp>
      </p:grpSp>
      <p:grpSp>
        <p:nvGrpSpPr>
          <p:cNvPr id="61" name="Group 60"/>
          <p:cNvGrpSpPr/>
          <p:nvPr/>
        </p:nvGrpSpPr>
        <p:grpSpPr>
          <a:xfrm>
            <a:off x="485027" y="5315673"/>
            <a:ext cx="3275101" cy="400110"/>
            <a:chOff x="538817" y="5010870"/>
            <a:chExt cx="3275101" cy="400110"/>
          </a:xfrm>
        </p:grpSpPr>
        <p:sp>
          <p:nvSpPr>
            <p:cNvPr id="17" name="TextBox 16"/>
            <p:cNvSpPr txBox="1"/>
            <p:nvPr/>
          </p:nvSpPr>
          <p:spPr>
            <a:xfrm>
              <a:off x="538817" y="5010870"/>
              <a:ext cx="2065715" cy="400110"/>
            </a:xfrm>
            <a:prstGeom prst="rect">
              <a:avLst/>
            </a:prstGeom>
            <a:noFill/>
          </p:spPr>
          <p:txBody>
            <a:bodyPr wrap="none" rtlCol="0">
              <a:spAutoFit/>
            </a:bodyPr>
            <a:lstStyle/>
            <a:p>
              <a:r>
                <a:rPr lang="en-US" sz="1600" dirty="0">
                  <a:latin typeface="Segoe Print" pitchFamily="2" charset="0"/>
                </a:rPr>
                <a:t>3.  Apply</a:t>
              </a:r>
              <a:r>
                <a:rPr lang="en-US" sz="2000" dirty="0"/>
                <a:t>  Eq. (2) :</a:t>
              </a:r>
            </a:p>
          </p:txBody>
        </p:sp>
        <p:sp>
          <p:nvSpPr>
            <p:cNvPr id="18" name="TextBox 17"/>
            <p:cNvSpPr txBox="1"/>
            <p:nvPr/>
          </p:nvSpPr>
          <p:spPr>
            <a:xfrm>
              <a:off x="2572873" y="5010870"/>
              <a:ext cx="1241045" cy="400110"/>
            </a:xfrm>
            <a:prstGeom prst="rect">
              <a:avLst/>
            </a:prstGeom>
            <a:noFill/>
          </p:spPr>
          <p:txBody>
            <a:bodyPr wrap="none" rtlCol="0">
              <a:spAutoFit/>
            </a:bodyPr>
            <a:lstStyle/>
            <a:p>
              <a:r>
                <a:rPr lang="en-US" sz="2000" dirty="0"/>
                <a:t>1! = 1 </a:t>
              </a:r>
              <a:r>
                <a:rPr lang="en-US" sz="2000" dirty="0">
                  <a:sym typeface="Symbol"/>
                </a:rPr>
                <a:t></a:t>
              </a:r>
              <a:r>
                <a:rPr lang="en-US" sz="2000" dirty="0"/>
                <a:t> </a:t>
              </a:r>
              <a:r>
                <a:rPr lang="en-US" sz="2000" b="1" dirty="0">
                  <a:solidFill>
                    <a:schemeClr val="accent6">
                      <a:lumMod val="75000"/>
                    </a:schemeClr>
                  </a:solidFill>
                </a:rPr>
                <a:t>0!</a:t>
              </a:r>
            </a:p>
          </p:txBody>
        </p:sp>
      </p:grpSp>
      <p:sp>
        <p:nvSpPr>
          <p:cNvPr id="21" name="TextBox 20"/>
          <p:cNvSpPr txBox="1"/>
          <p:nvPr/>
        </p:nvSpPr>
        <p:spPr>
          <a:xfrm>
            <a:off x="5417239" y="5315673"/>
            <a:ext cx="3262520" cy="400110"/>
          </a:xfrm>
          <a:prstGeom prst="rect">
            <a:avLst/>
          </a:prstGeom>
          <a:noFill/>
        </p:spPr>
        <p:txBody>
          <a:bodyPr wrap="square" rtlCol="0">
            <a:spAutoFit/>
          </a:bodyPr>
          <a:lstStyle/>
          <a:p>
            <a:r>
              <a:rPr lang="en-US" sz="1600" dirty="0">
                <a:latin typeface="Segoe Print" pitchFamily="2" charset="0"/>
              </a:rPr>
              <a:t>5.  Substitute</a:t>
            </a:r>
            <a:r>
              <a:rPr lang="en-US" sz="2000" dirty="0"/>
              <a:t>:    1! = 1</a:t>
            </a:r>
            <a:r>
              <a:rPr lang="en-US" sz="2000" dirty="0">
                <a:sym typeface="Symbol"/>
              </a:rPr>
              <a:t>  </a:t>
            </a:r>
            <a:r>
              <a:rPr lang="en-US" sz="2000" b="1" dirty="0">
                <a:solidFill>
                  <a:schemeClr val="accent5">
                    <a:lumMod val="75000"/>
                  </a:schemeClr>
                </a:solidFill>
                <a:sym typeface="Symbol"/>
              </a:rPr>
              <a:t>1</a:t>
            </a:r>
            <a:r>
              <a:rPr lang="en-US" sz="2000" dirty="0">
                <a:sym typeface="Symbol"/>
              </a:rPr>
              <a:t> = 1</a:t>
            </a:r>
            <a:endParaRPr lang="en-US" sz="2000" dirty="0"/>
          </a:p>
        </p:txBody>
      </p:sp>
      <p:grpSp>
        <p:nvGrpSpPr>
          <p:cNvPr id="60" name="Group 59"/>
          <p:cNvGrpSpPr/>
          <p:nvPr/>
        </p:nvGrpSpPr>
        <p:grpSpPr>
          <a:xfrm>
            <a:off x="485027" y="4643569"/>
            <a:ext cx="3275101" cy="400110"/>
            <a:chOff x="538817" y="4338766"/>
            <a:chExt cx="3275101" cy="400110"/>
          </a:xfrm>
        </p:grpSpPr>
        <p:sp>
          <p:nvSpPr>
            <p:cNvPr id="15" name="TextBox 14"/>
            <p:cNvSpPr txBox="1"/>
            <p:nvPr/>
          </p:nvSpPr>
          <p:spPr>
            <a:xfrm>
              <a:off x="538817" y="4338766"/>
              <a:ext cx="2065715" cy="400110"/>
            </a:xfrm>
            <a:prstGeom prst="rect">
              <a:avLst/>
            </a:prstGeom>
            <a:noFill/>
          </p:spPr>
          <p:txBody>
            <a:bodyPr wrap="none" rtlCol="0">
              <a:spAutoFit/>
            </a:bodyPr>
            <a:lstStyle/>
            <a:p>
              <a:r>
                <a:rPr lang="en-US" sz="1600" dirty="0">
                  <a:latin typeface="Segoe Print" pitchFamily="2" charset="0"/>
                </a:rPr>
                <a:t>2.  Apply</a:t>
              </a:r>
              <a:r>
                <a:rPr lang="en-US" sz="2000" dirty="0"/>
                <a:t>  Eq. (2) :</a:t>
              </a:r>
            </a:p>
          </p:txBody>
        </p:sp>
        <p:sp>
          <p:nvSpPr>
            <p:cNvPr id="16" name="TextBox 15"/>
            <p:cNvSpPr txBox="1"/>
            <p:nvPr/>
          </p:nvSpPr>
          <p:spPr>
            <a:xfrm>
              <a:off x="2572873" y="4338766"/>
              <a:ext cx="1241045" cy="400110"/>
            </a:xfrm>
            <a:prstGeom prst="rect">
              <a:avLst/>
            </a:prstGeom>
            <a:noFill/>
          </p:spPr>
          <p:txBody>
            <a:bodyPr wrap="none" rtlCol="0">
              <a:spAutoFit/>
            </a:bodyPr>
            <a:lstStyle/>
            <a:p>
              <a:r>
                <a:rPr lang="en-US" sz="2000" dirty="0"/>
                <a:t>2! = 2 </a:t>
              </a:r>
              <a:r>
                <a:rPr lang="en-US" sz="2000" dirty="0">
                  <a:sym typeface="Symbol"/>
                </a:rPr>
                <a:t></a:t>
              </a:r>
              <a:r>
                <a:rPr lang="en-US" sz="2000" dirty="0"/>
                <a:t> </a:t>
              </a:r>
              <a:r>
                <a:rPr lang="en-US" sz="2000" b="1" dirty="0">
                  <a:solidFill>
                    <a:schemeClr val="accent6">
                      <a:lumMod val="75000"/>
                    </a:schemeClr>
                  </a:solidFill>
                </a:rPr>
                <a:t>1!</a:t>
              </a:r>
            </a:p>
          </p:txBody>
        </p:sp>
      </p:grpSp>
      <p:sp>
        <p:nvSpPr>
          <p:cNvPr id="23" name="TextBox 22"/>
          <p:cNvSpPr txBox="1"/>
          <p:nvPr/>
        </p:nvSpPr>
        <p:spPr>
          <a:xfrm>
            <a:off x="5417239" y="4643569"/>
            <a:ext cx="3262520" cy="400110"/>
          </a:xfrm>
          <a:prstGeom prst="rect">
            <a:avLst/>
          </a:prstGeom>
          <a:noFill/>
        </p:spPr>
        <p:txBody>
          <a:bodyPr wrap="square" rtlCol="0">
            <a:spAutoFit/>
          </a:bodyPr>
          <a:lstStyle/>
          <a:p>
            <a:r>
              <a:rPr lang="en-US" sz="1600" dirty="0">
                <a:latin typeface="Segoe Print" pitchFamily="2" charset="0"/>
              </a:rPr>
              <a:t>6.  Substitute</a:t>
            </a:r>
            <a:r>
              <a:rPr lang="en-US" sz="2000" dirty="0"/>
              <a:t>:    2! = 2</a:t>
            </a:r>
            <a:r>
              <a:rPr lang="en-US" sz="2000" dirty="0">
                <a:sym typeface="Symbol"/>
              </a:rPr>
              <a:t>  </a:t>
            </a:r>
            <a:r>
              <a:rPr lang="en-US" sz="2000" b="1" dirty="0">
                <a:solidFill>
                  <a:schemeClr val="accent5">
                    <a:lumMod val="75000"/>
                  </a:schemeClr>
                </a:solidFill>
                <a:sym typeface="Symbol"/>
              </a:rPr>
              <a:t>1</a:t>
            </a:r>
            <a:r>
              <a:rPr lang="en-US" sz="2000" dirty="0">
                <a:sym typeface="Symbol"/>
              </a:rPr>
              <a:t> = 2</a:t>
            </a:r>
            <a:endParaRPr lang="en-US" sz="2000" dirty="0"/>
          </a:p>
        </p:txBody>
      </p:sp>
      <p:grpSp>
        <p:nvGrpSpPr>
          <p:cNvPr id="59" name="Group 58"/>
          <p:cNvGrpSpPr/>
          <p:nvPr/>
        </p:nvGrpSpPr>
        <p:grpSpPr>
          <a:xfrm>
            <a:off x="485027" y="3971465"/>
            <a:ext cx="3275101" cy="400110"/>
            <a:chOff x="538817" y="3666662"/>
            <a:chExt cx="3275101" cy="400110"/>
          </a:xfrm>
        </p:grpSpPr>
        <p:sp>
          <p:nvSpPr>
            <p:cNvPr id="13" name="TextBox 12"/>
            <p:cNvSpPr txBox="1"/>
            <p:nvPr/>
          </p:nvSpPr>
          <p:spPr>
            <a:xfrm>
              <a:off x="538817" y="3666662"/>
              <a:ext cx="2065715" cy="400110"/>
            </a:xfrm>
            <a:prstGeom prst="rect">
              <a:avLst/>
            </a:prstGeom>
            <a:noFill/>
          </p:spPr>
          <p:txBody>
            <a:bodyPr wrap="none" rtlCol="0">
              <a:spAutoFit/>
            </a:bodyPr>
            <a:lstStyle/>
            <a:p>
              <a:r>
                <a:rPr lang="en-US" sz="1600" dirty="0">
                  <a:latin typeface="Segoe Print" pitchFamily="2" charset="0"/>
                </a:rPr>
                <a:t>1.  Apply</a:t>
              </a:r>
              <a:r>
                <a:rPr lang="en-US" sz="2000" dirty="0"/>
                <a:t>  Eq. (2) :</a:t>
              </a:r>
            </a:p>
          </p:txBody>
        </p:sp>
        <p:sp>
          <p:nvSpPr>
            <p:cNvPr id="14" name="TextBox 13"/>
            <p:cNvSpPr txBox="1"/>
            <p:nvPr/>
          </p:nvSpPr>
          <p:spPr>
            <a:xfrm>
              <a:off x="2572873" y="3666662"/>
              <a:ext cx="1241045" cy="400110"/>
            </a:xfrm>
            <a:prstGeom prst="rect">
              <a:avLst/>
            </a:prstGeom>
            <a:noFill/>
          </p:spPr>
          <p:txBody>
            <a:bodyPr wrap="none" rtlCol="0">
              <a:spAutoFit/>
            </a:bodyPr>
            <a:lstStyle/>
            <a:p>
              <a:r>
                <a:rPr lang="en-US" sz="2000" dirty="0"/>
                <a:t>3! = 3 </a:t>
              </a:r>
              <a:r>
                <a:rPr lang="en-US" sz="2000" dirty="0">
                  <a:sym typeface="Symbol"/>
                </a:rPr>
                <a:t></a:t>
              </a:r>
              <a:r>
                <a:rPr lang="en-US" sz="2000" dirty="0"/>
                <a:t> </a:t>
              </a:r>
              <a:r>
                <a:rPr lang="en-US" sz="2000" b="1" dirty="0">
                  <a:solidFill>
                    <a:schemeClr val="accent6">
                      <a:lumMod val="75000"/>
                    </a:schemeClr>
                  </a:solidFill>
                </a:rPr>
                <a:t>2!</a:t>
              </a:r>
            </a:p>
          </p:txBody>
        </p:sp>
      </p:grpSp>
      <p:sp>
        <p:nvSpPr>
          <p:cNvPr id="24" name="TextBox 23"/>
          <p:cNvSpPr txBox="1"/>
          <p:nvPr/>
        </p:nvSpPr>
        <p:spPr>
          <a:xfrm>
            <a:off x="5417239" y="3971465"/>
            <a:ext cx="3262520" cy="400110"/>
          </a:xfrm>
          <a:prstGeom prst="rect">
            <a:avLst/>
          </a:prstGeom>
          <a:noFill/>
        </p:spPr>
        <p:txBody>
          <a:bodyPr wrap="square" rtlCol="0">
            <a:spAutoFit/>
          </a:bodyPr>
          <a:lstStyle/>
          <a:p>
            <a:r>
              <a:rPr lang="en-US" sz="1600" dirty="0">
                <a:latin typeface="Segoe Print" pitchFamily="2" charset="0"/>
              </a:rPr>
              <a:t>7.  Substitute</a:t>
            </a:r>
            <a:r>
              <a:rPr lang="en-US" sz="2000" dirty="0"/>
              <a:t>:    3! = 3</a:t>
            </a:r>
            <a:r>
              <a:rPr lang="en-US" sz="2000" dirty="0">
                <a:sym typeface="Symbol"/>
              </a:rPr>
              <a:t>  </a:t>
            </a:r>
            <a:r>
              <a:rPr lang="en-US" sz="2000" b="1" dirty="0">
                <a:solidFill>
                  <a:schemeClr val="accent5">
                    <a:lumMod val="75000"/>
                  </a:schemeClr>
                </a:solidFill>
                <a:sym typeface="Symbol"/>
              </a:rPr>
              <a:t>2</a:t>
            </a:r>
            <a:r>
              <a:rPr lang="en-US" sz="2000" dirty="0">
                <a:sym typeface="Symbol"/>
              </a:rPr>
              <a:t> = 6</a:t>
            </a:r>
            <a:endParaRPr lang="en-US" sz="2000" dirty="0"/>
          </a:p>
        </p:txBody>
      </p:sp>
      <p:sp>
        <p:nvSpPr>
          <p:cNvPr id="49" name="TextBox 48"/>
          <p:cNvSpPr txBox="1"/>
          <p:nvPr/>
        </p:nvSpPr>
        <p:spPr>
          <a:xfrm>
            <a:off x="1365126" y="2825293"/>
            <a:ext cx="1341848" cy="340519"/>
          </a:xfrm>
          <a:prstGeom prst="roundRect">
            <a:avLst/>
          </a:prstGeom>
          <a:solidFill>
            <a:srgbClr val="FFFF00"/>
          </a:solidFill>
          <a:ln w="1905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a:latin typeface="Segoe Print" pitchFamily="2" charset="0"/>
              </a:rPr>
              <a:t>General case</a:t>
            </a:r>
          </a:p>
        </p:txBody>
      </p:sp>
      <p:sp>
        <p:nvSpPr>
          <p:cNvPr id="55" name="TextBox 54"/>
          <p:cNvSpPr txBox="1"/>
          <p:nvPr/>
        </p:nvSpPr>
        <p:spPr>
          <a:xfrm>
            <a:off x="3795988" y="4020283"/>
            <a:ext cx="1175179" cy="306467"/>
          </a:xfrm>
          <a:prstGeom prst="roundRect">
            <a:avLst/>
          </a:prstGeom>
          <a:noFill/>
          <a:ln w="1905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200" dirty="0">
                <a:latin typeface="Segoe Print" pitchFamily="2" charset="0"/>
              </a:rPr>
              <a:t>General case</a:t>
            </a:r>
          </a:p>
        </p:txBody>
      </p:sp>
      <p:sp>
        <p:nvSpPr>
          <p:cNvPr id="56" name="TextBox 55"/>
          <p:cNvSpPr txBox="1"/>
          <p:nvPr/>
        </p:nvSpPr>
        <p:spPr>
          <a:xfrm>
            <a:off x="3813918" y="4695376"/>
            <a:ext cx="1175179" cy="306467"/>
          </a:xfrm>
          <a:prstGeom prst="roundRect">
            <a:avLst/>
          </a:prstGeom>
          <a:noFill/>
          <a:ln w="1905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200" dirty="0">
                <a:latin typeface="Segoe Print" pitchFamily="2" charset="0"/>
              </a:rPr>
              <a:t>General case</a:t>
            </a:r>
          </a:p>
        </p:txBody>
      </p:sp>
      <p:sp>
        <p:nvSpPr>
          <p:cNvPr id="57" name="TextBox 56"/>
          <p:cNvSpPr txBox="1"/>
          <p:nvPr/>
        </p:nvSpPr>
        <p:spPr>
          <a:xfrm>
            <a:off x="3795988" y="5370469"/>
            <a:ext cx="1175179" cy="306467"/>
          </a:xfrm>
          <a:prstGeom prst="roundRect">
            <a:avLst/>
          </a:prstGeom>
          <a:noFill/>
          <a:ln w="1905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200" dirty="0">
                <a:latin typeface="Segoe Print" pitchFamily="2" charset="0"/>
              </a:rPr>
              <a:t>General case</a:t>
            </a:r>
          </a:p>
        </p:txBody>
      </p:sp>
      <p:sp>
        <p:nvSpPr>
          <p:cNvPr id="58" name="TextBox 57"/>
          <p:cNvSpPr txBox="1"/>
          <p:nvPr/>
        </p:nvSpPr>
        <p:spPr>
          <a:xfrm>
            <a:off x="6388447" y="6045561"/>
            <a:ext cx="935603" cy="306467"/>
          </a:xfrm>
          <a:prstGeom prst="roundRect">
            <a:avLst/>
          </a:prstGeom>
          <a:noFill/>
          <a:ln w="1905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200" dirty="0">
                <a:latin typeface="Segoe Print" pitchFamily="2" charset="0"/>
              </a:rPr>
              <a:t>Base case</a:t>
            </a:r>
          </a:p>
        </p:txBody>
      </p:sp>
      <p:sp>
        <p:nvSpPr>
          <p:cNvPr id="36" name="Slide Number Placeholder 35"/>
          <p:cNvSpPr>
            <a:spLocks noGrp="1"/>
          </p:cNvSpPr>
          <p:nvPr>
            <p:ph type="sldNum" sz="quarter" idx="12"/>
          </p:nvPr>
        </p:nvSpPr>
        <p:spPr/>
        <p:txBody>
          <a:bodyPr/>
          <a:lstStyle/>
          <a:p>
            <a:fld id="{A2D5F323-9395-A24C-8003-89F99F5948AE}" type="slidenum">
              <a:rPr lang="en-US" smtClean="0"/>
              <a:pPr/>
              <a:t>91</a:t>
            </a:fld>
            <a:endParaRPr lang="en-US"/>
          </a:p>
        </p:txBody>
      </p:sp>
      <p:cxnSp>
        <p:nvCxnSpPr>
          <p:cNvPr id="5" name="Straight Arrow Connector 4">
            <a:extLst>
              <a:ext uri="{FF2B5EF4-FFF2-40B4-BE49-F238E27FC236}">
                <a16:creationId xmlns:a16="http://schemas.microsoft.com/office/drawing/2014/main" id="{098F9B4E-52C1-EE48-961A-B634E663997A}"/>
              </a:ext>
            </a:extLst>
          </p:cNvPr>
          <p:cNvCxnSpPr/>
          <p:nvPr/>
        </p:nvCxnSpPr>
        <p:spPr>
          <a:xfrm flipH="1">
            <a:off x="2758503" y="4326750"/>
            <a:ext cx="752341" cy="36862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8" name="Straight Arrow Connector 37">
            <a:extLst>
              <a:ext uri="{FF2B5EF4-FFF2-40B4-BE49-F238E27FC236}">
                <a16:creationId xmlns:a16="http://schemas.microsoft.com/office/drawing/2014/main" id="{B2E92FCB-C203-4643-BB8B-4A60AAA3171C}"/>
              </a:ext>
            </a:extLst>
          </p:cNvPr>
          <p:cNvCxnSpPr>
            <a:cxnSpLocks/>
          </p:cNvCxnSpPr>
          <p:nvPr/>
        </p:nvCxnSpPr>
        <p:spPr>
          <a:xfrm flipH="1">
            <a:off x="2758502" y="5000733"/>
            <a:ext cx="752341" cy="36862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41" name="Straight Arrow Connector 40">
            <a:extLst>
              <a:ext uri="{FF2B5EF4-FFF2-40B4-BE49-F238E27FC236}">
                <a16:creationId xmlns:a16="http://schemas.microsoft.com/office/drawing/2014/main" id="{34BCB017-B406-A240-A0C6-4942A764B3B8}"/>
              </a:ext>
            </a:extLst>
          </p:cNvPr>
          <p:cNvCxnSpPr>
            <a:cxnSpLocks/>
          </p:cNvCxnSpPr>
          <p:nvPr/>
        </p:nvCxnSpPr>
        <p:spPr>
          <a:xfrm>
            <a:off x="3589674" y="5693688"/>
            <a:ext cx="2084165" cy="36109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44" name="Straight Arrow Connector 43">
            <a:extLst>
              <a:ext uri="{FF2B5EF4-FFF2-40B4-BE49-F238E27FC236}">
                <a16:creationId xmlns:a16="http://schemas.microsoft.com/office/drawing/2014/main" id="{F7E290D1-FE80-4344-B7FE-4D3C56A01261}"/>
              </a:ext>
            </a:extLst>
          </p:cNvPr>
          <p:cNvCxnSpPr>
            <a:cxnSpLocks/>
          </p:cNvCxnSpPr>
          <p:nvPr/>
        </p:nvCxnSpPr>
        <p:spPr>
          <a:xfrm flipV="1">
            <a:off x="6119911" y="5663691"/>
            <a:ext cx="1962933" cy="391092"/>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48" name="Straight Arrow Connector 47">
            <a:extLst>
              <a:ext uri="{FF2B5EF4-FFF2-40B4-BE49-F238E27FC236}">
                <a16:creationId xmlns:a16="http://schemas.microsoft.com/office/drawing/2014/main" id="{50066D45-72DE-5548-9C48-33886BFC99B4}"/>
              </a:ext>
            </a:extLst>
          </p:cNvPr>
          <p:cNvCxnSpPr>
            <a:cxnSpLocks/>
          </p:cNvCxnSpPr>
          <p:nvPr/>
        </p:nvCxnSpPr>
        <p:spPr>
          <a:xfrm flipH="1" flipV="1">
            <a:off x="8119588" y="4991587"/>
            <a:ext cx="367993" cy="377772"/>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52" name="Straight Arrow Connector 51">
            <a:extLst>
              <a:ext uri="{FF2B5EF4-FFF2-40B4-BE49-F238E27FC236}">
                <a16:creationId xmlns:a16="http://schemas.microsoft.com/office/drawing/2014/main" id="{BB160729-3A49-B14C-ABAF-DCD0C2EC295E}"/>
              </a:ext>
            </a:extLst>
          </p:cNvPr>
          <p:cNvCxnSpPr>
            <a:cxnSpLocks/>
          </p:cNvCxnSpPr>
          <p:nvPr/>
        </p:nvCxnSpPr>
        <p:spPr>
          <a:xfrm flipH="1" flipV="1">
            <a:off x="8109238" y="4309836"/>
            <a:ext cx="367993" cy="377772"/>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950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1" grpId="0"/>
      <p:bldP spid="23" grpId="0"/>
      <p:bldP spid="24" grpId="0"/>
      <p:bldP spid="49" grpId="0" animBg="1"/>
      <p:bldP spid="55" grpId="0" animBg="1"/>
      <p:bldP spid="56" grpId="0" animBg="1"/>
      <p:bldP spid="57" grpId="0" animBg="1"/>
      <p:bldP spid="58"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6603" y="1319134"/>
            <a:ext cx="8584442" cy="3620419"/>
          </a:xfrm>
        </p:spPr>
        <p:txBody>
          <a:bodyPr/>
          <a:lstStyle/>
          <a:p>
            <a:r>
              <a:rPr lang="en-US" dirty="0"/>
              <a:t>Properties for a recursive definition</a:t>
            </a:r>
          </a:p>
          <a:p>
            <a:pPr lvl="1"/>
            <a:r>
              <a:rPr lang="en-US" dirty="0"/>
              <a:t>Must have one (or more) base cases</a:t>
            </a:r>
          </a:p>
          <a:p>
            <a:pPr lvl="1"/>
            <a:r>
              <a:rPr lang="en-US" dirty="0"/>
              <a:t>The general case must be reduced to a base case eventually</a:t>
            </a:r>
          </a:p>
          <a:p>
            <a:pPr lvl="1"/>
            <a:r>
              <a:rPr lang="en-US" dirty="0"/>
              <a:t>The base case terminates the recursion</a:t>
            </a:r>
          </a:p>
        </p:txBody>
      </p:sp>
      <p:sp>
        <p:nvSpPr>
          <p:cNvPr id="9" name="Content Placeholder 2"/>
          <p:cNvSpPr txBox="1">
            <a:spLocks/>
          </p:cNvSpPr>
          <p:nvPr/>
        </p:nvSpPr>
        <p:spPr>
          <a:xfrm>
            <a:off x="286603" y="3129343"/>
            <a:ext cx="8584442" cy="3620419"/>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ts val="1200"/>
              </a:spcBef>
              <a:spcAft>
                <a:spcPts val="0"/>
              </a:spcAft>
              <a:buClr>
                <a:schemeClr val="tx1"/>
              </a:buClr>
              <a:buSzTx/>
              <a:buFont typeface="Arial"/>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Some more examples of recursive problems</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Fibonacci sequence: 0, 1, 1, 2, 3, 5, 8, 13, 21, 34, …</a:t>
            </a:r>
          </a:p>
          <a:p>
            <a:pPr marL="1143000" marR="0" lvl="2" indent="-228600" algn="l" defTabSz="457200" rtl="0" eaLnBrk="1" fontAlgn="auto" latinLnBrk="0" hangingPunct="1">
              <a:lnSpc>
                <a:spcPct val="100000"/>
              </a:lnSpc>
              <a:spcBef>
                <a:spcPct val="20000"/>
              </a:spcBef>
              <a:spcAft>
                <a:spcPts val="0"/>
              </a:spcAft>
              <a:buClrTx/>
              <a:buSzTx/>
              <a:buFont typeface="Arial"/>
              <a:buChar char="•"/>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F</a:t>
            </a:r>
            <a:r>
              <a:rPr kumimoji="0" lang="en-US" sz="2200" b="0" i="0" u="none" strike="noStrike" kern="1200" cap="none" spc="0" normalizeH="0" baseline="-25000" noProof="0" dirty="0">
                <a:ln>
                  <a:noFill/>
                </a:ln>
                <a:solidFill>
                  <a:schemeClr val="tx1"/>
                </a:solidFill>
                <a:effectLst/>
                <a:uLnTx/>
                <a:uFillTx/>
                <a:latin typeface="+mn-lt"/>
                <a:ea typeface="+mn-ea"/>
                <a:cs typeface="+mn-cs"/>
              </a:rPr>
              <a:t>n  </a:t>
            </a:r>
            <a:r>
              <a:rPr kumimoji="0" lang="en-US" sz="2200" b="0" i="0" u="none" strike="noStrike" kern="1200" cap="none" spc="0" normalizeH="0" baseline="0" noProof="0" dirty="0">
                <a:ln>
                  <a:noFill/>
                </a:ln>
                <a:solidFill>
                  <a:schemeClr val="tx1"/>
                </a:solidFill>
                <a:effectLst/>
                <a:uLnTx/>
                <a:uFillTx/>
                <a:latin typeface="+mn-lt"/>
                <a:ea typeface="+mn-ea"/>
                <a:cs typeface="+mn-cs"/>
              </a:rPr>
              <a:t>= F</a:t>
            </a:r>
            <a:r>
              <a:rPr kumimoji="0" lang="en-US" sz="2200" b="0" i="0" u="none" strike="noStrike" kern="1200" cap="none" spc="0" normalizeH="0" baseline="-25000" noProof="0" dirty="0">
                <a:ln>
                  <a:noFill/>
                </a:ln>
                <a:solidFill>
                  <a:schemeClr val="tx1"/>
                </a:solidFill>
                <a:effectLst/>
                <a:uLnTx/>
                <a:uFillTx/>
                <a:latin typeface="+mn-lt"/>
                <a:ea typeface="+mn-ea"/>
                <a:cs typeface="+mn-cs"/>
              </a:rPr>
              <a:t>n-1</a:t>
            </a:r>
            <a:r>
              <a:rPr kumimoji="0" lang="en-US" sz="2200" b="0" i="0" u="none" strike="noStrike" kern="1200" cap="none" spc="0" normalizeH="0" baseline="0" noProof="0" dirty="0">
                <a:ln>
                  <a:noFill/>
                </a:ln>
                <a:solidFill>
                  <a:schemeClr val="tx1"/>
                </a:solidFill>
                <a:effectLst/>
                <a:uLnTx/>
                <a:uFillTx/>
                <a:latin typeface="+mn-lt"/>
                <a:ea typeface="+mn-ea"/>
                <a:cs typeface="+mn-cs"/>
              </a:rPr>
              <a:t> + F</a:t>
            </a:r>
            <a:r>
              <a:rPr kumimoji="0" lang="en-US" sz="2200" b="0" i="0" u="none" strike="noStrike" kern="1200" cap="none" spc="0" normalizeH="0" baseline="-25000" noProof="0" dirty="0">
                <a:ln>
                  <a:noFill/>
                </a:ln>
                <a:solidFill>
                  <a:schemeClr val="tx1"/>
                </a:solidFill>
                <a:effectLst/>
                <a:uLnTx/>
                <a:uFillTx/>
                <a:latin typeface="+mn-lt"/>
                <a:ea typeface="+mn-ea"/>
                <a:cs typeface="+mn-cs"/>
              </a:rPr>
              <a:t>n-2 </a:t>
            </a:r>
            <a:r>
              <a:rPr kumimoji="0" lang="en-US" sz="2200" b="0" i="0" u="none" strike="noStrike" kern="1200" cap="none" spc="0" normalizeH="0" baseline="0" noProof="0" dirty="0">
                <a:ln>
                  <a:noFill/>
                </a:ln>
                <a:solidFill>
                  <a:schemeClr val="tx1"/>
                </a:solidFill>
                <a:effectLst/>
                <a:uLnTx/>
                <a:uFillTx/>
                <a:latin typeface="+mn-lt"/>
                <a:ea typeface="+mn-ea"/>
                <a:cs typeface="+mn-cs"/>
              </a:rPr>
              <a:t>,   F</a:t>
            </a:r>
            <a:r>
              <a:rPr kumimoji="0" lang="en-US" sz="2200" b="0" i="0" u="none" strike="noStrike" kern="1200" cap="none" spc="0" normalizeH="0" baseline="-25000" noProof="0" dirty="0">
                <a:ln>
                  <a:noFill/>
                </a:ln>
                <a:solidFill>
                  <a:schemeClr val="tx1"/>
                </a:solidFill>
                <a:effectLst/>
                <a:uLnTx/>
                <a:uFillTx/>
                <a:latin typeface="+mn-lt"/>
                <a:ea typeface="+mn-ea"/>
                <a:cs typeface="+mn-cs"/>
              </a:rPr>
              <a:t>0</a:t>
            </a:r>
            <a:r>
              <a:rPr kumimoji="0" lang="en-US" sz="2200" b="0" i="0" u="none" strike="noStrike" kern="1200" cap="none" spc="0" normalizeH="0" baseline="0" noProof="0" dirty="0">
                <a:ln>
                  <a:noFill/>
                </a:ln>
                <a:solidFill>
                  <a:schemeClr val="tx1"/>
                </a:solidFill>
                <a:effectLst/>
                <a:uLnTx/>
                <a:uFillTx/>
                <a:latin typeface="+mn-lt"/>
                <a:ea typeface="+mn-ea"/>
                <a:cs typeface="+mn-cs"/>
              </a:rPr>
              <a:t> = 0,  F</a:t>
            </a:r>
            <a:r>
              <a:rPr kumimoji="0" lang="en-US" sz="2200" b="0" i="0" u="none" strike="noStrike" kern="1200" cap="none" spc="0" normalizeH="0" baseline="-25000" noProof="0" dirty="0">
                <a:ln>
                  <a:noFill/>
                </a:ln>
                <a:solidFill>
                  <a:schemeClr val="tx1"/>
                </a:solidFill>
                <a:effectLst/>
                <a:uLnTx/>
                <a:uFillTx/>
                <a:latin typeface="+mn-lt"/>
                <a:ea typeface="+mn-ea"/>
                <a:cs typeface="+mn-cs"/>
              </a:rPr>
              <a:t>1</a:t>
            </a:r>
            <a:r>
              <a:rPr kumimoji="0" lang="en-US" sz="2200" b="0" i="0" u="none" strike="noStrike" kern="1200" cap="none" spc="0" normalizeH="0" baseline="0" noProof="0" dirty="0">
                <a:ln>
                  <a:noFill/>
                </a:ln>
                <a:solidFill>
                  <a:schemeClr val="tx1"/>
                </a:solidFill>
                <a:effectLst/>
                <a:uLnTx/>
                <a:uFillTx/>
                <a:latin typeface="+mn-lt"/>
                <a:ea typeface="+mn-ea"/>
                <a:cs typeface="+mn-cs"/>
              </a:rPr>
              <a:t> = 1</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Tower of Hanoi</a:t>
            </a:r>
          </a:p>
        </p:txBody>
      </p:sp>
      <p:sp>
        <p:nvSpPr>
          <p:cNvPr id="2" name="Title 1"/>
          <p:cNvSpPr>
            <a:spLocks noGrp="1"/>
          </p:cNvSpPr>
          <p:nvPr>
            <p:ph type="title"/>
          </p:nvPr>
        </p:nvSpPr>
        <p:spPr/>
        <p:txBody>
          <a:bodyPr/>
          <a:lstStyle/>
          <a:p>
            <a:r>
              <a:rPr lang="en-US" dirty="0"/>
              <a:t>Recursive Definition</a:t>
            </a:r>
          </a:p>
        </p:txBody>
      </p:sp>
      <p:sp>
        <p:nvSpPr>
          <p:cNvPr id="5" name="Rounded Rectangle 4"/>
          <p:cNvSpPr/>
          <p:nvPr/>
        </p:nvSpPr>
        <p:spPr>
          <a:xfrm>
            <a:off x="5298141" y="4025153"/>
            <a:ext cx="2801469" cy="47512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b="1" dirty="0">
                <a:latin typeface="Segoe Print" pitchFamily="2" charset="0"/>
              </a:rPr>
              <a:t>General case:</a:t>
            </a:r>
            <a:r>
              <a:rPr lang="en-US" sz="1200" dirty="0">
                <a:latin typeface="Segoe Print" pitchFamily="2" charset="0"/>
              </a:rPr>
              <a:t> a number is the sum of its previous two numbers</a:t>
            </a:r>
            <a:endParaRPr lang="en-US" sz="1200" dirty="0">
              <a:latin typeface="Menlo" pitchFamily="49" charset="0"/>
              <a:ea typeface="Menlo" pitchFamily="49" charset="0"/>
              <a:cs typeface="Menlo" pitchFamily="49" charset="0"/>
            </a:endParaRPr>
          </a:p>
        </p:txBody>
      </p:sp>
      <p:pic>
        <p:nvPicPr>
          <p:cNvPr id="1026" name="Picture 2" descr="C:\Users\ykchoi\Dropbox\teaching\programming\engg1112 computer programming (2014-15)\lecture\lect15_Recursion\Tower_of_Hanoi.jpeg"/>
          <p:cNvPicPr>
            <a:picLocks noChangeAspect="1" noChangeArrowheads="1"/>
          </p:cNvPicPr>
          <p:nvPr/>
        </p:nvPicPr>
        <p:blipFill>
          <a:blip r:embed="rId2"/>
          <a:srcRect/>
          <a:stretch>
            <a:fillRect/>
          </a:stretch>
        </p:blipFill>
        <p:spPr bwMode="auto">
          <a:xfrm>
            <a:off x="1788086" y="4825425"/>
            <a:ext cx="3187326" cy="1402988"/>
          </a:xfrm>
          <a:prstGeom prst="rect">
            <a:avLst/>
          </a:prstGeom>
          <a:noFill/>
        </p:spPr>
      </p:pic>
      <p:sp>
        <p:nvSpPr>
          <p:cNvPr id="8" name="TextBox 7"/>
          <p:cNvSpPr txBox="1"/>
          <p:nvPr/>
        </p:nvSpPr>
        <p:spPr>
          <a:xfrm>
            <a:off x="1707401" y="6174623"/>
            <a:ext cx="2276008" cy="276999"/>
          </a:xfrm>
          <a:prstGeom prst="rect">
            <a:avLst/>
          </a:prstGeom>
          <a:noFill/>
        </p:spPr>
        <p:txBody>
          <a:bodyPr wrap="none" rtlCol="0">
            <a:spAutoFit/>
          </a:bodyPr>
          <a:lstStyle/>
          <a:p>
            <a:r>
              <a:rPr lang="en-US" sz="1200" dirty="0"/>
              <a:t>Image from Wikimedia Commons</a:t>
            </a:r>
          </a:p>
        </p:txBody>
      </p:sp>
      <p:sp>
        <p:nvSpPr>
          <p:cNvPr id="10" name="Slide Number Placeholder 9"/>
          <p:cNvSpPr>
            <a:spLocks noGrp="1"/>
          </p:cNvSpPr>
          <p:nvPr>
            <p:ph type="sldNum" sz="quarter" idx="12"/>
          </p:nvPr>
        </p:nvSpPr>
        <p:spPr/>
        <p:txBody>
          <a:bodyPr/>
          <a:lstStyle/>
          <a:p>
            <a:fld id="{A2D5F323-9395-A24C-8003-89F99F5948AE}" type="slidenum">
              <a:rPr lang="en-US" smtClean="0"/>
              <a:pPr/>
              <a:t>92</a:t>
            </a:fld>
            <a:endParaRPr lang="en-US"/>
          </a:p>
        </p:txBody>
      </p:sp>
    </p:spTree>
    <p:extLst>
      <p:ext uri="{BB962C8B-B14F-4D97-AF65-F5344CB8AC3E}">
        <p14:creationId xmlns:p14="http://schemas.microsoft.com/office/powerpoint/2010/main" val="2963055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Function</a:t>
            </a:r>
          </a:p>
        </p:txBody>
      </p:sp>
      <p:sp>
        <p:nvSpPr>
          <p:cNvPr id="3" name="Content Placeholder 2"/>
          <p:cNvSpPr>
            <a:spLocks noGrp="1"/>
          </p:cNvSpPr>
          <p:nvPr>
            <p:ph idx="1"/>
          </p:nvPr>
        </p:nvSpPr>
        <p:spPr/>
        <p:txBody>
          <a:bodyPr/>
          <a:lstStyle/>
          <a:p>
            <a:r>
              <a:rPr lang="en-US" dirty="0"/>
              <a:t>In C/C++, we may write </a:t>
            </a:r>
            <a:r>
              <a:rPr lang="en-US" b="1" dirty="0">
                <a:solidFill>
                  <a:schemeClr val="accent6">
                    <a:lumMod val="75000"/>
                  </a:schemeClr>
                </a:solidFill>
              </a:rPr>
              <a:t>recursive function </a:t>
            </a:r>
            <a:r>
              <a:rPr lang="en-US" dirty="0"/>
              <a:t>to implement recursion.  </a:t>
            </a:r>
          </a:p>
          <a:p>
            <a:r>
              <a:rPr lang="en-US" dirty="0"/>
              <a:t>A recursive function is one that </a:t>
            </a:r>
            <a:r>
              <a:rPr lang="en-US" dirty="0">
                <a:solidFill>
                  <a:schemeClr val="accent5">
                    <a:lumMod val="75000"/>
                  </a:schemeClr>
                </a:solidFill>
              </a:rPr>
              <a:t>contains a call to itself</a:t>
            </a:r>
            <a:r>
              <a:rPr lang="en-US" dirty="0"/>
              <a:t>.</a:t>
            </a:r>
          </a:p>
        </p:txBody>
      </p:sp>
      <p:sp>
        <p:nvSpPr>
          <p:cNvPr id="5" name="Rectangle 4"/>
          <p:cNvSpPr/>
          <p:nvPr/>
        </p:nvSpPr>
        <p:spPr>
          <a:xfrm>
            <a:off x="1684097" y="3119711"/>
            <a:ext cx="5613171" cy="2268071"/>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dirty="0" err="1">
                <a:solidFill>
                  <a:schemeClr val="tx1"/>
                </a:solidFill>
                <a:latin typeface="Menlo" pitchFamily="49" charset="0"/>
                <a:ea typeface="Menlo" pitchFamily="49" charset="0"/>
                <a:cs typeface="Menlo" pitchFamily="49" charset="0"/>
              </a:rPr>
              <a:t>int</a:t>
            </a:r>
            <a:r>
              <a:rPr lang="en-US" dirty="0">
                <a:solidFill>
                  <a:schemeClr val="tx1"/>
                </a:solidFill>
                <a:latin typeface="Menlo" pitchFamily="49" charset="0"/>
                <a:ea typeface="Menlo" pitchFamily="49" charset="0"/>
                <a:cs typeface="Menlo" pitchFamily="49" charset="0"/>
              </a:rPr>
              <a:t> factorial(</a:t>
            </a:r>
            <a:r>
              <a:rPr lang="en-US" dirty="0" err="1">
                <a:solidFill>
                  <a:schemeClr val="tx1"/>
                </a:solidFill>
                <a:latin typeface="Menlo" pitchFamily="49" charset="0"/>
                <a:ea typeface="Menlo" pitchFamily="49" charset="0"/>
                <a:cs typeface="Menlo" pitchFamily="49" charset="0"/>
              </a:rPr>
              <a:t>int</a:t>
            </a:r>
            <a:r>
              <a:rPr lang="en-US" dirty="0">
                <a:solidFill>
                  <a:schemeClr val="tx1"/>
                </a:solidFill>
                <a:latin typeface="Menlo" pitchFamily="49" charset="0"/>
                <a:ea typeface="Menlo" pitchFamily="49" charset="0"/>
                <a:cs typeface="Menlo" pitchFamily="49" charset="0"/>
              </a:rPr>
              <a:t> num)</a:t>
            </a:r>
          </a:p>
          <a:p>
            <a:r>
              <a:rPr lang="en-US" dirty="0">
                <a:solidFill>
                  <a:schemeClr val="tx1"/>
                </a:solidFill>
                <a:latin typeface="Menlo" pitchFamily="49" charset="0"/>
                <a:ea typeface="Menlo" pitchFamily="49" charset="0"/>
                <a:cs typeface="Menlo" pitchFamily="49" charset="0"/>
              </a:rPr>
              <a:t>{</a:t>
            </a:r>
          </a:p>
          <a:p>
            <a:r>
              <a:rPr lang="en-US" dirty="0">
                <a:solidFill>
                  <a:schemeClr val="tx1"/>
                </a:solidFill>
                <a:latin typeface="Menlo" pitchFamily="49" charset="0"/>
                <a:ea typeface="Menlo" pitchFamily="49" charset="0"/>
                <a:cs typeface="Menlo" pitchFamily="49" charset="0"/>
              </a:rPr>
              <a:t>	if (num == 0)</a:t>
            </a:r>
          </a:p>
          <a:p>
            <a:r>
              <a:rPr lang="en-US" dirty="0">
                <a:solidFill>
                  <a:schemeClr val="tx1"/>
                </a:solidFill>
                <a:latin typeface="Menlo" pitchFamily="49" charset="0"/>
                <a:ea typeface="Menlo" pitchFamily="49" charset="0"/>
                <a:cs typeface="Menlo" pitchFamily="49" charset="0"/>
              </a:rPr>
              <a:t>		return 1;</a:t>
            </a:r>
          </a:p>
          <a:p>
            <a:r>
              <a:rPr lang="en-US" dirty="0">
                <a:solidFill>
                  <a:schemeClr val="tx1"/>
                </a:solidFill>
                <a:latin typeface="Menlo" pitchFamily="49" charset="0"/>
                <a:ea typeface="Menlo" pitchFamily="49" charset="0"/>
                <a:cs typeface="Menlo" pitchFamily="49" charset="0"/>
              </a:rPr>
              <a:t>	else</a:t>
            </a:r>
          </a:p>
          <a:p>
            <a:r>
              <a:rPr lang="en-US" dirty="0">
                <a:solidFill>
                  <a:schemeClr val="tx1"/>
                </a:solidFill>
                <a:latin typeface="Menlo" pitchFamily="49" charset="0"/>
                <a:ea typeface="Menlo" pitchFamily="49" charset="0"/>
                <a:cs typeface="Menlo" pitchFamily="49" charset="0"/>
              </a:rPr>
              <a:t>		return num * </a:t>
            </a:r>
            <a:r>
              <a:rPr lang="en-US" b="1" dirty="0">
                <a:solidFill>
                  <a:schemeClr val="accent6">
                    <a:lumMod val="75000"/>
                  </a:schemeClr>
                </a:solidFill>
                <a:latin typeface="Menlo" pitchFamily="49" charset="0"/>
                <a:ea typeface="Menlo" pitchFamily="49" charset="0"/>
                <a:cs typeface="Menlo" pitchFamily="49" charset="0"/>
              </a:rPr>
              <a:t>factorial(num – 1)</a:t>
            </a:r>
            <a:r>
              <a:rPr lang="en-US" dirty="0">
                <a:solidFill>
                  <a:schemeClr val="tx1"/>
                </a:solidFill>
                <a:latin typeface="Menlo" pitchFamily="49" charset="0"/>
                <a:ea typeface="Menlo" pitchFamily="49" charset="0"/>
                <a:cs typeface="Menlo" pitchFamily="49" charset="0"/>
              </a:rPr>
              <a:t>;</a:t>
            </a:r>
          </a:p>
          <a:p>
            <a:r>
              <a:rPr lang="en-US" dirty="0">
                <a:solidFill>
                  <a:schemeClr val="tx1"/>
                </a:solidFill>
                <a:latin typeface="Menlo" pitchFamily="49" charset="0"/>
                <a:ea typeface="Menlo" pitchFamily="49" charset="0"/>
                <a:cs typeface="Menlo" pitchFamily="49" charset="0"/>
              </a:rPr>
              <a:t>}		</a:t>
            </a:r>
          </a:p>
        </p:txBody>
      </p:sp>
      <p:sp>
        <p:nvSpPr>
          <p:cNvPr id="6" name="TextBox 5"/>
          <p:cNvSpPr txBox="1"/>
          <p:nvPr/>
        </p:nvSpPr>
        <p:spPr>
          <a:xfrm>
            <a:off x="1115525" y="3899786"/>
            <a:ext cx="1060966" cy="340519"/>
          </a:xfrm>
          <a:prstGeom prst="roundRect">
            <a:avLst/>
          </a:prstGeom>
          <a:solidFill>
            <a:srgbClr val="FFFF00"/>
          </a:solidFill>
          <a:ln w="1905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a:latin typeface="Segoe Print" pitchFamily="2" charset="0"/>
              </a:rPr>
              <a:t>Base case</a:t>
            </a:r>
          </a:p>
        </p:txBody>
      </p:sp>
      <p:sp>
        <p:nvSpPr>
          <p:cNvPr id="7" name="TextBox 6"/>
          <p:cNvSpPr txBox="1"/>
          <p:nvPr/>
        </p:nvSpPr>
        <p:spPr>
          <a:xfrm>
            <a:off x="834643" y="4556563"/>
            <a:ext cx="1341848" cy="340519"/>
          </a:xfrm>
          <a:prstGeom prst="roundRect">
            <a:avLst/>
          </a:prstGeom>
          <a:solidFill>
            <a:srgbClr val="FFFF00"/>
          </a:solidFill>
          <a:ln w="1905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a:latin typeface="Segoe Print" pitchFamily="2" charset="0"/>
              </a:rPr>
              <a:t>General case</a:t>
            </a:r>
          </a:p>
        </p:txBody>
      </p:sp>
      <p:sp>
        <p:nvSpPr>
          <p:cNvPr id="8" name="Rounded Rectangle 7"/>
          <p:cNvSpPr/>
          <p:nvPr/>
        </p:nvSpPr>
        <p:spPr>
          <a:xfrm>
            <a:off x="4186519" y="5150216"/>
            <a:ext cx="4500282" cy="120613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Segoe Print" pitchFamily="2" charset="0"/>
              </a:rPr>
              <a:t>Since the argument passed to the functions keeps decrementing by 1, we are certain that the base case will be reached eventually which stops the recursion.</a:t>
            </a:r>
            <a:endParaRPr lang="en-US" sz="1400" dirty="0">
              <a:latin typeface="Menlo" pitchFamily="49" charset="0"/>
              <a:ea typeface="Menlo" pitchFamily="49" charset="0"/>
              <a:cs typeface="Menlo" pitchFamily="49" charset="0"/>
            </a:endParaRPr>
          </a:p>
        </p:txBody>
      </p:sp>
      <p:sp>
        <p:nvSpPr>
          <p:cNvPr id="9" name="TextBox 8"/>
          <p:cNvSpPr txBox="1"/>
          <p:nvPr/>
        </p:nvSpPr>
        <p:spPr>
          <a:xfrm>
            <a:off x="1639127" y="5414161"/>
            <a:ext cx="1218988" cy="338554"/>
          </a:xfrm>
          <a:prstGeom prst="rect">
            <a:avLst/>
          </a:prstGeom>
          <a:noFill/>
        </p:spPr>
        <p:txBody>
          <a:bodyPr wrap="none" rtlCol="0">
            <a:spAutoFit/>
          </a:bodyPr>
          <a:lstStyle/>
          <a:p>
            <a:r>
              <a:rPr lang="en-US" sz="1600" dirty="0"/>
              <a:t>factorial.cpp</a:t>
            </a:r>
          </a:p>
        </p:txBody>
      </p:sp>
      <p:sp>
        <p:nvSpPr>
          <p:cNvPr id="10" name="Slide Number Placeholder 9"/>
          <p:cNvSpPr>
            <a:spLocks noGrp="1"/>
          </p:cNvSpPr>
          <p:nvPr>
            <p:ph type="sldNum" sz="quarter" idx="12"/>
          </p:nvPr>
        </p:nvSpPr>
        <p:spPr/>
        <p:txBody>
          <a:bodyPr/>
          <a:lstStyle/>
          <a:p>
            <a:fld id="{A2D5F323-9395-A24C-8003-89F99F5948AE}" type="slidenum">
              <a:rPr lang="en-US" smtClean="0"/>
              <a:pPr/>
              <a:t>93</a:t>
            </a:fld>
            <a:endParaRPr lang="en-US"/>
          </a:p>
        </p:txBody>
      </p:sp>
    </p:spTree>
    <p:extLst>
      <p:ext uri="{BB962C8B-B14F-4D97-AF65-F5344CB8AC3E}">
        <p14:creationId xmlns:p14="http://schemas.microsoft.com/office/powerpoint/2010/main" val="205314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of Control</a:t>
            </a:r>
          </a:p>
        </p:txBody>
      </p:sp>
      <p:sp>
        <p:nvSpPr>
          <p:cNvPr id="3" name="Content Placeholder 2"/>
          <p:cNvSpPr>
            <a:spLocks noGrp="1"/>
          </p:cNvSpPr>
          <p:nvPr>
            <p:ph idx="1"/>
          </p:nvPr>
        </p:nvSpPr>
        <p:spPr>
          <a:xfrm>
            <a:off x="286603" y="1206708"/>
            <a:ext cx="8584442" cy="5021705"/>
          </a:xfrm>
        </p:spPr>
        <p:txBody>
          <a:bodyPr>
            <a:normAutofit/>
          </a:bodyPr>
          <a:lstStyle/>
          <a:p>
            <a:r>
              <a:rPr lang="en-US" sz="2400" dirty="0"/>
              <a:t>Flow of control is essentially the same as function calls, except that the same function is repeatedly called.</a:t>
            </a:r>
          </a:p>
        </p:txBody>
      </p:sp>
      <p:sp>
        <p:nvSpPr>
          <p:cNvPr id="5" name="TextBox 4"/>
          <p:cNvSpPr txBox="1"/>
          <p:nvPr/>
        </p:nvSpPr>
        <p:spPr>
          <a:xfrm>
            <a:off x="138615" y="2112838"/>
            <a:ext cx="3501280" cy="400110"/>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latin typeface="Segoe Print" pitchFamily="2" charset="0"/>
              </a:rPr>
              <a:t>Suppose we call </a:t>
            </a:r>
            <a:r>
              <a:rPr lang="en-US" sz="2000" dirty="0"/>
              <a:t> </a:t>
            </a:r>
            <a:r>
              <a:rPr lang="en-US" sz="1600" dirty="0">
                <a:latin typeface="Menlo" pitchFamily="49" charset="0"/>
                <a:ea typeface="Menlo" pitchFamily="49" charset="0"/>
                <a:cs typeface="Menlo" pitchFamily="49" charset="0"/>
              </a:rPr>
              <a:t>factorial(3)</a:t>
            </a:r>
            <a:r>
              <a:rPr lang="en-US" sz="2000" dirty="0"/>
              <a:t>:</a:t>
            </a:r>
            <a:endParaRPr lang="en-US" dirty="0"/>
          </a:p>
        </p:txBody>
      </p:sp>
      <p:sp>
        <p:nvSpPr>
          <p:cNvPr id="6" name="Rectangle 5"/>
          <p:cNvSpPr/>
          <p:nvPr/>
        </p:nvSpPr>
        <p:spPr>
          <a:xfrm>
            <a:off x="5078089" y="2029034"/>
            <a:ext cx="3792956" cy="1335741"/>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100" dirty="0" err="1">
                <a:solidFill>
                  <a:schemeClr val="tx1"/>
                </a:solidFill>
                <a:latin typeface="Menlo" pitchFamily="49" charset="0"/>
                <a:ea typeface="Menlo" pitchFamily="49" charset="0"/>
                <a:cs typeface="Menlo" pitchFamily="49" charset="0"/>
              </a:rPr>
              <a:t>int</a:t>
            </a:r>
            <a:r>
              <a:rPr lang="en-US" sz="1100" dirty="0">
                <a:solidFill>
                  <a:schemeClr val="tx1"/>
                </a:solidFill>
                <a:latin typeface="Menlo" pitchFamily="49" charset="0"/>
                <a:ea typeface="Menlo" pitchFamily="49" charset="0"/>
                <a:cs typeface="Menlo" pitchFamily="49" charset="0"/>
              </a:rPr>
              <a:t> factorial(</a:t>
            </a:r>
            <a:r>
              <a:rPr lang="en-US" sz="1100" dirty="0" err="1">
                <a:solidFill>
                  <a:schemeClr val="tx1"/>
                </a:solidFill>
                <a:latin typeface="Menlo" pitchFamily="49" charset="0"/>
                <a:ea typeface="Menlo" pitchFamily="49" charset="0"/>
                <a:cs typeface="Menlo" pitchFamily="49" charset="0"/>
              </a:rPr>
              <a:t>int</a:t>
            </a:r>
            <a:r>
              <a:rPr lang="en-US" sz="1100" dirty="0">
                <a:solidFill>
                  <a:schemeClr val="tx1"/>
                </a:solidFill>
                <a:latin typeface="Menlo" pitchFamily="49" charset="0"/>
                <a:ea typeface="Menlo" pitchFamily="49" charset="0"/>
                <a:cs typeface="Menlo" pitchFamily="49" charset="0"/>
              </a:rPr>
              <a:t> num)</a:t>
            </a:r>
          </a:p>
          <a:p>
            <a:r>
              <a:rPr lang="en-US" sz="1100" dirty="0">
                <a:solidFill>
                  <a:schemeClr val="tx1"/>
                </a:solidFill>
                <a:latin typeface="Menlo" pitchFamily="49" charset="0"/>
                <a:ea typeface="Menlo" pitchFamily="49" charset="0"/>
                <a:cs typeface="Menlo" pitchFamily="49" charset="0"/>
              </a:rPr>
              <a:t>{</a:t>
            </a:r>
          </a:p>
          <a:p>
            <a:r>
              <a:rPr lang="en-US" sz="1100" dirty="0">
                <a:solidFill>
                  <a:schemeClr val="tx1"/>
                </a:solidFill>
                <a:latin typeface="Menlo" pitchFamily="49" charset="0"/>
                <a:ea typeface="Menlo" pitchFamily="49" charset="0"/>
                <a:cs typeface="Menlo" pitchFamily="49" charset="0"/>
              </a:rPr>
              <a:t>	if (num == 0)</a:t>
            </a:r>
          </a:p>
          <a:p>
            <a:r>
              <a:rPr lang="en-US" sz="1100" dirty="0">
                <a:solidFill>
                  <a:schemeClr val="tx1"/>
                </a:solidFill>
                <a:latin typeface="Menlo" pitchFamily="49" charset="0"/>
                <a:ea typeface="Menlo" pitchFamily="49" charset="0"/>
                <a:cs typeface="Menlo" pitchFamily="49" charset="0"/>
              </a:rPr>
              <a:t>		return 1;</a:t>
            </a:r>
          </a:p>
          <a:p>
            <a:r>
              <a:rPr lang="en-US" sz="1100" dirty="0">
                <a:solidFill>
                  <a:schemeClr val="tx1"/>
                </a:solidFill>
                <a:latin typeface="Menlo" pitchFamily="49" charset="0"/>
                <a:ea typeface="Menlo" pitchFamily="49" charset="0"/>
                <a:cs typeface="Menlo" pitchFamily="49" charset="0"/>
              </a:rPr>
              <a:t>	else</a:t>
            </a:r>
          </a:p>
          <a:p>
            <a:r>
              <a:rPr lang="en-US" sz="1100" dirty="0">
                <a:solidFill>
                  <a:schemeClr val="tx1"/>
                </a:solidFill>
                <a:latin typeface="Menlo" pitchFamily="49" charset="0"/>
                <a:ea typeface="Menlo" pitchFamily="49" charset="0"/>
                <a:cs typeface="Menlo" pitchFamily="49" charset="0"/>
              </a:rPr>
              <a:t>		return num * factorial(num – 1);</a:t>
            </a:r>
          </a:p>
          <a:p>
            <a:r>
              <a:rPr lang="en-US" sz="1100" dirty="0">
                <a:solidFill>
                  <a:schemeClr val="tx1"/>
                </a:solidFill>
                <a:latin typeface="Menlo" pitchFamily="49" charset="0"/>
                <a:ea typeface="Menlo" pitchFamily="49" charset="0"/>
                <a:cs typeface="Menlo" pitchFamily="49" charset="0"/>
              </a:rPr>
              <a:t>}		</a:t>
            </a:r>
          </a:p>
        </p:txBody>
      </p:sp>
      <p:grpSp>
        <p:nvGrpSpPr>
          <p:cNvPr id="52" name="Group 51"/>
          <p:cNvGrpSpPr/>
          <p:nvPr/>
        </p:nvGrpSpPr>
        <p:grpSpPr>
          <a:xfrm>
            <a:off x="456296" y="2606660"/>
            <a:ext cx="3183599" cy="1065892"/>
            <a:chOff x="456296" y="2606660"/>
            <a:chExt cx="3183599" cy="1065892"/>
          </a:xfrm>
        </p:grpSpPr>
        <p:sp>
          <p:nvSpPr>
            <p:cNvPr id="11" name="TextBox 10"/>
            <p:cNvSpPr txBox="1"/>
            <p:nvPr/>
          </p:nvSpPr>
          <p:spPr>
            <a:xfrm>
              <a:off x="456296" y="2606660"/>
              <a:ext cx="1300356"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factorial(3)</a:t>
              </a:r>
            </a:p>
          </p:txBody>
        </p:sp>
        <p:grpSp>
          <p:nvGrpSpPr>
            <p:cNvPr id="13" name="Group 12"/>
            <p:cNvGrpSpPr/>
            <p:nvPr/>
          </p:nvGrpSpPr>
          <p:grpSpPr>
            <a:xfrm>
              <a:off x="456296" y="2847799"/>
              <a:ext cx="3183599" cy="824753"/>
              <a:chOff x="366647" y="3155576"/>
              <a:chExt cx="3183599" cy="824753"/>
            </a:xfrm>
          </p:grpSpPr>
          <p:sp>
            <p:nvSpPr>
              <p:cNvPr id="7" name="Rectangle 6"/>
              <p:cNvSpPr/>
              <p:nvPr/>
            </p:nvSpPr>
            <p:spPr>
              <a:xfrm>
                <a:off x="366647" y="3155576"/>
                <a:ext cx="3183599" cy="824753"/>
              </a:xfrm>
              <a:prstGeom prst="rect">
                <a:avLst/>
              </a:prstGeom>
              <a:solidFill>
                <a:schemeClr val="accent4">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1100" dirty="0">
                  <a:solidFill>
                    <a:schemeClr val="tx1"/>
                  </a:solidFill>
                  <a:latin typeface="Menlo" pitchFamily="49" charset="0"/>
                  <a:ea typeface="Menlo" pitchFamily="49" charset="0"/>
                  <a:cs typeface="Menlo" pitchFamily="49" charset="0"/>
                </a:endParaRPr>
              </a:p>
            </p:txBody>
          </p:sp>
          <p:sp>
            <p:nvSpPr>
              <p:cNvPr id="8" name="TextBox 7"/>
              <p:cNvSpPr txBox="1"/>
              <p:nvPr/>
            </p:nvSpPr>
            <p:spPr>
              <a:xfrm>
                <a:off x="679518" y="3284968"/>
                <a:ext cx="506870" cy="307777"/>
              </a:xfrm>
              <a:prstGeom prst="rect">
                <a:avLst/>
              </a:prstGeom>
              <a:noFill/>
            </p:spPr>
            <p:txBody>
              <a:bodyPr wrap="none" rtlCol="0">
                <a:spAutoFit/>
              </a:bodyPr>
              <a:lstStyle/>
              <a:p>
                <a:r>
                  <a:rPr lang="en-US" sz="1400" dirty="0">
                    <a:latin typeface="Menlo" pitchFamily="49" charset="0"/>
                    <a:ea typeface="Menlo" pitchFamily="49" charset="0"/>
                    <a:cs typeface="Menlo" pitchFamily="49" charset="0"/>
                  </a:rPr>
                  <a:t>num</a:t>
                </a:r>
              </a:p>
            </p:txBody>
          </p:sp>
          <p:sp>
            <p:nvSpPr>
              <p:cNvPr id="10" name="Rectangle 9"/>
              <p:cNvSpPr/>
              <p:nvPr/>
            </p:nvSpPr>
            <p:spPr>
              <a:xfrm>
                <a:off x="1186388" y="3290051"/>
                <a:ext cx="391383" cy="338554"/>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Menlo" pitchFamily="49" charset="0"/>
                    <a:ea typeface="Menlo" pitchFamily="49" charset="0"/>
                    <a:cs typeface="Menlo" pitchFamily="49" charset="0"/>
                  </a:rPr>
                  <a:t>3</a:t>
                </a:r>
              </a:p>
            </p:txBody>
          </p:sp>
          <p:sp>
            <p:nvSpPr>
              <p:cNvPr id="12" name="TextBox 11"/>
              <p:cNvSpPr txBox="1"/>
              <p:nvPr/>
            </p:nvSpPr>
            <p:spPr>
              <a:xfrm>
                <a:off x="413193" y="3672552"/>
                <a:ext cx="3106876" cy="307777"/>
              </a:xfrm>
              <a:prstGeom prst="rect">
                <a:avLst/>
              </a:prstGeom>
              <a:noFill/>
            </p:spPr>
            <p:txBody>
              <a:bodyPr wrap="none" rtlCol="0">
                <a:spAutoFit/>
              </a:bodyPr>
              <a:lstStyle/>
              <a:p>
                <a:r>
                  <a:rPr lang="en-US" sz="1400" b="1" dirty="0">
                    <a:solidFill>
                      <a:srgbClr val="FF0000"/>
                    </a:solidFill>
                  </a:rPr>
                  <a:t>Halts at   </a:t>
                </a:r>
                <a:r>
                  <a:rPr lang="en-US" sz="1200" dirty="0">
                    <a:latin typeface="Menlo" pitchFamily="49" charset="0"/>
                    <a:ea typeface="Menlo" pitchFamily="49" charset="0"/>
                    <a:cs typeface="Menlo" pitchFamily="49" charset="0"/>
                  </a:rPr>
                  <a:t>return 3 * factorial(2);</a:t>
                </a:r>
              </a:p>
            </p:txBody>
          </p:sp>
        </p:grpSp>
      </p:grpSp>
      <p:grpSp>
        <p:nvGrpSpPr>
          <p:cNvPr id="55" name="Group 54"/>
          <p:cNvGrpSpPr/>
          <p:nvPr/>
        </p:nvGrpSpPr>
        <p:grpSpPr>
          <a:xfrm>
            <a:off x="456296" y="3742398"/>
            <a:ext cx="4507500" cy="824753"/>
            <a:chOff x="456296" y="3742398"/>
            <a:chExt cx="4507500" cy="824753"/>
          </a:xfrm>
        </p:grpSpPr>
        <p:grpSp>
          <p:nvGrpSpPr>
            <p:cNvPr id="29" name="Group 28"/>
            <p:cNvGrpSpPr/>
            <p:nvPr/>
          </p:nvGrpSpPr>
          <p:grpSpPr>
            <a:xfrm>
              <a:off x="1780197" y="3742398"/>
              <a:ext cx="3183599" cy="824753"/>
              <a:chOff x="366647" y="3155576"/>
              <a:chExt cx="3183599" cy="824753"/>
            </a:xfrm>
          </p:grpSpPr>
          <p:sp>
            <p:nvSpPr>
              <p:cNvPr id="30" name="Rectangle 29"/>
              <p:cNvSpPr/>
              <p:nvPr/>
            </p:nvSpPr>
            <p:spPr>
              <a:xfrm>
                <a:off x="366647" y="3155576"/>
                <a:ext cx="3183599" cy="824753"/>
              </a:xfrm>
              <a:prstGeom prst="rect">
                <a:avLst/>
              </a:prstGeom>
              <a:solidFill>
                <a:schemeClr val="accent4">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1100" dirty="0">
                  <a:solidFill>
                    <a:schemeClr val="tx1"/>
                  </a:solidFill>
                  <a:latin typeface="Menlo" pitchFamily="49" charset="0"/>
                  <a:ea typeface="Menlo" pitchFamily="49" charset="0"/>
                  <a:cs typeface="Menlo" pitchFamily="49" charset="0"/>
                </a:endParaRPr>
              </a:p>
            </p:txBody>
          </p:sp>
          <p:sp>
            <p:nvSpPr>
              <p:cNvPr id="31" name="TextBox 30"/>
              <p:cNvSpPr txBox="1"/>
              <p:nvPr/>
            </p:nvSpPr>
            <p:spPr>
              <a:xfrm>
                <a:off x="679518" y="3284968"/>
                <a:ext cx="506870" cy="307777"/>
              </a:xfrm>
              <a:prstGeom prst="rect">
                <a:avLst/>
              </a:prstGeom>
              <a:noFill/>
            </p:spPr>
            <p:txBody>
              <a:bodyPr wrap="none" rtlCol="0">
                <a:spAutoFit/>
              </a:bodyPr>
              <a:lstStyle/>
              <a:p>
                <a:r>
                  <a:rPr lang="en-US" sz="1400" dirty="0">
                    <a:latin typeface="Menlo" pitchFamily="49" charset="0"/>
                    <a:ea typeface="Menlo" pitchFamily="49" charset="0"/>
                    <a:cs typeface="Menlo" pitchFamily="49" charset="0"/>
                  </a:rPr>
                  <a:t>num</a:t>
                </a:r>
              </a:p>
            </p:txBody>
          </p:sp>
          <p:sp>
            <p:nvSpPr>
              <p:cNvPr id="32" name="Rectangle 31"/>
              <p:cNvSpPr/>
              <p:nvPr/>
            </p:nvSpPr>
            <p:spPr>
              <a:xfrm>
                <a:off x="1186388" y="3290051"/>
                <a:ext cx="391383" cy="338554"/>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Menlo" pitchFamily="49" charset="0"/>
                    <a:ea typeface="Menlo" pitchFamily="49" charset="0"/>
                    <a:cs typeface="Menlo" pitchFamily="49" charset="0"/>
                  </a:rPr>
                  <a:t>2</a:t>
                </a:r>
              </a:p>
            </p:txBody>
          </p:sp>
          <p:sp>
            <p:nvSpPr>
              <p:cNvPr id="33" name="TextBox 32"/>
              <p:cNvSpPr txBox="1"/>
              <p:nvPr/>
            </p:nvSpPr>
            <p:spPr>
              <a:xfrm>
                <a:off x="413193" y="3672552"/>
                <a:ext cx="3106876" cy="307777"/>
              </a:xfrm>
              <a:prstGeom prst="rect">
                <a:avLst/>
              </a:prstGeom>
              <a:noFill/>
            </p:spPr>
            <p:txBody>
              <a:bodyPr wrap="none" rtlCol="0">
                <a:spAutoFit/>
              </a:bodyPr>
              <a:lstStyle/>
              <a:p>
                <a:r>
                  <a:rPr lang="en-US" sz="1400" b="1" dirty="0">
                    <a:solidFill>
                      <a:srgbClr val="FF0000"/>
                    </a:solidFill>
                  </a:rPr>
                  <a:t>Halts at   </a:t>
                </a:r>
                <a:r>
                  <a:rPr lang="en-US" sz="1200" dirty="0">
                    <a:latin typeface="Menlo" pitchFamily="49" charset="0"/>
                    <a:ea typeface="Menlo" pitchFamily="49" charset="0"/>
                    <a:cs typeface="Menlo" pitchFamily="49" charset="0"/>
                  </a:rPr>
                  <a:t>return 2 * factorial(1);</a:t>
                </a:r>
              </a:p>
            </p:txBody>
          </p:sp>
        </p:grpSp>
        <p:cxnSp>
          <p:nvCxnSpPr>
            <p:cNvPr id="45" name="Elbow Connector 44"/>
            <p:cNvCxnSpPr/>
            <p:nvPr/>
          </p:nvCxnSpPr>
          <p:spPr>
            <a:xfrm>
              <a:off x="502842" y="3742398"/>
              <a:ext cx="1164578" cy="437169"/>
            </a:xfrm>
            <a:prstGeom prst="bentConnector3">
              <a:avLst>
                <a:gd name="adj1" fmla="val -806"/>
              </a:avLst>
            </a:prstGeom>
            <a:ln>
              <a:tailEnd type="arrow"/>
            </a:ln>
          </p:spPr>
          <p:style>
            <a:lnRef idx="2">
              <a:schemeClr val="accent6"/>
            </a:lnRef>
            <a:fillRef idx="0">
              <a:schemeClr val="accent6"/>
            </a:fillRef>
            <a:effectRef idx="1">
              <a:schemeClr val="accent6"/>
            </a:effectRef>
            <a:fontRef idx="minor">
              <a:schemeClr val="tx1"/>
            </a:fontRef>
          </p:style>
        </p:cxnSp>
        <p:sp>
          <p:nvSpPr>
            <p:cNvPr id="47" name="TextBox 46"/>
            <p:cNvSpPr txBox="1"/>
            <p:nvPr/>
          </p:nvSpPr>
          <p:spPr>
            <a:xfrm>
              <a:off x="456296" y="3920498"/>
              <a:ext cx="1300356"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factorial(2)</a:t>
              </a:r>
            </a:p>
          </p:txBody>
        </p:sp>
      </p:grpSp>
      <p:grpSp>
        <p:nvGrpSpPr>
          <p:cNvPr id="56" name="Group 55"/>
          <p:cNvGrpSpPr/>
          <p:nvPr/>
        </p:nvGrpSpPr>
        <p:grpSpPr>
          <a:xfrm>
            <a:off x="1812707" y="4636997"/>
            <a:ext cx="4474990" cy="824753"/>
            <a:chOff x="1812707" y="4636997"/>
            <a:chExt cx="4474990" cy="824753"/>
          </a:xfrm>
        </p:grpSpPr>
        <p:grpSp>
          <p:nvGrpSpPr>
            <p:cNvPr id="34" name="Group 33"/>
            <p:cNvGrpSpPr/>
            <p:nvPr/>
          </p:nvGrpSpPr>
          <p:grpSpPr>
            <a:xfrm>
              <a:off x="3104098" y="4636997"/>
              <a:ext cx="3183599" cy="824753"/>
              <a:chOff x="366647" y="3155576"/>
              <a:chExt cx="3183599" cy="824753"/>
            </a:xfrm>
          </p:grpSpPr>
          <p:sp>
            <p:nvSpPr>
              <p:cNvPr id="35" name="Rectangle 34"/>
              <p:cNvSpPr/>
              <p:nvPr/>
            </p:nvSpPr>
            <p:spPr>
              <a:xfrm>
                <a:off x="366647" y="3155576"/>
                <a:ext cx="3183599" cy="824753"/>
              </a:xfrm>
              <a:prstGeom prst="rect">
                <a:avLst/>
              </a:prstGeom>
              <a:solidFill>
                <a:schemeClr val="accent4">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1100" dirty="0">
                  <a:solidFill>
                    <a:schemeClr val="tx1"/>
                  </a:solidFill>
                  <a:latin typeface="Menlo" pitchFamily="49" charset="0"/>
                  <a:ea typeface="Menlo" pitchFamily="49" charset="0"/>
                  <a:cs typeface="Menlo" pitchFamily="49" charset="0"/>
                </a:endParaRPr>
              </a:p>
            </p:txBody>
          </p:sp>
          <p:sp>
            <p:nvSpPr>
              <p:cNvPr id="36" name="TextBox 35"/>
              <p:cNvSpPr txBox="1"/>
              <p:nvPr/>
            </p:nvSpPr>
            <p:spPr>
              <a:xfrm>
                <a:off x="679518" y="3284968"/>
                <a:ext cx="506870" cy="307777"/>
              </a:xfrm>
              <a:prstGeom prst="rect">
                <a:avLst/>
              </a:prstGeom>
              <a:noFill/>
            </p:spPr>
            <p:txBody>
              <a:bodyPr wrap="none" rtlCol="0">
                <a:spAutoFit/>
              </a:bodyPr>
              <a:lstStyle/>
              <a:p>
                <a:r>
                  <a:rPr lang="en-US" sz="1400" dirty="0">
                    <a:latin typeface="Menlo" pitchFamily="49" charset="0"/>
                    <a:ea typeface="Menlo" pitchFamily="49" charset="0"/>
                    <a:cs typeface="Menlo" pitchFamily="49" charset="0"/>
                  </a:rPr>
                  <a:t>num</a:t>
                </a:r>
              </a:p>
            </p:txBody>
          </p:sp>
          <p:sp>
            <p:nvSpPr>
              <p:cNvPr id="37" name="Rectangle 36"/>
              <p:cNvSpPr/>
              <p:nvPr/>
            </p:nvSpPr>
            <p:spPr>
              <a:xfrm>
                <a:off x="1186388" y="3290051"/>
                <a:ext cx="391383" cy="338554"/>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Menlo" pitchFamily="49" charset="0"/>
                    <a:ea typeface="Menlo" pitchFamily="49" charset="0"/>
                    <a:cs typeface="Menlo" pitchFamily="49" charset="0"/>
                  </a:rPr>
                  <a:t>1</a:t>
                </a:r>
              </a:p>
            </p:txBody>
          </p:sp>
          <p:sp>
            <p:nvSpPr>
              <p:cNvPr id="38" name="TextBox 37"/>
              <p:cNvSpPr txBox="1"/>
              <p:nvPr/>
            </p:nvSpPr>
            <p:spPr>
              <a:xfrm>
                <a:off x="413193" y="3672552"/>
                <a:ext cx="3106876" cy="307777"/>
              </a:xfrm>
              <a:prstGeom prst="rect">
                <a:avLst/>
              </a:prstGeom>
              <a:noFill/>
            </p:spPr>
            <p:txBody>
              <a:bodyPr wrap="none" rtlCol="0">
                <a:spAutoFit/>
              </a:bodyPr>
              <a:lstStyle/>
              <a:p>
                <a:r>
                  <a:rPr lang="en-US" sz="1400" b="1" dirty="0">
                    <a:solidFill>
                      <a:srgbClr val="FF0000"/>
                    </a:solidFill>
                  </a:rPr>
                  <a:t>Halts at   </a:t>
                </a:r>
                <a:r>
                  <a:rPr lang="en-US" sz="1200" dirty="0">
                    <a:latin typeface="Menlo" pitchFamily="49" charset="0"/>
                    <a:ea typeface="Menlo" pitchFamily="49" charset="0"/>
                    <a:cs typeface="Menlo" pitchFamily="49" charset="0"/>
                  </a:rPr>
                  <a:t>return 1 * factorial(0);</a:t>
                </a:r>
              </a:p>
            </p:txBody>
          </p:sp>
        </p:grpSp>
        <p:cxnSp>
          <p:nvCxnSpPr>
            <p:cNvPr id="48" name="Elbow Connector 47"/>
            <p:cNvCxnSpPr/>
            <p:nvPr/>
          </p:nvCxnSpPr>
          <p:spPr>
            <a:xfrm>
              <a:off x="1859253" y="4654927"/>
              <a:ext cx="1164578" cy="437169"/>
            </a:xfrm>
            <a:prstGeom prst="bentConnector3">
              <a:avLst>
                <a:gd name="adj1" fmla="val -806"/>
              </a:avLst>
            </a:prstGeom>
            <a:ln>
              <a:tailEnd type="arrow"/>
            </a:ln>
          </p:spPr>
          <p:style>
            <a:lnRef idx="2">
              <a:schemeClr val="accent6"/>
            </a:lnRef>
            <a:fillRef idx="0">
              <a:schemeClr val="accent6"/>
            </a:fillRef>
            <a:effectRef idx="1">
              <a:schemeClr val="accent6"/>
            </a:effectRef>
            <a:fontRef idx="minor">
              <a:schemeClr val="tx1"/>
            </a:fontRef>
          </p:style>
        </p:cxnSp>
        <p:sp>
          <p:nvSpPr>
            <p:cNvPr id="49" name="TextBox 48"/>
            <p:cNvSpPr txBox="1"/>
            <p:nvPr/>
          </p:nvSpPr>
          <p:spPr>
            <a:xfrm>
              <a:off x="1812707" y="4833027"/>
              <a:ext cx="1300356"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factorial(1)</a:t>
              </a:r>
            </a:p>
          </p:txBody>
        </p:sp>
      </p:grpSp>
      <p:grpSp>
        <p:nvGrpSpPr>
          <p:cNvPr id="57" name="Group 56"/>
          <p:cNvGrpSpPr/>
          <p:nvPr/>
        </p:nvGrpSpPr>
        <p:grpSpPr>
          <a:xfrm>
            <a:off x="3157888" y="5513667"/>
            <a:ext cx="4453711" cy="842683"/>
            <a:chOff x="3157888" y="5513667"/>
            <a:chExt cx="4453711" cy="842683"/>
          </a:xfrm>
        </p:grpSpPr>
        <p:grpSp>
          <p:nvGrpSpPr>
            <p:cNvPr id="39" name="Group 38"/>
            <p:cNvGrpSpPr/>
            <p:nvPr/>
          </p:nvGrpSpPr>
          <p:grpSpPr>
            <a:xfrm>
              <a:off x="4428000" y="5531597"/>
              <a:ext cx="3183599" cy="824753"/>
              <a:chOff x="366647" y="3155576"/>
              <a:chExt cx="3183599" cy="824753"/>
            </a:xfrm>
          </p:grpSpPr>
          <p:sp>
            <p:nvSpPr>
              <p:cNvPr id="40" name="Rectangle 39"/>
              <p:cNvSpPr/>
              <p:nvPr/>
            </p:nvSpPr>
            <p:spPr>
              <a:xfrm>
                <a:off x="366647" y="3155576"/>
                <a:ext cx="3183599" cy="824753"/>
              </a:xfrm>
              <a:prstGeom prst="rect">
                <a:avLst/>
              </a:prstGeom>
              <a:solidFill>
                <a:schemeClr val="accent4">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1100" dirty="0">
                  <a:solidFill>
                    <a:schemeClr val="tx1"/>
                  </a:solidFill>
                  <a:latin typeface="Menlo" pitchFamily="49" charset="0"/>
                  <a:ea typeface="Menlo" pitchFamily="49" charset="0"/>
                  <a:cs typeface="Menlo" pitchFamily="49" charset="0"/>
                </a:endParaRPr>
              </a:p>
            </p:txBody>
          </p:sp>
          <p:sp>
            <p:nvSpPr>
              <p:cNvPr id="41" name="TextBox 40"/>
              <p:cNvSpPr txBox="1"/>
              <p:nvPr/>
            </p:nvSpPr>
            <p:spPr>
              <a:xfrm>
                <a:off x="679518" y="3284968"/>
                <a:ext cx="506870" cy="307777"/>
              </a:xfrm>
              <a:prstGeom prst="rect">
                <a:avLst/>
              </a:prstGeom>
              <a:noFill/>
            </p:spPr>
            <p:txBody>
              <a:bodyPr wrap="none" rtlCol="0">
                <a:spAutoFit/>
              </a:bodyPr>
              <a:lstStyle/>
              <a:p>
                <a:r>
                  <a:rPr lang="en-US" sz="1400" dirty="0">
                    <a:latin typeface="Menlo" pitchFamily="49" charset="0"/>
                    <a:ea typeface="Menlo" pitchFamily="49" charset="0"/>
                    <a:cs typeface="Menlo" pitchFamily="49" charset="0"/>
                  </a:rPr>
                  <a:t>num</a:t>
                </a:r>
              </a:p>
            </p:txBody>
          </p:sp>
          <p:sp>
            <p:nvSpPr>
              <p:cNvPr id="42" name="Rectangle 41"/>
              <p:cNvSpPr/>
              <p:nvPr/>
            </p:nvSpPr>
            <p:spPr>
              <a:xfrm>
                <a:off x="1186388" y="3290051"/>
                <a:ext cx="391383" cy="338554"/>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Menlo" pitchFamily="49" charset="0"/>
                    <a:ea typeface="Menlo" pitchFamily="49" charset="0"/>
                    <a:cs typeface="Menlo" pitchFamily="49" charset="0"/>
                  </a:rPr>
                  <a:t>0</a:t>
                </a:r>
              </a:p>
            </p:txBody>
          </p:sp>
          <p:sp>
            <p:nvSpPr>
              <p:cNvPr id="43" name="TextBox 42"/>
              <p:cNvSpPr txBox="1"/>
              <p:nvPr/>
            </p:nvSpPr>
            <p:spPr>
              <a:xfrm>
                <a:off x="432607" y="3672552"/>
                <a:ext cx="1763560" cy="307777"/>
              </a:xfrm>
              <a:prstGeom prst="rect">
                <a:avLst/>
              </a:prstGeom>
              <a:noFill/>
            </p:spPr>
            <p:txBody>
              <a:bodyPr wrap="none" rtlCol="0">
                <a:spAutoFit/>
              </a:bodyPr>
              <a:lstStyle/>
              <a:p>
                <a:r>
                  <a:rPr lang="en-US" sz="1400" b="1" dirty="0">
                    <a:solidFill>
                      <a:srgbClr val="FF0000"/>
                    </a:solidFill>
                  </a:rPr>
                  <a:t>Executes</a:t>
                </a:r>
                <a:r>
                  <a:rPr lang="en-US" sz="1200" dirty="0">
                    <a:latin typeface="Menlo" pitchFamily="49" charset="0"/>
                    <a:ea typeface="Menlo" pitchFamily="49" charset="0"/>
                    <a:cs typeface="Menlo" pitchFamily="49" charset="0"/>
                  </a:rPr>
                  <a:t> return 1;</a:t>
                </a:r>
              </a:p>
            </p:txBody>
          </p:sp>
        </p:grpSp>
        <p:cxnSp>
          <p:nvCxnSpPr>
            <p:cNvPr id="50" name="Elbow Connector 49"/>
            <p:cNvCxnSpPr/>
            <p:nvPr/>
          </p:nvCxnSpPr>
          <p:spPr>
            <a:xfrm>
              <a:off x="3204434" y="5513667"/>
              <a:ext cx="1164578" cy="437169"/>
            </a:xfrm>
            <a:prstGeom prst="bentConnector3">
              <a:avLst>
                <a:gd name="adj1" fmla="val -806"/>
              </a:avLst>
            </a:prstGeom>
            <a:ln>
              <a:tailEnd type="arrow"/>
            </a:ln>
          </p:spPr>
          <p:style>
            <a:lnRef idx="2">
              <a:schemeClr val="accent6"/>
            </a:lnRef>
            <a:fillRef idx="0">
              <a:schemeClr val="accent6"/>
            </a:fillRef>
            <a:effectRef idx="1">
              <a:schemeClr val="accent6"/>
            </a:effectRef>
            <a:fontRef idx="minor">
              <a:schemeClr val="tx1"/>
            </a:fontRef>
          </p:style>
        </p:cxnSp>
        <p:sp>
          <p:nvSpPr>
            <p:cNvPr id="51" name="TextBox 50"/>
            <p:cNvSpPr txBox="1"/>
            <p:nvPr/>
          </p:nvSpPr>
          <p:spPr>
            <a:xfrm>
              <a:off x="3157888" y="5691767"/>
              <a:ext cx="1300356"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factorial(0)</a:t>
              </a:r>
            </a:p>
          </p:txBody>
        </p:sp>
      </p:grpSp>
      <p:grpSp>
        <p:nvGrpSpPr>
          <p:cNvPr id="58" name="Group 57"/>
          <p:cNvGrpSpPr/>
          <p:nvPr/>
        </p:nvGrpSpPr>
        <p:grpSpPr>
          <a:xfrm>
            <a:off x="6266485" y="5388547"/>
            <a:ext cx="2423288" cy="921636"/>
            <a:chOff x="6266485" y="5388547"/>
            <a:chExt cx="2423288" cy="921636"/>
          </a:xfrm>
        </p:grpSpPr>
        <p:cxnSp>
          <p:nvCxnSpPr>
            <p:cNvPr id="53" name="Elbow Connector 52"/>
            <p:cNvCxnSpPr/>
            <p:nvPr/>
          </p:nvCxnSpPr>
          <p:spPr>
            <a:xfrm flipV="1">
              <a:off x="6266485" y="5388547"/>
              <a:ext cx="12700" cy="894600"/>
            </a:xfrm>
            <a:prstGeom prst="bentConnector3">
              <a:avLst>
                <a:gd name="adj1" fmla="val 13870595"/>
              </a:avLst>
            </a:prstGeom>
            <a:ln>
              <a:tailEnd type="arrow"/>
            </a:ln>
          </p:spPr>
          <p:style>
            <a:lnRef idx="2">
              <a:schemeClr val="accent5"/>
            </a:lnRef>
            <a:fillRef idx="0">
              <a:schemeClr val="accent5"/>
            </a:fillRef>
            <a:effectRef idx="1">
              <a:schemeClr val="accent5"/>
            </a:effectRef>
            <a:fontRef idx="minor">
              <a:schemeClr val="tx1"/>
            </a:fontRef>
          </p:style>
        </p:cxnSp>
        <p:sp>
          <p:nvSpPr>
            <p:cNvPr id="54" name="TextBox 53"/>
            <p:cNvSpPr txBox="1"/>
            <p:nvPr/>
          </p:nvSpPr>
          <p:spPr>
            <a:xfrm>
              <a:off x="7017520" y="5600249"/>
              <a:ext cx="1672253" cy="276999"/>
            </a:xfrm>
            <a:prstGeom prst="rect">
              <a:avLst/>
            </a:prstGeom>
            <a:solidFill>
              <a:schemeClr val="bg1"/>
            </a:solidFill>
            <a:ln>
              <a:solidFill>
                <a:schemeClr val="accent1">
                  <a:lumMod val="75000"/>
                </a:schemeClr>
              </a:solidFill>
            </a:ln>
          </p:spPr>
          <p:txBody>
            <a:bodyPr wrap="none" rtlCol="0">
              <a:spAutoFit/>
            </a:bodyPr>
            <a:lstStyle/>
            <a:p>
              <a:r>
                <a:rPr lang="en-US" sz="1200" dirty="0">
                  <a:latin typeface="Menlo" pitchFamily="49" charset="0"/>
                  <a:ea typeface="Menlo" pitchFamily="49" charset="0"/>
                  <a:cs typeface="Menlo" pitchFamily="49" charset="0"/>
                </a:rPr>
                <a:t>factorial(0) = 1</a:t>
              </a:r>
            </a:p>
          </p:txBody>
        </p:sp>
        <p:sp>
          <p:nvSpPr>
            <p:cNvPr id="61" name="TextBox 60"/>
            <p:cNvSpPr txBox="1"/>
            <p:nvPr/>
          </p:nvSpPr>
          <p:spPr>
            <a:xfrm>
              <a:off x="6683140" y="6048573"/>
              <a:ext cx="864339" cy="261610"/>
            </a:xfrm>
            <a:prstGeom prst="rect">
              <a:avLst/>
            </a:prstGeom>
            <a:noFill/>
          </p:spPr>
          <p:txBody>
            <a:bodyPr wrap="none" rtlCol="0">
              <a:spAutoFit/>
            </a:bodyPr>
            <a:lstStyle/>
            <a:p>
              <a:r>
                <a:rPr lang="en-US" sz="1100" dirty="0">
                  <a:latin typeface="Menlo" pitchFamily="49" charset="0"/>
                  <a:ea typeface="Menlo" pitchFamily="49" charset="0"/>
                  <a:cs typeface="Menlo" pitchFamily="49" charset="0"/>
                </a:rPr>
                <a:t>return 1</a:t>
              </a:r>
            </a:p>
          </p:txBody>
        </p:sp>
      </p:grpSp>
      <p:grpSp>
        <p:nvGrpSpPr>
          <p:cNvPr id="59" name="Group 58"/>
          <p:cNvGrpSpPr/>
          <p:nvPr/>
        </p:nvGrpSpPr>
        <p:grpSpPr>
          <a:xfrm>
            <a:off x="4974687" y="4523716"/>
            <a:ext cx="3576181" cy="812060"/>
            <a:chOff x="4974687" y="4523716"/>
            <a:chExt cx="3576181" cy="812060"/>
          </a:xfrm>
        </p:grpSpPr>
        <p:cxnSp>
          <p:nvCxnSpPr>
            <p:cNvPr id="63" name="Elbow Connector 62"/>
            <p:cNvCxnSpPr/>
            <p:nvPr/>
          </p:nvCxnSpPr>
          <p:spPr>
            <a:xfrm rot="10800000">
              <a:off x="4974687" y="4523716"/>
              <a:ext cx="1168491" cy="784149"/>
            </a:xfrm>
            <a:prstGeom prst="bentConnector3">
              <a:avLst>
                <a:gd name="adj1" fmla="val -141034"/>
              </a:avLst>
            </a:prstGeom>
            <a:ln>
              <a:tailEnd type="arrow"/>
            </a:ln>
          </p:spPr>
          <p:style>
            <a:lnRef idx="2">
              <a:schemeClr val="accent5"/>
            </a:lnRef>
            <a:fillRef idx="0">
              <a:schemeClr val="accent5"/>
            </a:fillRef>
            <a:effectRef idx="1">
              <a:schemeClr val="accent5"/>
            </a:effectRef>
            <a:fontRef idx="minor">
              <a:schemeClr val="tx1"/>
            </a:fontRef>
          </p:style>
        </p:cxnSp>
        <p:sp>
          <p:nvSpPr>
            <p:cNvPr id="64" name="TextBox 63"/>
            <p:cNvSpPr txBox="1"/>
            <p:nvPr/>
          </p:nvSpPr>
          <p:spPr>
            <a:xfrm>
              <a:off x="6878615" y="4694527"/>
              <a:ext cx="1672253" cy="276999"/>
            </a:xfrm>
            <a:prstGeom prst="rect">
              <a:avLst/>
            </a:prstGeom>
            <a:solidFill>
              <a:schemeClr val="bg1"/>
            </a:solidFill>
            <a:ln>
              <a:solidFill>
                <a:schemeClr val="accent1">
                  <a:lumMod val="75000"/>
                </a:schemeClr>
              </a:solidFill>
            </a:ln>
          </p:spPr>
          <p:txBody>
            <a:bodyPr wrap="none" rtlCol="0">
              <a:spAutoFit/>
            </a:bodyPr>
            <a:lstStyle/>
            <a:p>
              <a:r>
                <a:rPr lang="en-US" sz="1200" dirty="0">
                  <a:latin typeface="Menlo" pitchFamily="49" charset="0"/>
                  <a:ea typeface="Menlo" pitchFamily="49" charset="0"/>
                  <a:cs typeface="Menlo" pitchFamily="49" charset="0"/>
                </a:rPr>
                <a:t>factorial(1) = 1</a:t>
              </a:r>
            </a:p>
          </p:txBody>
        </p:sp>
        <p:sp>
          <p:nvSpPr>
            <p:cNvPr id="65" name="TextBox 64"/>
            <p:cNvSpPr txBox="1"/>
            <p:nvPr/>
          </p:nvSpPr>
          <p:spPr>
            <a:xfrm>
              <a:off x="6415894" y="5074166"/>
              <a:ext cx="1204176" cy="261610"/>
            </a:xfrm>
            <a:prstGeom prst="rect">
              <a:avLst/>
            </a:prstGeom>
            <a:noFill/>
          </p:spPr>
          <p:txBody>
            <a:bodyPr wrap="none" rtlCol="0">
              <a:spAutoFit/>
            </a:bodyPr>
            <a:lstStyle/>
            <a:p>
              <a:r>
                <a:rPr lang="en-US" sz="1100" dirty="0">
                  <a:latin typeface="Menlo" pitchFamily="49" charset="0"/>
                  <a:ea typeface="Menlo" pitchFamily="49" charset="0"/>
                  <a:cs typeface="Menlo" pitchFamily="49" charset="0"/>
                </a:rPr>
                <a:t>return 1 * 1</a:t>
              </a:r>
            </a:p>
          </p:txBody>
        </p:sp>
      </p:grpSp>
      <p:grpSp>
        <p:nvGrpSpPr>
          <p:cNvPr id="60" name="Group 59"/>
          <p:cNvGrpSpPr/>
          <p:nvPr/>
        </p:nvGrpSpPr>
        <p:grpSpPr>
          <a:xfrm>
            <a:off x="3639895" y="3613059"/>
            <a:ext cx="3612125" cy="822840"/>
            <a:chOff x="3639895" y="3613059"/>
            <a:chExt cx="3612125" cy="822840"/>
          </a:xfrm>
        </p:grpSpPr>
        <p:cxnSp>
          <p:nvCxnSpPr>
            <p:cNvPr id="78" name="Elbow Connector 77"/>
            <p:cNvCxnSpPr/>
            <p:nvPr/>
          </p:nvCxnSpPr>
          <p:spPr>
            <a:xfrm rot="10800000">
              <a:off x="3639895" y="3613059"/>
              <a:ext cx="1175770" cy="800204"/>
            </a:xfrm>
            <a:prstGeom prst="bentConnector3">
              <a:avLst>
                <a:gd name="adj1" fmla="val -153029"/>
              </a:avLst>
            </a:prstGeom>
            <a:ln>
              <a:tailEnd type="arrow"/>
            </a:ln>
          </p:spPr>
          <p:style>
            <a:lnRef idx="2">
              <a:schemeClr val="accent5"/>
            </a:lnRef>
            <a:fillRef idx="0">
              <a:schemeClr val="accent5"/>
            </a:fillRef>
            <a:effectRef idx="1">
              <a:schemeClr val="accent5"/>
            </a:effectRef>
            <a:fontRef idx="minor">
              <a:schemeClr val="tx1"/>
            </a:fontRef>
          </p:style>
        </p:cxnSp>
        <p:sp>
          <p:nvSpPr>
            <p:cNvPr id="79" name="TextBox 78"/>
            <p:cNvSpPr txBox="1"/>
            <p:nvPr/>
          </p:nvSpPr>
          <p:spPr>
            <a:xfrm>
              <a:off x="5579767" y="3781998"/>
              <a:ext cx="1672253" cy="276999"/>
            </a:xfrm>
            <a:prstGeom prst="rect">
              <a:avLst/>
            </a:prstGeom>
            <a:solidFill>
              <a:schemeClr val="bg1"/>
            </a:solidFill>
            <a:ln>
              <a:solidFill>
                <a:schemeClr val="accent1">
                  <a:lumMod val="75000"/>
                </a:schemeClr>
              </a:solidFill>
            </a:ln>
          </p:spPr>
          <p:txBody>
            <a:bodyPr wrap="none" rtlCol="0">
              <a:spAutoFit/>
            </a:bodyPr>
            <a:lstStyle/>
            <a:p>
              <a:r>
                <a:rPr lang="en-US" sz="1200" dirty="0">
                  <a:latin typeface="Menlo" pitchFamily="49" charset="0"/>
                  <a:ea typeface="Menlo" pitchFamily="49" charset="0"/>
                  <a:cs typeface="Menlo" pitchFamily="49" charset="0"/>
                </a:rPr>
                <a:t>factorial(2) = 2</a:t>
              </a:r>
            </a:p>
          </p:txBody>
        </p:sp>
        <p:sp>
          <p:nvSpPr>
            <p:cNvPr id="80" name="TextBox 79"/>
            <p:cNvSpPr txBox="1"/>
            <p:nvPr/>
          </p:nvSpPr>
          <p:spPr>
            <a:xfrm>
              <a:off x="5247741" y="4174289"/>
              <a:ext cx="1204176" cy="261610"/>
            </a:xfrm>
            <a:prstGeom prst="rect">
              <a:avLst/>
            </a:prstGeom>
            <a:noFill/>
          </p:spPr>
          <p:txBody>
            <a:bodyPr wrap="none" rtlCol="0">
              <a:spAutoFit/>
            </a:bodyPr>
            <a:lstStyle/>
            <a:p>
              <a:r>
                <a:rPr lang="en-US" sz="1100" dirty="0">
                  <a:latin typeface="Menlo" pitchFamily="49" charset="0"/>
                  <a:ea typeface="Menlo" pitchFamily="49" charset="0"/>
                  <a:cs typeface="Menlo" pitchFamily="49" charset="0"/>
                </a:rPr>
                <a:t>return 2 * 1</a:t>
              </a:r>
            </a:p>
          </p:txBody>
        </p:sp>
      </p:grpSp>
      <p:grpSp>
        <p:nvGrpSpPr>
          <p:cNvPr id="62" name="Group 61"/>
          <p:cNvGrpSpPr/>
          <p:nvPr/>
        </p:nvGrpSpPr>
        <p:grpSpPr>
          <a:xfrm>
            <a:off x="3302433" y="2265771"/>
            <a:ext cx="1672253" cy="1280807"/>
            <a:chOff x="3302433" y="2265771"/>
            <a:chExt cx="1672253" cy="1280807"/>
          </a:xfrm>
        </p:grpSpPr>
        <p:cxnSp>
          <p:nvCxnSpPr>
            <p:cNvPr id="90" name="Elbow Connector 89"/>
            <p:cNvCxnSpPr/>
            <p:nvPr/>
          </p:nvCxnSpPr>
          <p:spPr>
            <a:xfrm rot="5400000" flipH="1" flipV="1">
              <a:off x="3370091" y="2369292"/>
              <a:ext cx="1227390" cy="1020347"/>
            </a:xfrm>
            <a:prstGeom prst="bentConnector3">
              <a:avLst>
                <a:gd name="adj1" fmla="val -1425"/>
              </a:avLst>
            </a:prstGeom>
            <a:ln>
              <a:tailEnd type="arrow"/>
            </a:ln>
          </p:spPr>
          <p:style>
            <a:lnRef idx="2">
              <a:schemeClr val="accent5"/>
            </a:lnRef>
            <a:fillRef idx="0">
              <a:schemeClr val="accent5"/>
            </a:fillRef>
            <a:effectRef idx="1">
              <a:schemeClr val="accent5"/>
            </a:effectRef>
            <a:fontRef idx="minor">
              <a:schemeClr val="tx1"/>
            </a:fontRef>
          </p:style>
        </p:cxnSp>
        <p:sp>
          <p:nvSpPr>
            <p:cNvPr id="91" name="TextBox 90"/>
            <p:cNvSpPr txBox="1"/>
            <p:nvPr/>
          </p:nvSpPr>
          <p:spPr>
            <a:xfrm>
              <a:off x="3302433" y="2700192"/>
              <a:ext cx="1672253" cy="276999"/>
            </a:xfrm>
            <a:prstGeom prst="rect">
              <a:avLst/>
            </a:prstGeom>
            <a:solidFill>
              <a:schemeClr val="bg1"/>
            </a:solidFill>
            <a:ln>
              <a:solidFill>
                <a:schemeClr val="accent1">
                  <a:lumMod val="75000"/>
                </a:schemeClr>
              </a:solidFill>
            </a:ln>
          </p:spPr>
          <p:txBody>
            <a:bodyPr wrap="none" rtlCol="0">
              <a:spAutoFit/>
            </a:bodyPr>
            <a:lstStyle/>
            <a:p>
              <a:r>
                <a:rPr lang="en-US" sz="1200" dirty="0">
                  <a:latin typeface="Menlo" pitchFamily="49" charset="0"/>
                  <a:ea typeface="Menlo" pitchFamily="49" charset="0"/>
                  <a:cs typeface="Menlo" pitchFamily="49" charset="0"/>
                </a:rPr>
                <a:t>factorial(3) = 6</a:t>
              </a:r>
            </a:p>
          </p:txBody>
        </p:sp>
        <p:sp>
          <p:nvSpPr>
            <p:cNvPr id="92" name="TextBox 91"/>
            <p:cNvSpPr txBox="1"/>
            <p:nvPr/>
          </p:nvSpPr>
          <p:spPr>
            <a:xfrm>
              <a:off x="3713134" y="3284968"/>
              <a:ext cx="1204176" cy="261610"/>
            </a:xfrm>
            <a:prstGeom prst="rect">
              <a:avLst/>
            </a:prstGeom>
            <a:noFill/>
          </p:spPr>
          <p:txBody>
            <a:bodyPr wrap="none" rtlCol="0">
              <a:spAutoFit/>
            </a:bodyPr>
            <a:lstStyle/>
            <a:p>
              <a:r>
                <a:rPr lang="en-US" sz="1100" dirty="0">
                  <a:latin typeface="Menlo" pitchFamily="49" charset="0"/>
                  <a:ea typeface="Menlo" pitchFamily="49" charset="0"/>
                  <a:cs typeface="Menlo" pitchFamily="49" charset="0"/>
                </a:rPr>
                <a:t>return 3 * 2</a:t>
              </a:r>
            </a:p>
          </p:txBody>
        </p:sp>
      </p:grpSp>
      <p:sp>
        <p:nvSpPr>
          <p:cNvPr id="46" name="Slide Number Placeholder 45"/>
          <p:cNvSpPr>
            <a:spLocks noGrp="1"/>
          </p:cNvSpPr>
          <p:nvPr>
            <p:ph type="sldNum" sz="quarter" idx="12"/>
          </p:nvPr>
        </p:nvSpPr>
        <p:spPr/>
        <p:txBody>
          <a:bodyPr/>
          <a:lstStyle/>
          <a:p>
            <a:fld id="{A2D5F323-9395-A24C-8003-89F99F5948AE}" type="slidenum">
              <a:rPr lang="en-US" smtClean="0"/>
              <a:pPr/>
              <a:t>94</a:t>
            </a:fld>
            <a:endParaRPr lang="en-US"/>
          </a:p>
        </p:txBody>
      </p:sp>
    </p:spTree>
    <p:extLst>
      <p:ext uri="{BB962C8B-B14F-4D97-AF65-F5344CB8AC3E}">
        <p14:creationId xmlns:p14="http://schemas.microsoft.com/office/powerpoint/2010/main" val="1476413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Structure</a:t>
            </a:r>
          </a:p>
        </p:txBody>
      </p:sp>
      <p:sp>
        <p:nvSpPr>
          <p:cNvPr id="3" name="Content Placeholder 2"/>
          <p:cNvSpPr>
            <a:spLocks noGrp="1"/>
          </p:cNvSpPr>
          <p:nvPr>
            <p:ph idx="1"/>
          </p:nvPr>
        </p:nvSpPr>
        <p:spPr>
          <a:xfrm>
            <a:off x="457200" y="1417638"/>
            <a:ext cx="8229600" cy="4708525"/>
          </a:xfrm>
        </p:spPr>
        <p:txBody>
          <a:bodyPr>
            <a:normAutofit/>
          </a:bodyPr>
          <a:lstStyle/>
          <a:p>
            <a:r>
              <a:rPr lang="en-US" sz="2400" dirty="0"/>
              <a:t>The process of calling a function itself recursively can be repeated any number of times.</a:t>
            </a:r>
          </a:p>
          <a:p>
            <a:r>
              <a:rPr lang="en-US" sz="2400" dirty="0"/>
              <a:t>How to avoid </a:t>
            </a:r>
            <a:r>
              <a:rPr lang="en-US" sz="2400" b="1" dirty="0">
                <a:solidFill>
                  <a:schemeClr val="accent6">
                    <a:lumMod val="75000"/>
                  </a:schemeClr>
                </a:solidFill>
              </a:rPr>
              <a:t>infinite</a:t>
            </a:r>
            <a:r>
              <a:rPr lang="en-US" sz="2400" dirty="0">
                <a:solidFill>
                  <a:schemeClr val="accent6">
                    <a:lumMod val="75000"/>
                  </a:schemeClr>
                </a:solidFill>
              </a:rPr>
              <a:t> </a:t>
            </a:r>
            <a:r>
              <a:rPr lang="en-US" sz="2400" b="1" dirty="0">
                <a:solidFill>
                  <a:schemeClr val="accent6">
                    <a:lumMod val="75000"/>
                  </a:schemeClr>
                </a:solidFill>
              </a:rPr>
              <a:t>recursion</a:t>
            </a:r>
            <a:r>
              <a:rPr lang="en-US" sz="2400" dirty="0"/>
              <a:t>?</a:t>
            </a:r>
          </a:p>
          <a:p>
            <a:r>
              <a:rPr lang="en-US" sz="2400" dirty="0"/>
              <a:t>General structure for a recursive function definition:</a:t>
            </a:r>
          </a:p>
          <a:p>
            <a:pPr lvl="1"/>
            <a:r>
              <a:rPr lang="en-US" sz="2000" dirty="0"/>
              <a:t>Having one or more recursive calls to itself to accomplish smaller tasks</a:t>
            </a:r>
          </a:p>
          <a:p>
            <a:pPr lvl="1"/>
            <a:r>
              <a:rPr lang="en-US" sz="2000" dirty="0"/>
              <a:t>Having one or more base cases </a:t>
            </a:r>
            <a:r>
              <a:rPr lang="en-US" sz="2000" dirty="0">
                <a:solidFill>
                  <a:schemeClr val="accent5">
                    <a:lumMod val="75000"/>
                  </a:schemeClr>
                </a:solidFill>
              </a:rPr>
              <a:t>without using recursive calls</a:t>
            </a:r>
            <a:r>
              <a:rPr lang="en-US" sz="2000" dirty="0"/>
              <a:t> to terminate the recursion</a:t>
            </a:r>
          </a:p>
        </p:txBody>
      </p:sp>
      <p:sp>
        <p:nvSpPr>
          <p:cNvPr id="5" name="Rectangle 4"/>
          <p:cNvSpPr/>
          <p:nvPr/>
        </p:nvSpPr>
        <p:spPr>
          <a:xfrm>
            <a:off x="1777063" y="4354741"/>
            <a:ext cx="4878149" cy="2268071"/>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sz="1400" dirty="0" err="1">
                <a:solidFill>
                  <a:schemeClr val="tx1"/>
                </a:solidFill>
                <a:latin typeface="Menlo" pitchFamily="49" charset="0"/>
                <a:ea typeface="Menlo" pitchFamily="49" charset="0"/>
                <a:cs typeface="Menlo" pitchFamily="49" charset="0"/>
              </a:rPr>
              <a:t>int</a:t>
            </a:r>
            <a:r>
              <a:rPr lang="en-US" sz="1400" dirty="0">
                <a:solidFill>
                  <a:schemeClr val="tx1"/>
                </a:solidFill>
                <a:latin typeface="Menlo" pitchFamily="49" charset="0"/>
                <a:ea typeface="Menlo" pitchFamily="49" charset="0"/>
                <a:cs typeface="Menlo" pitchFamily="49" charset="0"/>
              </a:rPr>
              <a:t> factorial(</a:t>
            </a:r>
            <a:r>
              <a:rPr lang="en-US" sz="1400" dirty="0" err="1">
                <a:solidFill>
                  <a:schemeClr val="tx1"/>
                </a:solidFill>
                <a:latin typeface="Menlo" pitchFamily="49" charset="0"/>
                <a:ea typeface="Menlo" pitchFamily="49" charset="0"/>
                <a:cs typeface="Menlo" pitchFamily="49" charset="0"/>
              </a:rPr>
              <a:t>int</a:t>
            </a:r>
            <a:r>
              <a:rPr lang="en-US" sz="1400" dirty="0">
                <a:solidFill>
                  <a:schemeClr val="tx1"/>
                </a:solidFill>
                <a:latin typeface="Menlo" pitchFamily="49" charset="0"/>
                <a:ea typeface="Menlo" pitchFamily="49" charset="0"/>
                <a:cs typeface="Menlo" pitchFamily="49" charset="0"/>
              </a:rPr>
              <a:t> num)</a:t>
            </a:r>
          </a:p>
          <a:p>
            <a:r>
              <a:rPr lang="en-US" sz="1400" dirty="0">
                <a:solidFill>
                  <a:schemeClr val="tx1"/>
                </a:solidFill>
                <a:latin typeface="Menlo" pitchFamily="49" charset="0"/>
                <a:ea typeface="Menlo" pitchFamily="49" charset="0"/>
                <a:cs typeface="Menlo" pitchFamily="49" charset="0"/>
              </a:rPr>
              <a:t>{</a:t>
            </a:r>
          </a:p>
          <a:p>
            <a:r>
              <a:rPr lang="en-US" sz="1400" dirty="0">
                <a:solidFill>
                  <a:schemeClr val="tx1"/>
                </a:solidFill>
                <a:latin typeface="Menlo" pitchFamily="49" charset="0"/>
                <a:ea typeface="Menlo" pitchFamily="49" charset="0"/>
                <a:cs typeface="Menlo" pitchFamily="49" charset="0"/>
              </a:rPr>
              <a:t>	if (num == 0)</a:t>
            </a:r>
          </a:p>
          <a:p>
            <a:r>
              <a:rPr lang="en-US" sz="1400" dirty="0">
                <a:solidFill>
                  <a:schemeClr val="tx1"/>
                </a:solidFill>
                <a:latin typeface="Menlo" pitchFamily="49" charset="0"/>
                <a:ea typeface="Menlo" pitchFamily="49" charset="0"/>
                <a:cs typeface="Menlo" pitchFamily="49" charset="0"/>
              </a:rPr>
              <a:t>		return 1;</a:t>
            </a:r>
          </a:p>
          <a:p>
            <a:r>
              <a:rPr lang="en-US" sz="1400" dirty="0">
                <a:solidFill>
                  <a:schemeClr val="tx1"/>
                </a:solidFill>
                <a:latin typeface="Menlo" pitchFamily="49" charset="0"/>
                <a:ea typeface="Menlo" pitchFamily="49" charset="0"/>
                <a:cs typeface="Menlo" pitchFamily="49" charset="0"/>
              </a:rPr>
              <a:t>	else</a:t>
            </a:r>
          </a:p>
          <a:p>
            <a:r>
              <a:rPr lang="en-US" sz="1400" dirty="0">
                <a:solidFill>
                  <a:schemeClr val="tx1"/>
                </a:solidFill>
                <a:latin typeface="Menlo" pitchFamily="49" charset="0"/>
                <a:ea typeface="Menlo" pitchFamily="49" charset="0"/>
                <a:cs typeface="Menlo" pitchFamily="49" charset="0"/>
              </a:rPr>
              <a:t>		return num * </a:t>
            </a:r>
            <a:r>
              <a:rPr lang="en-US" sz="1400" b="1" dirty="0">
                <a:solidFill>
                  <a:schemeClr val="accent6">
                    <a:lumMod val="75000"/>
                  </a:schemeClr>
                </a:solidFill>
                <a:latin typeface="Menlo" pitchFamily="49" charset="0"/>
                <a:ea typeface="Menlo" pitchFamily="49" charset="0"/>
                <a:cs typeface="Menlo" pitchFamily="49" charset="0"/>
              </a:rPr>
              <a:t>factorial(num – 1)</a:t>
            </a:r>
            <a:r>
              <a:rPr lang="en-US" sz="1400" dirty="0">
                <a:solidFill>
                  <a:schemeClr val="tx1"/>
                </a:solidFill>
                <a:latin typeface="Menlo" pitchFamily="49" charset="0"/>
                <a:ea typeface="Menlo" pitchFamily="49" charset="0"/>
                <a:cs typeface="Menlo" pitchFamily="49" charset="0"/>
              </a:rPr>
              <a:t>;</a:t>
            </a:r>
          </a:p>
          <a:p>
            <a:r>
              <a:rPr lang="en-US" sz="1400" dirty="0">
                <a:solidFill>
                  <a:schemeClr val="tx1"/>
                </a:solidFill>
                <a:latin typeface="Menlo" pitchFamily="49" charset="0"/>
                <a:ea typeface="Menlo" pitchFamily="49" charset="0"/>
                <a:cs typeface="Menlo" pitchFamily="49" charset="0"/>
              </a:rPr>
              <a:t>}		</a:t>
            </a:r>
          </a:p>
        </p:txBody>
      </p:sp>
      <p:grpSp>
        <p:nvGrpSpPr>
          <p:cNvPr id="11" name="Group 10"/>
          <p:cNvGrpSpPr/>
          <p:nvPr/>
        </p:nvGrpSpPr>
        <p:grpSpPr>
          <a:xfrm>
            <a:off x="3769202" y="4539057"/>
            <a:ext cx="4313044" cy="2182418"/>
            <a:chOff x="4661024" y="4272595"/>
            <a:chExt cx="4313044" cy="2182418"/>
          </a:xfrm>
        </p:grpSpPr>
        <p:sp>
          <p:nvSpPr>
            <p:cNvPr id="6" name="TextBox 5"/>
            <p:cNvSpPr txBox="1"/>
            <p:nvPr/>
          </p:nvSpPr>
          <p:spPr>
            <a:xfrm>
              <a:off x="5381204" y="4272595"/>
              <a:ext cx="3263232" cy="340519"/>
            </a:xfrm>
            <a:prstGeom prst="roundRect">
              <a:avLst/>
            </a:prstGeom>
            <a:solidFill>
              <a:srgbClr val="FFFF00"/>
            </a:solidFill>
            <a:ln w="1905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a:latin typeface="Segoe Print" pitchFamily="2" charset="0"/>
                </a:rPr>
                <a:t>Base case without using recursion</a:t>
              </a:r>
            </a:p>
          </p:txBody>
        </p:sp>
        <p:sp>
          <p:nvSpPr>
            <p:cNvPr id="7" name="TextBox 6"/>
            <p:cNvSpPr txBox="1"/>
            <p:nvPr/>
          </p:nvSpPr>
          <p:spPr>
            <a:xfrm>
              <a:off x="5849868" y="5876131"/>
              <a:ext cx="3124200" cy="578882"/>
            </a:xfrm>
            <a:prstGeom prst="roundRect">
              <a:avLst/>
            </a:prstGeom>
            <a:solidFill>
              <a:srgbClr val="FFFF00"/>
            </a:solidFill>
            <a:ln w="1905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Segoe Print" pitchFamily="2" charset="0"/>
                </a:rPr>
                <a:t>Recursion to handle smaller tasks by making recursive calls</a:t>
              </a:r>
            </a:p>
          </p:txBody>
        </p:sp>
        <p:cxnSp>
          <p:nvCxnSpPr>
            <p:cNvPr id="9" name="Straight Arrow Connector 8"/>
            <p:cNvCxnSpPr>
              <a:stCxn id="6" idx="2"/>
            </p:cNvCxnSpPr>
            <p:nvPr/>
          </p:nvCxnSpPr>
          <p:spPr>
            <a:xfrm flipH="1">
              <a:off x="4661024" y="4613114"/>
              <a:ext cx="2351796" cy="59006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7" idx="1"/>
            </p:cNvCxnSpPr>
            <p:nvPr/>
          </p:nvCxnSpPr>
          <p:spPr>
            <a:xfrm flipH="1" flipV="1">
              <a:off x="5381204" y="5778500"/>
              <a:ext cx="468664" cy="38707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10" name="Slide Number Placeholder 9"/>
          <p:cNvSpPr>
            <a:spLocks noGrp="1"/>
          </p:cNvSpPr>
          <p:nvPr>
            <p:ph type="sldNum" sz="quarter" idx="12"/>
          </p:nvPr>
        </p:nvSpPr>
        <p:spPr/>
        <p:txBody>
          <a:bodyPr/>
          <a:lstStyle/>
          <a:p>
            <a:fld id="{A2D5F323-9395-A24C-8003-89F99F5948AE}" type="slidenum">
              <a:rPr lang="en-US" smtClean="0"/>
              <a:pPr/>
              <a:t>95</a:t>
            </a:fld>
            <a:endParaRPr lang="en-US"/>
          </a:p>
        </p:txBody>
      </p:sp>
    </p:spTree>
    <p:extLst>
      <p:ext uri="{BB962C8B-B14F-4D97-AF65-F5344CB8AC3E}">
        <p14:creationId xmlns:p14="http://schemas.microsoft.com/office/powerpoint/2010/main" val="77517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Fibonacci Sequence</a:t>
            </a:r>
          </a:p>
        </p:txBody>
      </p:sp>
      <p:sp>
        <p:nvSpPr>
          <p:cNvPr id="5" name="Rectangle 4"/>
          <p:cNvSpPr/>
          <p:nvPr/>
        </p:nvSpPr>
        <p:spPr>
          <a:xfrm>
            <a:off x="555659" y="1319134"/>
            <a:ext cx="5137081" cy="1201119"/>
          </a:xfrm>
          <a:prstGeom prst="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en-US" sz="1400" dirty="0">
                <a:solidFill>
                  <a:schemeClr val="tx1"/>
                </a:solidFill>
                <a:latin typeface="Segoe Print" pitchFamily="2" charset="0"/>
              </a:rPr>
              <a:t>Recursive definition for the problem:</a:t>
            </a:r>
          </a:p>
        </p:txBody>
      </p:sp>
      <p:sp>
        <p:nvSpPr>
          <p:cNvPr id="6" name="TextBox 5"/>
          <p:cNvSpPr txBox="1"/>
          <p:nvPr/>
        </p:nvSpPr>
        <p:spPr>
          <a:xfrm>
            <a:off x="995320" y="1650775"/>
            <a:ext cx="2754280" cy="1046440"/>
          </a:xfrm>
          <a:prstGeom prst="rect">
            <a:avLst/>
          </a:prstGeom>
          <a:noFill/>
        </p:spPr>
        <p:txBody>
          <a:bodyPr wrap="none" rtlCol="0">
            <a:spAutoFit/>
          </a:bodyPr>
          <a:lstStyle/>
          <a:p>
            <a:pPr marL="0" lvl="2"/>
            <a:r>
              <a:rPr lang="en-US" sz="2200" dirty="0"/>
              <a:t>F</a:t>
            </a:r>
            <a:r>
              <a:rPr lang="en-US" sz="2200" baseline="-25000" dirty="0"/>
              <a:t>0</a:t>
            </a:r>
            <a:r>
              <a:rPr lang="en-US" sz="2200" dirty="0"/>
              <a:t> = 0,  F</a:t>
            </a:r>
            <a:r>
              <a:rPr lang="en-US" sz="2200" baseline="-25000" dirty="0"/>
              <a:t>1</a:t>
            </a:r>
            <a:r>
              <a:rPr lang="en-US" sz="2200" dirty="0"/>
              <a:t> = 1</a:t>
            </a:r>
          </a:p>
          <a:p>
            <a:pPr marL="0" lvl="2"/>
            <a:r>
              <a:rPr lang="en-US" sz="2200" dirty="0"/>
              <a:t>F</a:t>
            </a:r>
            <a:r>
              <a:rPr lang="en-US" sz="2200" baseline="-25000" dirty="0"/>
              <a:t>n  </a:t>
            </a:r>
            <a:r>
              <a:rPr lang="en-US" sz="2200" dirty="0"/>
              <a:t>= F</a:t>
            </a:r>
            <a:r>
              <a:rPr lang="en-US" sz="2200" baseline="-25000" dirty="0"/>
              <a:t>n-1</a:t>
            </a:r>
            <a:r>
              <a:rPr lang="en-US" sz="2200" dirty="0"/>
              <a:t> + F</a:t>
            </a:r>
            <a:r>
              <a:rPr lang="en-US" sz="2200" baseline="-25000" dirty="0"/>
              <a:t>n-2 </a:t>
            </a:r>
            <a:r>
              <a:rPr lang="en-US" sz="2200" dirty="0"/>
              <a:t>,  if n &gt; 1</a:t>
            </a:r>
          </a:p>
          <a:p>
            <a:endParaRPr lang="en-US" dirty="0"/>
          </a:p>
        </p:txBody>
      </p:sp>
      <p:grpSp>
        <p:nvGrpSpPr>
          <p:cNvPr id="23" name="Group 22"/>
          <p:cNvGrpSpPr/>
          <p:nvPr/>
        </p:nvGrpSpPr>
        <p:grpSpPr>
          <a:xfrm>
            <a:off x="3884173" y="1699919"/>
            <a:ext cx="1579152" cy="705314"/>
            <a:chOff x="3884173" y="1699919"/>
            <a:chExt cx="1579152" cy="705314"/>
          </a:xfrm>
        </p:grpSpPr>
        <p:sp>
          <p:nvSpPr>
            <p:cNvPr id="7" name="TextBox 6"/>
            <p:cNvSpPr txBox="1"/>
            <p:nvPr/>
          </p:nvSpPr>
          <p:spPr>
            <a:xfrm>
              <a:off x="4384214" y="1699919"/>
              <a:ext cx="1060966" cy="340519"/>
            </a:xfrm>
            <a:prstGeom prst="roundRect">
              <a:avLst/>
            </a:prstGeom>
            <a:solidFill>
              <a:srgbClr val="FFFF00"/>
            </a:solidFill>
            <a:ln w="1905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a:latin typeface="Segoe Print" pitchFamily="2" charset="0"/>
                </a:rPr>
                <a:t>Base case</a:t>
              </a:r>
            </a:p>
          </p:txBody>
        </p:sp>
        <p:sp>
          <p:nvSpPr>
            <p:cNvPr id="8" name="TextBox 7"/>
            <p:cNvSpPr txBox="1"/>
            <p:nvPr/>
          </p:nvSpPr>
          <p:spPr>
            <a:xfrm>
              <a:off x="4384214" y="2064714"/>
              <a:ext cx="1079111" cy="340519"/>
            </a:xfrm>
            <a:prstGeom prst="roundRect">
              <a:avLst/>
            </a:prstGeom>
            <a:solidFill>
              <a:srgbClr val="FFFF00"/>
            </a:solidFill>
            <a:ln w="1905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a:latin typeface="Segoe Print" pitchFamily="2" charset="0"/>
                </a:rPr>
                <a:t>Recursion</a:t>
              </a:r>
            </a:p>
          </p:txBody>
        </p:sp>
        <p:cxnSp>
          <p:nvCxnSpPr>
            <p:cNvPr id="10" name="Straight Arrow Connector 9"/>
            <p:cNvCxnSpPr>
              <a:stCxn id="7" idx="1"/>
            </p:cNvCxnSpPr>
            <p:nvPr/>
          </p:nvCxnSpPr>
          <p:spPr>
            <a:xfrm flipH="1" flipV="1">
              <a:off x="3884173" y="1869260"/>
              <a:ext cx="500041" cy="91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8" idx="1"/>
            </p:cNvCxnSpPr>
            <p:nvPr/>
          </p:nvCxnSpPr>
          <p:spPr>
            <a:xfrm flipH="1">
              <a:off x="3884173" y="2234974"/>
              <a:ext cx="500041"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16" name="Rounded Rectangle 15"/>
          <p:cNvSpPr/>
          <p:nvPr/>
        </p:nvSpPr>
        <p:spPr>
          <a:xfrm>
            <a:off x="5591596" y="1906585"/>
            <a:ext cx="2840305" cy="65677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1600" dirty="0">
                <a:solidFill>
                  <a:schemeClr val="tx1"/>
                </a:solidFill>
              </a:rPr>
              <a:t>The sequence:</a:t>
            </a:r>
          </a:p>
          <a:p>
            <a:r>
              <a:rPr lang="en-US" sz="1600" dirty="0">
                <a:solidFill>
                  <a:schemeClr val="tx1"/>
                </a:solidFill>
              </a:rPr>
              <a:t>0, 1, 1, 2, 3, 5, 8, 13, 21, 34, …</a:t>
            </a:r>
          </a:p>
        </p:txBody>
      </p:sp>
      <p:sp>
        <p:nvSpPr>
          <p:cNvPr id="12" name="Rectangle 11"/>
          <p:cNvSpPr/>
          <p:nvPr/>
        </p:nvSpPr>
        <p:spPr>
          <a:xfrm>
            <a:off x="1302142" y="2953594"/>
            <a:ext cx="6312463" cy="2565174"/>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dirty="0" err="1">
                <a:solidFill>
                  <a:schemeClr val="tx1"/>
                </a:solidFill>
                <a:latin typeface="Menlo" pitchFamily="49" charset="0"/>
                <a:ea typeface="Menlo" pitchFamily="49" charset="0"/>
                <a:cs typeface="Menlo" pitchFamily="49" charset="0"/>
              </a:rPr>
              <a:t>int</a:t>
            </a:r>
            <a:r>
              <a:rPr lang="en-US" dirty="0">
                <a:solidFill>
                  <a:schemeClr val="tx1"/>
                </a:solidFill>
                <a:latin typeface="Menlo" pitchFamily="49" charset="0"/>
                <a:ea typeface="Menlo" pitchFamily="49" charset="0"/>
                <a:cs typeface="Menlo" pitchFamily="49" charset="0"/>
              </a:rPr>
              <a:t> fib(</a:t>
            </a:r>
            <a:r>
              <a:rPr lang="en-US" dirty="0" err="1">
                <a:solidFill>
                  <a:schemeClr val="tx1"/>
                </a:solidFill>
                <a:latin typeface="Menlo" pitchFamily="49" charset="0"/>
                <a:ea typeface="Menlo" pitchFamily="49" charset="0"/>
                <a:cs typeface="Menlo" pitchFamily="49" charset="0"/>
              </a:rPr>
              <a:t>int</a:t>
            </a:r>
            <a:r>
              <a:rPr lang="en-US" dirty="0">
                <a:solidFill>
                  <a:schemeClr val="tx1"/>
                </a:solidFill>
                <a:latin typeface="Menlo" pitchFamily="49" charset="0"/>
                <a:ea typeface="Menlo" pitchFamily="49" charset="0"/>
                <a:cs typeface="Menlo" pitchFamily="49" charset="0"/>
              </a:rPr>
              <a:t> num)</a:t>
            </a:r>
          </a:p>
          <a:p>
            <a:r>
              <a:rPr lang="en-US" dirty="0">
                <a:solidFill>
                  <a:schemeClr val="tx1"/>
                </a:solidFill>
                <a:latin typeface="Menlo" pitchFamily="49" charset="0"/>
                <a:ea typeface="Menlo" pitchFamily="49" charset="0"/>
                <a:cs typeface="Menlo" pitchFamily="49" charset="0"/>
              </a:rPr>
              <a:t>{</a:t>
            </a:r>
          </a:p>
          <a:p>
            <a:endParaRPr lang="en-US" dirty="0">
              <a:solidFill>
                <a:schemeClr val="tx1"/>
              </a:solidFill>
              <a:latin typeface="Menlo" pitchFamily="49" charset="0"/>
              <a:ea typeface="Menlo" pitchFamily="49" charset="0"/>
              <a:cs typeface="Menlo" pitchFamily="49" charset="0"/>
            </a:endParaRPr>
          </a:p>
          <a:p>
            <a:endParaRPr lang="en-US" dirty="0">
              <a:solidFill>
                <a:schemeClr val="tx1"/>
              </a:solidFill>
              <a:latin typeface="Menlo" pitchFamily="49" charset="0"/>
              <a:ea typeface="Menlo" pitchFamily="49" charset="0"/>
              <a:cs typeface="Menlo" pitchFamily="49" charset="0"/>
            </a:endParaRPr>
          </a:p>
          <a:p>
            <a:endParaRPr lang="en-US" dirty="0">
              <a:solidFill>
                <a:schemeClr val="tx1"/>
              </a:solidFill>
              <a:latin typeface="Menlo" pitchFamily="49" charset="0"/>
              <a:ea typeface="Menlo" pitchFamily="49" charset="0"/>
              <a:cs typeface="Menlo" pitchFamily="49" charset="0"/>
            </a:endParaRPr>
          </a:p>
          <a:p>
            <a:r>
              <a:rPr lang="en-US" dirty="0">
                <a:solidFill>
                  <a:schemeClr val="tx1"/>
                </a:solidFill>
                <a:latin typeface="Menlo" pitchFamily="49" charset="0"/>
                <a:ea typeface="Menlo" pitchFamily="49" charset="0"/>
                <a:cs typeface="Menlo" pitchFamily="49" charset="0"/>
              </a:rPr>
              <a:t>	</a:t>
            </a:r>
          </a:p>
          <a:p>
            <a:endParaRPr lang="en-US" dirty="0">
              <a:solidFill>
                <a:schemeClr val="tx1"/>
              </a:solidFill>
              <a:latin typeface="Menlo" pitchFamily="49" charset="0"/>
              <a:ea typeface="Menlo" pitchFamily="49" charset="0"/>
              <a:cs typeface="Menlo" pitchFamily="49" charset="0"/>
            </a:endParaRPr>
          </a:p>
          <a:p>
            <a:r>
              <a:rPr lang="en-US" dirty="0">
                <a:solidFill>
                  <a:schemeClr val="tx1"/>
                </a:solidFill>
                <a:latin typeface="Menlo" pitchFamily="49" charset="0"/>
                <a:ea typeface="Menlo" pitchFamily="49" charset="0"/>
                <a:cs typeface="Menlo" pitchFamily="49" charset="0"/>
              </a:rPr>
              <a:t>}		</a:t>
            </a:r>
          </a:p>
        </p:txBody>
      </p:sp>
      <p:sp>
        <p:nvSpPr>
          <p:cNvPr id="14" name="TextBox 13"/>
          <p:cNvSpPr txBox="1"/>
          <p:nvPr/>
        </p:nvSpPr>
        <p:spPr>
          <a:xfrm>
            <a:off x="1890622" y="3725238"/>
            <a:ext cx="2319866" cy="646331"/>
          </a:xfrm>
          <a:prstGeom prst="rect">
            <a:avLst/>
          </a:prstGeom>
          <a:noFill/>
        </p:spPr>
        <p:txBody>
          <a:bodyPr wrap="none" rtlCol="0">
            <a:spAutoFit/>
          </a:bodyPr>
          <a:lstStyle/>
          <a:p>
            <a:r>
              <a:rPr lang="en-US" dirty="0">
                <a:latin typeface="Menlo" pitchFamily="49" charset="0"/>
                <a:ea typeface="Menlo" pitchFamily="49" charset="0"/>
                <a:cs typeface="Menlo" pitchFamily="49" charset="0"/>
              </a:rPr>
              <a:t>if (num &lt; 2)</a:t>
            </a:r>
          </a:p>
          <a:p>
            <a:r>
              <a:rPr lang="en-US" dirty="0">
                <a:latin typeface="Menlo" pitchFamily="49" charset="0"/>
                <a:ea typeface="Menlo" pitchFamily="49" charset="0"/>
                <a:cs typeface="Menlo" pitchFamily="49" charset="0"/>
              </a:rPr>
              <a:t>	return  ???;</a:t>
            </a:r>
          </a:p>
        </p:txBody>
      </p:sp>
      <p:sp>
        <p:nvSpPr>
          <p:cNvPr id="15" name="TextBox 14"/>
          <p:cNvSpPr txBox="1"/>
          <p:nvPr/>
        </p:nvSpPr>
        <p:spPr>
          <a:xfrm>
            <a:off x="1890622" y="4371569"/>
            <a:ext cx="2598788" cy="646331"/>
          </a:xfrm>
          <a:prstGeom prst="rect">
            <a:avLst/>
          </a:prstGeom>
          <a:noFill/>
        </p:spPr>
        <p:txBody>
          <a:bodyPr wrap="none" rtlCol="0">
            <a:spAutoFit/>
          </a:bodyPr>
          <a:lstStyle/>
          <a:p>
            <a:r>
              <a:rPr lang="en-US" dirty="0">
                <a:latin typeface="Menlo" pitchFamily="49" charset="0"/>
                <a:ea typeface="Menlo" pitchFamily="49" charset="0"/>
                <a:cs typeface="Menlo" pitchFamily="49" charset="0"/>
              </a:rPr>
              <a:t>else</a:t>
            </a:r>
          </a:p>
          <a:p>
            <a:r>
              <a:rPr lang="en-US" dirty="0">
                <a:latin typeface="Menlo" pitchFamily="49" charset="0"/>
                <a:ea typeface="Menlo" pitchFamily="49" charset="0"/>
                <a:cs typeface="Menlo" pitchFamily="49" charset="0"/>
              </a:rPr>
              <a:t>	return    </a:t>
            </a:r>
            <a:r>
              <a:rPr lang="en-US" b="1" dirty="0">
                <a:solidFill>
                  <a:schemeClr val="accent6">
                    <a:lumMod val="75000"/>
                  </a:schemeClr>
                </a:solidFill>
                <a:latin typeface="Menlo" pitchFamily="49" charset="0"/>
                <a:ea typeface="Menlo" pitchFamily="49" charset="0"/>
                <a:cs typeface="Menlo" pitchFamily="49" charset="0"/>
              </a:rPr>
              <a:t>???</a:t>
            </a:r>
            <a:r>
              <a:rPr lang="en-US" dirty="0">
                <a:latin typeface="Menlo" pitchFamily="49" charset="0"/>
                <a:ea typeface="Menlo" pitchFamily="49" charset="0"/>
                <a:cs typeface="Menlo" pitchFamily="49" charset="0"/>
              </a:rPr>
              <a:t>;</a:t>
            </a:r>
          </a:p>
        </p:txBody>
      </p:sp>
      <p:sp>
        <p:nvSpPr>
          <p:cNvPr id="17" name="Rectangle 16"/>
          <p:cNvSpPr/>
          <p:nvPr/>
        </p:nvSpPr>
        <p:spPr>
          <a:xfrm>
            <a:off x="3352375" y="4513242"/>
            <a:ext cx="3525854" cy="653268"/>
          </a:xfrm>
          <a:prstGeom prst="rect">
            <a:avLst/>
          </a:prstGeom>
          <a:solidFill>
            <a:schemeClr val="accent1">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r>
              <a:rPr lang="en-US" b="1" dirty="0">
                <a:solidFill>
                  <a:schemeClr val="accent6">
                    <a:lumMod val="75000"/>
                  </a:schemeClr>
                </a:solidFill>
                <a:latin typeface="Menlo" pitchFamily="49" charset="0"/>
                <a:ea typeface="Menlo" pitchFamily="49" charset="0"/>
                <a:cs typeface="Menlo" pitchFamily="49" charset="0"/>
              </a:rPr>
              <a:t>fib(num-1) </a:t>
            </a:r>
            <a:r>
              <a:rPr lang="en-US" dirty="0">
                <a:solidFill>
                  <a:schemeClr val="tx1"/>
                </a:solidFill>
                <a:latin typeface="Menlo" pitchFamily="49" charset="0"/>
                <a:ea typeface="Menlo" pitchFamily="49" charset="0"/>
                <a:cs typeface="Menlo" pitchFamily="49" charset="0"/>
              </a:rPr>
              <a:t>+</a:t>
            </a:r>
            <a:r>
              <a:rPr lang="en-US" b="1" dirty="0">
                <a:solidFill>
                  <a:schemeClr val="accent6">
                    <a:lumMod val="75000"/>
                  </a:schemeClr>
                </a:solidFill>
                <a:latin typeface="Menlo" pitchFamily="49" charset="0"/>
                <a:ea typeface="Menlo" pitchFamily="49" charset="0"/>
                <a:cs typeface="Menlo" pitchFamily="49" charset="0"/>
              </a:rPr>
              <a:t> fib(num-2);</a:t>
            </a:r>
          </a:p>
        </p:txBody>
      </p:sp>
      <p:sp>
        <p:nvSpPr>
          <p:cNvPr id="18" name="Rectangle 17"/>
          <p:cNvSpPr/>
          <p:nvPr/>
        </p:nvSpPr>
        <p:spPr>
          <a:xfrm>
            <a:off x="3362137" y="4021742"/>
            <a:ext cx="3525854" cy="317459"/>
          </a:xfrm>
          <a:prstGeom prst="rect">
            <a:avLst/>
          </a:prstGeom>
          <a:solidFill>
            <a:schemeClr val="accent1">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r>
              <a:rPr lang="en-US" b="1" dirty="0">
                <a:solidFill>
                  <a:schemeClr val="accent6">
                    <a:lumMod val="75000"/>
                  </a:schemeClr>
                </a:solidFill>
                <a:latin typeface="Menlo" pitchFamily="49" charset="0"/>
                <a:ea typeface="Menlo" pitchFamily="49" charset="0"/>
                <a:cs typeface="Menlo" pitchFamily="49" charset="0"/>
              </a:rPr>
              <a:t>num;</a:t>
            </a:r>
          </a:p>
        </p:txBody>
      </p:sp>
      <p:sp>
        <p:nvSpPr>
          <p:cNvPr id="19" name="TextBox 18"/>
          <p:cNvSpPr txBox="1"/>
          <p:nvPr/>
        </p:nvSpPr>
        <p:spPr>
          <a:xfrm>
            <a:off x="4898300" y="3220631"/>
            <a:ext cx="3263232" cy="340519"/>
          </a:xfrm>
          <a:prstGeom prst="roundRect">
            <a:avLst/>
          </a:prstGeom>
          <a:solidFill>
            <a:srgbClr val="FFFF00"/>
          </a:solidFill>
          <a:ln w="1905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a:latin typeface="Segoe Print" pitchFamily="2" charset="0"/>
              </a:rPr>
              <a:t>Base case without using recursion</a:t>
            </a:r>
          </a:p>
        </p:txBody>
      </p:sp>
      <p:cxnSp>
        <p:nvCxnSpPr>
          <p:cNvPr id="20" name="Straight Arrow Connector 19"/>
          <p:cNvCxnSpPr>
            <a:stCxn id="19" idx="2"/>
          </p:cNvCxnSpPr>
          <p:nvPr/>
        </p:nvCxnSpPr>
        <p:spPr>
          <a:xfrm flipH="1">
            <a:off x="4178120" y="3561150"/>
            <a:ext cx="2351796" cy="59006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1" name="TextBox 20"/>
          <p:cNvSpPr txBox="1"/>
          <p:nvPr/>
        </p:nvSpPr>
        <p:spPr>
          <a:xfrm>
            <a:off x="4679152" y="5677884"/>
            <a:ext cx="3124200" cy="578882"/>
          </a:xfrm>
          <a:prstGeom prst="roundRect">
            <a:avLst/>
          </a:prstGeom>
          <a:solidFill>
            <a:srgbClr val="FFFF00"/>
          </a:solidFill>
          <a:ln w="1905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Segoe Print" pitchFamily="2" charset="0"/>
              </a:rPr>
              <a:t>Recursion to handle smaller tasks by making recursive calls</a:t>
            </a:r>
          </a:p>
        </p:txBody>
      </p:sp>
      <p:cxnSp>
        <p:nvCxnSpPr>
          <p:cNvPr id="22" name="Straight Arrow Connector 21"/>
          <p:cNvCxnSpPr>
            <a:stCxn id="21" idx="0"/>
          </p:cNvCxnSpPr>
          <p:nvPr/>
        </p:nvCxnSpPr>
        <p:spPr>
          <a:xfrm flipH="1" flipV="1">
            <a:off x="4178120" y="5017900"/>
            <a:ext cx="2063132" cy="65998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21" idx="0"/>
          </p:cNvCxnSpPr>
          <p:nvPr/>
        </p:nvCxnSpPr>
        <p:spPr>
          <a:xfrm flipH="1" flipV="1">
            <a:off x="6019800" y="5017900"/>
            <a:ext cx="221452" cy="65998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1302142" y="5488978"/>
            <a:ext cx="1287532" cy="338554"/>
          </a:xfrm>
          <a:prstGeom prst="rect">
            <a:avLst/>
          </a:prstGeom>
          <a:noFill/>
        </p:spPr>
        <p:txBody>
          <a:bodyPr wrap="none" rtlCol="0">
            <a:spAutoFit/>
          </a:bodyPr>
          <a:lstStyle/>
          <a:p>
            <a:r>
              <a:rPr lang="en-US" sz="1600" dirty="0"/>
              <a:t>fibonacci.cpp</a:t>
            </a:r>
          </a:p>
        </p:txBody>
      </p:sp>
      <p:sp>
        <p:nvSpPr>
          <p:cNvPr id="29" name="Slide Number Placeholder 28"/>
          <p:cNvSpPr>
            <a:spLocks noGrp="1"/>
          </p:cNvSpPr>
          <p:nvPr>
            <p:ph type="sldNum" sz="quarter" idx="12"/>
          </p:nvPr>
        </p:nvSpPr>
        <p:spPr/>
        <p:txBody>
          <a:bodyPr/>
          <a:lstStyle/>
          <a:p>
            <a:fld id="{A2D5F323-9395-A24C-8003-89F99F5948AE}" type="slidenum">
              <a:rPr lang="en-US" smtClean="0"/>
              <a:pPr/>
              <a:t>96</a:t>
            </a:fld>
            <a:endParaRPr lang="en-US"/>
          </a:p>
        </p:txBody>
      </p:sp>
    </p:spTree>
    <p:extLst>
      <p:ext uri="{BB962C8B-B14F-4D97-AF65-F5344CB8AC3E}">
        <p14:creationId xmlns:p14="http://schemas.microsoft.com/office/powerpoint/2010/main" val="2068307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7" grpId="0" animBg="1"/>
      <p:bldP spid="18" grpId="0" animBg="1"/>
      <p:bldP spid="19" grpId="0" animBg="1"/>
      <p:bldP spid="21"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Fibonacci Sequence</a:t>
            </a:r>
          </a:p>
        </p:txBody>
      </p:sp>
      <p:sp>
        <p:nvSpPr>
          <p:cNvPr id="23" name="TextBox 22"/>
          <p:cNvSpPr txBox="1"/>
          <p:nvPr/>
        </p:nvSpPr>
        <p:spPr>
          <a:xfrm>
            <a:off x="2770676" y="1206708"/>
            <a:ext cx="742511"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fib(4)</a:t>
            </a:r>
          </a:p>
        </p:txBody>
      </p:sp>
      <p:grpSp>
        <p:nvGrpSpPr>
          <p:cNvPr id="24" name="Group 23"/>
          <p:cNvGrpSpPr/>
          <p:nvPr/>
        </p:nvGrpSpPr>
        <p:grpSpPr>
          <a:xfrm>
            <a:off x="2816029" y="1447848"/>
            <a:ext cx="2286000" cy="615622"/>
            <a:chOff x="366648" y="3155576"/>
            <a:chExt cx="2194583" cy="824753"/>
          </a:xfrm>
        </p:grpSpPr>
        <p:sp>
          <p:nvSpPr>
            <p:cNvPr id="26" name="Rectangle 25"/>
            <p:cNvSpPr/>
            <p:nvPr/>
          </p:nvSpPr>
          <p:spPr>
            <a:xfrm>
              <a:off x="366648" y="3155576"/>
              <a:ext cx="2194583" cy="824753"/>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1100" dirty="0">
                <a:solidFill>
                  <a:schemeClr val="tx1"/>
                </a:solidFill>
                <a:latin typeface="Menlo" pitchFamily="49" charset="0"/>
                <a:ea typeface="Menlo" pitchFamily="49" charset="0"/>
                <a:cs typeface="Menlo" pitchFamily="49" charset="0"/>
              </a:endParaRPr>
            </a:p>
          </p:txBody>
        </p:sp>
        <p:sp>
          <p:nvSpPr>
            <p:cNvPr id="27" name="TextBox 26"/>
            <p:cNvSpPr txBox="1"/>
            <p:nvPr/>
          </p:nvSpPr>
          <p:spPr>
            <a:xfrm>
              <a:off x="679518" y="3209081"/>
              <a:ext cx="506870" cy="307778"/>
            </a:xfrm>
            <a:prstGeom prst="rect">
              <a:avLst/>
            </a:prstGeom>
            <a:noFill/>
          </p:spPr>
          <p:txBody>
            <a:bodyPr wrap="none" rtlCol="0">
              <a:spAutoFit/>
            </a:bodyPr>
            <a:lstStyle/>
            <a:p>
              <a:r>
                <a:rPr lang="en-US" sz="1400" dirty="0">
                  <a:latin typeface="Menlo" pitchFamily="49" charset="0"/>
                  <a:ea typeface="Menlo" pitchFamily="49" charset="0"/>
                  <a:cs typeface="Menlo" pitchFamily="49" charset="0"/>
                </a:rPr>
                <a:t>num</a:t>
              </a:r>
            </a:p>
          </p:txBody>
        </p:sp>
        <p:sp>
          <p:nvSpPr>
            <p:cNvPr id="28" name="Rectangle 27"/>
            <p:cNvSpPr/>
            <p:nvPr/>
          </p:nvSpPr>
          <p:spPr>
            <a:xfrm>
              <a:off x="1186388" y="3214164"/>
              <a:ext cx="391383" cy="338555"/>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Menlo" pitchFamily="49" charset="0"/>
                  <a:ea typeface="Menlo" pitchFamily="49" charset="0"/>
                  <a:cs typeface="Menlo" pitchFamily="49" charset="0"/>
                </a:rPr>
                <a:t>4</a:t>
              </a:r>
            </a:p>
          </p:txBody>
        </p:sp>
        <p:sp>
          <p:nvSpPr>
            <p:cNvPr id="29" name="TextBox 28"/>
            <p:cNvSpPr txBox="1"/>
            <p:nvPr/>
          </p:nvSpPr>
          <p:spPr>
            <a:xfrm>
              <a:off x="413193" y="3607506"/>
              <a:ext cx="2140917" cy="371097"/>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return fib(3) + fib(2)</a:t>
              </a:r>
            </a:p>
          </p:txBody>
        </p:sp>
      </p:grpSp>
      <p:sp>
        <p:nvSpPr>
          <p:cNvPr id="30" name="TextBox 29"/>
          <p:cNvSpPr txBox="1"/>
          <p:nvPr/>
        </p:nvSpPr>
        <p:spPr>
          <a:xfrm>
            <a:off x="464912" y="1240188"/>
            <a:ext cx="1951175" cy="707886"/>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latin typeface="Segoe Print" pitchFamily="2" charset="0"/>
              </a:rPr>
              <a:t>Suppose we call </a:t>
            </a:r>
            <a:r>
              <a:rPr lang="en-US" sz="2000" dirty="0"/>
              <a:t> </a:t>
            </a:r>
          </a:p>
          <a:p>
            <a:r>
              <a:rPr lang="en-US" sz="1600" dirty="0">
                <a:latin typeface="Menlo" pitchFamily="49" charset="0"/>
                <a:ea typeface="Menlo" pitchFamily="49" charset="0"/>
                <a:cs typeface="Menlo" pitchFamily="49" charset="0"/>
              </a:rPr>
              <a:t>fib(4)</a:t>
            </a:r>
            <a:r>
              <a:rPr lang="en-US" sz="2000" dirty="0"/>
              <a:t>:</a:t>
            </a:r>
            <a:endParaRPr lang="en-US" dirty="0"/>
          </a:p>
        </p:txBody>
      </p:sp>
      <p:grpSp>
        <p:nvGrpSpPr>
          <p:cNvPr id="107" name="Group 106"/>
          <p:cNvGrpSpPr/>
          <p:nvPr/>
        </p:nvGrpSpPr>
        <p:grpSpPr>
          <a:xfrm>
            <a:off x="1209936" y="1998482"/>
            <a:ext cx="2412017" cy="1425224"/>
            <a:chOff x="1209936" y="1998482"/>
            <a:chExt cx="2412017" cy="1425224"/>
          </a:xfrm>
        </p:grpSpPr>
        <p:grpSp>
          <p:nvGrpSpPr>
            <p:cNvPr id="31" name="Group 30"/>
            <p:cNvGrpSpPr/>
            <p:nvPr/>
          </p:nvGrpSpPr>
          <p:grpSpPr>
            <a:xfrm>
              <a:off x="1250396" y="2808084"/>
              <a:ext cx="2286000" cy="615622"/>
              <a:chOff x="366648" y="3155576"/>
              <a:chExt cx="2194584" cy="824753"/>
            </a:xfrm>
          </p:grpSpPr>
          <p:sp>
            <p:nvSpPr>
              <p:cNvPr id="32" name="Rectangle 31"/>
              <p:cNvSpPr/>
              <p:nvPr/>
            </p:nvSpPr>
            <p:spPr>
              <a:xfrm>
                <a:off x="366648" y="3155576"/>
                <a:ext cx="2194584" cy="824753"/>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1100" dirty="0">
                  <a:solidFill>
                    <a:schemeClr val="tx1"/>
                  </a:solidFill>
                  <a:latin typeface="Menlo" pitchFamily="49" charset="0"/>
                  <a:ea typeface="Menlo" pitchFamily="49" charset="0"/>
                  <a:cs typeface="Menlo" pitchFamily="49" charset="0"/>
                </a:endParaRPr>
              </a:p>
            </p:txBody>
          </p:sp>
          <p:sp>
            <p:nvSpPr>
              <p:cNvPr id="33" name="TextBox 32"/>
              <p:cNvSpPr txBox="1"/>
              <p:nvPr/>
            </p:nvSpPr>
            <p:spPr>
              <a:xfrm>
                <a:off x="679518" y="3209081"/>
                <a:ext cx="506870" cy="307778"/>
              </a:xfrm>
              <a:prstGeom prst="rect">
                <a:avLst/>
              </a:prstGeom>
              <a:noFill/>
            </p:spPr>
            <p:txBody>
              <a:bodyPr wrap="none" rtlCol="0">
                <a:spAutoFit/>
              </a:bodyPr>
              <a:lstStyle/>
              <a:p>
                <a:r>
                  <a:rPr lang="en-US" sz="1400" dirty="0">
                    <a:latin typeface="Menlo" pitchFamily="49" charset="0"/>
                    <a:ea typeface="Menlo" pitchFamily="49" charset="0"/>
                    <a:cs typeface="Menlo" pitchFamily="49" charset="0"/>
                  </a:rPr>
                  <a:t>num</a:t>
                </a:r>
              </a:p>
            </p:txBody>
          </p:sp>
          <p:sp>
            <p:nvSpPr>
              <p:cNvPr id="34" name="Rectangle 33"/>
              <p:cNvSpPr/>
              <p:nvPr/>
            </p:nvSpPr>
            <p:spPr>
              <a:xfrm>
                <a:off x="1186388" y="3214164"/>
                <a:ext cx="391383" cy="338555"/>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Menlo" pitchFamily="49" charset="0"/>
                    <a:ea typeface="Menlo" pitchFamily="49" charset="0"/>
                    <a:cs typeface="Menlo" pitchFamily="49" charset="0"/>
                  </a:rPr>
                  <a:t>3</a:t>
                </a:r>
              </a:p>
            </p:txBody>
          </p:sp>
          <p:sp>
            <p:nvSpPr>
              <p:cNvPr id="35" name="TextBox 34"/>
              <p:cNvSpPr txBox="1"/>
              <p:nvPr/>
            </p:nvSpPr>
            <p:spPr>
              <a:xfrm>
                <a:off x="413193" y="3607506"/>
                <a:ext cx="2140917" cy="371097"/>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return fib(2) + fib(1)</a:t>
                </a:r>
              </a:p>
            </p:txBody>
          </p:sp>
        </p:grpSp>
        <p:sp>
          <p:nvSpPr>
            <p:cNvPr id="47" name="TextBox 46"/>
            <p:cNvSpPr txBox="1"/>
            <p:nvPr/>
          </p:nvSpPr>
          <p:spPr>
            <a:xfrm>
              <a:off x="1209936" y="2566725"/>
              <a:ext cx="742511"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fib(3)</a:t>
              </a:r>
            </a:p>
          </p:txBody>
        </p:sp>
        <p:cxnSp>
          <p:nvCxnSpPr>
            <p:cNvPr id="51" name="Straight Arrow Connector 50"/>
            <p:cNvCxnSpPr>
              <a:endCxn id="47" idx="3"/>
            </p:cNvCxnSpPr>
            <p:nvPr/>
          </p:nvCxnSpPr>
          <p:spPr>
            <a:xfrm flipH="1">
              <a:off x="1952447" y="1998482"/>
              <a:ext cx="1669506" cy="706743"/>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48" name="Oval 147"/>
            <p:cNvSpPr/>
            <p:nvPr/>
          </p:nvSpPr>
          <p:spPr>
            <a:xfrm>
              <a:off x="2349841" y="2251694"/>
              <a:ext cx="182880" cy="182880"/>
            </a:xfrm>
            <a:prstGeom prst="ellipse">
              <a:avLst/>
            </a:prstGeom>
            <a:noFill/>
          </p:spPr>
          <p:style>
            <a:lnRef idx="2">
              <a:schemeClr val="accent6"/>
            </a:lnRef>
            <a:fillRef idx="1">
              <a:schemeClr val="lt1"/>
            </a:fillRef>
            <a:effectRef idx="0">
              <a:schemeClr val="accent6"/>
            </a:effectRef>
            <a:fontRef idx="minor">
              <a:schemeClr val="dk1"/>
            </a:fontRef>
          </p:style>
          <p:txBody>
            <a:bodyPr wrap="none" lIns="0" tIns="0" rIns="0" bIns="0" rtlCol="0" anchor="ctr"/>
            <a:lstStyle/>
            <a:p>
              <a:pPr algn="ctr"/>
              <a:r>
                <a:rPr lang="en-US" sz="800" b="1" dirty="0">
                  <a:solidFill>
                    <a:schemeClr val="accent6">
                      <a:lumMod val="75000"/>
                    </a:schemeClr>
                  </a:solidFill>
                </a:rPr>
                <a:t>1</a:t>
              </a:r>
            </a:p>
          </p:txBody>
        </p:sp>
      </p:grpSp>
      <p:grpSp>
        <p:nvGrpSpPr>
          <p:cNvPr id="108" name="Group 107"/>
          <p:cNvGrpSpPr/>
          <p:nvPr/>
        </p:nvGrpSpPr>
        <p:grpSpPr>
          <a:xfrm>
            <a:off x="562576" y="3367889"/>
            <a:ext cx="2340640" cy="1416053"/>
            <a:chOff x="562576" y="3367889"/>
            <a:chExt cx="2340640" cy="1416053"/>
          </a:xfrm>
        </p:grpSpPr>
        <p:grpSp>
          <p:nvGrpSpPr>
            <p:cNvPr id="36" name="Group 35"/>
            <p:cNvGrpSpPr/>
            <p:nvPr/>
          </p:nvGrpSpPr>
          <p:grpSpPr>
            <a:xfrm>
              <a:off x="617216" y="4168320"/>
              <a:ext cx="2286000" cy="615622"/>
              <a:chOff x="366648" y="3155576"/>
              <a:chExt cx="2194584" cy="824753"/>
            </a:xfrm>
          </p:grpSpPr>
          <p:sp>
            <p:nvSpPr>
              <p:cNvPr id="37" name="Rectangle 36"/>
              <p:cNvSpPr/>
              <p:nvPr/>
            </p:nvSpPr>
            <p:spPr>
              <a:xfrm>
                <a:off x="366648" y="3155576"/>
                <a:ext cx="2194584" cy="824753"/>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1100" dirty="0">
                  <a:solidFill>
                    <a:schemeClr val="tx1"/>
                  </a:solidFill>
                  <a:latin typeface="Menlo" pitchFamily="49" charset="0"/>
                  <a:ea typeface="Menlo" pitchFamily="49" charset="0"/>
                  <a:cs typeface="Menlo" pitchFamily="49" charset="0"/>
                </a:endParaRPr>
              </a:p>
            </p:txBody>
          </p:sp>
          <p:sp>
            <p:nvSpPr>
              <p:cNvPr id="38" name="TextBox 37"/>
              <p:cNvSpPr txBox="1"/>
              <p:nvPr/>
            </p:nvSpPr>
            <p:spPr>
              <a:xfrm>
                <a:off x="679518" y="3209081"/>
                <a:ext cx="506870" cy="307778"/>
              </a:xfrm>
              <a:prstGeom prst="rect">
                <a:avLst/>
              </a:prstGeom>
              <a:noFill/>
            </p:spPr>
            <p:txBody>
              <a:bodyPr wrap="none" rtlCol="0">
                <a:spAutoFit/>
              </a:bodyPr>
              <a:lstStyle/>
              <a:p>
                <a:r>
                  <a:rPr lang="en-US" sz="1400" dirty="0">
                    <a:latin typeface="Menlo" pitchFamily="49" charset="0"/>
                    <a:ea typeface="Menlo" pitchFamily="49" charset="0"/>
                    <a:cs typeface="Menlo" pitchFamily="49" charset="0"/>
                  </a:rPr>
                  <a:t>num</a:t>
                </a:r>
              </a:p>
            </p:txBody>
          </p:sp>
          <p:sp>
            <p:nvSpPr>
              <p:cNvPr id="39" name="Rectangle 38"/>
              <p:cNvSpPr/>
              <p:nvPr/>
            </p:nvSpPr>
            <p:spPr>
              <a:xfrm>
                <a:off x="1186388" y="3214164"/>
                <a:ext cx="391383" cy="338555"/>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Menlo" pitchFamily="49" charset="0"/>
                    <a:ea typeface="Menlo" pitchFamily="49" charset="0"/>
                    <a:cs typeface="Menlo" pitchFamily="49" charset="0"/>
                  </a:rPr>
                  <a:t>2</a:t>
                </a:r>
              </a:p>
            </p:txBody>
          </p:sp>
          <p:sp>
            <p:nvSpPr>
              <p:cNvPr id="40" name="TextBox 39"/>
              <p:cNvSpPr txBox="1"/>
              <p:nvPr/>
            </p:nvSpPr>
            <p:spPr>
              <a:xfrm>
                <a:off x="413193" y="3607506"/>
                <a:ext cx="2140917" cy="371097"/>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return fib(1) + fib(0)</a:t>
                </a:r>
              </a:p>
            </p:txBody>
          </p:sp>
        </p:grpSp>
        <p:sp>
          <p:nvSpPr>
            <p:cNvPr id="48" name="TextBox 47"/>
            <p:cNvSpPr txBox="1"/>
            <p:nvPr/>
          </p:nvSpPr>
          <p:spPr>
            <a:xfrm>
              <a:off x="562576" y="3923689"/>
              <a:ext cx="742511"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fib(2)</a:t>
              </a:r>
            </a:p>
          </p:txBody>
        </p:sp>
        <p:cxnSp>
          <p:nvCxnSpPr>
            <p:cNvPr id="53" name="Straight Arrow Connector 52"/>
            <p:cNvCxnSpPr/>
            <p:nvPr/>
          </p:nvCxnSpPr>
          <p:spPr>
            <a:xfrm flipH="1">
              <a:off x="1305087" y="3367889"/>
              <a:ext cx="968776" cy="6943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49" name="Oval 148"/>
            <p:cNvSpPr/>
            <p:nvPr/>
          </p:nvSpPr>
          <p:spPr>
            <a:xfrm>
              <a:off x="1517885" y="3578033"/>
              <a:ext cx="182880" cy="182880"/>
            </a:xfrm>
            <a:prstGeom prst="ellipse">
              <a:avLst/>
            </a:prstGeom>
            <a:noFill/>
          </p:spPr>
          <p:style>
            <a:lnRef idx="2">
              <a:schemeClr val="accent6"/>
            </a:lnRef>
            <a:fillRef idx="1">
              <a:schemeClr val="lt1"/>
            </a:fillRef>
            <a:effectRef idx="0">
              <a:schemeClr val="accent6"/>
            </a:effectRef>
            <a:fontRef idx="minor">
              <a:schemeClr val="dk1"/>
            </a:fontRef>
          </p:style>
          <p:txBody>
            <a:bodyPr wrap="none" lIns="0" tIns="0" rIns="0" bIns="0" rtlCol="0" anchor="ctr"/>
            <a:lstStyle/>
            <a:p>
              <a:pPr algn="ctr"/>
              <a:r>
                <a:rPr lang="en-US" sz="800" b="1" dirty="0">
                  <a:solidFill>
                    <a:schemeClr val="accent6">
                      <a:lumMod val="75000"/>
                    </a:schemeClr>
                  </a:solidFill>
                </a:rPr>
                <a:t>2</a:t>
              </a:r>
            </a:p>
          </p:txBody>
        </p:sp>
      </p:grpSp>
      <p:grpSp>
        <p:nvGrpSpPr>
          <p:cNvPr id="109" name="Group 108"/>
          <p:cNvGrpSpPr/>
          <p:nvPr/>
        </p:nvGrpSpPr>
        <p:grpSpPr>
          <a:xfrm>
            <a:off x="327908" y="4731560"/>
            <a:ext cx="1700560" cy="1412617"/>
            <a:chOff x="327908" y="4731560"/>
            <a:chExt cx="1700560" cy="1412617"/>
          </a:xfrm>
        </p:grpSpPr>
        <p:grpSp>
          <p:nvGrpSpPr>
            <p:cNvPr id="41" name="Group 40"/>
            <p:cNvGrpSpPr/>
            <p:nvPr/>
          </p:nvGrpSpPr>
          <p:grpSpPr>
            <a:xfrm>
              <a:off x="382548" y="5528555"/>
              <a:ext cx="1645920" cy="615622"/>
              <a:chOff x="366648" y="3155576"/>
              <a:chExt cx="1580103" cy="824753"/>
            </a:xfrm>
          </p:grpSpPr>
          <p:sp>
            <p:nvSpPr>
              <p:cNvPr id="42" name="Rectangle 41"/>
              <p:cNvSpPr/>
              <p:nvPr/>
            </p:nvSpPr>
            <p:spPr>
              <a:xfrm>
                <a:off x="366648" y="3155576"/>
                <a:ext cx="1580103" cy="824753"/>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1100" dirty="0">
                  <a:solidFill>
                    <a:schemeClr val="tx1"/>
                  </a:solidFill>
                  <a:latin typeface="Menlo" pitchFamily="49" charset="0"/>
                  <a:ea typeface="Menlo" pitchFamily="49" charset="0"/>
                  <a:cs typeface="Menlo" pitchFamily="49" charset="0"/>
                </a:endParaRPr>
              </a:p>
            </p:txBody>
          </p:sp>
          <p:sp>
            <p:nvSpPr>
              <p:cNvPr id="43" name="TextBox 42"/>
              <p:cNvSpPr txBox="1"/>
              <p:nvPr/>
            </p:nvSpPr>
            <p:spPr>
              <a:xfrm>
                <a:off x="679518" y="3209081"/>
                <a:ext cx="506870" cy="307778"/>
              </a:xfrm>
              <a:prstGeom prst="rect">
                <a:avLst/>
              </a:prstGeom>
              <a:noFill/>
            </p:spPr>
            <p:txBody>
              <a:bodyPr wrap="none" rtlCol="0">
                <a:spAutoFit/>
              </a:bodyPr>
              <a:lstStyle/>
              <a:p>
                <a:r>
                  <a:rPr lang="en-US" sz="1400" dirty="0">
                    <a:latin typeface="Menlo" pitchFamily="49" charset="0"/>
                    <a:ea typeface="Menlo" pitchFamily="49" charset="0"/>
                    <a:cs typeface="Menlo" pitchFamily="49" charset="0"/>
                  </a:rPr>
                  <a:t>num</a:t>
                </a:r>
              </a:p>
            </p:txBody>
          </p:sp>
          <p:sp>
            <p:nvSpPr>
              <p:cNvPr id="44" name="Rectangle 43"/>
              <p:cNvSpPr/>
              <p:nvPr/>
            </p:nvSpPr>
            <p:spPr>
              <a:xfrm>
                <a:off x="1186388" y="3214164"/>
                <a:ext cx="391383" cy="338555"/>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Menlo" pitchFamily="49" charset="0"/>
                    <a:ea typeface="Menlo" pitchFamily="49" charset="0"/>
                    <a:cs typeface="Menlo" pitchFamily="49" charset="0"/>
                  </a:rPr>
                  <a:t>1</a:t>
                </a:r>
              </a:p>
            </p:txBody>
          </p:sp>
          <p:sp>
            <p:nvSpPr>
              <p:cNvPr id="45" name="TextBox 44"/>
              <p:cNvSpPr txBox="1"/>
              <p:nvPr/>
            </p:nvSpPr>
            <p:spPr>
              <a:xfrm>
                <a:off x="686441" y="3607506"/>
                <a:ext cx="1069845" cy="371097"/>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return num</a:t>
                </a:r>
              </a:p>
            </p:txBody>
          </p:sp>
        </p:grpSp>
        <p:sp>
          <p:nvSpPr>
            <p:cNvPr id="49" name="TextBox 48"/>
            <p:cNvSpPr txBox="1"/>
            <p:nvPr/>
          </p:nvSpPr>
          <p:spPr>
            <a:xfrm>
              <a:off x="327908" y="5284859"/>
              <a:ext cx="742511"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fib(1)</a:t>
              </a:r>
            </a:p>
          </p:txBody>
        </p:sp>
        <p:cxnSp>
          <p:nvCxnSpPr>
            <p:cNvPr id="64" name="Straight Arrow Connector 63"/>
            <p:cNvCxnSpPr>
              <a:endCxn id="49" idx="3"/>
            </p:cNvCxnSpPr>
            <p:nvPr/>
          </p:nvCxnSpPr>
          <p:spPr>
            <a:xfrm flipH="1">
              <a:off x="1070419" y="4731560"/>
              <a:ext cx="573702" cy="691799"/>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50" name="Oval 149"/>
            <p:cNvSpPr/>
            <p:nvPr/>
          </p:nvSpPr>
          <p:spPr>
            <a:xfrm>
              <a:off x="1082143" y="4984559"/>
              <a:ext cx="182880" cy="182880"/>
            </a:xfrm>
            <a:prstGeom prst="ellipse">
              <a:avLst/>
            </a:prstGeom>
            <a:noFill/>
          </p:spPr>
          <p:style>
            <a:lnRef idx="2">
              <a:schemeClr val="accent6"/>
            </a:lnRef>
            <a:fillRef idx="1">
              <a:schemeClr val="lt1"/>
            </a:fillRef>
            <a:effectRef idx="0">
              <a:schemeClr val="accent6"/>
            </a:effectRef>
            <a:fontRef idx="minor">
              <a:schemeClr val="dk1"/>
            </a:fontRef>
          </p:style>
          <p:txBody>
            <a:bodyPr wrap="none" lIns="0" tIns="0" rIns="0" bIns="0" rtlCol="0" anchor="ctr"/>
            <a:lstStyle/>
            <a:p>
              <a:pPr algn="ctr"/>
              <a:r>
                <a:rPr lang="en-US" sz="800" b="1" dirty="0">
                  <a:solidFill>
                    <a:schemeClr val="accent6">
                      <a:lumMod val="75000"/>
                    </a:schemeClr>
                  </a:solidFill>
                </a:rPr>
                <a:t>3</a:t>
              </a:r>
            </a:p>
          </p:txBody>
        </p:sp>
      </p:grpSp>
      <p:grpSp>
        <p:nvGrpSpPr>
          <p:cNvPr id="137" name="Group 136"/>
          <p:cNvGrpSpPr/>
          <p:nvPr/>
        </p:nvGrpSpPr>
        <p:grpSpPr>
          <a:xfrm>
            <a:off x="1551748" y="4731561"/>
            <a:ext cx="864339" cy="796994"/>
            <a:chOff x="1551748" y="4731561"/>
            <a:chExt cx="864339" cy="796994"/>
          </a:xfrm>
        </p:grpSpPr>
        <p:cxnSp>
          <p:nvCxnSpPr>
            <p:cNvPr id="74" name="Straight Arrow Connector 73"/>
            <p:cNvCxnSpPr/>
            <p:nvPr/>
          </p:nvCxnSpPr>
          <p:spPr>
            <a:xfrm flipH="1" flipV="1">
              <a:off x="1725041" y="4731561"/>
              <a:ext cx="105029" cy="79699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79" name="TextBox 78"/>
            <p:cNvSpPr txBox="1"/>
            <p:nvPr/>
          </p:nvSpPr>
          <p:spPr>
            <a:xfrm>
              <a:off x="1551748" y="5007860"/>
              <a:ext cx="864339" cy="261610"/>
            </a:xfrm>
            <a:prstGeom prst="rect">
              <a:avLst/>
            </a:prstGeom>
            <a:noFill/>
          </p:spPr>
          <p:txBody>
            <a:bodyPr wrap="none" rtlCol="0">
              <a:spAutoFit/>
            </a:bodyPr>
            <a:lstStyle/>
            <a:p>
              <a:r>
                <a:rPr lang="en-US" sz="1100" dirty="0">
                  <a:latin typeface="Menlo" pitchFamily="49" charset="0"/>
                  <a:ea typeface="Menlo" pitchFamily="49" charset="0"/>
                  <a:cs typeface="Menlo" pitchFamily="49" charset="0"/>
                </a:rPr>
                <a:t>return 1</a:t>
              </a:r>
            </a:p>
          </p:txBody>
        </p:sp>
        <p:sp>
          <p:nvSpPr>
            <p:cNvPr id="151" name="Oval 150"/>
            <p:cNvSpPr/>
            <p:nvPr/>
          </p:nvSpPr>
          <p:spPr>
            <a:xfrm>
              <a:off x="1861007" y="5284859"/>
              <a:ext cx="182880" cy="182880"/>
            </a:xfrm>
            <a:prstGeom prst="ellipse">
              <a:avLst/>
            </a:prstGeom>
            <a:noFill/>
          </p:spPr>
          <p:style>
            <a:lnRef idx="2">
              <a:schemeClr val="accent5"/>
            </a:lnRef>
            <a:fillRef idx="1">
              <a:schemeClr val="lt1"/>
            </a:fillRef>
            <a:effectRef idx="0">
              <a:schemeClr val="accent5"/>
            </a:effectRef>
            <a:fontRef idx="minor">
              <a:schemeClr val="dk1"/>
            </a:fontRef>
          </p:style>
          <p:txBody>
            <a:bodyPr wrap="none" lIns="0" tIns="0" rIns="0" bIns="0" rtlCol="0" anchor="ctr"/>
            <a:lstStyle/>
            <a:p>
              <a:pPr algn="ctr"/>
              <a:r>
                <a:rPr lang="en-US" sz="800" b="1" dirty="0">
                  <a:solidFill>
                    <a:schemeClr val="accent5">
                      <a:lumMod val="75000"/>
                    </a:schemeClr>
                  </a:solidFill>
                </a:rPr>
                <a:t>4</a:t>
              </a:r>
            </a:p>
          </p:txBody>
        </p:sp>
      </p:grpSp>
      <p:grpSp>
        <p:nvGrpSpPr>
          <p:cNvPr id="138" name="Group 137"/>
          <p:cNvGrpSpPr/>
          <p:nvPr/>
        </p:nvGrpSpPr>
        <p:grpSpPr>
          <a:xfrm>
            <a:off x="2219223" y="4731560"/>
            <a:ext cx="1700560" cy="1412617"/>
            <a:chOff x="2219223" y="4731560"/>
            <a:chExt cx="1700560" cy="1412617"/>
          </a:xfrm>
        </p:grpSpPr>
        <p:grpSp>
          <p:nvGrpSpPr>
            <p:cNvPr id="68" name="Group 67"/>
            <p:cNvGrpSpPr/>
            <p:nvPr/>
          </p:nvGrpSpPr>
          <p:grpSpPr>
            <a:xfrm>
              <a:off x="2273863" y="5528555"/>
              <a:ext cx="1645920" cy="615622"/>
              <a:chOff x="366648" y="3155576"/>
              <a:chExt cx="1580103" cy="824753"/>
            </a:xfrm>
          </p:grpSpPr>
          <p:sp>
            <p:nvSpPr>
              <p:cNvPr id="69" name="Rectangle 68"/>
              <p:cNvSpPr/>
              <p:nvPr/>
            </p:nvSpPr>
            <p:spPr>
              <a:xfrm>
                <a:off x="366648" y="3155576"/>
                <a:ext cx="1580103" cy="824753"/>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1100" dirty="0">
                  <a:solidFill>
                    <a:schemeClr val="tx1"/>
                  </a:solidFill>
                  <a:latin typeface="Menlo" pitchFamily="49" charset="0"/>
                  <a:ea typeface="Menlo" pitchFamily="49" charset="0"/>
                  <a:cs typeface="Menlo" pitchFamily="49" charset="0"/>
                </a:endParaRPr>
              </a:p>
            </p:txBody>
          </p:sp>
          <p:sp>
            <p:nvSpPr>
              <p:cNvPr id="70" name="TextBox 69"/>
              <p:cNvSpPr txBox="1"/>
              <p:nvPr/>
            </p:nvSpPr>
            <p:spPr>
              <a:xfrm>
                <a:off x="679518" y="3209081"/>
                <a:ext cx="506870" cy="307778"/>
              </a:xfrm>
              <a:prstGeom prst="rect">
                <a:avLst/>
              </a:prstGeom>
              <a:noFill/>
            </p:spPr>
            <p:txBody>
              <a:bodyPr wrap="none" rtlCol="0">
                <a:spAutoFit/>
              </a:bodyPr>
              <a:lstStyle/>
              <a:p>
                <a:r>
                  <a:rPr lang="en-US" sz="1400" dirty="0">
                    <a:latin typeface="Menlo" pitchFamily="49" charset="0"/>
                    <a:ea typeface="Menlo" pitchFamily="49" charset="0"/>
                    <a:cs typeface="Menlo" pitchFamily="49" charset="0"/>
                  </a:rPr>
                  <a:t>num</a:t>
                </a:r>
              </a:p>
            </p:txBody>
          </p:sp>
          <p:sp>
            <p:nvSpPr>
              <p:cNvPr id="71" name="Rectangle 70"/>
              <p:cNvSpPr/>
              <p:nvPr/>
            </p:nvSpPr>
            <p:spPr>
              <a:xfrm>
                <a:off x="1186388" y="3214164"/>
                <a:ext cx="391383" cy="338555"/>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Menlo" pitchFamily="49" charset="0"/>
                    <a:ea typeface="Menlo" pitchFamily="49" charset="0"/>
                    <a:cs typeface="Menlo" pitchFamily="49" charset="0"/>
                  </a:rPr>
                  <a:t>0</a:t>
                </a:r>
              </a:p>
            </p:txBody>
          </p:sp>
          <p:sp>
            <p:nvSpPr>
              <p:cNvPr id="72" name="TextBox 71"/>
              <p:cNvSpPr txBox="1"/>
              <p:nvPr/>
            </p:nvSpPr>
            <p:spPr>
              <a:xfrm>
                <a:off x="686441" y="3607506"/>
                <a:ext cx="1069845" cy="371097"/>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return num</a:t>
                </a:r>
              </a:p>
            </p:txBody>
          </p:sp>
        </p:grpSp>
        <p:sp>
          <p:nvSpPr>
            <p:cNvPr id="73" name="TextBox 72"/>
            <p:cNvSpPr txBox="1"/>
            <p:nvPr/>
          </p:nvSpPr>
          <p:spPr>
            <a:xfrm>
              <a:off x="2219223" y="5284859"/>
              <a:ext cx="742511"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fib(0)</a:t>
              </a:r>
            </a:p>
          </p:txBody>
        </p:sp>
        <p:cxnSp>
          <p:nvCxnSpPr>
            <p:cNvPr id="83" name="Straight Arrow Connector 82"/>
            <p:cNvCxnSpPr>
              <a:endCxn id="73" idx="3"/>
            </p:cNvCxnSpPr>
            <p:nvPr/>
          </p:nvCxnSpPr>
          <p:spPr>
            <a:xfrm>
              <a:off x="2677985" y="4731560"/>
              <a:ext cx="283749" cy="691799"/>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52" name="Oval 151"/>
            <p:cNvSpPr/>
            <p:nvPr/>
          </p:nvSpPr>
          <p:spPr>
            <a:xfrm>
              <a:off x="2560077" y="4984559"/>
              <a:ext cx="182880" cy="182880"/>
            </a:xfrm>
            <a:prstGeom prst="ellipse">
              <a:avLst/>
            </a:prstGeom>
            <a:noFill/>
          </p:spPr>
          <p:style>
            <a:lnRef idx="2">
              <a:schemeClr val="accent6"/>
            </a:lnRef>
            <a:fillRef idx="1">
              <a:schemeClr val="lt1"/>
            </a:fillRef>
            <a:effectRef idx="0">
              <a:schemeClr val="accent6"/>
            </a:effectRef>
            <a:fontRef idx="minor">
              <a:schemeClr val="dk1"/>
            </a:fontRef>
          </p:style>
          <p:txBody>
            <a:bodyPr wrap="none" lIns="0" tIns="0" rIns="0" bIns="0" rtlCol="0" anchor="ctr"/>
            <a:lstStyle/>
            <a:p>
              <a:pPr algn="ctr"/>
              <a:r>
                <a:rPr lang="en-US" sz="800" b="1" dirty="0">
                  <a:solidFill>
                    <a:schemeClr val="accent6">
                      <a:lumMod val="75000"/>
                    </a:schemeClr>
                  </a:solidFill>
                </a:rPr>
                <a:t>5</a:t>
              </a:r>
            </a:p>
          </p:txBody>
        </p:sp>
      </p:grpSp>
      <p:grpSp>
        <p:nvGrpSpPr>
          <p:cNvPr id="139" name="Group 138"/>
          <p:cNvGrpSpPr/>
          <p:nvPr/>
        </p:nvGrpSpPr>
        <p:grpSpPr>
          <a:xfrm>
            <a:off x="2790770" y="4731560"/>
            <a:ext cx="1231292" cy="830298"/>
            <a:chOff x="2790770" y="4731560"/>
            <a:chExt cx="1231292" cy="830298"/>
          </a:xfrm>
        </p:grpSpPr>
        <p:cxnSp>
          <p:nvCxnSpPr>
            <p:cNvPr id="80" name="Straight Arrow Connector 79"/>
            <p:cNvCxnSpPr/>
            <p:nvPr/>
          </p:nvCxnSpPr>
          <p:spPr>
            <a:xfrm flipH="1" flipV="1">
              <a:off x="2790770" y="4731560"/>
              <a:ext cx="930615" cy="83029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82" name="TextBox 81"/>
            <p:cNvSpPr txBox="1"/>
            <p:nvPr/>
          </p:nvSpPr>
          <p:spPr>
            <a:xfrm>
              <a:off x="3157723" y="5007860"/>
              <a:ext cx="864339" cy="261610"/>
            </a:xfrm>
            <a:prstGeom prst="rect">
              <a:avLst/>
            </a:prstGeom>
            <a:noFill/>
          </p:spPr>
          <p:txBody>
            <a:bodyPr wrap="none" rtlCol="0">
              <a:spAutoFit/>
            </a:bodyPr>
            <a:lstStyle/>
            <a:p>
              <a:r>
                <a:rPr lang="en-US" sz="1100" dirty="0">
                  <a:latin typeface="Menlo" pitchFamily="49" charset="0"/>
                  <a:ea typeface="Menlo" pitchFamily="49" charset="0"/>
                  <a:cs typeface="Menlo" pitchFamily="49" charset="0"/>
                </a:rPr>
                <a:t>return 0</a:t>
              </a:r>
            </a:p>
          </p:txBody>
        </p:sp>
        <p:sp>
          <p:nvSpPr>
            <p:cNvPr id="153" name="Oval 152"/>
            <p:cNvSpPr/>
            <p:nvPr/>
          </p:nvSpPr>
          <p:spPr>
            <a:xfrm>
              <a:off x="3614313" y="5273378"/>
              <a:ext cx="182880" cy="182880"/>
            </a:xfrm>
            <a:prstGeom prst="ellipse">
              <a:avLst/>
            </a:prstGeom>
            <a:noFill/>
          </p:spPr>
          <p:style>
            <a:lnRef idx="2">
              <a:schemeClr val="accent5"/>
            </a:lnRef>
            <a:fillRef idx="1">
              <a:schemeClr val="lt1"/>
            </a:fillRef>
            <a:effectRef idx="0">
              <a:schemeClr val="accent5"/>
            </a:effectRef>
            <a:fontRef idx="minor">
              <a:schemeClr val="dk1"/>
            </a:fontRef>
          </p:style>
          <p:txBody>
            <a:bodyPr wrap="none" lIns="0" tIns="0" rIns="0" bIns="0" rtlCol="0" anchor="ctr"/>
            <a:lstStyle/>
            <a:p>
              <a:pPr algn="ctr"/>
              <a:r>
                <a:rPr lang="en-US" sz="800" b="1" dirty="0">
                  <a:solidFill>
                    <a:schemeClr val="accent5">
                      <a:lumMod val="75000"/>
                    </a:schemeClr>
                  </a:solidFill>
                </a:rPr>
                <a:t>6</a:t>
              </a:r>
            </a:p>
          </p:txBody>
        </p:sp>
      </p:grpSp>
      <p:grpSp>
        <p:nvGrpSpPr>
          <p:cNvPr id="140" name="Group 139"/>
          <p:cNvGrpSpPr/>
          <p:nvPr/>
        </p:nvGrpSpPr>
        <p:grpSpPr>
          <a:xfrm>
            <a:off x="2104283" y="3367889"/>
            <a:ext cx="864339" cy="796994"/>
            <a:chOff x="2104283" y="3367889"/>
            <a:chExt cx="864339" cy="796994"/>
          </a:xfrm>
        </p:grpSpPr>
        <p:cxnSp>
          <p:nvCxnSpPr>
            <p:cNvPr id="85" name="Straight Arrow Connector 84"/>
            <p:cNvCxnSpPr/>
            <p:nvPr/>
          </p:nvCxnSpPr>
          <p:spPr>
            <a:xfrm flipH="1" flipV="1">
              <a:off x="2427692" y="3367889"/>
              <a:ext cx="105029" cy="79699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86" name="TextBox 85"/>
            <p:cNvSpPr txBox="1"/>
            <p:nvPr/>
          </p:nvSpPr>
          <p:spPr>
            <a:xfrm>
              <a:off x="2104283" y="3785189"/>
              <a:ext cx="864339" cy="261610"/>
            </a:xfrm>
            <a:prstGeom prst="rect">
              <a:avLst/>
            </a:prstGeom>
            <a:noFill/>
          </p:spPr>
          <p:txBody>
            <a:bodyPr wrap="none" rtlCol="0">
              <a:spAutoFit/>
            </a:bodyPr>
            <a:lstStyle/>
            <a:p>
              <a:r>
                <a:rPr lang="en-US" sz="1100" dirty="0">
                  <a:latin typeface="Menlo" pitchFamily="49" charset="0"/>
                  <a:ea typeface="Menlo" pitchFamily="49" charset="0"/>
                  <a:cs typeface="Menlo" pitchFamily="49" charset="0"/>
                </a:rPr>
                <a:t>return 1</a:t>
              </a:r>
            </a:p>
          </p:txBody>
        </p:sp>
        <p:sp>
          <p:nvSpPr>
            <p:cNvPr id="155" name="Oval 154"/>
            <p:cNvSpPr/>
            <p:nvPr/>
          </p:nvSpPr>
          <p:spPr>
            <a:xfrm>
              <a:off x="2520997" y="3578033"/>
              <a:ext cx="182880" cy="182880"/>
            </a:xfrm>
            <a:prstGeom prst="ellipse">
              <a:avLst/>
            </a:prstGeom>
            <a:noFill/>
          </p:spPr>
          <p:style>
            <a:lnRef idx="2">
              <a:schemeClr val="accent5"/>
            </a:lnRef>
            <a:fillRef idx="1">
              <a:schemeClr val="lt1"/>
            </a:fillRef>
            <a:effectRef idx="0">
              <a:schemeClr val="accent5"/>
            </a:effectRef>
            <a:fontRef idx="minor">
              <a:schemeClr val="dk1"/>
            </a:fontRef>
          </p:style>
          <p:txBody>
            <a:bodyPr wrap="none" lIns="0" tIns="0" rIns="0" bIns="0" rtlCol="0" anchor="ctr"/>
            <a:lstStyle/>
            <a:p>
              <a:pPr algn="ctr"/>
              <a:r>
                <a:rPr lang="en-US" sz="800" b="1" dirty="0">
                  <a:solidFill>
                    <a:schemeClr val="accent5">
                      <a:lumMod val="75000"/>
                    </a:schemeClr>
                  </a:solidFill>
                </a:rPr>
                <a:t>7</a:t>
              </a:r>
            </a:p>
          </p:txBody>
        </p:sp>
      </p:grpSp>
      <p:grpSp>
        <p:nvGrpSpPr>
          <p:cNvPr id="141" name="Group 140"/>
          <p:cNvGrpSpPr/>
          <p:nvPr/>
        </p:nvGrpSpPr>
        <p:grpSpPr>
          <a:xfrm>
            <a:off x="3076001" y="3371326"/>
            <a:ext cx="1828800" cy="1412616"/>
            <a:chOff x="3076001" y="3371326"/>
            <a:chExt cx="1828800" cy="1412616"/>
          </a:xfrm>
        </p:grpSpPr>
        <p:grpSp>
          <p:nvGrpSpPr>
            <p:cNvPr id="98" name="Group 97"/>
            <p:cNvGrpSpPr/>
            <p:nvPr/>
          </p:nvGrpSpPr>
          <p:grpSpPr>
            <a:xfrm>
              <a:off x="3258881" y="4168320"/>
              <a:ext cx="1645920" cy="615622"/>
              <a:chOff x="366648" y="3155576"/>
              <a:chExt cx="1580103" cy="824753"/>
            </a:xfrm>
          </p:grpSpPr>
          <p:sp>
            <p:nvSpPr>
              <p:cNvPr id="99" name="Rectangle 98"/>
              <p:cNvSpPr/>
              <p:nvPr/>
            </p:nvSpPr>
            <p:spPr>
              <a:xfrm>
                <a:off x="366648" y="3155576"/>
                <a:ext cx="1580103" cy="824753"/>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1100" dirty="0">
                  <a:solidFill>
                    <a:schemeClr val="tx1"/>
                  </a:solidFill>
                  <a:latin typeface="Menlo" pitchFamily="49" charset="0"/>
                  <a:ea typeface="Menlo" pitchFamily="49" charset="0"/>
                  <a:cs typeface="Menlo" pitchFamily="49" charset="0"/>
                </a:endParaRPr>
              </a:p>
            </p:txBody>
          </p:sp>
          <p:sp>
            <p:nvSpPr>
              <p:cNvPr id="100" name="TextBox 99"/>
              <p:cNvSpPr txBox="1"/>
              <p:nvPr/>
            </p:nvSpPr>
            <p:spPr>
              <a:xfrm>
                <a:off x="679518" y="3209081"/>
                <a:ext cx="506870" cy="307778"/>
              </a:xfrm>
              <a:prstGeom prst="rect">
                <a:avLst/>
              </a:prstGeom>
              <a:noFill/>
            </p:spPr>
            <p:txBody>
              <a:bodyPr wrap="none" rtlCol="0">
                <a:spAutoFit/>
              </a:bodyPr>
              <a:lstStyle/>
              <a:p>
                <a:r>
                  <a:rPr lang="en-US" sz="1400" dirty="0">
                    <a:latin typeface="Menlo" pitchFamily="49" charset="0"/>
                    <a:ea typeface="Menlo" pitchFamily="49" charset="0"/>
                    <a:cs typeface="Menlo" pitchFamily="49" charset="0"/>
                  </a:rPr>
                  <a:t>num</a:t>
                </a:r>
              </a:p>
            </p:txBody>
          </p:sp>
          <p:sp>
            <p:nvSpPr>
              <p:cNvPr id="101" name="Rectangle 100"/>
              <p:cNvSpPr/>
              <p:nvPr/>
            </p:nvSpPr>
            <p:spPr>
              <a:xfrm>
                <a:off x="1186388" y="3214164"/>
                <a:ext cx="391383" cy="338555"/>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Menlo" pitchFamily="49" charset="0"/>
                    <a:ea typeface="Menlo" pitchFamily="49" charset="0"/>
                    <a:cs typeface="Menlo" pitchFamily="49" charset="0"/>
                  </a:rPr>
                  <a:t>1</a:t>
                </a:r>
              </a:p>
            </p:txBody>
          </p:sp>
          <p:sp>
            <p:nvSpPr>
              <p:cNvPr id="102" name="TextBox 101"/>
              <p:cNvSpPr txBox="1"/>
              <p:nvPr/>
            </p:nvSpPr>
            <p:spPr>
              <a:xfrm>
                <a:off x="686441" y="3607506"/>
                <a:ext cx="1069845" cy="371097"/>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return num</a:t>
                </a:r>
              </a:p>
            </p:txBody>
          </p:sp>
        </p:grpSp>
        <p:sp>
          <p:nvSpPr>
            <p:cNvPr id="103" name="TextBox 102"/>
            <p:cNvSpPr txBox="1"/>
            <p:nvPr/>
          </p:nvSpPr>
          <p:spPr>
            <a:xfrm>
              <a:off x="3204241" y="3924624"/>
              <a:ext cx="742511"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fib(1)</a:t>
              </a:r>
            </a:p>
          </p:txBody>
        </p:sp>
        <p:cxnSp>
          <p:nvCxnSpPr>
            <p:cNvPr id="104" name="Straight Arrow Connector 103"/>
            <p:cNvCxnSpPr>
              <a:endCxn id="103" idx="0"/>
            </p:cNvCxnSpPr>
            <p:nvPr/>
          </p:nvCxnSpPr>
          <p:spPr>
            <a:xfrm>
              <a:off x="3127748" y="3371326"/>
              <a:ext cx="447749" cy="55329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56" name="Oval 155"/>
            <p:cNvSpPr/>
            <p:nvPr/>
          </p:nvSpPr>
          <p:spPr>
            <a:xfrm>
              <a:off x="3076001" y="3578033"/>
              <a:ext cx="182880" cy="182880"/>
            </a:xfrm>
            <a:prstGeom prst="ellipse">
              <a:avLst/>
            </a:prstGeom>
            <a:noFill/>
          </p:spPr>
          <p:style>
            <a:lnRef idx="2">
              <a:schemeClr val="accent6"/>
            </a:lnRef>
            <a:fillRef idx="1">
              <a:schemeClr val="lt1"/>
            </a:fillRef>
            <a:effectRef idx="0">
              <a:schemeClr val="accent6"/>
            </a:effectRef>
            <a:fontRef idx="minor">
              <a:schemeClr val="dk1"/>
            </a:fontRef>
          </p:style>
          <p:txBody>
            <a:bodyPr wrap="none" lIns="0" tIns="0" rIns="0" bIns="0" rtlCol="0" anchor="ctr"/>
            <a:lstStyle/>
            <a:p>
              <a:pPr algn="ctr"/>
              <a:r>
                <a:rPr lang="en-US" sz="800" b="1" dirty="0">
                  <a:solidFill>
                    <a:schemeClr val="accent6">
                      <a:lumMod val="75000"/>
                    </a:schemeClr>
                  </a:solidFill>
                </a:rPr>
                <a:t>8</a:t>
              </a:r>
            </a:p>
          </p:txBody>
        </p:sp>
      </p:grpSp>
      <p:grpSp>
        <p:nvGrpSpPr>
          <p:cNvPr id="142" name="Group 141"/>
          <p:cNvGrpSpPr/>
          <p:nvPr/>
        </p:nvGrpSpPr>
        <p:grpSpPr>
          <a:xfrm>
            <a:off x="3310887" y="3371326"/>
            <a:ext cx="1516388" cy="796994"/>
            <a:chOff x="3310887" y="3371326"/>
            <a:chExt cx="1516388" cy="796994"/>
          </a:xfrm>
        </p:grpSpPr>
        <p:cxnSp>
          <p:nvCxnSpPr>
            <p:cNvPr id="105" name="Straight Arrow Connector 104"/>
            <p:cNvCxnSpPr/>
            <p:nvPr/>
          </p:nvCxnSpPr>
          <p:spPr>
            <a:xfrm flipH="1" flipV="1">
              <a:off x="3310887" y="3371326"/>
              <a:ext cx="1395517" cy="79699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06" name="TextBox 105"/>
            <p:cNvSpPr txBox="1"/>
            <p:nvPr/>
          </p:nvSpPr>
          <p:spPr>
            <a:xfrm>
              <a:off x="3962936" y="3785189"/>
              <a:ext cx="864339" cy="261610"/>
            </a:xfrm>
            <a:prstGeom prst="rect">
              <a:avLst/>
            </a:prstGeom>
            <a:noFill/>
          </p:spPr>
          <p:txBody>
            <a:bodyPr wrap="none" rtlCol="0">
              <a:spAutoFit/>
            </a:bodyPr>
            <a:lstStyle/>
            <a:p>
              <a:r>
                <a:rPr lang="en-US" sz="1100" dirty="0">
                  <a:latin typeface="Menlo" pitchFamily="49" charset="0"/>
                  <a:ea typeface="Menlo" pitchFamily="49" charset="0"/>
                  <a:cs typeface="Menlo" pitchFamily="49" charset="0"/>
                </a:rPr>
                <a:t>return 1</a:t>
              </a:r>
            </a:p>
          </p:txBody>
        </p:sp>
        <p:sp>
          <p:nvSpPr>
            <p:cNvPr id="157" name="Oval 156"/>
            <p:cNvSpPr/>
            <p:nvPr/>
          </p:nvSpPr>
          <p:spPr>
            <a:xfrm>
              <a:off x="4022062" y="3578033"/>
              <a:ext cx="182880" cy="182880"/>
            </a:xfrm>
            <a:prstGeom prst="ellipse">
              <a:avLst/>
            </a:prstGeom>
            <a:noFill/>
          </p:spPr>
          <p:style>
            <a:lnRef idx="2">
              <a:schemeClr val="accent5"/>
            </a:lnRef>
            <a:fillRef idx="1">
              <a:schemeClr val="lt1"/>
            </a:fillRef>
            <a:effectRef idx="0">
              <a:schemeClr val="accent5"/>
            </a:effectRef>
            <a:fontRef idx="minor">
              <a:schemeClr val="dk1"/>
            </a:fontRef>
          </p:style>
          <p:txBody>
            <a:bodyPr wrap="none" lIns="0" tIns="0" rIns="0" bIns="0" rtlCol="0" anchor="ctr"/>
            <a:lstStyle/>
            <a:p>
              <a:pPr algn="ctr"/>
              <a:r>
                <a:rPr lang="en-US" sz="800" b="1" dirty="0">
                  <a:solidFill>
                    <a:schemeClr val="accent5">
                      <a:lumMod val="75000"/>
                    </a:schemeClr>
                  </a:solidFill>
                </a:rPr>
                <a:t>9</a:t>
              </a:r>
            </a:p>
          </p:txBody>
        </p:sp>
      </p:grpSp>
      <p:grpSp>
        <p:nvGrpSpPr>
          <p:cNvPr id="144" name="Group 143"/>
          <p:cNvGrpSpPr/>
          <p:nvPr/>
        </p:nvGrpSpPr>
        <p:grpSpPr>
          <a:xfrm>
            <a:off x="3310887" y="1998482"/>
            <a:ext cx="1041065" cy="853334"/>
            <a:chOff x="3310887" y="1998482"/>
            <a:chExt cx="1041065" cy="853334"/>
          </a:xfrm>
        </p:grpSpPr>
        <p:cxnSp>
          <p:nvCxnSpPr>
            <p:cNvPr id="87" name="Straight Arrow Connector 86"/>
            <p:cNvCxnSpPr/>
            <p:nvPr/>
          </p:nvCxnSpPr>
          <p:spPr>
            <a:xfrm flipV="1">
              <a:off x="3310887" y="1998482"/>
              <a:ext cx="661687" cy="85333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89" name="TextBox 88"/>
            <p:cNvSpPr txBox="1"/>
            <p:nvPr/>
          </p:nvSpPr>
          <p:spPr>
            <a:xfrm>
              <a:off x="3487613" y="2289726"/>
              <a:ext cx="864339" cy="261610"/>
            </a:xfrm>
            <a:prstGeom prst="rect">
              <a:avLst/>
            </a:prstGeom>
            <a:noFill/>
          </p:spPr>
          <p:txBody>
            <a:bodyPr wrap="none" rtlCol="0">
              <a:spAutoFit/>
            </a:bodyPr>
            <a:lstStyle/>
            <a:p>
              <a:r>
                <a:rPr lang="en-US" sz="1100" dirty="0">
                  <a:latin typeface="Menlo" pitchFamily="49" charset="0"/>
                  <a:ea typeface="Menlo" pitchFamily="49" charset="0"/>
                  <a:cs typeface="Menlo" pitchFamily="49" charset="0"/>
                </a:rPr>
                <a:t>return 2</a:t>
              </a:r>
            </a:p>
          </p:txBody>
        </p:sp>
        <p:sp>
          <p:nvSpPr>
            <p:cNvPr id="158" name="Oval 157"/>
            <p:cNvSpPr/>
            <p:nvPr/>
          </p:nvSpPr>
          <p:spPr>
            <a:xfrm>
              <a:off x="3535434" y="2606091"/>
              <a:ext cx="182880" cy="182880"/>
            </a:xfrm>
            <a:prstGeom prst="ellipse">
              <a:avLst/>
            </a:prstGeom>
            <a:noFill/>
          </p:spPr>
          <p:style>
            <a:lnRef idx="2">
              <a:schemeClr val="accent5"/>
            </a:lnRef>
            <a:fillRef idx="1">
              <a:schemeClr val="lt1"/>
            </a:fillRef>
            <a:effectRef idx="0">
              <a:schemeClr val="accent5"/>
            </a:effectRef>
            <a:fontRef idx="minor">
              <a:schemeClr val="dk1"/>
            </a:fontRef>
          </p:style>
          <p:txBody>
            <a:bodyPr wrap="none" lIns="0" tIns="0" rIns="0" bIns="0" rtlCol="0" anchor="ctr"/>
            <a:lstStyle/>
            <a:p>
              <a:pPr algn="ctr"/>
              <a:r>
                <a:rPr lang="en-US" sz="800" b="1" dirty="0">
                  <a:solidFill>
                    <a:schemeClr val="accent5">
                      <a:lumMod val="75000"/>
                    </a:schemeClr>
                  </a:solidFill>
                </a:rPr>
                <a:t>10</a:t>
              </a:r>
            </a:p>
          </p:txBody>
        </p:sp>
      </p:grpSp>
      <p:grpSp>
        <p:nvGrpSpPr>
          <p:cNvPr id="145" name="Group 144"/>
          <p:cNvGrpSpPr/>
          <p:nvPr/>
        </p:nvGrpSpPr>
        <p:grpSpPr>
          <a:xfrm>
            <a:off x="4662576" y="1998482"/>
            <a:ext cx="3089623" cy="1420802"/>
            <a:chOff x="4662576" y="1998482"/>
            <a:chExt cx="3089623" cy="1420802"/>
          </a:xfrm>
        </p:grpSpPr>
        <p:grpSp>
          <p:nvGrpSpPr>
            <p:cNvPr id="110" name="Group 109"/>
            <p:cNvGrpSpPr/>
            <p:nvPr/>
          </p:nvGrpSpPr>
          <p:grpSpPr>
            <a:xfrm>
              <a:off x="5466199" y="2803662"/>
              <a:ext cx="2286000" cy="615622"/>
              <a:chOff x="366648" y="3155576"/>
              <a:chExt cx="2194584" cy="824753"/>
            </a:xfrm>
          </p:grpSpPr>
          <p:sp>
            <p:nvSpPr>
              <p:cNvPr id="111" name="Rectangle 110"/>
              <p:cNvSpPr/>
              <p:nvPr/>
            </p:nvSpPr>
            <p:spPr>
              <a:xfrm>
                <a:off x="366648" y="3155576"/>
                <a:ext cx="2194584" cy="824753"/>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1100" dirty="0">
                  <a:solidFill>
                    <a:schemeClr val="tx1"/>
                  </a:solidFill>
                  <a:latin typeface="Menlo" pitchFamily="49" charset="0"/>
                  <a:ea typeface="Menlo" pitchFamily="49" charset="0"/>
                  <a:cs typeface="Menlo" pitchFamily="49" charset="0"/>
                </a:endParaRPr>
              </a:p>
            </p:txBody>
          </p:sp>
          <p:sp>
            <p:nvSpPr>
              <p:cNvPr id="112" name="TextBox 111"/>
              <p:cNvSpPr txBox="1"/>
              <p:nvPr/>
            </p:nvSpPr>
            <p:spPr>
              <a:xfrm>
                <a:off x="679518" y="3209081"/>
                <a:ext cx="506870" cy="307778"/>
              </a:xfrm>
              <a:prstGeom prst="rect">
                <a:avLst/>
              </a:prstGeom>
              <a:noFill/>
            </p:spPr>
            <p:txBody>
              <a:bodyPr wrap="none" rtlCol="0">
                <a:spAutoFit/>
              </a:bodyPr>
              <a:lstStyle/>
              <a:p>
                <a:r>
                  <a:rPr lang="en-US" sz="1400" dirty="0">
                    <a:latin typeface="Menlo" pitchFamily="49" charset="0"/>
                    <a:ea typeface="Menlo" pitchFamily="49" charset="0"/>
                    <a:cs typeface="Menlo" pitchFamily="49" charset="0"/>
                  </a:rPr>
                  <a:t>num</a:t>
                </a:r>
              </a:p>
            </p:txBody>
          </p:sp>
          <p:sp>
            <p:nvSpPr>
              <p:cNvPr id="113" name="Rectangle 112"/>
              <p:cNvSpPr/>
              <p:nvPr/>
            </p:nvSpPr>
            <p:spPr>
              <a:xfrm>
                <a:off x="1186388" y="3214164"/>
                <a:ext cx="391383" cy="338555"/>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Menlo" pitchFamily="49" charset="0"/>
                    <a:ea typeface="Menlo" pitchFamily="49" charset="0"/>
                    <a:cs typeface="Menlo" pitchFamily="49" charset="0"/>
                  </a:rPr>
                  <a:t>2</a:t>
                </a:r>
              </a:p>
            </p:txBody>
          </p:sp>
          <p:sp>
            <p:nvSpPr>
              <p:cNvPr id="114" name="TextBox 113"/>
              <p:cNvSpPr txBox="1"/>
              <p:nvPr/>
            </p:nvSpPr>
            <p:spPr>
              <a:xfrm>
                <a:off x="413193" y="3607506"/>
                <a:ext cx="2140917" cy="371097"/>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return fib(1) + fib(0)</a:t>
                </a:r>
              </a:p>
            </p:txBody>
          </p:sp>
        </p:grpSp>
        <p:sp>
          <p:nvSpPr>
            <p:cNvPr id="120" name="TextBox 119"/>
            <p:cNvSpPr txBox="1"/>
            <p:nvPr/>
          </p:nvSpPr>
          <p:spPr>
            <a:xfrm>
              <a:off x="5411559" y="2559031"/>
              <a:ext cx="742511"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fib(2)</a:t>
              </a:r>
            </a:p>
          </p:txBody>
        </p:sp>
        <p:cxnSp>
          <p:nvCxnSpPr>
            <p:cNvPr id="135" name="Straight Arrow Connector 134"/>
            <p:cNvCxnSpPr>
              <a:endCxn id="120" idx="1"/>
            </p:cNvCxnSpPr>
            <p:nvPr/>
          </p:nvCxnSpPr>
          <p:spPr>
            <a:xfrm>
              <a:off x="4662576" y="1998482"/>
              <a:ext cx="748983" cy="699049"/>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59" name="Oval 158"/>
            <p:cNvSpPr/>
            <p:nvPr/>
          </p:nvSpPr>
          <p:spPr>
            <a:xfrm>
              <a:off x="4871857" y="2383845"/>
              <a:ext cx="182880" cy="182880"/>
            </a:xfrm>
            <a:prstGeom prst="ellipse">
              <a:avLst/>
            </a:prstGeom>
            <a:noFill/>
          </p:spPr>
          <p:style>
            <a:lnRef idx="2">
              <a:schemeClr val="accent6"/>
            </a:lnRef>
            <a:fillRef idx="1">
              <a:schemeClr val="lt1"/>
            </a:fillRef>
            <a:effectRef idx="0">
              <a:schemeClr val="accent6"/>
            </a:effectRef>
            <a:fontRef idx="minor">
              <a:schemeClr val="dk1"/>
            </a:fontRef>
          </p:style>
          <p:txBody>
            <a:bodyPr wrap="none" lIns="0" tIns="0" rIns="0" bIns="0" rtlCol="0" anchor="ctr"/>
            <a:lstStyle/>
            <a:p>
              <a:pPr algn="ctr"/>
              <a:r>
                <a:rPr lang="en-US" sz="800" b="1" dirty="0">
                  <a:solidFill>
                    <a:schemeClr val="accent6">
                      <a:lumMod val="75000"/>
                    </a:schemeClr>
                  </a:solidFill>
                </a:rPr>
                <a:t>11</a:t>
              </a:r>
            </a:p>
          </p:txBody>
        </p:sp>
      </p:grpSp>
      <p:grpSp>
        <p:nvGrpSpPr>
          <p:cNvPr id="147" name="Group 146"/>
          <p:cNvGrpSpPr/>
          <p:nvPr/>
        </p:nvGrpSpPr>
        <p:grpSpPr>
          <a:xfrm>
            <a:off x="5176891" y="3366902"/>
            <a:ext cx="1700560" cy="1412617"/>
            <a:chOff x="5176891" y="3366902"/>
            <a:chExt cx="1700560" cy="1412617"/>
          </a:xfrm>
        </p:grpSpPr>
        <p:grpSp>
          <p:nvGrpSpPr>
            <p:cNvPr id="115" name="Group 114"/>
            <p:cNvGrpSpPr/>
            <p:nvPr/>
          </p:nvGrpSpPr>
          <p:grpSpPr>
            <a:xfrm>
              <a:off x="5231531" y="4163897"/>
              <a:ext cx="1645920" cy="615622"/>
              <a:chOff x="366648" y="3155576"/>
              <a:chExt cx="1580103" cy="824753"/>
            </a:xfrm>
          </p:grpSpPr>
          <p:sp>
            <p:nvSpPr>
              <p:cNvPr id="116" name="Rectangle 115"/>
              <p:cNvSpPr/>
              <p:nvPr/>
            </p:nvSpPr>
            <p:spPr>
              <a:xfrm>
                <a:off x="366648" y="3155576"/>
                <a:ext cx="1580103" cy="824753"/>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1100" dirty="0">
                  <a:solidFill>
                    <a:schemeClr val="tx1"/>
                  </a:solidFill>
                  <a:latin typeface="Menlo" pitchFamily="49" charset="0"/>
                  <a:ea typeface="Menlo" pitchFamily="49" charset="0"/>
                  <a:cs typeface="Menlo" pitchFamily="49" charset="0"/>
                </a:endParaRPr>
              </a:p>
            </p:txBody>
          </p:sp>
          <p:sp>
            <p:nvSpPr>
              <p:cNvPr id="117" name="TextBox 116"/>
              <p:cNvSpPr txBox="1"/>
              <p:nvPr/>
            </p:nvSpPr>
            <p:spPr>
              <a:xfrm>
                <a:off x="679518" y="3209081"/>
                <a:ext cx="506870" cy="307778"/>
              </a:xfrm>
              <a:prstGeom prst="rect">
                <a:avLst/>
              </a:prstGeom>
              <a:noFill/>
            </p:spPr>
            <p:txBody>
              <a:bodyPr wrap="none" rtlCol="0">
                <a:spAutoFit/>
              </a:bodyPr>
              <a:lstStyle/>
              <a:p>
                <a:r>
                  <a:rPr lang="en-US" sz="1400" dirty="0">
                    <a:latin typeface="Menlo" pitchFamily="49" charset="0"/>
                    <a:ea typeface="Menlo" pitchFamily="49" charset="0"/>
                    <a:cs typeface="Menlo" pitchFamily="49" charset="0"/>
                  </a:rPr>
                  <a:t>num</a:t>
                </a:r>
              </a:p>
            </p:txBody>
          </p:sp>
          <p:sp>
            <p:nvSpPr>
              <p:cNvPr id="118" name="Rectangle 117"/>
              <p:cNvSpPr/>
              <p:nvPr/>
            </p:nvSpPr>
            <p:spPr>
              <a:xfrm>
                <a:off x="1186388" y="3214164"/>
                <a:ext cx="391383" cy="338555"/>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Menlo" pitchFamily="49" charset="0"/>
                    <a:ea typeface="Menlo" pitchFamily="49" charset="0"/>
                    <a:cs typeface="Menlo" pitchFamily="49" charset="0"/>
                  </a:rPr>
                  <a:t>1</a:t>
                </a:r>
              </a:p>
            </p:txBody>
          </p:sp>
          <p:sp>
            <p:nvSpPr>
              <p:cNvPr id="119" name="TextBox 118"/>
              <p:cNvSpPr txBox="1"/>
              <p:nvPr/>
            </p:nvSpPr>
            <p:spPr>
              <a:xfrm>
                <a:off x="686441" y="3607506"/>
                <a:ext cx="1069845" cy="371097"/>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return num</a:t>
                </a:r>
              </a:p>
            </p:txBody>
          </p:sp>
        </p:grpSp>
        <p:sp>
          <p:nvSpPr>
            <p:cNvPr id="121" name="TextBox 120"/>
            <p:cNvSpPr txBox="1"/>
            <p:nvPr/>
          </p:nvSpPr>
          <p:spPr>
            <a:xfrm>
              <a:off x="5176891" y="3920201"/>
              <a:ext cx="742511"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fib(1)</a:t>
              </a:r>
            </a:p>
          </p:txBody>
        </p:sp>
        <p:cxnSp>
          <p:nvCxnSpPr>
            <p:cNvPr id="122" name="Straight Arrow Connector 121"/>
            <p:cNvCxnSpPr>
              <a:endCxn id="121" idx="3"/>
            </p:cNvCxnSpPr>
            <p:nvPr/>
          </p:nvCxnSpPr>
          <p:spPr>
            <a:xfrm flipH="1">
              <a:off x="5919402" y="3366902"/>
              <a:ext cx="573702" cy="691799"/>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60" name="Oval 159"/>
            <p:cNvSpPr/>
            <p:nvPr/>
          </p:nvSpPr>
          <p:spPr>
            <a:xfrm>
              <a:off x="5993976" y="3551762"/>
              <a:ext cx="182880" cy="182880"/>
            </a:xfrm>
            <a:prstGeom prst="ellipse">
              <a:avLst/>
            </a:prstGeom>
            <a:noFill/>
          </p:spPr>
          <p:style>
            <a:lnRef idx="2">
              <a:schemeClr val="accent6"/>
            </a:lnRef>
            <a:fillRef idx="1">
              <a:schemeClr val="lt1"/>
            </a:fillRef>
            <a:effectRef idx="0">
              <a:schemeClr val="accent6"/>
            </a:effectRef>
            <a:fontRef idx="minor">
              <a:schemeClr val="dk1"/>
            </a:fontRef>
          </p:style>
          <p:txBody>
            <a:bodyPr wrap="none" lIns="0" tIns="0" rIns="0" bIns="0" rtlCol="0" anchor="ctr"/>
            <a:lstStyle/>
            <a:p>
              <a:pPr algn="ctr"/>
              <a:r>
                <a:rPr lang="en-US" sz="800" b="1" dirty="0">
                  <a:solidFill>
                    <a:schemeClr val="accent6">
                      <a:lumMod val="75000"/>
                    </a:schemeClr>
                  </a:solidFill>
                </a:rPr>
                <a:t>12</a:t>
              </a:r>
            </a:p>
          </p:txBody>
        </p:sp>
      </p:grpSp>
      <p:grpSp>
        <p:nvGrpSpPr>
          <p:cNvPr id="154" name="Group 153"/>
          <p:cNvGrpSpPr/>
          <p:nvPr/>
        </p:nvGrpSpPr>
        <p:grpSpPr>
          <a:xfrm>
            <a:off x="6400731" y="3366903"/>
            <a:ext cx="864339" cy="796994"/>
            <a:chOff x="6400731" y="3366903"/>
            <a:chExt cx="864339" cy="796994"/>
          </a:xfrm>
        </p:grpSpPr>
        <p:cxnSp>
          <p:nvCxnSpPr>
            <p:cNvPr id="129" name="Straight Arrow Connector 128"/>
            <p:cNvCxnSpPr/>
            <p:nvPr/>
          </p:nvCxnSpPr>
          <p:spPr>
            <a:xfrm flipH="1" flipV="1">
              <a:off x="6574024" y="3366903"/>
              <a:ext cx="105029" cy="79699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30" name="TextBox 129"/>
            <p:cNvSpPr txBox="1"/>
            <p:nvPr/>
          </p:nvSpPr>
          <p:spPr>
            <a:xfrm>
              <a:off x="6400731" y="3643202"/>
              <a:ext cx="864339" cy="261610"/>
            </a:xfrm>
            <a:prstGeom prst="rect">
              <a:avLst/>
            </a:prstGeom>
            <a:noFill/>
          </p:spPr>
          <p:txBody>
            <a:bodyPr wrap="none" rtlCol="0">
              <a:spAutoFit/>
            </a:bodyPr>
            <a:lstStyle/>
            <a:p>
              <a:r>
                <a:rPr lang="en-US" sz="1100" dirty="0">
                  <a:latin typeface="Menlo" pitchFamily="49" charset="0"/>
                  <a:ea typeface="Menlo" pitchFamily="49" charset="0"/>
                  <a:cs typeface="Menlo" pitchFamily="49" charset="0"/>
                </a:rPr>
                <a:t>return 1</a:t>
              </a:r>
            </a:p>
          </p:txBody>
        </p:sp>
        <p:sp>
          <p:nvSpPr>
            <p:cNvPr id="161" name="Oval 160"/>
            <p:cNvSpPr/>
            <p:nvPr/>
          </p:nvSpPr>
          <p:spPr>
            <a:xfrm>
              <a:off x="6727771" y="3920201"/>
              <a:ext cx="182880" cy="182880"/>
            </a:xfrm>
            <a:prstGeom prst="ellipse">
              <a:avLst/>
            </a:prstGeom>
            <a:noFill/>
          </p:spPr>
          <p:style>
            <a:lnRef idx="2">
              <a:schemeClr val="accent5"/>
            </a:lnRef>
            <a:fillRef idx="1">
              <a:schemeClr val="lt1"/>
            </a:fillRef>
            <a:effectRef idx="0">
              <a:schemeClr val="accent5"/>
            </a:effectRef>
            <a:fontRef idx="minor">
              <a:schemeClr val="dk1"/>
            </a:fontRef>
          </p:style>
          <p:txBody>
            <a:bodyPr wrap="none" lIns="0" tIns="0" rIns="0" bIns="0" rtlCol="0" anchor="ctr"/>
            <a:lstStyle/>
            <a:p>
              <a:pPr algn="ctr"/>
              <a:r>
                <a:rPr lang="en-US" sz="800" b="1" dirty="0">
                  <a:solidFill>
                    <a:schemeClr val="accent5">
                      <a:lumMod val="75000"/>
                    </a:schemeClr>
                  </a:solidFill>
                </a:rPr>
                <a:t>13</a:t>
              </a:r>
            </a:p>
          </p:txBody>
        </p:sp>
      </p:grpSp>
      <p:grpSp>
        <p:nvGrpSpPr>
          <p:cNvPr id="168" name="Group 167"/>
          <p:cNvGrpSpPr/>
          <p:nvPr/>
        </p:nvGrpSpPr>
        <p:grpSpPr>
          <a:xfrm>
            <a:off x="7068206" y="3366902"/>
            <a:ext cx="1700560" cy="1412617"/>
            <a:chOff x="7068206" y="3366902"/>
            <a:chExt cx="1700560" cy="1412617"/>
          </a:xfrm>
        </p:grpSpPr>
        <p:grpSp>
          <p:nvGrpSpPr>
            <p:cNvPr id="123" name="Group 122"/>
            <p:cNvGrpSpPr/>
            <p:nvPr/>
          </p:nvGrpSpPr>
          <p:grpSpPr>
            <a:xfrm>
              <a:off x="7122846" y="4163897"/>
              <a:ext cx="1645920" cy="615622"/>
              <a:chOff x="366648" y="3155576"/>
              <a:chExt cx="1580103" cy="824753"/>
            </a:xfrm>
          </p:grpSpPr>
          <p:sp>
            <p:nvSpPr>
              <p:cNvPr id="124" name="Rectangle 123"/>
              <p:cNvSpPr/>
              <p:nvPr/>
            </p:nvSpPr>
            <p:spPr>
              <a:xfrm>
                <a:off x="366648" y="3155576"/>
                <a:ext cx="1580103" cy="824753"/>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endParaRPr lang="en-US" sz="1100" dirty="0">
                  <a:solidFill>
                    <a:schemeClr val="tx1"/>
                  </a:solidFill>
                  <a:latin typeface="Menlo" pitchFamily="49" charset="0"/>
                  <a:ea typeface="Menlo" pitchFamily="49" charset="0"/>
                  <a:cs typeface="Menlo" pitchFamily="49" charset="0"/>
                </a:endParaRPr>
              </a:p>
            </p:txBody>
          </p:sp>
          <p:sp>
            <p:nvSpPr>
              <p:cNvPr id="125" name="TextBox 124"/>
              <p:cNvSpPr txBox="1"/>
              <p:nvPr/>
            </p:nvSpPr>
            <p:spPr>
              <a:xfrm>
                <a:off x="679518" y="3209081"/>
                <a:ext cx="506870" cy="307778"/>
              </a:xfrm>
              <a:prstGeom prst="rect">
                <a:avLst/>
              </a:prstGeom>
              <a:noFill/>
            </p:spPr>
            <p:txBody>
              <a:bodyPr wrap="none" rtlCol="0">
                <a:spAutoFit/>
              </a:bodyPr>
              <a:lstStyle/>
              <a:p>
                <a:r>
                  <a:rPr lang="en-US" sz="1400" dirty="0">
                    <a:latin typeface="Menlo" pitchFamily="49" charset="0"/>
                    <a:ea typeface="Menlo" pitchFamily="49" charset="0"/>
                    <a:cs typeface="Menlo" pitchFamily="49" charset="0"/>
                  </a:rPr>
                  <a:t>num</a:t>
                </a:r>
              </a:p>
            </p:txBody>
          </p:sp>
          <p:sp>
            <p:nvSpPr>
              <p:cNvPr id="126" name="Rectangle 125"/>
              <p:cNvSpPr/>
              <p:nvPr/>
            </p:nvSpPr>
            <p:spPr>
              <a:xfrm>
                <a:off x="1186388" y="3214164"/>
                <a:ext cx="391383" cy="338555"/>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latin typeface="Menlo" pitchFamily="49" charset="0"/>
                    <a:ea typeface="Menlo" pitchFamily="49" charset="0"/>
                    <a:cs typeface="Menlo" pitchFamily="49" charset="0"/>
                  </a:rPr>
                  <a:t>0</a:t>
                </a:r>
              </a:p>
            </p:txBody>
          </p:sp>
          <p:sp>
            <p:nvSpPr>
              <p:cNvPr id="127" name="TextBox 126"/>
              <p:cNvSpPr txBox="1"/>
              <p:nvPr/>
            </p:nvSpPr>
            <p:spPr>
              <a:xfrm>
                <a:off x="686441" y="3607506"/>
                <a:ext cx="1069845" cy="371097"/>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return num</a:t>
                </a:r>
              </a:p>
            </p:txBody>
          </p:sp>
        </p:grpSp>
        <p:sp>
          <p:nvSpPr>
            <p:cNvPr id="128" name="TextBox 127"/>
            <p:cNvSpPr txBox="1"/>
            <p:nvPr/>
          </p:nvSpPr>
          <p:spPr>
            <a:xfrm>
              <a:off x="7068206" y="3920201"/>
              <a:ext cx="742511" cy="276999"/>
            </a:xfrm>
            <a:prstGeom prst="rect">
              <a:avLst/>
            </a:prstGeom>
            <a:noFill/>
          </p:spPr>
          <p:txBody>
            <a:bodyPr wrap="none" rtlCol="0">
              <a:spAutoFit/>
            </a:bodyPr>
            <a:lstStyle/>
            <a:p>
              <a:r>
                <a:rPr lang="en-US" sz="1200" dirty="0">
                  <a:latin typeface="Menlo" pitchFamily="49" charset="0"/>
                  <a:ea typeface="Menlo" pitchFamily="49" charset="0"/>
                  <a:cs typeface="Menlo" pitchFamily="49" charset="0"/>
                </a:rPr>
                <a:t>fib(0)</a:t>
              </a:r>
            </a:p>
          </p:txBody>
        </p:sp>
        <p:cxnSp>
          <p:nvCxnSpPr>
            <p:cNvPr id="133" name="Straight Arrow Connector 132"/>
            <p:cNvCxnSpPr>
              <a:endCxn id="128" idx="3"/>
            </p:cNvCxnSpPr>
            <p:nvPr/>
          </p:nvCxnSpPr>
          <p:spPr>
            <a:xfrm>
              <a:off x="7526968" y="3366902"/>
              <a:ext cx="283749" cy="691799"/>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62" name="Oval 161"/>
            <p:cNvSpPr/>
            <p:nvPr/>
          </p:nvSpPr>
          <p:spPr>
            <a:xfrm>
              <a:off x="7384060" y="3551762"/>
              <a:ext cx="182880" cy="182880"/>
            </a:xfrm>
            <a:prstGeom prst="ellipse">
              <a:avLst/>
            </a:prstGeom>
            <a:noFill/>
          </p:spPr>
          <p:style>
            <a:lnRef idx="2">
              <a:schemeClr val="accent6"/>
            </a:lnRef>
            <a:fillRef idx="1">
              <a:schemeClr val="lt1"/>
            </a:fillRef>
            <a:effectRef idx="0">
              <a:schemeClr val="accent6"/>
            </a:effectRef>
            <a:fontRef idx="minor">
              <a:schemeClr val="dk1"/>
            </a:fontRef>
          </p:style>
          <p:txBody>
            <a:bodyPr wrap="none" lIns="0" tIns="0" rIns="0" bIns="0" rtlCol="0" anchor="ctr"/>
            <a:lstStyle/>
            <a:p>
              <a:pPr algn="ctr"/>
              <a:r>
                <a:rPr lang="en-US" sz="800" b="1" dirty="0">
                  <a:solidFill>
                    <a:schemeClr val="accent6">
                      <a:lumMod val="75000"/>
                    </a:schemeClr>
                  </a:solidFill>
                </a:rPr>
                <a:t>14</a:t>
              </a:r>
            </a:p>
          </p:txBody>
        </p:sp>
      </p:grpSp>
      <p:grpSp>
        <p:nvGrpSpPr>
          <p:cNvPr id="169" name="Group 168"/>
          <p:cNvGrpSpPr/>
          <p:nvPr/>
        </p:nvGrpSpPr>
        <p:grpSpPr>
          <a:xfrm>
            <a:off x="7639753" y="3366902"/>
            <a:ext cx="1231292" cy="830298"/>
            <a:chOff x="7639753" y="3366902"/>
            <a:chExt cx="1231292" cy="830298"/>
          </a:xfrm>
        </p:grpSpPr>
        <p:cxnSp>
          <p:nvCxnSpPr>
            <p:cNvPr id="131" name="Straight Arrow Connector 130"/>
            <p:cNvCxnSpPr/>
            <p:nvPr/>
          </p:nvCxnSpPr>
          <p:spPr>
            <a:xfrm flipH="1" flipV="1">
              <a:off x="7639753" y="3366902"/>
              <a:ext cx="930615" cy="83029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32" name="TextBox 131"/>
            <p:cNvSpPr txBox="1"/>
            <p:nvPr/>
          </p:nvSpPr>
          <p:spPr>
            <a:xfrm>
              <a:off x="8006706" y="3643202"/>
              <a:ext cx="864339" cy="261610"/>
            </a:xfrm>
            <a:prstGeom prst="rect">
              <a:avLst/>
            </a:prstGeom>
            <a:noFill/>
          </p:spPr>
          <p:txBody>
            <a:bodyPr wrap="none" rtlCol="0">
              <a:spAutoFit/>
            </a:bodyPr>
            <a:lstStyle/>
            <a:p>
              <a:r>
                <a:rPr lang="en-US" sz="1100" dirty="0">
                  <a:latin typeface="Menlo" pitchFamily="49" charset="0"/>
                  <a:ea typeface="Menlo" pitchFamily="49" charset="0"/>
                  <a:cs typeface="Menlo" pitchFamily="49" charset="0"/>
                </a:rPr>
                <a:t>return 0</a:t>
              </a:r>
            </a:p>
          </p:txBody>
        </p:sp>
        <p:sp>
          <p:nvSpPr>
            <p:cNvPr id="163" name="Oval 162"/>
            <p:cNvSpPr/>
            <p:nvPr/>
          </p:nvSpPr>
          <p:spPr>
            <a:xfrm>
              <a:off x="8478928" y="3924624"/>
              <a:ext cx="182880" cy="182880"/>
            </a:xfrm>
            <a:prstGeom prst="ellipse">
              <a:avLst/>
            </a:prstGeom>
            <a:noFill/>
          </p:spPr>
          <p:style>
            <a:lnRef idx="2">
              <a:schemeClr val="accent5"/>
            </a:lnRef>
            <a:fillRef idx="1">
              <a:schemeClr val="lt1"/>
            </a:fillRef>
            <a:effectRef idx="0">
              <a:schemeClr val="accent5"/>
            </a:effectRef>
            <a:fontRef idx="minor">
              <a:schemeClr val="dk1"/>
            </a:fontRef>
          </p:style>
          <p:txBody>
            <a:bodyPr wrap="none" lIns="0" tIns="0" rIns="0" bIns="0" rtlCol="0" anchor="ctr"/>
            <a:lstStyle/>
            <a:p>
              <a:pPr algn="ctr"/>
              <a:r>
                <a:rPr lang="en-US" sz="800" b="1" dirty="0">
                  <a:solidFill>
                    <a:schemeClr val="accent5">
                      <a:lumMod val="75000"/>
                    </a:schemeClr>
                  </a:solidFill>
                </a:rPr>
                <a:t>15</a:t>
              </a:r>
            </a:p>
          </p:txBody>
        </p:sp>
      </p:grpSp>
      <p:grpSp>
        <p:nvGrpSpPr>
          <p:cNvPr id="170" name="Group 169"/>
          <p:cNvGrpSpPr/>
          <p:nvPr/>
        </p:nvGrpSpPr>
        <p:grpSpPr>
          <a:xfrm>
            <a:off x="4810897" y="1998482"/>
            <a:ext cx="2664603" cy="837548"/>
            <a:chOff x="4810897" y="1998482"/>
            <a:chExt cx="2664603" cy="837548"/>
          </a:xfrm>
        </p:grpSpPr>
        <p:sp>
          <p:nvSpPr>
            <p:cNvPr id="134" name="TextBox 133"/>
            <p:cNvSpPr txBox="1"/>
            <p:nvPr/>
          </p:nvSpPr>
          <p:spPr>
            <a:xfrm>
              <a:off x="6203867" y="2289726"/>
              <a:ext cx="864339" cy="261610"/>
            </a:xfrm>
            <a:prstGeom prst="rect">
              <a:avLst/>
            </a:prstGeom>
            <a:noFill/>
          </p:spPr>
          <p:txBody>
            <a:bodyPr wrap="none" rtlCol="0">
              <a:spAutoFit/>
            </a:bodyPr>
            <a:lstStyle/>
            <a:p>
              <a:r>
                <a:rPr lang="en-US" sz="1100" dirty="0">
                  <a:latin typeface="Menlo" pitchFamily="49" charset="0"/>
                  <a:ea typeface="Menlo" pitchFamily="49" charset="0"/>
                  <a:cs typeface="Menlo" pitchFamily="49" charset="0"/>
                </a:rPr>
                <a:t>return 1</a:t>
              </a:r>
            </a:p>
          </p:txBody>
        </p:sp>
        <p:cxnSp>
          <p:nvCxnSpPr>
            <p:cNvPr id="136" name="Straight Arrow Connector 135"/>
            <p:cNvCxnSpPr/>
            <p:nvPr/>
          </p:nvCxnSpPr>
          <p:spPr>
            <a:xfrm flipH="1" flipV="1">
              <a:off x="4810897" y="1998482"/>
              <a:ext cx="2645063" cy="83754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64" name="Oval 163"/>
            <p:cNvSpPr/>
            <p:nvPr/>
          </p:nvSpPr>
          <p:spPr>
            <a:xfrm>
              <a:off x="7292620" y="2566725"/>
              <a:ext cx="182880" cy="182880"/>
            </a:xfrm>
            <a:prstGeom prst="ellipse">
              <a:avLst/>
            </a:prstGeom>
            <a:noFill/>
          </p:spPr>
          <p:style>
            <a:lnRef idx="2">
              <a:schemeClr val="accent5"/>
            </a:lnRef>
            <a:fillRef idx="1">
              <a:schemeClr val="lt1"/>
            </a:fillRef>
            <a:effectRef idx="0">
              <a:schemeClr val="accent5"/>
            </a:effectRef>
            <a:fontRef idx="minor">
              <a:schemeClr val="dk1"/>
            </a:fontRef>
          </p:style>
          <p:txBody>
            <a:bodyPr wrap="none" lIns="0" tIns="0" rIns="0" bIns="0" rtlCol="0" anchor="ctr"/>
            <a:lstStyle/>
            <a:p>
              <a:pPr algn="ctr"/>
              <a:r>
                <a:rPr lang="en-US" sz="800" b="1" dirty="0">
                  <a:solidFill>
                    <a:schemeClr val="accent5">
                      <a:lumMod val="75000"/>
                    </a:schemeClr>
                  </a:solidFill>
                </a:rPr>
                <a:t>16</a:t>
              </a:r>
            </a:p>
          </p:txBody>
        </p:sp>
      </p:grpSp>
      <p:grpSp>
        <p:nvGrpSpPr>
          <p:cNvPr id="171" name="Group 170"/>
          <p:cNvGrpSpPr/>
          <p:nvPr/>
        </p:nvGrpSpPr>
        <p:grpSpPr>
          <a:xfrm>
            <a:off x="4963297" y="1083597"/>
            <a:ext cx="3931502" cy="660691"/>
            <a:chOff x="4963297" y="1083597"/>
            <a:chExt cx="3931502" cy="660691"/>
          </a:xfrm>
        </p:grpSpPr>
        <p:cxnSp>
          <p:nvCxnSpPr>
            <p:cNvPr id="143" name="Straight Arrow Connector 142"/>
            <p:cNvCxnSpPr/>
            <p:nvPr/>
          </p:nvCxnSpPr>
          <p:spPr>
            <a:xfrm flipV="1">
              <a:off x="4963297" y="1083597"/>
              <a:ext cx="1437434" cy="51053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46" name="TextBox 145"/>
            <p:cNvSpPr txBox="1"/>
            <p:nvPr/>
          </p:nvSpPr>
          <p:spPr>
            <a:xfrm>
              <a:off x="5792102" y="1240188"/>
              <a:ext cx="864339" cy="261610"/>
            </a:xfrm>
            <a:prstGeom prst="rect">
              <a:avLst/>
            </a:prstGeom>
            <a:noFill/>
          </p:spPr>
          <p:txBody>
            <a:bodyPr wrap="none" rtlCol="0">
              <a:spAutoFit/>
            </a:bodyPr>
            <a:lstStyle/>
            <a:p>
              <a:r>
                <a:rPr lang="en-US" sz="1100" dirty="0">
                  <a:latin typeface="Menlo" pitchFamily="49" charset="0"/>
                  <a:ea typeface="Menlo" pitchFamily="49" charset="0"/>
                  <a:cs typeface="Menlo" pitchFamily="49" charset="0"/>
                </a:rPr>
                <a:t>return 3</a:t>
              </a:r>
            </a:p>
          </p:txBody>
        </p:sp>
        <p:sp>
          <p:nvSpPr>
            <p:cNvPr id="165" name="Oval 164"/>
            <p:cNvSpPr/>
            <p:nvPr/>
          </p:nvSpPr>
          <p:spPr>
            <a:xfrm>
              <a:off x="5564645" y="1447848"/>
              <a:ext cx="182880" cy="182880"/>
            </a:xfrm>
            <a:prstGeom prst="ellipse">
              <a:avLst/>
            </a:prstGeom>
            <a:noFill/>
          </p:spPr>
          <p:style>
            <a:lnRef idx="2">
              <a:schemeClr val="accent5"/>
            </a:lnRef>
            <a:fillRef idx="1">
              <a:schemeClr val="lt1"/>
            </a:fillRef>
            <a:effectRef idx="0">
              <a:schemeClr val="accent5"/>
            </a:effectRef>
            <a:fontRef idx="minor">
              <a:schemeClr val="dk1"/>
            </a:fontRef>
          </p:style>
          <p:txBody>
            <a:bodyPr wrap="none" lIns="0" tIns="0" rIns="0" bIns="0" rtlCol="0" anchor="ctr"/>
            <a:lstStyle/>
            <a:p>
              <a:pPr algn="ctr"/>
              <a:r>
                <a:rPr lang="en-US" sz="800" b="1" dirty="0">
                  <a:solidFill>
                    <a:schemeClr val="accent5">
                      <a:lumMod val="75000"/>
                    </a:schemeClr>
                  </a:solidFill>
                </a:rPr>
                <a:t>17</a:t>
              </a:r>
            </a:p>
          </p:txBody>
        </p:sp>
        <p:sp>
          <p:nvSpPr>
            <p:cNvPr id="166" name="Rounded Rectangle 165"/>
            <p:cNvSpPr/>
            <p:nvPr/>
          </p:nvSpPr>
          <p:spPr>
            <a:xfrm>
              <a:off x="6877451" y="1332646"/>
              <a:ext cx="2017348" cy="4116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Segoe Print" pitchFamily="2" charset="0"/>
                </a:rPr>
                <a:t>Hence, </a:t>
              </a:r>
              <a:r>
                <a:rPr lang="en-US" sz="1400" dirty="0">
                  <a:latin typeface="Menlo" pitchFamily="49" charset="0"/>
                  <a:ea typeface="Menlo" pitchFamily="49" charset="0"/>
                  <a:cs typeface="Menlo" pitchFamily="49" charset="0"/>
                </a:rPr>
                <a:t>fib(4) = 3</a:t>
              </a:r>
            </a:p>
          </p:txBody>
        </p:sp>
      </p:grpSp>
      <p:sp>
        <p:nvSpPr>
          <p:cNvPr id="167" name="Slide Number Placeholder 166"/>
          <p:cNvSpPr>
            <a:spLocks noGrp="1"/>
          </p:cNvSpPr>
          <p:nvPr>
            <p:ph type="sldNum" sz="quarter" idx="12"/>
          </p:nvPr>
        </p:nvSpPr>
        <p:spPr/>
        <p:txBody>
          <a:bodyPr/>
          <a:lstStyle/>
          <a:p>
            <a:fld id="{A2D5F323-9395-A24C-8003-89F99F5948AE}" type="slidenum">
              <a:rPr lang="en-US" smtClean="0"/>
              <a:pPr/>
              <a:t>97</a:t>
            </a:fld>
            <a:endParaRPr lang="en-US"/>
          </a:p>
        </p:txBody>
      </p:sp>
    </p:spTree>
    <p:extLst>
      <p:ext uri="{BB962C8B-B14F-4D97-AF65-F5344CB8AC3E}">
        <p14:creationId xmlns:p14="http://schemas.microsoft.com/office/powerpoint/2010/main" val="3989675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6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6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7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Example: Greatest Common Divisor</a:t>
            </a:r>
          </a:p>
        </p:txBody>
      </p:sp>
      <p:sp>
        <p:nvSpPr>
          <p:cNvPr id="3" name="Content Placeholder 2"/>
          <p:cNvSpPr>
            <a:spLocks noGrp="1"/>
          </p:cNvSpPr>
          <p:nvPr>
            <p:ph idx="1"/>
          </p:nvPr>
        </p:nvSpPr>
        <p:spPr>
          <a:xfrm>
            <a:off x="457200" y="1379240"/>
            <a:ext cx="8229600" cy="4746924"/>
          </a:xfrm>
        </p:spPr>
        <p:txBody>
          <a:bodyPr/>
          <a:lstStyle/>
          <a:p>
            <a:r>
              <a:rPr lang="en-US" dirty="0"/>
              <a:t>Euclidean algorithm</a:t>
            </a:r>
          </a:p>
        </p:txBody>
      </p:sp>
      <p:sp>
        <p:nvSpPr>
          <p:cNvPr id="5" name="TextBox 4"/>
          <p:cNvSpPr txBox="1"/>
          <p:nvPr/>
        </p:nvSpPr>
        <p:spPr>
          <a:xfrm>
            <a:off x="555627" y="1948074"/>
            <a:ext cx="2634054" cy="338554"/>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latin typeface="Segoe Print" pitchFamily="2" charset="0"/>
              </a:rPr>
              <a:t>E.g., </a:t>
            </a:r>
            <a:r>
              <a:rPr lang="en-US" sz="1600" dirty="0" err="1">
                <a:latin typeface="Segoe Print" pitchFamily="2" charset="0"/>
              </a:rPr>
              <a:t>gcd</a:t>
            </a:r>
            <a:r>
              <a:rPr lang="en-US" sz="1600" dirty="0">
                <a:latin typeface="Segoe Print" pitchFamily="2" charset="0"/>
              </a:rPr>
              <a:t> of </a:t>
            </a:r>
            <a:r>
              <a:rPr lang="en-US" sz="1600" dirty="0">
                <a:solidFill>
                  <a:schemeClr val="accent6">
                    <a:lumMod val="75000"/>
                  </a:schemeClr>
                </a:solidFill>
                <a:latin typeface="Segoe Print" pitchFamily="2" charset="0"/>
              </a:rPr>
              <a:t>48</a:t>
            </a:r>
            <a:r>
              <a:rPr lang="en-US" sz="1600" dirty="0">
                <a:latin typeface="Segoe Print" pitchFamily="2" charset="0"/>
              </a:rPr>
              <a:t> and </a:t>
            </a:r>
            <a:r>
              <a:rPr lang="en-US" sz="1600" dirty="0">
                <a:solidFill>
                  <a:schemeClr val="accent5">
                    <a:lumMod val="75000"/>
                  </a:schemeClr>
                </a:solidFill>
                <a:latin typeface="Segoe Print" pitchFamily="2" charset="0"/>
              </a:rPr>
              <a:t>18</a:t>
            </a:r>
            <a:r>
              <a:rPr lang="en-US" sz="1600" dirty="0">
                <a:latin typeface="Segoe Print" pitchFamily="2" charset="0"/>
              </a:rPr>
              <a:t>:</a:t>
            </a:r>
            <a:endParaRPr lang="en-US" dirty="0"/>
          </a:p>
        </p:txBody>
      </p:sp>
      <p:grpSp>
        <p:nvGrpSpPr>
          <p:cNvPr id="61" name="Group 60"/>
          <p:cNvGrpSpPr/>
          <p:nvPr/>
        </p:nvGrpSpPr>
        <p:grpSpPr>
          <a:xfrm>
            <a:off x="1133420" y="2392241"/>
            <a:ext cx="945663" cy="1284938"/>
            <a:chOff x="1133420" y="2392241"/>
            <a:chExt cx="945663" cy="1284938"/>
          </a:xfrm>
        </p:grpSpPr>
        <p:grpSp>
          <p:nvGrpSpPr>
            <p:cNvPr id="53" name="Group 52"/>
            <p:cNvGrpSpPr/>
            <p:nvPr/>
          </p:nvGrpSpPr>
          <p:grpSpPr>
            <a:xfrm>
              <a:off x="1133420" y="2701019"/>
              <a:ext cx="943802" cy="976160"/>
              <a:chOff x="1133420" y="2701019"/>
              <a:chExt cx="943802" cy="976160"/>
            </a:xfrm>
          </p:grpSpPr>
          <p:sp>
            <p:nvSpPr>
              <p:cNvPr id="9" name="TextBox 8"/>
              <p:cNvSpPr txBox="1"/>
              <p:nvPr/>
            </p:nvSpPr>
            <p:spPr>
              <a:xfrm>
                <a:off x="1613634" y="2701019"/>
                <a:ext cx="463588" cy="646331"/>
              </a:xfrm>
              <a:prstGeom prst="rect">
                <a:avLst/>
              </a:prstGeom>
              <a:noFill/>
            </p:spPr>
            <p:txBody>
              <a:bodyPr wrap="none" rtlCol="0">
                <a:spAutoFit/>
              </a:bodyPr>
              <a:lstStyle/>
              <a:p>
                <a:r>
                  <a:rPr lang="en-US" dirty="0">
                    <a:solidFill>
                      <a:schemeClr val="accent6">
                        <a:lumMod val="75000"/>
                      </a:schemeClr>
                    </a:solidFill>
                    <a:latin typeface="Menlo" pitchFamily="49" charset="0"/>
                    <a:ea typeface="Menlo" pitchFamily="49" charset="0"/>
                    <a:cs typeface="Menlo" pitchFamily="49" charset="0"/>
                  </a:rPr>
                  <a:t>48</a:t>
                </a:r>
              </a:p>
              <a:p>
                <a:r>
                  <a:rPr lang="en-US" dirty="0">
                    <a:latin typeface="Menlo" pitchFamily="49" charset="0"/>
                    <a:ea typeface="Menlo" pitchFamily="49" charset="0"/>
                    <a:cs typeface="Menlo" pitchFamily="49" charset="0"/>
                  </a:rPr>
                  <a:t>36</a:t>
                </a:r>
              </a:p>
            </p:txBody>
          </p:sp>
          <p:grpSp>
            <p:nvGrpSpPr>
              <p:cNvPr id="17" name="Group 16"/>
              <p:cNvGrpSpPr/>
              <p:nvPr/>
            </p:nvGrpSpPr>
            <p:grpSpPr>
              <a:xfrm>
                <a:off x="1503776" y="2728321"/>
                <a:ext cx="540197" cy="272935"/>
                <a:chOff x="3419095" y="3649287"/>
                <a:chExt cx="875284" cy="389313"/>
              </a:xfrm>
            </p:grpSpPr>
            <p:cxnSp>
              <p:nvCxnSpPr>
                <p:cNvPr id="12" name="Straight Connector 11"/>
                <p:cNvCxnSpPr/>
                <p:nvPr/>
              </p:nvCxnSpPr>
              <p:spPr>
                <a:xfrm>
                  <a:off x="3616037" y="3649287"/>
                  <a:ext cx="678342" cy="0"/>
                </a:xfrm>
                <a:prstGeom prst="line">
                  <a:avLst/>
                </a:prstGeom>
                <a:effectLst/>
              </p:spPr>
              <p:style>
                <a:lnRef idx="2">
                  <a:schemeClr val="dk1"/>
                </a:lnRef>
                <a:fillRef idx="0">
                  <a:schemeClr val="dk1"/>
                </a:fillRef>
                <a:effectRef idx="1">
                  <a:schemeClr val="dk1"/>
                </a:effectRef>
                <a:fontRef idx="minor">
                  <a:schemeClr val="tx1"/>
                </a:fontRef>
              </p:style>
            </p:cxnSp>
            <p:sp>
              <p:nvSpPr>
                <p:cNvPr id="16" name="Freeform 15"/>
                <p:cNvSpPr/>
                <p:nvPr/>
              </p:nvSpPr>
              <p:spPr>
                <a:xfrm>
                  <a:off x="3419095" y="3649287"/>
                  <a:ext cx="205254" cy="389313"/>
                </a:xfrm>
                <a:custGeom>
                  <a:avLst/>
                  <a:gdLst>
                    <a:gd name="connsiteX0" fmla="*/ 108065 w 108065"/>
                    <a:gd name="connsiteY0" fmla="*/ 0 h 381000"/>
                    <a:gd name="connsiteX1" fmla="*/ 83127 w 108065"/>
                    <a:gd name="connsiteY1" fmla="*/ 332509 h 381000"/>
                    <a:gd name="connsiteX2" fmla="*/ 0 w 108065"/>
                    <a:gd name="connsiteY2" fmla="*/ 290945 h 381000"/>
                  </a:gdLst>
                  <a:ahLst/>
                  <a:cxnLst>
                    <a:cxn ang="0">
                      <a:pos x="connsiteX0" y="connsiteY0"/>
                    </a:cxn>
                    <a:cxn ang="0">
                      <a:pos x="connsiteX1" y="connsiteY1"/>
                    </a:cxn>
                    <a:cxn ang="0">
                      <a:pos x="connsiteX2" y="connsiteY2"/>
                    </a:cxn>
                  </a:cxnLst>
                  <a:rect l="l" t="t" r="r" b="b"/>
                  <a:pathLst>
                    <a:path w="108065" h="381000">
                      <a:moveTo>
                        <a:pt x="108065" y="0"/>
                      </a:moveTo>
                      <a:cubicBezTo>
                        <a:pt x="104601" y="142009"/>
                        <a:pt x="101138" y="284018"/>
                        <a:pt x="83127" y="332509"/>
                      </a:cubicBezTo>
                      <a:cubicBezTo>
                        <a:pt x="65116" y="381000"/>
                        <a:pt x="32558" y="335972"/>
                        <a:pt x="0" y="290945"/>
                      </a:cubicBezTo>
                    </a:path>
                  </a:pathLst>
                </a:custGeom>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sp>
            <p:nvSpPr>
              <p:cNvPr id="19" name="TextBox 18"/>
              <p:cNvSpPr txBox="1"/>
              <p:nvPr/>
            </p:nvSpPr>
            <p:spPr>
              <a:xfrm>
                <a:off x="1133420" y="2701019"/>
                <a:ext cx="463588" cy="369332"/>
              </a:xfrm>
              <a:prstGeom prst="rect">
                <a:avLst/>
              </a:prstGeom>
              <a:noFill/>
            </p:spPr>
            <p:txBody>
              <a:bodyPr wrap="none" rtlCol="0">
                <a:spAutoFit/>
              </a:bodyPr>
              <a:lstStyle/>
              <a:p>
                <a:r>
                  <a:rPr lang="en-US" dirty="0">
                    <a:solidFill>
                      <a:schemeClr val="accent5">
                        <a:lumMod val="75000"/>
                      </a:schemeClr>
                    </a:solidFill>
                    <a:latin typeface="Menlo" pitchFamily="49" charset="0"/>
                    <a:ea typeface="Menlo" pitchFamily="49" charset="0"/>
                    <a:cs typeface="Menlo" pitchFamily="49" charset="0"/>
                  </a:rPr>
                  <a:t>18</a:t>
                </a:r>
              </a:p>
            </p:txBody>
          </p:sp>
          <p:cxnSp>
            <p:nvCxnSpPr>
              <p:cNvPr id="21" name="Straight Connector 20"/>
              <p:cNvCxnSpPr/>
              <p:nvPr/>
            </p:nvCxnSpPr>
            <p:spPr>
              <a:xfrm>
                <a:off x="1597008" y="3291221"/>
                <a:ext cx="480214" cy="0"/>
              </a:xfrm>
              <a:prstGeom prst="line">
                <a:avLst/>
              </a:prstGeom>
              <a:effectLst/>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1613634" y="3307847"/>
                <a:ext cx="463588" cy="369332"/>
              </a:xfrm>
              <a:prstGeom prst="rect">
                <a:avLst/>
              </a:prstGeom>
              <a:noFill/>
            </p:spPr>
            <p:txBody>
              <a:bodyPr wrap="none" rtlCol="0">
                <a:spAutoFit/>
              </a:bodyPr>
              <a:lstStyle/>
              <a:p>
                <a:r>
                  <a:rPr lang="en-US" dirty="0">
                    <a:solidFill>
                      <a:schemeClr val="accent6">
                        <a:lumMod val="75000"/>
                      </a:schemeClr>
                    </a:solidFill>
                    <a:latin typeface="Menlo" pitchFamily="49" charset="0"/>
                    <a:ea typeface="Menlo" pitchFamily="49" charset="0"/>
                    <a:cs typeface="Menlo" pitchFamily="49" charset="0"/>
                  </a:rPr>
                  <a:t>12</a:t>
                </a:r>
              </a:p>
            </p:txBody>
          </p:sp>
        </p:grpSp>
        <p:sp>
          <p:nvSpPr>
            <p:cNvPr id="33" name="TextBox 32"/>
            <p:cNvSpPr txBox="1"/>
            <p:nvPr/>
          </p:nvSpPr>
          <p:spPr>
            <a:xfrm>
              <a:off x="1754955" y="2392241"/>
              <a:ext cx="324128" cy="369332"/>
            </a:xfrm>
            <a:prstGeom prst="rect">
              <a:avLst/>
            </a:prstGeom>
            <a:noFill/>
          </p:spPr>
          <p:txBody>
            <a:bodyPr wrap="none" rtlCol="0">
              <a:spAutoFit/>
            </a:bodyPr>
            <a:lstStyle/>
            <a:p>
              <a:r>
                <a:rPr lang="en-US" dirty="0">
                  <a:solidFill>
                    <a:schemeClr val="bg1">
                      <a:lumMod val="65000"/>
                    </a:schemeClr>
                  </a:solidFill>
                  <a:latin typeface="Menlo" pitchFamily="49" charset="0"/>
                  <a:ea typeface="Menlo" pitchFamily="49" charset="0"/>
                  <a:cs typeface="Menlo" pitchFamily="49" charset="0"/>
                </a:rPr>
                <a:t>2</a:t>
              </a:r>
            </a:p>
          </p:txBody>
        </p:sp>
      </p:grpSp>
      <p:grpSp>
        <p:nvGrpSpPr>
          <p:cNvPr id="62" name="Group 61"/>
          <p:cNvGrpSpPr/>
          <p:nvPr/>
        </p:nvGrpSpPr>
        <p:grpSpPr>
          <a:xfrm>
            <a:off x="3124200" y="2392241"/>
            <a:ext cx="943805" cy="1284938"/>
            <a:chOff x="3124200" y="2392241"/>
            <a:chExt cx="943805" cy="1284938"/>
          </a:xfrm>
        </p:grpSpPr>
        <p:sp>
          <p:nvSpPr>
            <p:cNvPr id="26" name="TextBox 25"/>
            <p:cNvSpPr txBox="1"/>
            <p:nvPr/>
          </p:nvSpPr>
          <p:spPr>
            <a:xfrm>
              <a:off x="3604414" y="2701019"/>
              <a:ext cx="463588" cy="646331"/>
            </a:xfrm>
            <a:prstGeom prst="rect">
              <a:avLst/>
            </a:prstGeom>
            <a:noFill/>
          </p:spPr>
          <p:txBody>
            <a:bodyPr wrap="none" rtlCol="0">
              <a:spAutoFit/>
            </a:bodyPr>
            <a:lstStyle/>
            <a:p>
              <a:r>
                <a:rPr lang="en-US" dirty="0">
                  <a:solidFill>
                    <a:schemeClr val="accent5">
                      <a:lumMod val="75000"/>
                    </a:schemeClr>
                  </a:solidFill>
                  <a:latin typeface="Menlo" pitchFamily="49" charset="0"/>
                  <a:ea typeface="Menlo" pitchFamily="49" charset="0"/>
                  <a:cs typeface="Menlo" pitchFamily="49" charset="0"/>
                </a:rPr>
                <a:t>18</a:t>
              </a:r>
            </a:p>
            <a:p>
              <a:r>
                <a:rPr lang="en-US" dirty="0">
                  <a:latin typeface="Menlo" pitchFamily="49" charset="0"/>
                  <a:ea typeface="Menlo" pitchFamily="49" charset="0"/>
                  <a:cs typeface="Menlo" pitchFamily="49" charset="0"/>
                </a:rPr>
                <a:t>12</a:t>
              </a:r>
            </a:p>
          </p:txBody>
        </p:sp>
        <p:grpSp>
          <p:nvGrpSpPr>
            <p:cNvPr id="27" name="Group 26"/>
            <p:cNvGrpSpPr/>
            <p:nvPr/>
          </p:nvGrpSpPr>
          <p:grpSpPr>
            <a:xfrm>
              <a:off x="3494556" y="2728321"/>
              <a:ext cx="540197" cy="272935"/>
              <a:chOff x="3419095" y="3649287"/>
              <a:chExt cx="875284" cy="389313"/>
            </a:xfrm>
          </p:grpSpPr>
          <p:cxnSp>
            <p:nvCxnSpPr>
              <p:cNvPr id="28" name="Straight Connector 27"/>
              <p:cNvCxnSpPr/>
              <p:nvPr/>
            </p:nvCxnSpPr>
            <p:spPr>
              <a:xfrm>
                <a:off x="3616037" y="3649287"/>
                <a:ext cx="678342" cy="0"/>
              </a:xfrm>
              <a:prstGeom prst="line">
                <a:avLst/>
              </a:prstGeom>
              <a:effectLst/>
            </p:spPr>
            <p:style>
              <a:lnRef idx="2">
                <a:schemeClr val="dk1"/>
              </a:lnRef>
              <a:fillRef idx="0">
                <a:schemeClr val="dk1"/>
              </a:fillRef>
              <a:effectRef idx="1">
                <a:schemeClr val="dk1"/>
              </a:effectRef>
              <a:fontRef idx="minor">
                <a:schemeClr val="tx1"/>
              </a:fontRef>
            </p:style>
          </p:cxnSp>
          <p:sp>
            <p:nvSpPr>
              <p:cNvPr id="29" name="Freeform 28"/>
              <p:cNvSpPr/>
              <p:nvPr/>
            </p:nvSpPr>
            <p:spPr>
              <a:xfrm>
                <a:off x="3419095" y="3649287"/>
                <a:ext cx="205254" cy="389313"/>
              </a:xfrm>
              <a:custGeom>
                <a:avLst/>
                <a:gdLst>
                  <a:gd name="connsiteX0" fmla="*/ 108065 w 108065"/>
                  <a:gd name="connsiteY0" fmla="*/ 0 h 381000"/>
                  <a:gd name="connsiteX1" fmla="*/ 83127 w 108065"/>
                  <a:gd name="connsiteY1" fmla="*/ 332509 h 381000"/>
                  <a:gd name="connsiteX2" fmla="*/ 0 w 108065"/>
                  <a:gd name="connsiteY2" fmla="*/ 290945 h 381000"/>
                </a:gdLst>
                <a:ahLst/>
                <a:cxnLst>
                  <a:cxn ang="0">
                    <a:pos x="connsiteX0" y="connsiteY0"/>
                  </a:cxn>
                  <a:cxn ang="0">
                    <a:pos x="connsiteX1" y="connsiteY1"/>
                  </a:cxn>
                  <a:cxn ang="0">
                    <a:pos x="connsiteX2" y="connsiteY2"/>
                  </a:cxn>
                </a:cxnLst>
                <a:rect l="l" t="t" r="r" b="b"/>
                <a:pathLst>
                  <a:path w="108065" h="381000">
                    <a:moveTo>
                      <a:pt x="108065" y="0"/>
                    </a:moveTo>
                    <a:cubicBezTo>
                      <a:pt x="104601" y="142009"/>
                      <a:pt x="101138" y="284018"/>
                      <a:pt x="83127" y="332509"/>
                    </a:cubicBezTo>
                    <a:cubicBezTo>
                      <a:pt x="65116" y="381000"/>
                      <a:pt x="32558" y="335972"/>
                      <a:pt x="0" y="290945"/>
                    </a:cubicBezTo>
                  </a:path>
                </a:pathLst>
              </a:custGeom>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sp>
          <p:nvSpPr>
            <p:cNvPr id="30" name="TextBox 29"/>
            <p:cNvSpPr txBox="1"/>
            <p:nvPr/>
          </p:nvSpPr>
          <p:spPr>
            <a:xfrm>
              <a:off x="3124200" y="2701019"/>
              <a:ext cx="463588" cy="369332"/>
            </a:xfrm>
            <a:prstGeom prst="rect">
              <a:avLst/>
            </a:prstGeom>
            <a:noFill/>
          </p:spPr>
          <p:txBody>
            <a:bodyPr wrap="none" rtlCol="0">
              <a:spAutoFit/>
            </a:bodyPr>
            <a:lstStyle/>
            <a:p>
              <a:r>
                <a:rPr lang="en-US" dirty="0">
                  <a:solidFill>
                    <a:schemeClr val="accent6">
                      <a:lumMod val="75000"/>
                    </a:schemeClr>
                  </a:solidFill>
                  <a:latin typeface="Menlo" pitchFamily="49" charset="0"/>
                  <a:ea typeface="Menlo" pitchFamily="49" charset="0"/>
                  <a:cs typeface="Menlo" pitchFamily="49" charset="0"/>
                </a:rPr>
                <a:t>12</a:t>
              </a:r>
            </a:p>
          </p:txBody>
        </p:sp>
        <p:cxnSp>
          <p:nvCxnSpPr>
            <p:cNvPr id="31" name="Straight Connector 30"/>
            <p:cNvCxnSpPr/>
            <p:nvPr/>
          </p:nvCxnSpPr>
          <p:spPr>
            <a:xfrm>
              <a:off x="3587788" y="3291221"/>
              <a:ext cx="480214" cy="0"/>
            </a:xfrm>
            <a:prstGeom prst="line">
              <a:avLst/>
            </a:prstGeom>
            <a:effectLst/>
          </p:spPr>
          <p:style>
            <a:lnRef idx="2">
              <a:schemeClr val="dk1"/>
            </a:lnRef>
            <a:fillRef idx="0">
              <a:schemeClr val="dk1"/>
            </a:fillRef>
            <a:effectRef idx="1">
              <a:schemeClr val="dk1"/>
            </a:effectRef>
            <a:fontRef idx="minor">
              <a:schemeClr val="tx1"/>
            </a:fontRef>
          </p:style>
        </p:cxnSp>
        <p:sp>
          <p:nvSpPr>
            <p:cNvPr id="32" name="TextBox 31"/>
            <p:cNvSpPr txBox="1"/>
            <p:nvPr/>
          </p:nvSpPr>
          <p:spPr>
            <a:xfrm>
              <a:off x="3737422" y="3307847"/>
              <a:ext cx="324128" cy="369332"/>
            </a:xfrm>
            <a:prstGeom prst="rect">
              <a:avLst/>
            </a:prstGeom>
            <a:noFill/>
          </p:spPr>
          <p:txBody>
            <a:bodyPr wrap="none" rtlCol="0">
              <a:spAutoFit/>
            </a:bodyPr>
            <a:lstStyle/>
            <a:p>
              <a:r>
                <a:rPr lang="en-US" dirty="0">
                  <a:solidFill>
                    <a:schemeClr val="accent5">
                      <a:lumMod val="75000"/>
                    </a:schemeClr>
                  </a:solidFill>
                  <a:latin typeface="Menlo" pitchFamily="49" charset="0"/>
                  <a:ea typeface="Menlo" pitchFamily="49" charset="0"/>
                  <a:cs typeface="Menlo" pitchFamily="49" charset="0"/>
                </a:rPr>
                <a:t>6</a:t>
              </a:r>
            </a:p>
          </p:txBody>
        </p:sp>
        <p:sp>
          <p:nvSpPr>
            <p:cNvPr id="34" name="TextBox 33"/>
            <p:cNvSpPr txBox="1"/>
            <p:nvPr/>
          </p:nvSpPr>
          <p:spPr>
            <a:xfrm>
              <a:off x="3743877" y="2392241"/>
              <a:ext cx="324128" cy="369332"/>
            </a:xfrm>
            <a:prstGeom prst="rect">
              <a:avLst/>
            </a:prstGeom>
            <a:noFill/>
          </p:spPr>
          <p:txBody>
            <a:bodyPr wrap="none" rtlCol="0">
              <a:spAutoFit/>
            </a:bodyPr>
            <a:lstStyle/>
            <a:p>
              <a:r>
                <a:rPr lang="en-US" dirty="0">
                  <a:solidFill>
                    <a:schemeClr val="bg1">
                      <a:lumMod val="65000"/>
                    </a:schemeClr>
                  </a:solidFill>
                  <a:latin typeface="Menlo" pitchFamily="49" charset="0"/>
                  <a:ea typeface="Menlo" pitchFamily="49" charset="0"/>
                  <a:cs typeface="Menlo" pitchFamily="49" charset="0"/>
                </a:rPr>
                <a:t>1</a:t>
              </a:r>
            </a:p>
          </p:txBody>
        </p:sp>
      </p:grpSp>
      <p:grpSp>
        <p:nvGrpSpPr>
          <p:cNvPr id="64" name="Group 63"/>
          <p:cNvGrpSpPr/>
          <p:nvPr/>
        </p:nvGrpSpPr>
        <p:grpSpPr>
          <a:xfrm>
            <a:off x="5209003" y="2392241"/>
            <a:ext cx="802484" cy="1284938"/>
            <a:chOff x="5209003" y="2392241"/>
            <a:chExt cx="802484" cy="1284938"/>
          </a:xfrm>
        </p:grpSpPr>
        <p:sp>
          <p:nvSpPr>
            <p:cNvPr id="36" name="TextBox 35"/>
            <p:cNvSpPr txBox="1"/>
            <p:nvPr/>
          </p:nvSpPr>
          <p:spPr>
            <a:xfrm>
              <a:off x="5547896" y="2701019"/>
              <a:ext cx="463588" cy="646331"/>
            </a:xfrm>
            <a:prstGeom prst="rect">
              <a:avLst/>
            </a:prstGeom>
            <a:noFill/>
          </p:spPr>
          <p:txBody>
            <a:bodyPr wrap="none" rtlCol="0">
              <a:spAutoFit/>
            </a:bodyPr>
            <a:lstStyle/>
            <a:p>
              <a:r>
                <a:rPr lang="en-US" dirty="0">
                  <a:solidFill>
                    <a:schemeClr val="accent6">
                      <a:lumMod val="75000"/>
                    </a:schemeClr>
                  </a:solidFill>
                  <a:latin typeface="Menlo" pitchFamily="49" charset="0"/>
                  <a:ea typeface="Menlo" pitchFamily="49" charset="0"/>
                  <a:cs typeface="Menlo" pitchFamily="49" charset="0"/>
                </a:rPr>
                <a:t>12</a:t>
              </a:r>
            </a:p>
            <a:p>
              <a:r>
                <a:rPr lang="en-US" dirty="0">
                  <a:latin typeface="Menlo" pitchFamily="49" charset="0"/>
                  <a:ea typeface="Menlo" pitchFamily="49" charset="0"/>
                  <a:cs typeface="Menlo" pitchFamily="49" charset="0"/>
                </a:rPr>
                <a:t>12</a:t>
              </a:r>
            </a:p>
          </p:txBody>
        </p:sp>
        <p:grpSp>
          <p:nvGrpSpPr>
            <p:cNvPr id="37" name="Group 36"/>
            <p:cNvGrpSpPr/>
            <p:nvPr/>
          </p:nvGrpSpPr>
          <p:grpSpPr>
            <a:xfrm>
              <a:off x="5438038" y="2728321"/>
              <a:ext cx="540197" cy="272935"/>
              <a:chOff x="3419095" y="3649287"/>
              <a:chExt cx="875284" cy="389313"/>
            </a:xfrm>
          </p:grpSpPr>
          <p:cxnSp>
            <p:nvCxnSpPr>
              <p:cNvPr id="38" name="Straight Connector 37"/>
              <p:cNvCxnSpPr/>
              <p:nvPr/>
            </p:nvCxnSpPr>
            <p:spPr>
              <a:xfrm>
                <a:off x="3616037" y="3649287"/>
                <a:ext cx="678342" cy="0"/>
              </a:xfrm>
              <a:prstGeom prst="line">
                <a:avLst/>
              </a:prstGeom>
              <a:effectLst/>
            </p:spPr>
            <p:style>
              <a:lnRef idx="2">
                <a:schemeClr val="dk1"/>
              </a:lnRef>
              <a:fillRef idx="0">
                <a:schemeClr val="dk1"/>
              </a:fillRef>
              <a:effectRef idx="1">
                <a:schemeClr val="dk1"/>
              </a:effectRef>
              <a:fontRef idx="minor">
                <a:schemeClr val="tx1"/>
              </a:fontRef>
            </p:style>
          </p:cxnSp>
          <p:sp>
            <p:nvSpPr>
              <p:cNvPr id="39" name="Freeform 38"/>
              <p:cNvSpPr/>
              <p:nvPr/>
            </p:nvSpPr>
            <p:spPr>
              <a:xfrm>
                <a:off x="3419095" y="3649287"/>
                <a:ext cx="205254" cy="389313"/>
              </a:xfrm>
              <a:custGeom>
                <a:avLst/>
                <a:gdLst>
                  <a:gd name="connsiteX0" fmla="*/ 108065 w 108065"/>
                  <a:gd name="connsiteY0" fmla="*/ 0 h 381000"/>
                  <a:gd name="connsiteX1" fmla="*/ 83127 w 108065"/>
                  <a:gd name="connsiteY1" fmla="*/ 332509 h 381000"/>
                  <a:gd name="connsiteX2" fmla="*/ 0 w 108065"/>
                  <a:gd name="connsiteY2" fmla="*/ 290945 h 381000"/>
                </a:gdLst>
                <a:ahLst/>
                <a:cxnLst>
                  <a:cxn ang="0">
                    <a:pos x="connsiteX0" y="connsiteY0"/>
                  </a:cxn>
                  <a:cxn ang="0">
                    <a:pos x="connsiteX1" y="connsiteY1"/>
                  </a:cxn>
                  <a:cxn ang="0">
                    <a:pos x="connsiteX2" y="connsiteY2"/>
                  </a:cxn>
                </a:cxnLst>
                <a:rect l="l" t="t" r="r" b="b"/>
                <a:pathLst>
                  <a:path w="108065" h="381000">
                    <a:moveTo>
                      <a:pt x="108065" y="0"/>
                    </a:moveTo>
                    <a:cubicBezTo>
                      <a:pt x="104601" y="142009"/>
                      <a:pt x="101138" y="284018"/>
                      <a:pt x="83127" y="332509"/>
                    </a:cubicBezTo>
                    <a:cubicBezTo>
                      <a:pt x="65116" y="381000"/>
                      <a:pt x="32558" y="335972"/>
                      <a:pt x="0" y="290945"/>
                    </a:cubicBezTo>
                  </a:path>
                </a:pathLst>
              </a:custGeom>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sp>
          <p:nvSpPr>
            <p:cNvPr id="40" name="TextBox 39"/>
            <p:cNvSpPr txBox="1"/>
            <p:nvPr/>
          </p:nvSpPr>
          <p:spPr>
            <a:xfrm>
              <a:off x="5209003" y="2701019"/>
              <a:ext cx="324128" cy="369332"/>
            </a:xfrm>
            <a:prstGeom prst="rect">
              <a:avLst/>
            </a:prstGeom>
            <a:noFill/>
          </p:spPr>
          <p:txBody>
            <a:bodyPr wrap="none" rtlCol="0">
              <a:spAutoFit/>
            </a:bodyPr>
            <a:lstStyle/>
            <a:p>
              <a:r>
                <a:rPr lang="en-US" b="1" dirty="0">
                  <a:solidFill>
                    <a:schemeClr val="accent5">
                      <a:lumMod val="75000"/>
                    </a:schemeClr>
                  </a:solidFill>
                  <a:latin typeface="Menlo" pitchFamily="49" charset="0"/>
                  <a:ea typeface="Menlo" pitchFamily="49" charset="0"/>
                  <a:cs typeface="Menlo" pitchFamily="49" charset="0"/>
                </a:rPr>
                <a:t>6</a:t>
              </a:r>
            </a:p>
          </p:txBody>
        </p:sp>
        <p:cxnSp>
          <p:nvCxnSpPr>
            <p:cNvPr id="41" name="Straight Connector 40"/>
            <p:cNvCxnSpPr/>
            <p:nvPr/>
          </p:nvCxnSpPr>
          <p:spPr>
            <a:xfrm>
              <a:off x="5531270" y="3291221"/>
              <a:ext cx="480214" cy="0"/>
            </a:xfrm>
            <a:prstGeom prst="line">
              <a:avLst/>
            </a:prstGeom>
            <a:effectLst/>
          </p:spPr>
          <p:style>
            <a:lnRef idx="2">
              <a:schemeClr val="dk1"/>
            </a:lnRef>
            <a:fillRef idx="0">
              <a:schemeClr val="dk1"/>
            </a:fillRef>
            <a:effectRef idx="1">
              <a:schemeClr val="dk1"/>
            </a:effectRef>
            <a:fontRef idx="minor">
              <a:schemeClr val="tx1"/>
            </a:fontRef>
          </p:style>
        </p:cxnSp>
        <p:sp>
          <p:nvSpPr>
            <p:cNvPr id="42" name="TextBox 41"/>
            <p:cNvSpPr txBox="1"/>
            <p:nvPr/>
          </p:nvSpPr>
          <p:spPr>
            <a:xfrm>
              <a:off x="5680904" y="3307847"/>
              <a:ext cx="324128" cy="369332"/>
            </a:xfrm>
            <a:prstGeom prst="rect">
              <a:avLst/>
            </a:prstGeom>
            <a:noFill/>
          </p:spPr>
          <p:txBody>
            <a:bodyPr wrap="none" rtlCol="0">
              <a:spAutoFit/>
            </a:bodyPr>
            <a:lstStyle/>
            <a:p>
              <a:r>
                <a:rPr lang="en-US" dirty="0">
                  <a:solidFill>
                    <a:schemeClr val="accent6">
                      <a:lumMod val="75000"/>
                    </a:schemeClr>
                  </a:solidFill>
                  <a:latin typeface="Menlo" pitchFamily="49" charset="0"/>
                  <a:ea typeface="Menlo" pitchFamily="49" charset="0"/>
                  <a:cs typeface="Menlo" pitchFamily="49" charset="0"/>
                </a:rPr>
                <a:t>0</a:t>
              </a:r>
            </a:p>
          </p:txBody>
        </p:sp>
        <p:sp>
          <p:nvSpPr>
            <p:cNvPr id="43" name="TextBox 42"/>
            <p:cNvSpPr txBox="1"/>
            <p:nvPr/>
          </p:nvSpPr>
          <p:spPr>
            <a:xfrm>
              <a:off x="5687359" y="2392241"/>
              <a:ext cx="324128" cy="369332"/>
            </a:xfrm>
            <a:prstGeom prst="rect">
              <a:avLst/>
            </a:prstGeom>
            <a:noFill/>
          </p:spPr>
          <p:txBody>
            <a:bodyPr wrap="none" rtlCol="0">
              <a:spAutoFit/>
            </a:bodyPr>
            <a:lstStyle/>
            <a:p>
              <a:r>
                <a:rPr lang="en-US" dirty="0">
                  <a:solidFill>
                    <a:schemeClr val="bg1">
                      <a:lumMod val="65000"/>
                    </a:schemeClr>
                  </a:solidFill>
                  <a:latin typeface="Menlo" pitchFamily="49" charset="0"/>
                  <a:ea typeface="Menlo" pitchFamily="49" charset="0"/>
                  <a:cs typeface="Menlo" pitchFamily="49" charset="0"/>
                </a:rPr>
                <a:t>2</a:t>
              </a:r>
            </a:p>
          </p:txBody>
        </p:sp>
      </p:grpSp>
      <p:sp>
        <p:nvSpPr>
          <p:cNvPr id="44" name="TextBox 43"/>
          <p:cNvSpPr txBox="1"/>
          <p:nvPr/>
        </p:nvSpPr>
        <p:spPr>
          <a:xfrm>
            <a:off x="7003029" y="2831979"/>
            <a:ext cx="986167" cy="338554"/>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err="1">
                <a:latin typeface="Segoe Print" pitchFamily="2" charset="0"/>
              </a:rPr>
              <a:t>gcd</a:t>
            </a:r>
            <a:r>
              <a:rPr lang="en-US" sz="1600" dirty="0">
                <a:latin typeface="Segoe Print" pitchFamily="2" charset="0"/>
              </a:rPr>
              <a:t> = 6</a:t>
            </a:r>
            <a:endParaRPr lang="en-US" dirty="0"/>
          </a:p>
        </p:txBody>
      </p:sp>
      <p:grpSp>
        <p:nvGrpSpPr>
          <p:cNvPr id="65" name="Group 64"/>
          <p:cNvGrpSpPr/>
          <p:nvPr/>
        </p:nvGrpSpPr>
        <p:grpSpPr>
          <a:xfrm>
            <a:off x="451184" y="3726544"/>
            <a:ext cx="2938010" cy="1975988"/>
            <a:chOff x="451184" y="3726544"/>
            <a:chExt cx="2938010" cy="1975988"/>
          </a:xfrm>
        </p:grpSpPr>
        <p:sp>
          <p:nvSpPr>
            <p:cNvPr id="45" name="Rectangle 44"/>
            <p:cNvSpPr/>
            <p:nvPr/>
          </p:nvSpPr>
          <p:spPr>
            <a:xfrm>
              <a:off x="486116" y="3994335"/>
              <a:ext cx="2903078" cy="1708197"/>
            </a:xfrm>
            <a:prstGeom prst="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endParaRPr lang="en-US" sz="1400" dirty="0">
                <a:solidFill>
                  <a:schemeClr val="tx1"/>
                </a:solidFill>
                <a:latin typeface="Segoe Print" pitchFamily="2" charset="0"/>
              </a:endParaRPr>
            </a:p>
          </p:txBody>
        </p:sp>
        <p:sp>
          <p:nvSpPr>
            <p:cNvPr id="50" name="TextBox 49"/>
            <p:cNvSpPr txBox="1"/>
            <p:nvPr/>
          </p:nvSpPr>
          <p:spPr>
            <a:xfrm>
              <a:off x="459542" y="3726544"/>
              <a:ext cx="2119491" cy="307777"/>
            </a:xfrm>
            <a:prstGeom prst="rect">
              <a:avLst/>
            </a:prstGeom>
            <a:noFill/>
          </p:spPr>
          <p:txBody>
            <a:bodyPr wrap="none" rtlCol="0">
              <a:spAutoFit/>
            </a:bodyPr>
            <a:lstStyle/>
            <a:p>
              <a:r>
                <a:rPr lang="en-US" sz="1400" dirty="0">
                  <a:latin typeface="Segoe Print" pitchFamily="2" charset="0"/>
                </a:rPr>
                <a:t>A recursive definition</a:t>
              </a:r>
            </a:p>
          </p:txBody>
        </p:sp>
        <p:grpSp>
          <p:nvGrpSpPr>
            <p:cNvPr id="52" name="Group 51"/>
            <p:cNvGrpSpPr/>
            <p:nvPr/>
          </p:nvGrpSpPr>
          <p:grpSpPr>
            <a:xfrm>
              <a:off x="451184" y="4064371"/>
              <a:ext cx="2905780" cy="1414390"/>
              <a:chOff x="218420" y="4139188"/>
              <a:chExt cx="2905780" cy="1414390"/>
            </a:xfrm>
          </p:grpSpPr>
          <p:sp>
            <p:nvSpPr>
              <p:cNvPr id="46" name="TextBox 45"/>
              <p:cNvSpPr txBox="1"/>
              <p:nvPr/>
            </p:nvSpPr>
            <p:spPr>
              <a:xfrm>
                <a:off x="345096" y="4139188"/>
                <a:ext cx="1285356" cy="369332"/>
              </a:xfrm>
              <a:prstGeom prst="rect">
                <a:avLst/>
              </a:prstGeom>
              <a:noFill/>
            </p:spPr>
            <p:txBody>
              <a:bodyPr wrap="square" rtlCol="0">
                <a:spAutoFit/>
              </a:bodyPr>
              <a:lstStyle/>
              <a:p>
                <a:r>
                  <a:rPr lang="en-US" dirty="0" err="1"/>
                  <a:t>gcd</a:t>
                </a:r>
                <a:r>
                  <a:rPr lang="en-US" dirty="0"/>
                  <a:t>(</a:t>
                </a:r>
                <a:r>
                  <a:rPr lang="en-US" i="1" dirty="0">
                    <a:latin typeface="Times New Roman" pitchFamily="18" charset="0"/>
                    <a:cs typeface="Times New Roman" pitchFamily="18" charset="0"/>
                  </a:rPr>
                  <a:t>x</a:t>
                </a:r>
                <a:r>
                  <a:rPr lang="en-US" dirty="0"/>
                  <a:t>, </a:t>
                </a:r>
                <a:r>
                  <a:rPr lang="en-US" i="1" dirty="0">
                    <a:latin typeface="Times New Roman" pitchFamily="18" charset="0"/>
                    <a:cs typeface="Times New Roman" pitchFamily="18" charset="0"/>
                  </a:rPr>
                  <a:t>y</a:t>
                </a:r>
                <a:r>
                  <a:rPr lang="en-US" dirty="0"/>
                  <a:t>)</a:t>
                </a:r>
              </a:p>
            </p:txBody>
          </p:sp>
          <p:sp>
            <p:nvSpPr>
              <p:cNvPr id="47" name="Left Brace 46"/>
              <p:cNvSpPr/>
              <p:nvPr/>
            </p:nvSpPr>
            <p:spPr>
              <a:xfrm>
                <a:off x="458472" y="4522114"/>
                <a:ext cx="194309" cy="1031463"/>
              </a:xfrm>
              <a:prstGeom prst="leftBrace">
                <a:avLst/>
              </a:prstGeom>
              <a:ln w="19050"/>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48" name="TextBox 47"/>
              <p:cNvSpPr txBox="1"/>
              <p:nvPr/>
            </p:nvSpPr>
            <p:spPr>
              <a:xfrm>
                <a:off x="652781" y="4568693"/>
                <a:ext cx="1920008" cy="338554"/>
              </a:xfrm>
              <a:prstGeom prst="rect">
                <a:avLst/>
              </a:prstGeom>
              <a:noFill/>
            </p:spPr>
            <p:txBody>
              <a:bodyPr wrap="square" rtlCol="0">
                <a:spAutoFit/>
              </a:bodyPr>
              <a:lstStyle/>
              <a:p>
                <a:r>
                  <a:rPr lang="en-US" sz="1600" i="1" dirty="0">
                    <a:latin typeface="Times New Roman" pitchFamily="18" charset="0"/>
                    <a:cs typeface="Times New Roman" pitchFamily="18" charset="0"/>
                  </a:rPr>
                  <a:t>x</a:t>
                </a:r>
                <a:r>
                  <a:rPr lang="en-US" sz="1600" dirty="0"/>
                  <a:t>,      </a:t>
                </a:r>
                <a:r>
                  <a:rPr lang="en-US" sz="1600" i="1" dirty="0"/>
                  <a:t>if</a:t>
                </a:r>
                <a:r>
                  <a:rPr lang="en-US" sz="1600" dirty="0"/>
                  <a:t> </a:t>
                </a:r>
                <a:r>
                  <a:rPr lang="en-US" sz="1600" i="1" dirty="0">
                    <a:latin typeface="Times New Roman" pitchFamily="18" charset="0"/>
                    <a:cs typeface="Times New Roman" pitchFamily="18" charset="0"/>
                  </a:rPr>
                  <a:t>y</a:t>
                </a:r>
                <a:r>
                  <a:rPr lang="en-US" sz="1600" dirty="0"/>
                  <a:t> = 0</a:t>
                </a:r>
              </a:p>
            </p:txBody>
          </p:sp>
          <p:sp>
            <p:nvSpPr>
              <p:cNvPr id="49" name="TextBox 48"/>
              <p:cNvSpPr txBox="1"/>
              <p:nvPr/>
            </p:nvSpPr>
            <p:spPr>
              <a:xfrm>
                <a:off x="652781" y="4968803"/>
                <a:ext cx="2471419" cy="584775"/>
              </a:xfrm>
              <a:prstGeom prst="rect">
                <a:avLst/>
              </a:prstGeom>
              <a:noFill/>
            </p:spPr>
            <p:txBody>
              <a:bodyPr wrap="square" rtlCol="0">
                <a:spAutoFit/>
              </a:bodyPr>
              <a:lstStyle/>
              <a:p>
                <a:r>
                  <a:rPr lang="en-US" sz="1600" dirty="0" err="1"/>
                  <a:t>gcd</a:t>
                </a:r>
                <a:r>
                  <a:rPr lang="en-US" sz="1600" dirty="0"/>
                  <a:t>( </a:t>
                </a:r>
                <a:r>
                  <a:rPr lang="en-US" sz="1600" i="1" dirty="0">
                    <a:latin typeface="Times New Roman" pitchFamily="18" charset="0"/>
                    <a:cs typeface="Times New Roman" pitchFamily="18" charset="0"/>
                  </a:rPr>
                  <a:t>y</a:t>
                </a:r>
                <a:r>
                  <a:rPr lang="en-US" sz="1600" dirty="0"/>
                  <a:t>, remainder of </a:t>
                </a:r>
                <a:r>
                  <a:rPr lang="en-US" sz="1600" i="1" dirty="0">
                    <a:latin typeface="Times New Roman" pitchFamily="18" charset="0"/>
                    <a:cs typeface="Times New Roman" pitchFamily="18" charset="0"/>
                  </a:rPr>
                  <a:t>x</a:t>
                </a:r>
                <a:r>
                  <a:rPr lang="en-US" sz="1600" dirty="0"/>
                  <a:t> / </a:t>
                </a:r>
                <a:r>
                  <a:rPr lang="en-US" sz="1600" i="1" dirty="0">
                    <a:latin typeface="Times New Roman" pitchFamily="18" charset="0"/>
                    <a:cs typeface="Times New Roman" pitchFamily="18" charset="0"/>
                  </a:rPr>
                  <a:t>y </a:t>
                </a:r>
                <a:r>
                  <a:rPr lang="en-US" sz="1600" dirty="0"/>
                  <a:t>) , </a:t>
                </a:r>
              </a:p>
              <a:p>
                <a:r>
                  <a:rPr lang="en-US" sz="1600" i="1" dirty="0"/>
                  <a:t>         otherwise</a:t>
                </a:r>
              </a:p>
            </p:txBody>
          </p:sp>
          <p:sp>
            <p:nvSpPr>
              <p:cNvPr id="51" name="TextBox 50"/>
              <p:cNvSpPr txBox="1"/>
              <p:nvPr/>
            </p:nvSpPr>
            <p:spPr>
              <a:xfrm>
                <a:off x="218420" y="4820826"/>
                <a:ext cx="1285356" cy="400110"/>
              </a:xfrm>
              <a:prstGeom prst="rect">
                <a:avLst/>
              </a:prstGeom>
              <a:noFill/>
            </p:spPr>
            <p:txBody>
              <a:bodyPr wrap="square" rtlCol="0">
                <a:spAutoFit/>
              </a:bodyPr>
              <a:lstStyle/>
              <a:p>
                <a:r>
                  <a:rPr lang="en-US" sz="2000" dirty="0"/>
                  <a:t>=</a:t>
                </a:r>
              </a:p>
            </p:txBody>
          </p:sp>
        </p:grpSp>
      </p:grpSp>
      <p:sp>
        <p:nvSpPr>
          <p:cNvPr id="54" name="Rectangle 53"/>
          <p:cNvSpPr/>
          <p:nvPr/>
        </p:nvSpPr>
        <p:spPr>
          <a:xfrm>
            <a:off x="3743877" y="3791176"/>
            <a:ext cx="4102331" cy="2565174"/>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dirty="0" err="1">
                <a:solidFill>
                  <a:schemeClr val="tx1"/>
                </a:solidFill>
                <a:latin typeface="Menlo" pitchFamily="49" charset="0"/>
                <a:ea typeface="Menlo" pitchFamily="49" charset="0"/>
                <a:cs typeface="Menlo" pitchFamily="49" charset="0"/>
              </a:rPr>
              <a:t>int</a:t>
            </a:r>
            <a:r>
              <a:rPr lang="en-US" dirty="0">
                <a:solidFill>
                  <a:schemeClr val="tx1"/>
                </a:solidFill>
                <a:latin typeface="Menlo" pitchFamily="49" charset="0"/>
                <a:ea typeface="Menlo" pitchFamily="49" charset="0"/>
                <a:cs typeface="Menlo" pitchFamily="49" charset="0"/>
              </a:rPr>
              <a:t> </a:t>
            </a:r>
            <a:r>
              <a:rPr lang="en-US" dirty="0" err="1">
                <a:solidFill>
                  <a:schemeClr val="tx1"/>
                </a:solidFill>
                <a:latin typeface="Menlo" pitchFamily="49" charset="0"/>
                <a:ea typeface="Menlo" pitchFamily="49" charset="0"/>
                <a:cs typeface="Menlo" pitchFamily="49" charset="0"/>
              </a:rPr>
              <a:t>gcd</a:t>
            </a:r>
            <a:r>
              <a:rPr lang="en-US" dirty="0">
                <a:solidFill>
                  <a:schemeClr val="tx1"/>
                </a:solidFill>
                <a:latin typeface="Menlo" pitchFamily="49" charset="0"/>
                <a:ea typeface="Menlo" pitchFamily="49" charset="0"/>
                <a:cs typeface="Menlo" pitchFamily="49" charset="0"/>
              </a:rPr>
              <a:t>(</a:t>
            </a:r>
            <a:r>
              <a:rPr lang="en-US" dirty="0" err="1">
                <a:solidFill>
                  <a:schemeClr val="tx1"/>
                </a:solidFill>
                <a:latin typeface="Menlo" pitchFamily="49" charset="0"/>
                <a:ea typeface="Menlo" pitchFamily="49" charset="0"/>
                <a:cs typeface="Menlo" pitchFamily="49" charset="0"/>
              </a:rPr>
              <a:t>int</a:t>
            </a:r>
            <a:r>
              <a:rPr lang="en-US" dirty="0">
                <a:solidFill>
                  <a:schemeClr val="tx1"/>
                </a:solidFill>
                <a:latin typeface="Menlo" pitchFamily="49" charset="0"/>
                <a:ea typeface="Menlo" pitchFamily="49" charset="0"/>
                <a:cs typeface="Menlo" pitchFamily="49" charset="0"/>
              </a:rPr>
              <a:t> x, </a:t>
            </a:r>
            <a:r>
              <a:rPr lang="en-US" dirty="0" err="1">
                <a:solidFill>
                  <a:schemeClr val="tx1"/>
                </a:solidFill>
                <a:latin typeface="Menlo" pitchFamily="49" charset="0"/>
                <a:ea typeface="Menlo" pitchFamily="49" charset="0"/>
                <a:cs typeface="Menlo" pitchFamily="49" charset="0"/>
              </a:rPr>
              <a:t>int</a:t>
            </a:r>
            <a:r>
              <a:rPr lang="en-US" dirty="0">
                <a:solidFill>
                  <a:schemeClr val="tx1"/>
                </a:solidFill>
                <a:latin typeface="Menlo" pitchFamily="49" charset="0"/>
                <a:ea typeface="Menlo" pitchFamily="49" charset="0"/>
                <a:cs typeface="Menlo" pitchFamily="49" charset="0"/>
              </a:rPr>
              <a:t> y)</a:t>
            </a:r>
          </a:p>
          <a:p>
            <a:r>
              <a:rPr lang="en-US" dirty="0">
                <a:solidFill>
                  <a:schemeClr val="tx1"/>
                </a:solidFill>
                <a:latin typeface="Menlo" pitchFamily="49" charset="0"/>
                <a:ea typeface="Menlo" pitchFamily="49" charset="0"/>
                <a:cs typeface="Menlo" pitchFamily="49" charset="0"/>
              </a:rPr>
              <a:t>{</a:t>
            </a:r>
          </a:p>
          <a:p>
            <a:endParaRPr lang="en-US" dirty="0">
              <a:solidFill>
                <a:schemeClr val="tx1"/>
              </a:solidFill>
              <a:latin typeface="Menlo" pitchFamily="49" charset="0"/>
              <a:ea typeface="Menlo" pitchFamily="49" charset="0"/>
              <a:cs typeface="Menlo" pitchFamily="49" charset="0"/>
            </a:endParaRPr>
          </a:p>
          <a:p>
            <a:endParaRPr lang="en-US" dirty="0">
              <a:solidFill>
                <a:schemeClr val="tx1"/>
              </a:solidFill>
              <a:latin typeface="Menlo" pitchFamily="49" charset="0"/>
              <a:ea typeface="Menlo" pitchFamily="49" charset="0"/>
              <a:cs typeface="Menlo" pitchFamily="49" charset="0"/>
            </a:endParaRPr>
          </a:p>
          <a:p>
            <a:endParaRPr lang="en-US" dirty="0">
              <a:solidFill>
                <a:schemeClr val="tx1"/>
              </a:solidFill>
              <a:latin typeface="Menlo" pitchFamily="49" charset="0"/>
              <a:ea typeface="Menlo" pitchFamily="49" charset="0"/>
              <a:cs typeface="Menlo" pitchFamily="49" charset="0"/>
            </a:endParaRPr>
          </a:p>
          <a:p>
            <a:r>
              <a:rPr lang="en-US" dirty="0">
                <a:solidFill>
                  <a:schemeClr val="tx1"/>
                </a:solidFill>
                <a:latin typeface="Menlo" pitchFamily="49" charset="0"/>
                <a:ea typeface="Menlo" pitchFamily="49" charset="0"/>
                <a:cs typeface="Menlo" pitchFamily="49" charset="0"/>
              </a:rPr>
              <a:t>	</a:t>
            </a:r>
          </a:p>
          <a:p>
            <a:endParaRPr lang="en-US" dirty="0">
              <a:solidFill>
                <a:schemeClr val="tx1"/>
              </a:solidFill>
              <a:latin typeface="Menlo" pitchFamily="49" charset="0"/>
              <a:ea typeface="Menlo" pitchFamily="49" charset="0"/>
              <a:cs typeface="Menlo" pitchFamily="49" charset="0"/>
            </a:endParaRPr>
          </a:p>
          <a:p>
            <a:r>
              <a:rPr lang="en-US" dirty="0">
                <a:solidFill>
                  <a:schemeClr val="tx1"/>
                </a:solidFill>
                <a:latin typeface="Menlo" pitchFamily="49" charset="0"/>
                <a:ea typeface="Menlo" pitchFamily="49" charset="0"/>
                <a:cs typeface="Menlo" pitchFamily="49" charset="0"/>
              </a:rPr>
              <a:t>}		</a:t>
            </a:r>
          </a:p>
        </p:txBody>
      </p:sp>
      <p:sp>
        <p:nvSpPr>
          <p:cNvPr id="55" name="TextBox 54"/>
          <p:cNvSpPr txBox="1"/>
          <p:nvPr/>
        </p:nvSpPr>
        <p:spPr>
          <a:xfrm>
            <a:off x="4332357" y="4562820"/>
            <a:ext cx="2319866" cy="646331"/>
          </a:xfrm>
          <a:prstGeom prst="rect">
            <a:avLst/>
          </a:prstGeom>
          <a:noFill/>
        </p:spPr>
        <p:txBody>
          <a:bodyPr wrap="none" rtlCol="0">
            <a:spAutoFit/>
          </a:bodyPr>
          <a:lstStyle/>
          <a:p>
            <a:r>
              <a:rPr lang="en-US" dirty="0">
                <a:latin typeface="Menlo" pitchFamily="49" charset="0"/>
                <a:ea typeface="Menlo" pitchFamily="49" charset="0"/>
                <a:cs typeface="Menlo" pitchFamily="49" charset="0"/>
              </a:rPr>
              <a:t>if (y == 0)</a:t>
            </a:r>
          </a:p>
          <a:p>
            <a:r>
              <a:rPr lang="en-US" dirty="0">
                <a:latin typeface="Menlo" pitchFamily="49" charset="0"/>
                <a:ea typeface="Menlo" pitchFamily="49" charset="0"/>
                <a:cs typeface="Menlo" pitchFamily="49" charset="0"/>
              </a:rPr>
              <a:t>	return  ???;</a:t>
            </a:r>
          </a:p>
        </p:txBody>
      </p:sp>
      <p:sp>
        <p:nvSpPr>
          <p:cNvPr id="56" name="TextBox 55"/>
          <p:cNvSpPr txBox="1"/>
          <p:nvPr/>
        </p:nvSpPr>
        <p:spPr>
          <a:xfrm>
            <a:off x="4332357" y="5209151"/>
            <a:ext cx="2598788" cy="646331"/>
          </a:xfrm>
          <a:prstGeom prst="rect">
            <a:avLst/>
          </a:prstGeom>
          <a:noFill/>
        </p:spPr>
        <p:txBody>
          <a:bodyPr wrap="none" rtlCol="0">
            <a:spAutoFit/>
          </a:bodyPr>
          <a:lstStyle/>
          <a:p>
            <a:r>
              <a:rPr lang="en-US" dirty="0">
                <a:latin typeface="Menlo" pitchFamily="49" charset="0"/>
                <a:ea typeface="Menlo" pitchFamily="49" charset="0"/>
                <a:cs typeface="Menlo" pitchFamily="49" charset="0"/>
              </a:rPr>
              <a:t>else</a:t>
            </a:r>
          </a:p>
          <a:p>
            <a:r>
              <a:rPr lang="en-US" dirty="0">
                <a:latin typeface="Menlo" pitchFamily="49" charset="0"/>
                <a:ea typeface="Menlo" pitchFamily="49" charset="0"/>
                <a:cs typeface="Menlo" pitchFamily="49" charset="0"/>
              </a:rPr>
              <a:t>	return    </a:t>
            </a:r>
            <a:r>
              <a:rPr lang="en-US" b="1" dirty="0">
                <a:solidFill>
                  <a:schemeClr val="accent6">
                    <a:lumMod val="75000"/>
                  </a:schemeClr>
                </a:solidFill>
                <a:latin typeface="Menlo" pitchFamily="49" charset="0"/>
                <a:ea typeface="Menlo" pitchFamily="49" charset="0"/>
                <a:cs typeface="Menlo" pitchFamily="49" charset="0"/>
              </a:rPr>
              <a:t>???</a:t>
            </a:r>
            <a:r>
              <a:rPr lang="en-US" dirty="0">
                <a:latin typeface="Menlo" pitchFamily="49" charset="0"/>
                <a:ea typeface="Menlo" pitchFamily="49" charset="0"/>
                <a:cs typeface="Menlo" pitchFamily="49" charset="0"/>
              </a:rPr>
              <a:t>;</a:t>
            </a:r>
          </a:p>
        </p:txBody>
      </p:sp>
      <p:sp>
        <p:nvSpPr>
          <p:cNvPr id="57" name="Rectangle 56"/>
          <p:cNvSpPr/>
          <p:nvPr/>
        </p:nvSpPr>
        <p:spPr>
          <a:xfrm>
            <a:off x="5794110" y="5350824"/>
            <a:ext cx="1919094" cy="653268"/>
          </a:xfrm>
          <a:prstGeom prst="rect">
            <a:avLst/>
          </a:prstGeom>
          <a:solidFill>
            <a:schemeClr val="accent1">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r>
              <a:rPr lang="en-US" b="1" dirty="0" err="1">
                <a:solidFill>
                  <a:schemeClr val="accent6">
                    <a:lumMod val="75000"/>
                  </a:schemeClr>
                </a:solidFill>
                <a:latin typeface="Menlo" pitchFamily="49" charset="0"/>
                <a:ea typeface="Menlo" pitchFamily="49" charset="0"/>
                <a:cs typeface="Menlo" pitchFamily="49" charset="0"/>
              </a:rPr>
              <a:t>gcd</a:t>
            </a:r>
            <a:r>
              <a:rPr lang="en-US" b="1" dirty="0">
                <a:solidFill>
                  <a:schemeClr val="accent6">
                    <a:lumMod val="75000"/>
                  </a:schemeClr>
                </a:solidFill>
                <a:latin typeface="Menlo" pitchFamily="49" charset="0"/>
                <a:ea typeface="Menlo" pitchFamily="49" charset="0"/>
                <a:cs typeface="Menlo" pitchFamily="49" charset="0"/>
              </a:rPr>
              <a:t>(y, </a:t>
            </a:r>
            <a:r>
              <a:rPr lang="en-US" b="1" dirty="0" err="1">
                <a:solidFill>
                  <a:schemeClr val="accent6">
                    <a:lumMod val="75000"/>
                  </a:schemeClr>
                </a:solidFill>
                <a:latin typeface="Menlo" pitchFamily="49" charset="0"/>
                <a:ea typeface="Menlo" pitchFamily="49" charset="0"/>
                <a:cs typeface="Menlo" pitchFamily="49" charset="0"/>
              </a:rPr>
              <a:t>x%y</a:t>
            </a:r>
            <a:r>
              <a:rPr lang="en-US" b="1" dirty="0">
                <a:solidFill>
                  <a:schemeClr val="accent6">
                    <a:lumMod val="75000"/>
                  </a:schemeClr>
                </a:solidFill>
                <a:latin typeface="Menlo" pitchFamily="49" charset="0"/>
                <a:ea typeface="Menlo" pitchFamily="49" charset="0"/>
                <a:cs typeface="Menlo" pitchFamily="49" charset="0"/>
              </a:rPr>
              <a:t>);</a:t>
            </a:r>
          </a:p>
        </p:txBody>
      </p:sp>
      <p:sp>
        <p:nvSpPr>
          <p:cNvPr id="58" name="Rectangle 57"/>
          <p:cNvSpPr/>
          <p:nvPr/>
        </p:nvSpPr>
        <p:spPr>
          <a:xfrm>
            <a:off x="5798697" y="4859351"/>
            <a:ext cx="1107509" cy="317459"/>
          </a:xfrm>
          <a:prstGeom prst="rect">
            <a:avLst/>
          </a:prstGeom>
          <a:solidFill>
            <a:schemeClr val="accent1">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r>
              <a:rPr lang="en-US" b="1" dirty="0">
                <a:solidFill>
                  <a:schemeClr val="accent6">
                    <a:lumMod val="75000"/>
                  </a:schemeClr>
                </a:solidFill>
                <a:latin typeface="Menlo" pitchFamily="49" charset="0"/>
                <a:ea typeface="Menlo" pitchFamily="49" charset="0"/>
                <a:cs typeface="Menlo" pitchFamily="49" charset="0"/>
              </a:rPr>
              <a:t>x;</a:t>
            </a:r>
          </a:p>
        </p:txBody>
      </p:sp>
      <p:sp>
        <p:nvSpPr>
          <p:cNvPr id="59" name="TextBox 58"/>
          <p:cNvSpPr txBox="1"/>
          <p:nvPr/>
        </p:nvSpPr>
        <p:spPr>
          <a:xfrm>
            <a:off x="7846208" y="6059136"/>
            <a:ext cx="826252" cy="338554"/>
          </a:xfrm>
          <a:prstGeom prst="rect">
            <a:avLst/>
          </a:prstGeom>
          <a:noFill/>
        </p:spPr>
        <p:txBody>
          <a:bodyPr wrap="none" rtlCol="0">
            <a:spAutoFit/>
          </a:bodyPr>
          <a:lstStyle/>
          <a:p>
            <a:r>
              <a:rPr lang="en-US" sz="1600" dirty="0"/>
              <a:t>gcd.cpp</a:t>
            </a:r>
          </a:p>
        </p:txBody>
      </p:sp>
      <p:sp>
        <p:nvSpPr>
          <p:cNvPr id="60" name="Slide Number Placeholder 59"/>
          <p:cNvSpPr>
            <a:spLocks noGrp="1"/>
          </p:cNvSpPr>
          <p:nvPr>
            <p:ph type="sldNum" sz="quarter" idx="12"/>
          </p:nvPr>
        </p:nvSpPr>
        <p:spPr/>
        <p:txBody>
          <a:bodyPr/>
          <a:lstStyle/>
          <a:p>
            <a:fld id="{A2D5F323-9395-A24C-8003-89F99F5948AE}" type="slidenum">
              <a:rPr lang="en-US" smtClean="0"/>
              <a:pPr/>
              <a:t>98</a:t>
            </a:fld>
            <a:endParaRPr lang="en-US"/>
          </a:p>
        </p:txBody>
      </p:sp>
      <p:grpSp>
        <p:nvGrpSpPr>
          <p:cNvPr id="11" name="Group 10">
            <a:extLst>
              <a:ext uri="{FF2B5EF4-FFF2-40B4-BE49-F238E27FC236}">
                <a16:creationId xmlns:a16="http://schemas.microsoft.com/office/drawing/2014/main" id="{A5E20DAB-C258-AE41-9054-B53653247624}"/>
              </a:ext>
            </a:extLst>
          </p:cNvPr>
          <p:cNvGrpSpPr/>
          <p:nvPr/>
        </p:nvGrpSpPr>
        <p:grpSpPr>
          <a:xfrm>
            <a:off x="1365214" y="2925368"/>
            <a:ext cx="1683106" cy="567145"/>
            <a:chOff x="1365214" y="2925368"/>
            <a:chExt cx="1683106" cy="567145"/>
          </a:xfrm>
        </p:grpSpPr>
        <p:cxnSp>
          <p:nvCxnSpPr>
            <p:cNvPr id="6" name="Curved Connector 5">
              <a:extLst>
                <a:ext uri="{FF2B5EF4-FFF2-40B4-BE49-F238E27FC236}">
                  <a16:creationId xmlns:a16="http://schemas.microsoft.com/office/drawing/2014/main" id="{2205F79D-0E12-DF40-BE72-2B3ACBAAD8E4}"/>
                </a:ext>
              </a:extLst>
            </p:cNvPr>
            <p:cNvCxnSpPr>
              <a:cxnSpLocks/>
              <a:stCxn id="19" idx="2"/>
              <a:endCxn id="25" idx="1"/>
            </p:cNvCxnSpPr>
            <p:nvPr/>
          </p:nvCxnSpPr>
          <p:spPr>
            <a:xfrm rot="16200000" flipH="1">
              <a:off x="1278343" y="3157222"/>
              <a:ext cx="422162" cy="248420"/>
            </a:xfrm>
            <a:prstGeom prst="curvedConnector2">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D433F483-59F5-6843-B4B4-A936A87831A9}"/>
                </a:ext>
              </a:extLst>
            </p:cNvPr>
            <p:cNvSpPr txBox="1"/>
            <p:nvPr/>
          </p:nvSpPr>
          <p:spPr>
            <a:xfrm>
              <a:off x="2504581" y="3221514"/>
              <a:ext cx="543739" cy="261610"/>
            </a:xfrm>
            <a:prstGeom prst="rect">
              <a:avLst/>
            </a:prstGeom>
            <a:noFill/>
          </p:spPr>
          <p:txBody>
            <a:bodyPr wrap="none" rtlCol="0">
              <a:spAutoFit/>
            </a:bodyPr>
            <a:lstStyle/>
            <a:p>
              <a:r>
                <a:rPr lang="en-US" sz="1050" dirty="0"/>
                <a:t>18÷12</a:t>
              </a:r>
            </a:p>
          </p:txBody>
        </p:sp>
        <p:sp>
          <p:nvSpPr>
            <p:cNvPr id="63" name="Right Arrow 62">
              <a:extLst>
                <a:ext uri="{FF2B5EF4-FFF2-40B4-BE49-F238E27FC236}">
                  <a16:creationId xmlns:a16="http://schemas.microsoft.com/office/drawing/2014/main" id="{C24DE46C-BC0D-8E47-AFFB-E88EDD71E5DA}"/>
                </a:ext>
              </a:extLst>
            </p:cNvPr>
            <p:cNvSpPr/>
            <p:nvPr/>
          </p:nvSpPr>
          <p:spPr>
            <a:xfrm>
              <a:off x="2572789" y="2925368"/>
              <a:ext cx="407324" cy="28996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B5106886-B962-F447-BB2F-021F75773207}"/>
              </a:ext>
            </a:extLst>
          </p:cNvPr>
          <p:cNvGrpSpPr/>
          <p:nvPr/>
        </p:nvGrpSpPr>
        <p:grpSpPr>
          <a:xfrm>
            <a:off x="3397074" y="2925368"/>
            <a:ext cx="1526521" cy="568647"/>
            <a:chOff x="3397074" y="2925368"/>
            <a:chExt cx="1526521" cy="568647"/>
          </a:xfrm>
        </p:grpSpPr>
        <p:cxnSp>
          <p:nvCxnSpPr>
            <p:cNvPr id="66" name="Curved Connector 65">
              <a:extLst>
                <a:ext uri="{FF2B5EF4-FFF2-40B4-BE49-F238E27FC236}">
                  <a16:creationId xmlns:a16="http://schemas.microsoft.com/office/drawing/2014/main" id="{CB214545-1C40-2040-89E9-EC8A9B41D3F9}"/>
                </a:ext>
              </a:extLst>
            </p:cNvPr>
            <p:cNvCxnSpPr>
              <a:cxnSpLocks/>
            </p:cNvCxnSpPr>
            <p:nvPr/>
          </p:nvCxnSpPr>
          <p:spPr>
            <a:xfrm rot="16200000" flipH="1">
              <a:off x="3310203" y="3158724"/>
              <a:ext cx="422162" cy="248420"/>
            </a:xfrm>
            <a:prstGeom prst="curvedConnector2">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
          <p:nvSpPr>
            <p:cNvPr id="67" name="TextBox 66">
              <a:extLst>
                <a:ext uri="{FF2B5EF4-FFF2-40B4-BE49-F238E27FC236}">
                  <a16:creationId xmlns:a16="http://schemas.microsoft.com/office/drawing/2014/main" id="{871FC74E-171A-C44E-A63B-E3091F72D78B}"/>
                </a:ext>
              </a:extLst>
            </p:cNvPr>
            <p:cNvSpPr txBox="1"/>
            <p:nvPr/>
          </p:nvSpPr>
          <p:spPr>
            <a:xfrm>
              <a:off x="4444885" y="3218019"/>
              <a:ext cx="458780" cy="253916"/>
            </a:xfrm>
            <a:prstGeom prst="rect">
              <a:avLst/>
            </a:prstGeom>
            <a:noFill/>
          </p:spPr>
          <p:txBody>
            <a:bodyPr wrap="none" rtlCol="0">
              <a:spAutoFit/>
            </a:bodyPr>
            <a:lstStyle/>
            <a:p>
              <a:r>
                <a:rPr lang="en-US" sz="1050" dirty="0"/>
                <a:t>12÷6</a:t>
              </a:r>
            </a:p>
          </p:txBody>
        </p:sp>
        <p:sp>
          <p:nvSpPr>
            <p:cNvPr id="68" name="Right Arrow 67">
              <a:extLst>
                <a:ext uri="{FF2B5EF4-FFF2-40B4-BE49-F238E27FC236}">
                  <a16:creationId xmlns:a16="http://schemas.microsoft.com/office/drawing/2014/main" id="{DB91CE9A-9EB3-EF4C-BE8F-69E00932FA2B}"/>
                </a:ext>
              </a:extLst>
            </p:cNvPr>
            <p:cNvSpPr/>
            <p:nvPr/>
          </p:nvSpPr>
          <p:spPr>
            <a:xfrm>
              <a:off x="4516271" y="2925368"/>
              <a:ext cx="407324" cy="28996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132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4" grpId="0" animBg="1"/>
      <p:bldP spid="54" grpId="0" animBg="1"/>
      <p:bldP spid="55" grpId="0"/>
      <p:bldP spid="56" grpId="0"/>
      <p:bldP spid="57" grpId="0" animBg="1"/>
      <p:bldP spid="58" grpId="0" animBg="1"/>
      <p:bldP spid="59"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Palindrome</a:t>
            </a:r>
          </a:p>
        </p:txBody>
      </p:sp>
      <p:sp>
        <p:nvSpPr>
          <p:cNvPr id="3" name="Content Placeholder 2"/>
          <p:cNvSpPr>
            <a:spLocks noGrp="1"/>
          </p:cNvSpPr>
          <p:nvPr>
            <p:ph idx="1"/>
          </p:nvPr>
        </p:nvSpPr>
        <p:spPr>
          <a:xfrm>
            <a:off x="457200" y="1284514"/>
            <a:ext cx="8229600" cy="4841649"/>
          </a:xfrm>
        </p:spPr>
        <p:txBody>
          <a:bodyPr>
            <a:normAutofit/>
          </a:bodyPr>
          <a:lstStyle/>
          <a:p>
            <a:r>
              <a:rPr lang="en-US" sz="2400" dirty="0"/>
              <a:t>Recall that a palindrome is a word that reads the same forward and backward, e.g., level, noon, racecar</a:t>
            </a:r>
          </a:p>
        </p:txBody>
      </p:sp>
      <p:sp>
        <p:nvSpPr>
          <p:cNvPr id="5" name="Slide Number Placeholder 4"/>
          <p:cNvSpPr>
            <a:spLocks noGrp="1"/>
          </p:cNvSpPr>
          <p:nvPr>
            <p:ph type="sldNum" sz="quarter" idx="12"/>
          </p:nvPr>
        </p:nvSpPr>
        <p:spPr/>
        <p:txBody>
          <a:bodyPr/>
          <a:lstStyle/>
          <a:p>
            <a:fld id="{A2D5F323-9395-A24C-8003-89F99F5948AE}" type="slidenum">
              <a:rPr lang="en-US" smtClean="0"/>
              <a:pPr/>
              <a:t>99</a:t>
            </a:fld>
            <a:endParaRPr lang="en-US"/>
          </a:p>
        </p:txBody>
      </p:sp>
      <p:sp>
        <p:nvSpPr>
          <p:cNvPr id="6" name="Rectangle 5"/>
          <p:cNvSpPr/>
          <p:nvPr/>
        </p:nvSpPr>
        <p:spPr>
          <a:xfrm>
            <a:off x="483773" y="2436460"/>
            <a:ext cx="6712783" cy="1249651"/>
          </a:xfrm>
          <a:prstGeom prst="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en-US" dirty="0">
                <a:solidFill>
                  <a:schemeClr val="tx1"/>
                </a:solidFill>
              </a:rPr>
              <a:t>To check if a string </a:t>
            </a:r>
            <a:r>
              <a:rPr lang="en-US" sz="1600" dirty="0">
                <a:solidFill>
                  <a:schemeClr val="tx1"/>
                </a:solidFill>
                <a:latin typeface="Menlo" pitchFamily="49" charset="0"/>
                <a:ea typeface="Menlo" pitchFamily="49" charset="0"/>
                <a:cs typeface="Menlo" pitchFamily="49" charset="0"/>
              </a:rPr>
              <a:t>s[0..n–1]</a:t>
            </a:r>
            <a:r>
              <a:rPr lang="en-US" dirty="0">
                <a:solidFill>
                  <a:schemeClr val="tx1"/>
                </a:solidFill>
              </a:rPr>
              <a:t> is a palindrome,</a:t>
            </a:r>
          </a:p>
          <a:p>
            <a:pPr marL="685800" indent="-342900">
              <a:buAutoNum type="arabicPeriod"/>
            </a:pPr>
            <a:r>
              <a:rPr lang="en-US" dirty="0">
                <a:solidFill>
                  <a:schemeClr val="tx1"/>
                </a:solidFill>
              </a:rPr>
              <a:t>if </a:t>
            </a:r>
            <a:r>
              <a:rPr lang="en-US" sz="1600" dirty="0">
                <a:solidFill>
                  <a:schemeClr val="tx1"/>
                </a:solidFill>
                <a:latin typeface="Menlo" pitchFamily="49" charset="0"/>
                <a:ea typeface="Menlo" pitchFamily="49" charset="0"/>
                <a:cs typeface="Menlo" pitchFamily="49" charset="0"/>
              </a:rPr>
              <a:t>n</a:t>
            </a:r>
            <a:r>
              <a:rPr lang="en-US" dirty="0">
                <a:solidFill>
                  <a:schemeClr val="tx1"/>
                </a:solidFill>
              </a:rPr>
              <a:t> &lt; 2, </a:t>
            </a:r>
            <a:r>
              <a:rPr lang="en-US" sz="1600" dirty="0">
                <a:solidFill>
                  <a:schemeClr val="tx1"/>
                </a:solidFill>
                <a:latin typeface="Menlo" pitchFamily="49" charset="0"/>
                <a:ea typeface="Menlo" pitchFamily="49" charset="0"/>
                <a:cs typeface="Menlo" pitchFamily="49" charset="0"/>
              </a:rPr>
              <a:t>s</a:t>
            </a:r>
            <a:r>
              <a:rPr lang="en-US" dirty="0">
                <a:solidFill>
                  <a:schemeClr val="tx1"/>
                </a:solidFill>
              </a:rPr>
              <a:t> is a palindrome</a:t>
            </a:r>
          </a:p>
          <a:p>
            <a:pPr marL="685800" indent="-342900">
              <a:buAutoNum type="arabicPeriod"/>
            </a:pPr>
            <a:r>
              <a:rPr lang="en-US" dirty="0">
                <a:solidFill>
                  <a:schemeClr val="tx1"/>
                </a:solidFill>
              </a:rPr>
              <a:t>otherwise, </a:t>
            </a:r>
            <a:r>
              <a:rPr lang="en-US" sz="1600" dirty="0">
                <a:solidFill>
                  <a:schemeClr val="tx1"/>
                </a:solidFill>
                <a:latin typeface="Menlo" pitchFamily="49" charset="0"/>
                <a:ea typeface="Menlo" pitchFamily="49" charset="0"/>
                <a:cs typeface="Menlo" pitchFamily="49" charset="0"/>
              </a:rPr>
              <a:t>s</a:t>
            </a:r>
            <a:r>
              <a:rPr lang="en-US" dirty="0">
                <a:solidFill>
                  <a:schemeClr val="tx1"/>
                </a:solidFill>
              </a:rPr>
              <a:t> is a palindrome if and only if </a:t>
            </a:r>
            <a:br>
              <a:rPr lang="en-US" dirty="0">
                <a:solidFill>
                  <a:schemeClr val="tx1"/>
                </a:solidFill>
              </a:rPr>
            </a:br>
            <a:r>
              <a:rPr lang="en-US" sz="1600" dirty="0">
                <a:solidFill>
                  <a:schemeClr val="tx1"/>
                </a:solidFill>
                <a:latin typeface="Menlo" pitchFamily="49" charset="0"/>
                <a:ea typeface="Menlo" pitchFamily="49" charset="0"/>
                <a:cs typeface="Menlo" pitchFamily="49" charset="0"/>
              </a:rPr>
              <a:t>s[0]</a:t>
            </a:r>
            <a:r>
              <a:rPr lang="en-US" dirty="0">
                <a:solidFill>
                  <a:schemeClr val="tx1"/>
                </a:solidFill>
              </a:rPr>
              <a:t> is the same as </a:t>
            </a:r>
            <a:r>
              <a:rPr lang="en-US" sz="1600" dirty="0">
                <a:solidFill>
                  <a:schemeClr val="tx1"/>
                </a:solidFill>
                <a:latin typeface="Menlo" pitchFamily="49" charset="0"/>
                <a:ea typeface="Menlo" pitchFamily="49" charset="0"/>
                <a:cs typeface="Menlo" pitchFamily="49" charset="0"/>
              </a:rPr>
              <a:t>s[n-1]</a:t>
            </a:r>
            <a:r>
              <a:rPr lang="en-US" dirty="0">
                <a:solidFill>
                  <a:schemeClr val="tx1"/>
                </a:solidFill>
              </a:rPr>
              <a:t> and </a:t>
            </a:r>
            <a:r>
              <a:rPr lang="en-US" sz="1600" dirty="0">
                <a:solidFill>
                  <a:schemeClr val="tx1"/>
                </a:solidFill>
                <a:latin typeface="Menlo" pitchFamily="49" charset="0"/>
                <a:ea typeface="Menlo" pitchFamily="49" charset="0"/>
                <a:cs typeface="Menlo" pitchFamily="49" charset="0"/>
              </a:rPr>
              <a:t>s[1..n-2] </a:t>
            </a:r>
            <a:r>
              <a:rPr lang="en-US" dirty="0">
                <a:solidFill>
                  <a:schemeClr val="tx1"/>
                </a:solidFill>
              </a:rPr>
              <a:t>is a palindrome</a:t>
            </a:r>
          </a:p>
        </p:txBody>
      </p:sp>
      <p:sp>
        <p:nvSpPr>
          <p:cNvPr id="7" name="TextBox 6"/>
          <p:cNvSpPr txBox="1"/>
          <p:nvPr/>
        </p:nvSpPr>
        <p:spPr>
          <a:xfrm>
            <a:off x="457200" y="2168669"/>
            <a:ext cx="1976823" cy="307777"/>
          </a:xfrm>
          <a:prstGeom prst="rect">
            <a:avLst/>
          </a:prstGeom>
          <a:noFill/>
        </p:spPr>
        <p:txBody>
          <a:bodyPr wrap="none" rtlCol="0">
            <a:spAutoFit/>
          </a:bodyPr>
          <a:lstStyle/>
          <a:p>
            <a:r>
              <a:rPr lang="en-US" sz="1400" dirty="0">
                <a:latin typeface="Segoe Print" pitchFamily="2" charset="0"/>
              </a:rPr>
              <a:t>Recursive algorithm</a:t>
            </a:r>
          </a:p>
        </p:txBody>
      </p:sp>
      <p:graphicFrame>
        <p:nvGraphicFramePr>
          <p:cNvPr id="8" name="Table 7"/>
          <p:cNvGraphicFramePr>
            <a:graphicFrameLocks noGrp="1"/>
          </p:cNvGraphicFramePr>
          <p:nvPr>
            <p:extLst>
              <p:ext uri="{D42A27DB-BD31-4B8C-83A1-F6EECF244321}">
                <p14:modId xmlns:p14="http://schemas.microsoft.com/office/powerpoint/2010/main" val="3406484963"/>
              </p:ext>
            </p:extLst>
          </p:nvPr>
        </p:nvGraphicFramePr>
        <p:xfrm>
          <a:off x="4962945" y="2179285"/>
          <a:ext cx="3914778" cy="365760"/>
        </p:xfrm>
        <a:graphic>
          <a:graphicData uri="http://schemas.openxmlformats.org/drawingml/2006/table">
            <a:tbl>
              <a:tblPr>
                <a:tableStyleId>{073A0DAA-6AF3-43AB-8588-CEC1D06C72B9}</a:tableStyleId>
              </a:tblPr>
              <a:tblGrid>
                <a:gridCol w="559254">
                  <a:extLst>
                    <a:ext uri="{9D8B030D-6E8A-4147-A177-3AD203B41FA5}">
                      <a16:colId xmlns:a16="http://schemas.microsoft.com/office/drawing/2014/main" val="20000"/>
                    </a:ext>
                  </a:extLst>
                </a:gridCol>
                <a:gridCol w="559254">
                  <a:extLst>
                    <a:ext uri="{9D8B030D-6E8A-4147-A177-3AD203B41FA5}">
                      <a16:colId xmlns:a16="http://schemas.microsoft.com/office/drawing/2014/main" val="20001"/>
                    </a:ext>
                  </a:extLst>
                </a:gridCol>
                <a:gridCol w="559254">
                  <a:extLst>
                    <a:ext uri="{9D8B030D-6E8A-4147-A177-3AD203B41FA5}">
                      <a16:colId xmlns:a16="http://schemas.microsoft.com/office/drawing/2014/main" val="20002"/>
                    </a:ext>
                  </a:extLst>
                </a:gridCol>
                <a:gridCol w="559254">
                  <a:extLst>
                    <a:ext uri="{9D8B030D-6E8A-4147-A177-3AD203B41FA5}">
                      <a16:colId xmlns:a16="http://schemas.microsoft.com/office/drawing/2014/main" val="20003"/>
                    </a:ext>
                  </a:extLst>
                </a:gridCol>
                <a:gridCol w="559254">
                  <a:extLst>
                    <a:ext uri="{9D8B030D-6E8A-4147-A177-3AD203B41FA5}">
                      <a16:colId xmlns:a16="http://schemas.microsoft.com/office/drawing/2014/main" val="20004"/>
                    </a:ext>
                  </a:extLst>
                </a:gridCol>
                <a:gridCol w="559254">
                  <a:extLst>
                    <a:ext uri="{9D8B030D-6E8A-4147-A177-3AD203B41FA5}">
                      <a16:colId xmlns:a16="http://schemas.microsoft.com/office/drawing/2014/main" val="20005"/>
                    </a:ext>
                  </a:extLst>
                </a:gridCol>
                <a:gridCol w="559254">
                  <a:extLst>
                    <a:ext uri="{9D8B030D-6E8A-4147-A177-3AD203B41FA5}">
                      <a16:colId xmlns:a16="http://schemas.microsoft.com/office/drawing/2014/main" val="20006"/>
                    </a:ext>
                  </a:extLst>
                </a:gridCol>
              </a:tblGrid>
              <a:tr h="365760">
                <a:tc>
                  <a:txBody>
                    <a:bodyPr/>
                    <a:lstStyle/>
                    <a:p>
                      <a:pPr algn="ctr"/>
                      <a:r>
                        <a:rPr lang="en-US" sz="1600" dirty="0"/>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1" name="Rectangle 10"/>
          <p:cNvSpPr/>
          <p:nvPr/>
        </p:nvSpPr>
        <p:spPr>
          <a:xfrm>
            <a:off x="763379" y="3791176"/>
            <a:ext cx="7989021" cy="2565174"/>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r>
              <a:rPr lang="en-US" dirty="0" err="1">
                <a:solidFill>
                  <a:schemeClr val="tx1"/>
                </a:solidFill>
                <a:latin typeface="Menlo" pitchFamily="49" charset="0"/>
                <a:ea typeface="Menlo" pitchFamily="49" charset="0"/>
                <a:cs typeface="Menlo" pitchFamily="49" charset="0"/>
              </a:rPr>
              <a:t>bool</a:t>
            </a:r>
            <a:r>
              <a:rPr lang="en-US" dirty="0">
                <a:solidFill>
                  <a:schemeClr val="tx1"/>
                </a:solidFill>
                <a:latin typeface="Menlo" pitchFamily="49" charset="0"/>
                <a:ea typeface="Menlo" pitchFamily="49" charset="0"/>
                <a:cs typeface="Menlo" pitchFamily="49" charset="0"/>
              </a:rPr>
              <a:t> </a:t>
            </a:r>
            <a:r>
              <a:rPr lang="en-US" dirty="0" err="1">
                <a:solidFill>
                  <a:schemeClr val="tx1"/>
                </a:solidFill>
                <a:latin typeface="Menlo" pitchFamily="49" charset="0"/>
                <a:ea typeface="Menlo" pitchFamily="49" charset="0"/>
                <a:cs typeface="Menlo" pitchFamily="49" charset="0"/>
              </a:rPr>
              <a:t>is_palindrome</a:t>
            </a:r>
            <a:r>
              <a:rPr lang="en-US" dirty="0">
                <a:solidFill>
                  <a:schemeClr val="tx1"/>
                </a:solidFill>
                <a:latin typeface="Menlo" pitchFamily="49" charset="0"/>
                <a:ea typeface="Menlo" pitchFamily="49" charset="0"/>
                <a:cs typeface="Menlo" pitchFamily="49" charset="0"/>
              </a:rPr>
              <a:t>( string s )</a:t>
            </a:r>
          </a:p>
          <a:p>
            <a:r>
              <a:rPr lang="en-US" dirty="0">
                <a:solidFill>
                  <a:schemeClr val="tx1"/>
                </a:solidFill>
                <a:latin typeface="Menlo" pitchFamily="49" charset="0"/>
                <a:ea typeface="Menlo" pitchFamily="49" charset="0"/>
                <a:cs typeface="Menlo" pitchFamily="49" charset="0"/>
              </a:rPr>
              <a:t>{</a:t>
            </a:r>
          </a:p>
          <a:p>
            <a:endParaRPr lang="en-US" dirty="0">
              <a:solidFill>
                <a:schemeClr val="tx1"/>
              </a:solidFill>
              <a:latin typeface="Menlo" pitchFamily="49" charset="0"/>
              <a:ea typeface="Menlo" pitchFamily="49" charset="0"/>
              <a:cs typeface="Menlo" pitchFamily="49" charset="0"/>
            </a:endParaRPr>
          </a:p>
          <a:p>
            <a:endParaRPr lang="en-US" dirty="0">
              <a:solidFill>
                <a:schemeClr val="tx1"/>
              </a:solidFill>
              <a:latin typeface="Menlo" pitchFamily="49" charset="0"/>
              <a:ea typeface="Menlo" pitchFamily="49" charset="0"/>
              <a:cs typeface="Menlo" pitchFamily="49" charset="0"/>
            </a:endParaRPr>
          </a:p>
          <a:p>
            <a:endParaRPr lang="en-US" dirty="0">
              <a:solidFill>
                <a:schemeClr val="tx1"/>
              </a:solidFill>
              <a:latin typeface="Menlo" pitchFamily="49" charset="0"/>
              <a:ea typeface="Menlo" pitchFamily="49" charset="0"/>
              <a:cs typeface="Menlo" pitchFamily="49" charset="0"/>
            </a:endParaRPr>
          </a:p>
          <a:p>
            <a:endParaRPr lang="en-US" dirty="0">
              <a:solidFill>
                <a:schemeClr val="tx1"/>
              </a:solidFill>
              <a:latin typeface="Menlo" pitchFamily="49" charset="0"/>
              <a:ea typeface="Menlo" pitchFamily="49" charset="0"/>
              <a:cs typeface="Menlo" pitchFamily="49" charset="0"/>
            </a:endParaRPr>
          </a:p>
          <a:p>
            <a:r>
              <a:rPr lang="en-US" dirty="0">
                <a:solidFill>
                  <a:schemeClr val="tx1"/>
                </a:solidFill>
                <a:latin typeface="Menlo" pitchFamily="49" charset="0"/>
                <a:ea typeface="Menlo" pitchFamily="49" charset="0"/>
                <a:cs typeface="Menlo" pitchFamily="49" charset="0"/>
              </a:rPr>
              <a:t>	</a:t>
            </a:r>
          </a:p>
          <a:p>
            <a:endParaRPr lang="en-US" dirty="0">
              <a:solidFill>
                <a:schemeClr val="tx1"/>
              </a:solidFill>
              <a:latin typeface="Menlo" pitchFamily="49" charset="0"/>
              <a:ea typeface="Menlo" pitchFamily="49" charset="0"/>
              <a:cs typeface="Menlo" pitchFamily="49" charset="0"/>
            </a:endParaRPr>
          </a:p>
          <a:p>
            <a:r>
              <a:rPr lang="en-US" dirty="0">
                <a:solidFill>
                  <a:schemeClr val="tx1"/>
                </a:solidFill>
                <a:latin typeface="Menlo" pitchFamily="49" charset="0"/>
                <a:ea typeface="Menlo" pitchFamily="49" charset="0"/>
                <a:cs typeface="Menlo" pitchFamily="49" charset="0"/>
              </a:rPr>
              <a:t>}		</a:t>
            </a:r>
          </a:p>
        </p:txBody>
      </p:sp>
      <p:sp>
        <p:nvSpPr>
          <p:cNvPr id="12" name="TextBox 11"/>
          <p:cNvSpPr txBox="1"/>
          <p:nvPr/>
        </p:nvSpPr>
        <p:spPr>
          <a:xfrm>
            <a:off x="1351860" y="4372320"/>
            <a:ext cx="2834430" cy="646331"/>
          </a:xfrm>
          <a:prstGeom prst="rect">
            <a:avLst/>
          </a:prstGeom>
          <a:noFill/>
        </p:spPr>
        <p:txBody>
          <a:bodyPr wrap="none" rtlCol="0">
            <a:spAutoFit/>
          </a:bodyPr>
          <a:lstStyle/>
          <a:p>
            <a:r>
              <a:rPr lang="en-US" dirty="0">
                <a:latin typeface="Menlo" pitchFamily="49" charset="0"/>
                <a:ea typeface="Menlo" pitchFamily="49" charset="0"/>
                <a:cs typeface="Menlo" pitchFamily="49" charset="0"/>
              </a:rPr>
              <a:t>if (</a:t>
            </a:r>
            <a:r>
              <a:rPr lang="en-US" dirty="0" err="1">
                <a:latin typeface="Menlo" pitchFamily="49" charset="0"/>
                <a:ea typeface="Menlo" pitchFamily="49" charset="0"/>
                <a:cs typeface="Menlo" pitchFamily="49" charset="0"/>
              </a:rPr>
              <a:t>s.length</a:t>
            </a:r>
            <a:r>
              <a:rPr lang="en-US" dirty="0">
                <a:latin typeface="Menlo" pitchFamily="49" charset="0"/>
                <a:ea typeface="Menlo" pitchFamily="49" charset="0"/>
                <a:cs typeface="Menlo" pitchFamily="49" charset="0"/>
              </a:rPr>
              <a:t>() &lt; 2)</a:t>
            </a:r>
          </a:p>
          <a:p>
            <a:r>
              <a:rPr lang="en-US" dirty="0">
                <a:latin typeface="Menlo" pitchFamily="49" charset="0"/>
                <a:ea typeface="Menlo" pitchFamily="49" charset="0"/>
                <a:cs typeface="Menlo" pitchFamily="49" charset="0"/>
              </a:rPr>
              <a:t>	return  ???;</a:t>
            </a:r>
          </a:p>
        </p:txBody>
      </p:sp>
      <p:sp>
        <p:nvSpPr>
          <p:cNvPr id="13" name="TextBox 12"/>
          <p:cNvSpPr txBox="1"/>
          <p:nvPr/>
        </p:nvSpPr>
        <p:spPr>
          <a:xfrm>
            <a:off x="1351860" y="5018651"/>
            <a:ext cx="2598788" cy="646331"/>
          </a:xfrm>
          <a:prstGeom prst="rect">
            <a:avLst/>
          </a:prstGeom>
          <a:noFill/>
        </p:spPr>
        <p:txBody>
          <a:bodyPr wrap="none" rtlCol="0">
            <a:spAutoFit/>
          </a:bodyPr>
          <a:lstStyle/>
          <a:p>
            <a:r>
              <a:rPr lang="en-US" dirty="0">
                <a:latin typeface="Menlo" pitchFamily="49" charset="0"/>
                <a:ea typeface="Menlo" pitchFamily="49" charset="0"/>
                <a:cs typeface="Menlo" pitchFamily="49" charset="0"/>
              </a:rPr>
              <a:t>else</a:t>
            </a:r>
          </a:p>
          <a:p>
            <a:r>
              <a:rPr lang="en-US" dirty="0">
                <a:latin typeface="Menlo" pitchFamily="49" charset="0"/>
                <a:ea typeface="Menlo" pitchFamily="49" charset="0"/>
                <a:cs typeface="Menlo" pitchFamily="49" charset="0"/>
              </a:rPr>
              <a:t>	return    </a:t>
            </a:r>
            <a:r>
              <a:rPr lang="en-US" b="1" dirty="0">
                <a:solidFill>
                  <a:schemeClr val="accent6">
                    <a:lumMod val="75000"/>
                  </a:schemeClr>
                </a:solidFill>
                <a:latin typeface="Menlo" pitchFamily="49" charset="0"/>
                <a:ea typeface="Menlo" pitchFamily="49" charset="0"/>
                <a:cs typeface="Menlo" pitchFamily="49" charset="0"/>
              </a:rPr>
              <a:t>???</a:t>
            </a:r>
            <a:r>
              <a:rPr lang="en-US" dirty="0">
                <a:latin typeface="Menlo" pitchFamily="49" charset="0"/>
                <a:ea typeface="Menlo" pitchFamily="49" charset="0"/>
                <a:cs typeface="Menlo" pitchFamily="49" charset="0"/>
              </a:rPr>
              <a:t>;</a:t>
            </a:r>
          </a:p>
        </p:txBody>
      </p:sp>
      <p:sp>
        <p:nvSpPr>
          <p:cNvPr id="14" name="Rectangle 13"/>
          <p:cNvSpPr/>
          <p:nvPr/>
        </p:nvSpPr>
        <p:spPr>
          <a:xfrm>
            <a:off x="2746938" y="5284149"/>
            <a:ext cx="5938788" cy="380833"/>
          </a:xfrm>
          <a:prstGeom prst="rect">
            <a:avLst/>
          </a:prstGeom>
          <a:solidFill>
            <a:schemeClr val="accent1">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r>
              <a:rPr lang="en-US" b="1" dirty="0">
                <a:solidFill>
                  <a:schemeClr val="accent6">
                    <a:lumMod val="75000"/>
                  </a:schemeClr>
                </a:solidFill>
                <a:latin typeface="Menlo" pitchFamily="49" charset="0"/>
                <a:ea typeface="Menlo" pitchFamily="49" charset="0"/>
                <a:cs typeface="Menlo" pitchFamily="49" charset="0"/>
              </a:rPr>
              <a:t>(s[0] == s[</a:t>
            </a:r>
            <a:r>
              <a:rPr lang="en-US" b="1" dirty="0" err="1">
                <a:solidFill>
                  <a:schemeClr val="accent6">
                    <a:lumMod val="75000"/>
                  </a:schemeClr>
                </a:solidFill>
                <a:latin typeface="Menlo" pitchFamily="49" charset="0"/>
                <a:ea typeface="Menlo" pitchFamily="49" charset="0"/>
                <a:cs typeface="Menlo" pitchFamily="49" charset="0"/>
              </a:rPr>
              <a:t>s.length</a:t>
            </a:r>
            <a:r>
              <a:rPr lang="en-US" b="1" dirty="0">
                <a:solidFill>
                  <a:schemeClr val="accent6">
                    <a:lumMod val="75000"/>
                  </a:schemeClr>
                </a:solidFill>
                <a:latin typeface="Menlo" pitchFamily="49" charset="0"/>
                <a:ea typeface="Menlo" pitchFamily="49" charset="0"/>
                <a:cs typeface="Menlo" pitchFamily="49" charset="0"/>
              </a:rPr>
              <a:t>()-1]) </a:t>
            </a:r>
          </a:p>
        </p:txBody>
      </p:sp>
      <p:sp>
        <p:nvSpPr>
          <p:cNvPr id="15" name="Rectangle 14"/>
          <p:cNvSpPr/>
          <p:nvPr/>
        </p:nvSpPr>
        <p:spPr>
          <a:xfrm>
            <a:off x="2818200" y="4668851"/>
            <a:ext cx="1107509" cy="317459"/>
          </a:xfrm>
          <a:prstGeom prst="rect">
            <a:avLst/>
          </a:prstGeom>
          <a:solidFill>
            <a:schemeClr val="accent1">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r>
              <a:rPr lang="en-US" b="1" dirty="0">
                <a:solidFill>
                  <a:schemeClr val="accent6">
                    <a:lumMod val="75000"/>
                  </a:schemeClr>
                </a:solidFill>
                <a:latin typeface="Menlo" pitchFamily="49" charset="0"/>
                <a:ea typeface="Menlo" pitchFamily="49" charset="0"/>
                <a:cs typeface="Menlo" pitchFamily="49" charset="0"/>
              </a:rPr>
              <a:t>true;</a:t>
            </a:r>
          </a:p>
        </p:txBody>
      </p:sp>
      <p:sp>
        <p:nvSpPr>
          <p:cNvPr id="16" name="TextBox 15"/>
          <p:cNvSpPr txBox="1"/>
          <p:nvPr/>
        </p:nvSpPr>
        <p:spPr>
          <a:xfrm>
            <a:off x="5846923" y="6358142"/>
            <a:ext cx="2351606" cy="338554"/>
          </a:xfrm>
          <a:prstGeom prst="rect">
            <a:avLst/>
          </a:prstGeom>
          <a:noFill/>
        </p:spPr>
        <p:txBody>
          <a:bodyPr wrap="none" rtlCol="0">
            <a:spAutoFit/>
          </a:bodyPr>
          <a:lstStyle/>
          <a:p>
            <a:r>
              <a:rPr lang="en-US" sz="1600" dirty="0"/>
              <a:t>palindrome_recursive.cpp</a:t>
            </a:r>
          </a:p>
        </p:txBody>
      </p:sp>
      <p:sp>
        <p:nvSpPr>
          <p:cNvPr id="17" name="Rectangle 16"/>
          <p:cNvSpPr/>
          <p:nvPr/>
        </p:nvSpPr>
        <p:spPr>
          <a:xfrm>
            <a:off x="2391338" y="5616030"/>
            <a:ext cx="6278418" cy="326634"/>
          </a:xfrm>
          <a:prstGeom prst="rect">
            <a:avLst/>
          </a:prstGeom>
          <a:solidFill>
            <a:schemeClr val="accent1">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r>
              <a:rPr lang="en-US" b="1" dirty="0">
                <a:solidFill>
                  <a:schemeClr val="accent6">
                    <a:lumMod val="75000"/>
                  </a:schemeClr>
                </a:solidFill>
                <a:latin typeface="Menlo" pitchFamily="49" charset="0"/>
                <a:ea typeface="Menlo" pitchFamily="49" charset="0"/>
                <a:cs typeface="Menlo" pitchFamily="49" charset="0"/>
              </a:rPr>
              <a:t>&amp;&amp; </a:t>
            </a:r>
            <a:r>
              <a:rPr lang="en-US" b="1" dirty="0" err="1">
                <a:solidFill>
                  <a:schemeClr val="accent6">
                    <a:lumMod val="75000"/>
                  </a:schemeClr>
                </a:solidFill>
                <a:latin typeface="Menlo" pitchFamily="49" charset="0"/>
                <a:ea typeface="Menlo" pitchFamily="49" charset="0"/>
                <a:cs typeface="Menlo" pitchFamily="49" charset="0"/>
              </a:rPr>
              <a:t>is_palindrome</a:t>
            </a:r>
            <a:r>
              <a:rPr lang="en-US" b="1" dirty="0">
                <a:solidFill>
                  <a:schemeClr val="accent6">
                    <a:lumMod val="75000"/>
                  </a:schemeClr>
                </a:solidFill>
                <a:latin typeface="Menlo" pitchFamily="49" charset="0"/>
                <a:ea typeface="Menlo" pitchFamily="49" charset="0"/>
                <a:cs typeface="Menlo" pitchFamily="49" charset="0"/>
              </a:rPr>
              <a:t>(</a:t>
            </a:r>
            <a:r>
              <a:rPr lang="en-US" b="1" dirty="0" err="1">
                <a:solidFill>
                  <a:schemeClr val="accent6">
                    <a:lumMod val="75000"/>
                  </a:schemeClr>
                </a:solidFill>
                <a:latin typeface="Menlo" pitchFamily="49" charset="0"/>
                <a:ea typeface="Menlo" pitchFamily="49" charset="0"/>
                <a:cs typeface="Menlo" pitchFamily="49" charset="0"/>
              </a:rPr>
              <a:t>s.substr</a:t>
            </a:r>
            <a:r>
              <a:rPr lang="en-US" b="1" dirty="0">
                <a:solidFill>
                  <a:schemeClr val="accent6">
                    <a:lumMod val="75000"/>
                  </a:schemeClr>
                </a:solidFill>
                <a:latin typeface="Menlo" pitchFamily="49" charset="0"/>
                <a:ea typeface="Menlo" pitchFamily="49" charset="0"/>
                <a:cs typeface="Menlo" pitchFamily="49" charset="0"/>
              </a:rPr>
              <a:t>(1,s.length()-2));</a:t>
            </a:r>
          </a:p>
        </p:txBody>
      </p:sp>
    </p:spTree>
    <p:extLst>
      <p:ext uri="{BB962C8B-B14F-4D97-AF65-F5344CB8AC3E}">
        <p14:creationId xmlns:p14="http://schemas.microsoft.com/office/powerpoint/2010/main" val="39235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1" grpId="0" animBg="1"/>
      <p:bldP spid="12" grpId="0"/>
      <p:bldP spid="13" grpId="0"/>
      <p:bldP spid="14" grpId="0" animBg="1"/>
      <p:bldP spid="15" grpId="0" animBg="1"/>
      <p:bldP spid="16" grpId="0"/>
      <p:bldP spid="17"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3">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12947</TotalTime>
  <Words>13834</Words>
  <Application>Microsoft Macintosh PowerPoint</Application>
  <PresentationFormat>On-screen Show (4:3)</PresentationFormat>
  <Paragraphs>2314</Paragraphs>
  <Slides>122</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122</vt:i4>
      </vt:variant>
    </vt:vector>
  </HeadingPairs>
  <TitlesOfParts>
    <vt:vector size="134" baseType="lpstr">
      <vt:lpstr>Arial</vt:lpstr>
      <vt:lpstr>Avenir Next</vt:lpstr>
      <vt:lpstr>Avenir Next Condensed</vt:lpstr>
      <vt:lpstr>Calibri</vt:lpstr>
      <vt:lpstr>Calibri Light</vt:lpstr>
      <vt:lpstr>Chalkduster</vt:lpstr>
      <vt:lpstr>Consolas</vt:lpstr>
      <vt:lpstr>Menlo</vt:lpstr>
      <vt:lpstr>Menlo Regular</vt:lpstr>
      <vt:lpstr>Segoe Print</vt:lpstr>
      <vt:lpstr>Times New Roman</vt:lpstr>
      <vt:lpstr>1_Office Theme</vt:lpstr>
      <vt:lpstr>Module 7 Guidance Notes  Structs, File I/O &amp; Recursion</vt:lpstr>
      <vt:lpstr>Before We Start</vt:lpstr>
      <vt:lpstr>Before We Start</vt:lpstr>
      <vt:lpstr>How to Use this Guidance Notes</vt:lpstr>
      <vt:lpstr>How to Use this Guidance Notes</vt:lpstr>
      <vt:lpstr>References</vt:lpstr>
      <vt:lpstr>Topics</vt:lpstr>
      <vt:lpstr>STRUCTS</vt:lpstr>
      <vt:lpstr>Structures</vt:lpstr>
      <vt:lpstr>Definition</vt:lpstr>
      <vt:lpstr>Definition</vt:lpstr>
      <vt:lpstr>Declaration</vt:lpstr>
      <vt:lpstr>Initialization</vt:lpstr>
      <vt:lpstr>Member Variables</vt:lpstr>
      <vt:lpstr>Member Variables</vt:lpstr>
      <vt:lpstr>Operators</vt:lpstr>
      <vt:lpstr>Assignment</vt:lpstr>
      <vt:lpstr>Nested Structures</vt:lpstr>
      <vt:lpstr>Size of Structure</vt:lpstr>
      <vt:lpstr>Size of Structure</vt:lpstr>
      <vt:lpstr>Arrays of Structures</vt:lpstr>
      <vt:lpstr>PowerPoint Presentation</vt:lpstr>
      <vt:lpstr>Arrays of Structures</vt:lpstr>
      <vt:lpstr>Arrays of Structures</vt:lpstr>
      <vt:lpstr>Structures and Functions</vt:lpstr>
      <vt:lpstr>Structures and Functions</vt:lpstr>
      <vt:lpstr>Problem 1</vt:lpstr>
      <vt:lpstr>Problem 2</vt:lpstr>
      <vt:lpstr>More examples on struct and function</vt:lpstr>
      <vt:lpstr>More examples on struct and function</vt:lpstr>
      <vt:lpstr>More examples on struct and function</vt:lpstr>
      <vt:lpstr>More examples on struct and function</vt:lpstr>
      <vt:lpstr>More examples on struct and function</vt:lpstr>
      <vt:lpstr>More examples on struct and function</vt:lpstr>
      <vt:lpstr>Structs with member variables only</vt:lpstr>
      <vt:lpstr>Structs with Member Functions</vt:lpstr>
      <vt:lpstr>Structs with Member Functions</vt:lpstr>
      <vt:lpstr>Structs with Member Functions</vt:lpstr>
      <vt:lpstr>Structs with Member Functions</vt:lpstr>
      <vt:lpstr>Structs with Member Functions</vt:lpstr>
      <vt:lpstr>Structs with Member Functions</vt:lpstr>
      <vt:lpstr>Classes</vt:lpstr>
      <vt:lpstr>Abstract Data Types</vt:lpstr>
      <vt:lpstr>Abstract Data Types</vt:lpstr>
      <vt:lpstr>Abstract Data Types</vt:lpstr>
      <vt:lpstr>Classes</vt:lpstr>
      <vt:lpstr>Class Definitions</vt:lpstr>
      <vt:lpstr>Member Functions</vt:lpstr>
      <vt:lpstr>Class Declaration</vt:lpstr>
      <vt:lpstr>Multiple Files Compilation  for Class Implementation</vt:lpstr>
      <vt:lpstr>FILE I/O</vt:lpstr>
      <vt:lpstr>File Input/Output</vt:lpstr>
      <vt:lpstr>Streams</vt:lpstr>
      <vt:lpstr>Write to File</vt:lpstr>
      <vt:lpstr>Output File Stream</vt:lpstr>
      <vt:lpstr>Output File Stream</vt:lpstr>
      <vt:lpstr>Output File Stream</vt:lpstr>
      <vt:lpstr>Summary Steps for Creating and Writing to a File</vt:lpstr>
      <vt:lpstr>Appending Data to a File </vt:lpstr>
      <vt:lpstr>Appending Data to a File </vt:lpstr>
      <vt:lpstr>Read from File</vt:lpstr>
      <vt:lpstr>Input File Stream</vt:lpstr>
      <vt:lpstr>Input File Stream</vt:lpstr>
      <vt:lpstr>Input File Stream</vt:lpstr>
      <vt:lpstr>Summary  Steps for Reading Input from a File</vt:lpstr>
      <vt:lpstr>Reading until End of File (EOF)</vt:lpstr>
      <vt:lpstr>Reading until End of File (EOF)</vt:lpstr>
      <vt:lpstr>Reading Lines From a File</vt:lpstr>
      <vt:lpstr>Reading Lines From a File</vt:lpstr>
      <vt:lpstr>Problem 3</vt:lpstr>
      <vt:lpstr>Input String Stream</vt:lpstr>
      <vt:lpstr>Input String Stream</vt:lpstr>
      <vt:lpstr>Input String Stream</vt:lpstr>
      <vt:lpstr>Stream Output Formatting</vt:lpstr>
      <vt:lpstr>Default floating-point notation</vt:lpstr>
      <vt:lpstr>showpoint Manipulator</vt:lpstr>
      <vt:lpstr>fixed / scientific Manipulators</vt:lpstr>
      <vt:lpstr>setprecision Manipulator</vt:lpstr>
      <vt:lpstr>setprecision Manipulator</vt:lpstr>
      <vt:lpstr>setw Manipulator</vt:lpstr>
      <vt:lpstr>setfill Manipulator</vt:lpstr>
      <vt:lpstr>left / right Manipulators</vt:lpstr>
      <vt:lpstr>Further References on File I/O</vt:lpstr>
      <vt:lpstr>Problem 4</vt:lpstr>
      <vt:lpstr>Problem 5</vt:lpstr>
      <vt:lpstr>Problem 6</vt:lpstr>
      <vt:lpstr>Problem 7</vt:lpstr>
      <vt:lpstr>Recursion</vt:lpstr>
      <vt:lpstr>What are we going to learn?</vt:lpstr>
      <vt:lpstr>Recursive Definition</vt:lpstr>
      <vt:lpstr>Recursive Definition</vt:lpstr>
      <vt:lpstr>Recursive Definition</vt:lpstr>
      <vt:lpstr>Recursive Function</vt:lpstr>
      <vt:lpstr>Flow of Control</vt:lpstr>
      <vt:lpstr>General Structure</vt:lpstr>
      <vt:lpstr>Example: Fibonacci Sequence</vt:lpstr>
      <vt:lpstr>Example: Fibonacci Sequence</vt:lpstr>
      <vt:lpstr>Example: Greatest Common Divisor</vt:lpstr>
      <vt:lpstr>Example: Palindrome</vt:lpstr>
      <vt:lpstr>Example: Tower of Hanoi</vt:lpstr>
      <vt:lpstr>Tower of Hanoi</vt:lpstr>
      <vt:lpstr>Example: Tower of Hanoi</vt:lpstr>
      <vt:lpstr>Example: Tower of Hanoi</vt:lpstr>
      <vt:lpstr>Example: Tower of Hanoi</vt:lpstr>
      <vt:lpstr>Example: Tower of Hanoi</vt:lpstr>
      <vt:lpstr>Stack Overflow</vt:lpstr>
      <vt:lpstr>Recursion vs Iteration</vt:lpstr>
      <vt:lpstr>Recursion vs Iteration</vt:lpstr>
      <vt:lpstr>Sum of natural numbers</vt:lpstr>
      <vt:lpstr>Sum of Natural Numbers</vt:lpstr>
      <vt:lpstr>Sum of Natural Numbers</vt:lpstr>
      <vt:lpstr>Largest element in an array</vt:lpstr>
      <vt:lpstr>Largest Element in an Array </vt:lpstr>
      <vt:lpstr>Largest Element in an Array </vt:lpstr>
      <vt:lpstr>Reversing a string</vt:lpstr>
      <vt:lpstr>Reversing a String</vt:lpstr>
      <vt:lpstr>Reversing a String</vt:lpstr>
      <vt:lpstr>Hints</vt:lpstr>
      <vt:lpstr>CHALLENGES</vt:lpstr>
      <vt:lpstr>Challenge 1</vt:lpstr>
      <vt:lpstr>Challenge 1</vt:lpstr>
      <vt:lpstr>Challenge 2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ENGG1340 Computer Programming II</dc:title>
  <dc:subject/>
  <dc:creator>ykchoi</dc:creator>
  <cp:keywords/>
  <dc:description/>
  <cp:lastModifiedBy>lykchoi</cp:lastModifiedBy>
  <cp:revision>803</cp:revision>
  <cp:lastPrinted>2017-09-13T13:37:06Z</cp:lastPrinted>
  <dcterms:created xsi:type="dcterms:W3CDTF">2014-07-29T08:55:03Z</dcterms:created>
  <dcterms:modified xsi:type="dcterms:W3CDTF">2020-10-22T12:58:59Z</dcterms:modified>
  <cp:category/>
</cp:coreProperties>
</file>